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59" r:id="rId4"/>
    <p:sldId id="260" r:id="rId5"/>
    <p:sldId id="261" r:id="rId6"/>
    <p:sldId id="262" r:id="rId7"/>
    <p:sldId id="257" r:id="rId8"/>
    <p:sldId id="256" r:id="rId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3"/>
  </p:normalViewPr>
  <p:slideViewPr>
    <p:cSldViewPr snapToGrid="0">
      <p:cViewPr varScale="1">
        <p:scale>
          <a:sx n="73" d="100"/>
          <a:sy n="73" d="100"/>
        </p:scale>
        <p:origin x="200"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74B9-400F-C599-89D1-C55325DF6C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B57525DF-B6E5-C1DE-44FE-42CC12C3A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C59ED64F-9750-ECE7-0C75-E86F715CD136}"/>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5" name="Footer Placeholder 4">
            <a:extLst>
              <a:ext uri="{FF2B5EF4-FFF2-40B4-BE49-F238E27FC236}">
                <a16:creationId xmlns:a16="http://schemas.microsoft.com/office/drawing/2014/main" id="{DB577636-EE88-169E-664C-B95A565324B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82E4CE8-FB84-BF10-5A7B-ECCF9689E09E}"/>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302777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2285-5745-3B8E-9592-34768A36A2CC}"/>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82CEF676-9CF1-92D0-D613-68C2D24DBA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B1E4FD6-2BEB-9E6A-467D-5DB79AEA0FE2}"/>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5" name="Footer Placeholder 4">
            <a:extLst>
              <a:ext uri="{FF2B5EF4-FFF2-40B4-BE49-F238E27FC236}">
                <a16:creationId xmlns:a16="http://schemas.microsoft.com/office/drawing/2014/main" id="{1BB52A29-E1EA-CD22-5996-0A3F994FE7E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0CE02EB-E640-FD31-D2F8-D99864214849}"/>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84915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03ABC-6B7C-116C-2B27-9264F0A38C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23156F6-F723-B7B1-193F-E34D013EF3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4C98833-1B67-D904-A12D-0CB8560C5170}"/>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5" name="Footer Placeholder 4">
            <a:extLst>
              <a:ext uri="{FF2B5EF4-FFF2-40B4-BE49-F238E27FC236}">
                <a16:creationId xmlns:a16="http://schemas.microsoft.com/office/drawing/2014/main" id="{9F28A339-17EA-C123-77A7-6D1841260F0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14574A7-B18C-2CAE-4A91-15B5E7A58369}"/>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145440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3FC0-B15B-9C16-05B4-72C88649399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49404AF5-E4B9-393B-E7B2-CB3A0DB784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F2DF39F-A6D2-EDD9-D9DA-AF1BAF45302A}"/>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5" name="Footer Placeholder 4">
            <a:extLst>
              <a:ext uri="{FF2B5EF4-FFF2-40B4-BE49-F238E27FC236}">
                <a16:creationId xmlns:a16="http://schemas.microsoft.com/office/drawing/2014/main" id="{0C49ED3A-2A63-856C-A042-C5695F0528C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ACA351A-22A5-A1DA-02F6-7DBC20087FFB}"/>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380545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7459-D9B1-B65E-C161-C83A6AE84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D8609B04-27C3-783D-83EC-769055CC5F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C7134-5F1A-AFC2-365D-99ECCA669231}"/>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5" name="Footer Placeholder 4">
            <a:extLst>
              <a:ext uri="{FF2B5EF4-FFF2-40B4-BE49-F238E27FC236}">
                <a16:creationId xmlns:a16="http://schemas.microsoft.com/office/drawing/2014/main" id="{C4D2B188-1E80-230B-005E-97A466B8D73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ACC08AD-05EC-7BE1-148E-8FC515008497}"/>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223059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6A5A-4B63-E028-4C08-34BEFDC09155}"/>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1D536E9F-FB58-6B6C-B607-7F62FB76D9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C122A21-FC7B-7D28-854B-E7D64230A0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EF42DCAC-1162-F21E-03E9-552D89F40952}"/>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6" name="Footer Placeholder 5">
            <a:extLst>
              <a:ext uri="{FF2B5EF4-FFF2-40B4-BE49-F238E27FC236}">
                <a16:creationId xmlns:a16="http://schemas.microsoft.com/office/drawing/2014/main" id="{B6398A2C-46BC-DC48-B62F-F5924627866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F4E0A56-203C-E8AD-C126-8A5C3141A54A}"/>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297648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8498-F988-0BBD-A409-CE6230E1EEBB}"/>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1BBBF456-1FCE-60A2-6F9E-7529E5DAB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63C27-D574-D5EE-8026-09C099436E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B601C5B5-D721-15A0-B4F0-01F082B64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C81D71-9448-7269-4221-0F468B355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045DAE2A-72B5-4BA8-CD7C-0BF696A364B5}"/>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8" name="Footer Placeholder 7">
            <a:extLst>
              <a:ext uri="{FF2B5EF4-FFF2-40B4-BE49-F238E27FC236}">
                <a16:creationId xmlns:a16="http://schemas.microsoft.com/office/drawing/2014/main" id="{763AD8D3-C6D1-D5E1-42F7-1BCFD1CF2A0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6A513E7-4E59-F0EA-0132-11A075DC290B}"/>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1840370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B2E9-B94B-5821-4BDB-A9EF70FB3D04}"/>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16A8C671-4EF4-BDAD-3113-EC80EC76493A}"/>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4" name="Footer Placeholder 3">
            <a:extLst>
              <a:ext uri="{FF2B5EF4-FFF2-40B4-BE49-F238E27FC236}">
                <a16:creationId xmlns:a16="http://schemas.microsoft.com/office/drawing/2014/main" id="{8F16B6A4-1776-FCA1-3EC5-5C5B01912F39}"/>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AA4E977F-BF57-52C3-6885-6D6AD6277960}"/>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220454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6F8C7-80F3-928D-0D80-86C4B3B61903}"/>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3" name="Footer Placeholder 2">
            <a:extLst>
              <a:ext uri="{FF2B5EF4-FFF2-40B4-BE49-F238E27FC236}">
                <a16:creationId xmlns:a16="http://schemas.microsoft.com/office/drawing/2014/main" id="{E34A8057-E210-9D38-98E9-C184F2C2158E}"/>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0017F933-0977-A921-C593-1D2626CB2B10}"/>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89102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709F-6D55-DFC1-C130-AA0940051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5830D441-D27D-96AC-0AF2-D438E1A008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DEC25CEA-CCD3-6A0C-8BC9-15DE59283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7260B-6B48-591D-087F-A02FD9AD4E5A}"/>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6" name="Footer Placeholder 5">
            <a:extLst>
              <a:ext uri="{FF2B5EF4-FFF2-40B4-BE49-F238E27FC236}">
                <a16:creationId xmlns:a16="http://schemas.microsoft.com/office/drawing/2014/main" id="{C60EFB28-14FD-729A-FDF9-C7492E1FDE2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EE2E061-D336-7950-020C-B4B98CC0875E}"/>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84840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DA4E-A27A-C538-C13A-80C153BB5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C58B0FD1-4CEF-5E5F-81C7-CC2626E4C5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E423BD7-4D76-A01B-E459-1F91C2F96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2D16B-6BF5-FF08-D719-CD10F3C1FCA1}"/>
              </a:ext>
            </a:extLst>
          </p:cNvPr>
          <p:cNvSpPr>
            <a:spLocks noGrp="1"/>
          </p:cNvSpPr>
          <p:nvPr>
            <p:ph type="dt" sz="half" idx="10"/>
          </p:nvPr>
        </p:nvSpPr>
        <p:spPr/>
        <p:txBody>
          <a:bodyPr/>
          <a:lstStyle/>
          <a:p>
            <a:fld id="{5F51D05A-7E4D-4FFB-A1F7-88A89AA186AD}" type="datetimeFigureOut">
              <a:rPr lang="en-DE" smtClean="0"/>
              <a:t>30.07.24</a:t>
            </a:fld>
            <a:endParaRPr lang="en-DE"/>
          </a:p>
        </p:txBody>
      </p:sp>
      <p:sp>
        <p:nvSpPr>
          <p:cNvPr id="6" name="Footer Placeholder 5">
            <a:extLst>
              <a:ext uri="{FF2B5EF4-FFF2-40B4-BE49-F238E27FC236}">
                <a16:creationId xmlns:a16="http://schemas.microsoft.com/office/drawing/2014/main" id="{331AE689-5897-5C14-D20B-42C16C62807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93380CF-D3ED-6BB1-0FB9-32FD0D426B3E}"/>
              </a:ext>
            </a:extLst>
          </p:cNvPr>
          <p:cNvSpPr>
            <a:spLocks noGrp="1"/>
          </p:cNvSpPr>
          <p:nvPr>
            <p:ph type="sldNum" sz="quarter" idx="12"/>
          </p:nvPr>
        </p:nvSpPr>
        <p:spPr/>
        <p:txBody>
          <a:bodyPr/>
          <a:lstStyle/>
          <a:p>
            <a:fld id="{AED25FF1-1330-42C7-831E-CC6C1B15FB8F}" type="slidenum">
              <a:rPr lang="en-DE" smtClean="0"/>
              <a:t>‹#›</a:t>
            </a:fld>
            <a:endParaRPr lang="en-DE"/>
          </a:p>
        </p:txBody>
      </p:sp>
    </p:spTree>
    <p:extLst>
      <p:ext uri="{BB962C8B-B14F-4D97-AF65-F5344CB8AC3E}">
        <p14:creationId xmlns:p14="http://schemas.microsoft.com/office/powerpoint/2010/main" val="2225760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00359E-9501-9B25-7666-6CDC1C500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E02AB2C0-2224-3E00-65FB-1E2FAC2EB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6F7E7FC-EBAF-1F45-97C3-6381D2D6C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51D05A-7E4D-4FFB-A1F7-88A89AA186AD}" type="datetimeFigureOut">
              <a:rPr lang="en-DE" smtClean="0"/>
              <a:t>30.07.24</a:t>
            </a:fld>
            <a:endParaRPr lang="en-DE"/>
          </a:p>
        </p:txBody>
      </p:sp>
      <p:sp>
        <p:nvSpPr>
          <p:cNvPr id="5" name="Footer Placeholder 4">
            <a:extLst>
              <a:ext uri="{FF2B5EF4-FFF2-40B4-BE49-F238E27FC236}">
                <a16:creationId xmlns:a16="http://schemas.microsoft.com/office/drawing/2014/main" id="{395C93E7-E669-FD9C-1C2F-D1775912EC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165684EA-84BC-691C-9CFC-CC9A5A500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D25FF1-1330-42C7-831E-CC6C1B15FB8F}" type="slidenum">
              <a:rPr lang="en-DE" smtClean="0"/>
              <a:t>‹#›</a:t>
            </a:fld>
            <a:endParaRPr lang="en-DE"/>
          </a:p>
        </p:txBody>
      </p:sp>
    </p:spTree>
    <p:extLst>
      <p:ext uri="{BB962C8B-B14F-4D97-AF65-F5344CB8AC3E}">
        <p14:creationId xmlns:p14="http://schemas.microsoft.com/office/powerpoint/2010/main" val="167435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6435-EFC2-2AAC-CC15-CF84BC918F8E}"/>
              </a:ext>
            </a:extLst>
          </p:cNvPr>
          <p:cNvSpPr>
            <a:spLocks noGrp="1"/>
          </p:cNvSpPr>
          <p:nvPr>
            <p:ph type="title"/>
          </p:nvPr>
        </p:nvSpPr>
        <p:spPr/>
        <p:txBody>
          <a:bodyPr/>
          <a:lstStyle/>
          <a:p>
            <a:r>
              <a:rPr lang="en-DE" dirty="0"/>
              <a:t>Loan acceptance prediction model </a:t>
            </a:r>
          </a:p>
        </p:txBody>
      </p:sp>
      <p:sp>
        <p:nvSpPr>
          <p:cNvPr id="3" name="Content Placeholder 2">
            <a:extLst>
              <a:ext uri="{FF2B5EF4-FFF2-40B4-BE49-F238E27FC236}">
                <a16:creationId xmlns:a16="http://schemas.microsoft.com/office/drawing/2014/main" id="{DA8140CB-1851-AD9F-2FD7-E6BD50543175}"/>
              </a:ext>
            </a:extLst>
          </p:cNvPr>
          <p:cNvSpPr>
            <a:spLocks noGrp="1"/>
          </p:cNvSpPr>
          <p:nvPr>
            <p:ph idx="1"/>
          </p:nvPr>
        </p:nvSpPr>
        <p:spPr/>
        <p:txBody>
          <a:bodyPr/>
          <a:lstStyle/>
          <a:p>
            <a:pPr marL="0" indent="0">
              <a:buNone/>
            </a:pPr>
            <a:r>
              <a:rPr lang="en-DE" dirty="0"/>
              <a:t>Several datasets </a:t>
            </a:r>
          </a:p>
          <a:p>
            <a:r>
              <a:rPr lang="en-DE" dirty="0"/>
              <a:t>27 million observations in 1 dataset </a:t>
            </a:r>
          </a:p>
          <a:p>
            <a:r>
              <a:rPr lang="en-DE" dirty="0"/>
              <a:t>2007-2017 </a:t>
            </a:r>
          </a:p>
          <a:p>
            <a:r>
              <a:rPr lang="en-DE" dirty="0"/>
              <a:t>Aim: create a model to predict whether a loan gets accepted or rejected</a:t>
            </a:r>
          </a:p>
        </p:txBody>
      </p:sp>
    </p:spTree>
    <p:extLst>
      <p:ext uri="{BB962C8B-B14F-4D97-AF65-F5344CB8AC3E}">
        <p14:creationId xmlns:p14="http://schemas.microsoft.com/office/powerpoint/2010/main" val="88129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887D1-9FA0-87F5-BA50-A0BEBF2AE2C7}"/>
              </a:ext>
            </a:extLst>
          </p:cNvPr>
          <p:cNvSpPr>
            <a:spLocks noGrp="1"/>
          </p:cNvSpPr>
          <p:nvPr>
            <p:ph idx="1"/>
          </p:nvPr>
        </p:nvSpPr>
        <p:spPr>
          <a:xfrm>
            <a:off x="644770" y="386862"/>
            <a:ext cx="10978661" cy="6066692"/>
          </a:xfrm>
        </p:spPr>
        <p:txBody>
          <a:bodyPr>
            <a:normAutofit/>
          </a:bodyPr>
          <a:lstStyle/>
          <a:p>
            <a:pPr marL="0" indent="0">
              <a:buNone/>
            </a:pPr>
            <a:r>
              <a:rPr lang="en-US" sz="4000" b="1" dirty="0"/>
              <a:t>Rejected Loans</a:t>
            </a:r>
          </a:p>
          <a:p>
            <a:endParaRPr lang="en-US" sz="4000" b="1" dirty="0"/>
          </a:p>
          <a:p>
            <a:r>
              <a:rPr lang="en-US" dirty="0"/>
              <a:t>Variables for his analysis: </a:t>
            </a:r>
          </a:p>
          <a:p>
            <a:r>
              <a:rPr lang="en-US" dirty="0"/>
              <a:t>amount requested, risk score, debt-to-income ratio, employment length</a:t>
            </a:r>
          </a:p>
          <a:p>
            <a:pPr marL="0" indent="0">
              <a:buNone/>
            </a:pPr>
            <a:br>
              <a:rPr lang="en-US" dirty="0"/>
            </a:br>
            <a:r>
              <a:rPr lang="en-US" dirty="0"/>
              <a:t>We found that the distribution for the requested loans are heavily skewed to the left, meaning a lot of people borrow small amounts, and a few borrow big amounts. </a:t>
            </a:r>
          </a:p>
          <a:p>
            <a:pPr marL="0" indent="0">
              <a:buNone/>
            </a:pPr>
            <a:r>
              <a:rPr lang="en-US" dirty="0"/>
              <a:t>The employment length for people requesting loans is mainly less than 1 year. </a:t>
            </a:r>
            <a:br>
              <a:rPr lang="en-US" dirty="0"/>
            </a:br>
            <a:endParaRPr lang="en-US" dirty="0"/>
          </a:p>
        </p:txBody>
      </p:sp>
    </p:spTree>
    <p:extLst>
      <p:ext uri="{BB962C8B-B14F-4D97-AF65-F5344CB8AC3E}">
        <p14:creationId xmlns:p14="http://schemas.microsoft.com/office/powerpoint/2010/main" val="223752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B7DA8-2547-A159-41EB-8CCF924F0760}"/>
              </a:ext>
            </a:extLst>
          </p:cNvPr>
          <p:cNvSpPr>
            <a:spLocks noGrp="1"/>
          </p:cNvSpPr>
          <p:nvPr>
            <p:ph idx="1"/>
          </p:nvPr>
        </p:nvSpPr>
        <p:spPr/>
        <p:txBody>
          <a:bodyPr/>
          <a:lstStyle/>
          <a:p>
            <a:r>
              <a:rPr lang="en-US" dirty="0"/>
              <a:t>Applicants’ debt to income ratios vary significantly, but there is no linear relationship between log amount requested and capped debt-to income ratio. In simple words, there is no relationship between how much people ask for and how high their current debt is. </a:t>
            </a:r>
            <a:endParaRPr lang="en-DE" dirty="0"/>
          </a:p>
        </p:txBody>
      </p:sp>
    </p:spTree>
    <p:extLst>
      <p:ext uri="{BB962C8B-B14F-4D97-AF65-F5344CB8AC3E}">
        <p14:creationId xmlns:p14="http://schemas.microsoft.com/office/powerpoint/2010/main" val="365909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9F7BE-1DDC-4E84-F604-756E62DE3087}"/>
              </a:ext>
            </a:extLst>
          </p:cNvPr>
          <p:cNvSpPr>
            <a:spLocks noGrp="1"/>
          </p:cNvSpPr>
          <p:nvPr>
            <p:ph idx="1"/>
          </p:nvPr>
        </p:nvSpPr>
        <p:spPr/>
        <p:txBody>
          <a:bodyPr/>
          <a:lstStyle/>
          <a:p>
            <a:r>
              <a:rPr lang="en-US" dirty="0"/>
              <a:t>There is also no clear signs that loan amounts requested correlate with the risk score of the client. Employment length also does not seem to affect the debt to income ratio.</a:t>
            </a:r>
            <a:br>
              <a:rPr lang="en-US" dirty="0"/>
            </a:br>
            <a:endParaRPr lang="en-DE" dirty="0"/>
          </a:p>
        </p:txBody>
      </p:sp>
    </p:spTree>
    <p:extLst>
      <p:ext uri="{BB962C8B-B14F-4D97-AF65-F5344CB8AC3E}">
        <p14:creationId xmlns:p14="http://schemas.microsoft.com/office/powerpoint/2010/main" val="236903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85641-F547-CDAC-0A3D-16AB1B3665B6}"/>
              </a:ext>
            </a:extLst>
          </p:cNvPr>
          <p:cNvSpPr>
            <a:spLocks noGrp="1"/>
          </p:cNvSpPr>
          <p:nvPr>
            <p:ph idx="1"/>
          </p:nvPr>
        </p:nvSpPr>
        <p:spPr/>
        <p:txBody>
          <a:bodyPr/>
          <a:lstStyle/>
          <a:p>
            <a:r>
              <a:rPr lang="en-US" dirty="0"/>
              <a:t>There seems to be a slight positive linear relationship between the requested loan amount and risk score. Basically, the bigger the loan requested, the riskier it gets to lend.</a:t>
            </a:r>
            <a:br>
              <a:rPr lang="en-US" dirty="0"/>
            </a:br>
            <a:endParaRPr lang="en-DE" dirty="0"/>
          </a:p>
        </p:txBody>
      </p:sp>
    </p:spTree>
    <p:extLst>
      <p:ext uri="{BB962C8B-B14F-4D97-AF65-F5344CB8AC3E}">
        <p14:creationId xmlns:p14="http://schemas.microsoft.com/office/powerpoint/2010/main" val="209649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D915-1756-5ACE-366B-6B7289AEDDE9}"/>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519F8D1A-710B-30BC-D98C-B8714BA7B2B0}"/>
              </a:ext>
            </a:extLst>
          </p:cNvPr>
          <p:cNvSpPr>
            <a:spLocks noGrp="1"/>
          </p:cNvSpPr>
          <p:nvPr>
            <p:ph idx="1"/>
          </p:nvPr>
        </p:nvSpPr>
        <p:spPr/>
        <p:txBody>
          <a:bodyPr/>
          <a:lstStyle/>
          <a:p>
            <a:r>
              <a:rPr lang="en-US" dirty="0"/>
              <a:t>All in all, there is no strong correlation found between these variables. The limitation is that only linear relationship was measured, and if the relationships in data are non-linear, they won’t be seen by this analysis. Further advanced non-linear analysis has to be done to reveal deeper connections</a:t>
            </a:r>
            <a:r>
              <a:rPr lang="en-DE" dirty="0"/>
              <a:t>. </a:t>
            </a:r>
          </a:p>
        </p:txBody>
      </p:sp>
    </p:spTree>
    <p:extLst>
      <p:ext uri="{BB962C8B-B14F-4D97-AF65-F5344CB8AC3E}">
        <p14:creationId xmlns:p14="http://schemas.microsoft.com/office/powerpoint/2010/main" val="74781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0F59-D281-A1D0-EF17-E9C71DCFB09D}"/>
              </a:ext>
            </a:extLst>
          </p:cNvPr>
          <p:cNvSpPr txBox="1"/>
          <p:nvPr/>
        </p:nvSpPr>
        <p:spPr>
          <a:xfrm>
            <a:off x="478565" y="331082"/>
            <a:ext cx="7399343" cy="584775"/>
          </a:xfrm>
          <a:prstGeom prst="rect">
            <a:avLst/>
          </a:prstGeom>
          <a:noFill/>
        </p:spPr>
        <p:txBody>
          <a:bodyPr wrap="square" rtlCol="0">
            <a:spAutoFit/>
          </a:bodyPr>
          <a:lstStyle/>
          <a:p>
            <a:r>
              <a:rPr lang="en-US" sz="3200" b="1" dirty="0"/>
              <a:t>Goal for the next two weeks: </a:t>
            </a:r>
            <a:endParaRPr lang="en-DE" sz="3200" b="1" dirty="0"/>
          </a:p>
        </p:txBody>
      </p:sp>
      <p:sp>
        <p:nvSpPr>
          <p:cNvPr id="5" name="TextBox 4">
            <a:extLst>
              <a:ext uri="{FF2B5EF4-FFF2-40B4-BE49-F238E27FC236}">
                <a16:creationId xmlns:a16="http://schemas.microsoft.com/office/drawing/2014/main" id="{95C7C60B-7792-3854-EDBC-98DBDD75EC05}"/>
              </a:ext>
            </a:extLst>
          </p:cNvPr>
          <p:cNvSpPr txBox="1"/>
          <p:nvPr/>
        </p:nvSpPr>
        <p:spPr>
          <a:xfrm>
            <a:off x="217949" y="1235083"/>
            <a:ext cx="11506263"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Complete the EDA analysis for the rest of the data sets.</a:t>
            </a:r>
          </a:p>
          <a:p>
            <a:pPr marL="285750" indent="-285750">
              <a:buFont typeface="Arial" panose="020B0604020202020204" pitchFamily="34" charset="0"/>
              <a:buChar char="•"/>
            </a:pPr>
            <a:r>
              <a:rPr lang="en-US" sz="2400" dirty="0"/>
              <a:t>Identify what constitutes a "risky" individual</a:t>
            </a:r>
          </a:p>
          <a:p>
            <a:endParaRPr lang="en-US" sz="2400" dirty="0"/>
          </a:p>
          <a:p>
            <a:r>
              <a:rPr lang="en-US" sz="2400" u="sng" dirty="0"/>
              <a:t>Choosing a model:</a:t>
            </a:r>
          </a:p>
          <a:p>
            <a:r>
              <a:rPr lang="en-US" sz="2400" dirty="0"/>
              <a:t>After we’re done with EDA analysis, our plan is to build a model (possibly using neural networks) to be able to predict Risky individuals based on certain variables. </a:t>
            </a:r>
          </a:p>
          <a:p>
            <a:endParaRPr lang="en-US" sz="2400" dirty="0"/>
          </a:p>
          <a:p>
            <a:r>
              <a:rPr lang="en-US" sz="2400" u="sng" dirty="0"/>
              <a:t>Training the model:</a:t>
            </a:r>
          </a:p>
          <a:p>
            <a:r>
              <a:rPr lang="en-US" sz="2400" dirty="0"/>
              <a:t>The plan is to have two sets of data: a training set and a test set. We will use the training set data (the one already available) to train the model. Then after training the model, we will use test set to see if the model generalizes well to unseen real-world data. </a:t>
            </a:r>
          </a:p>
          <a:p>
            <a:endParaRPr lang="en-US" dirty="0"/>
          </a:p>
          <a:p>
            <a:endParaRPr lang="en-US" dirty="0"/>
          </a:p>
        </p:txBody>
      </p:sp>
    </p:spTree>
    <p:extLst>
      <p:ext uri="{BB962C8B-B14F-4D97-AF65-F5344CB8AC3E}">
        <p14:creationId xmlns:p14="http://schemas.microsoft.com/office/powerpoint/2010/main" val="152118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186FDD-DCA4-7EBB-2293-EB15002F41C3}"/>
              </a:ext>
            </a:extLst>
          </p:cNvPr>
          <p:cNvSpPr txBox="1"/>
          <p:nvPr/>
        </p:nvSpPr>
        <p:spPr>
          <a:xfrm>
            <a:off x="336154" y="392156"/>
            <a:ext cx="11519692" cy="523220"/>
          </a:xfrm>
          <a:prstGeom prst="rect">
            <a:avLst/>
          </a:prstGeom>
          <a:noFill/>
        </p:spPr>
        <p:txBody>
          <a:bodyPr wrap="none" rtlCol="0">
            <a:spAutoFit/>
          </a:bodyPr>
          <a:lstStyle/>
          <a:p>
            <a:r>
              <a:rPr lang="en-US" sz="2800" b="1" dirty="0"/>
              <a:t>Goal: Identify Risky Loan Applicants using EDA and Machine Learning.</a:t>
            </a:r>
          </a:p>
        </p:txBody>
      </p:sp>
      <p:sp>
        <p:nvSpPr>
          <p:cNvPr id="5" name="TextBox 4">
            <a:extLst>
              <a:ext uri="{FF2B5EF4-FFF2-40B4-BE49-F238E27FC236}">
                <a16:creationId xmlns:a16="http://schemas.microsoft.com/office/drawing/2014/main" id="{B6BEEF06-3871-6F00-0CD2-AC88F9A3A168}"/>
              </a:ext>
            </a:extLst>
          </p:cNvPr>
          <p:cNvSpPr txBox="1"/>
          <p:nvPr/>
        </p:nvSpPr>
        <p:spPr>
          <a:xfrm>
            <a:off x="336154" y="1381054"/>
            <a:ext cx="11519692" cy="4893647"/>
          </a:xfrm>
          <a:prstGeom prst="rect">
            <a:avLst/>
          </a:prstGeom>
          <a:noFill/>
        </p:spPr>
        <p:txBody>
          <a:bodyPr wrap="square" rtlCol="0">
            <a:spAutoFit/>
          </a:bodyPr>
          <a:lstStyle/>
          <a:p>
            <a:r>
              <a:rPr lang="en-US" sz="2400" b="1" dirty="0"/>
              <a:t>Struggles</a:t>
            </a:r>
            <a:r>
              <a:rPr lang="en-US" sz="2400" dirty="0"/>
              <a:t>:</a:t>
            </a:r>
          </a:p>
          <a:p>
            <a:pPr marL="285750" indent="-285750">
              <a:buFont typeface="Arial" panose="020B0604020202020204" pitchFamily="34" charset="0"/>
              <a:buChar char="•"/>
            </a:pPr>
            <a:r>
              <a:rPr lang="en-US" sz="2400" dirty="0"/>
              <a:t>We were faced with huge datasets where we did not know how to tackle it.</a:t>
            </a:r>
          </a:p>
          <a:p>
            <a:r>
              <a:rPr lang="en-US" sz="2400" dirty="0"/>
              <a:t> It was taking 15+ minutes to plot each graph.</a:t>
            </a:r>
          </a:p>
          <a:p>
            <a:pPr marL="285750" indent="-285750">
              <a:buFont typeface="Arial" panose="020B0604020202020204" pitchFamily="34" charset="0"/>
              <a:buChar char="•"/>
            </a:pPr>
            <a:r>
              <a:rPr lang="en-US" sz="2400" dirty="0"/>
              <a:t>Plotting the raw data did not really showcase anything regarding the variables. </a:t>
            </a:r>
          </a:p>
          <a:p>
            <a:endParaRPr lang="en-US" sz="2400" dirty="0"/>
          </a:p>
          <a:p>
            <a:r>
              <a:rPr lang="en-US" sz="2400" b="1" dirty="0"/>
              <a:t>How we overcame some of the issues: </a:t>
            </a:r>
          </a:p>
          <a:p>
            <a:pPr marL="285750" indent="-285750">
              <a:buFont typeface="Arial" panose="020B0604020202020204" pitchFamily="34" charset="0"/>
              <a:buChar char="•"/>
            </a:pPr>
            <a:r>
              <a:rPr lang="en-US" sz="2400" dirty="0"/>
              <a:t>We decided to split the data sets between us, where each one of us had to do an EDA analysis on their given set</a:t>
            </a:r>
          </a:p>
          <a:p>
            <a:pPr marL="285750" indent="-285750">
              <a:buFont typeface="Arial" panose="020B0604020202020204" pitchFamily="34" charset="0"/>
              <a:buChar char="•"/>
            </a:pPr>
            <a:r>
              <a:rPr lang="en-US" sz="2400" dirty="0"/>
              <a:t>Disabled KDE to reduce the time it  takes to generate a plot.</a:t>
            </a:r>
          </a:p>
          <a:p>
            <a:pPr marL="285750" indent="-285750">
              <a:buFont typeface="Arial" panose="020B0604020202020204" pitchFamily="34" charset="0"/>
              <a:buChar char="•"/>
            </a:pPr>
            <a:r>
              <a:rPr lang="en-US" sz="2400" dirty="0"/>
              <a:t>I added bins when plotting graphs, which helped managing large data sets by reducing the complexity of visualization.</a:t>
            </a:r>
          </a:p>
          <a:p>
            <a:pPr marL="285750" indent="-285750">
              <a:buFont typeface="Arial" panose="020B0604020202020204" pitchFamily="34" charset="0"/>
              <a:buChar char="•"/>
            </a:pPr>
            <a:r>
              <a:rPr lang="en-US" sz="2400" dirty="0"/>
              <a:t>When faced with skewed graphs, some transformations were needed. For example, Logarithmic transformation of amount requested. </a:t>
            </a:r>
          </a:p>
        </p:txBody>
      </p:sp>
    </p:spTree>
    <p:extLst>
      <p:ext uri="{BB962C8B-B14F-4D97-AF65-F5344CB8AC3E}">
        <p14:creationId xmlns:p14="http://schemas.microsoft.com/office/powerpoint/2010/main" val="97998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529</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Loan acceptance prediction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Nahle</dc:creator>
  <cp:lastModifiedBy>Arsen Vardanian</cp:lastModifiedBy>
  <cp:revision>5</cp:revision>
  <cp:lastPrinted>2024-07-30T12:30:48Z</cp:lastPrinted>
  <dcterms:created xsi:type="dcterms:W3CDTF">2024-07-30T09:07:09Z</dcterms:created>
  <dcterms:modified xsi:type="dcterms:W3CDTF">2024-07-30T12:32:05Z</dcterms:modified>
</cp:coreProperties>
</file>