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8" r:id="rId4"/>
    <p:sldId id="269" r:id="rId5"/>
    <p:sldId id="270" r:id="rId6"/>
    <p:sldId id="264" r:id="rId7"/>
    <p:sldId id="266" r:id="rId8"/>
    <p:sldId id="259" r:id="rId9"/>
    <p:sldId id="267" r:id="rId10"/>
    <p:sldId id="260" r:id="rId11"/>
    <p:sldId id="261" r:id="rId12"/>
    <p:sldId id="262" r:id="rId13"/>
    <p:sldId id="271"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4660"/>
  </p:normalViewPr>
  <p:slideViewPr>
    <p:cSldViewPr snapToGrid="0">
      <p:cViewPr varScale="1">
        <p:scale>
          <a:sx n="142" d="100"/>
          <a:sy n="142" d="100"/>
        </p:scale>
        <p:origin x="10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August 14,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3934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August 14,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383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August 14,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557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August 14,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6083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August 14,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0220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August 14,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1934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August 14,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181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August 14,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532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August 14,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0874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August 14,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9076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August 14,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6804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August 14,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2336774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03B7646-534B-2394-F9F6-3EA69F6CFC2E}"/>
              </a:ext>
            </a:extLst>
          </p:cNvPr>
          <p:cNvSpPr txBox="1"/>
          <p:nvPr/>
        </p:nvSpPr>
        <p:spPr>
          <a:xfrm>
            <a:off x="1378100" y="887096"/>
            <a:ext cx="7344482" cy="2541903"/>
          </a:xfrm>
          <a:prstGeom prst="rect">
            <a:avLst/>
          </a:prstGeom>
        </p:spPr>
        <p:txBody>
          <a:bodyPr vert="horz" lIns="91440" tIns="45720" rIns="91440" bIns="45720" rtlCol="0" anchor="ctr">
            <a:normAutofit/>
          </a:bodyPr>
          <a:lstStyle/>
          <a:p>
            <a:pPr>
              <a:lnSpc>
                <a:spcPct val="110000"/>
              </a:lnSpc>
              <a:spcBef>
                <a:spcPct val="0"/>
              </a:spcBef>
              <a:spcAft>
                <a:spcPts val="600"/>
              </a:spcAft>
            </a:pPr>
            <a:r>
              <a:rPr lang="en-US" sz="2800" cap="all" spc="600">
                <a:solidFill>
                  <a:schemeClr val="tx1">
                    <a:lumMod val="85000"/>
                    <a:lumOff val="15000"/>
                  </a:schemeClr>
                </a:solidFill>
                <a:latin typeface="+mj-lt"/>
                <a:ea typeface="Batang" panose="02030600000101010101" pitchFamily="18" charset="-127"/>
                <a:cs typeface="+mj-cs"/>
              </a:rPr>
              <a:t>Analyzing the driving factors behind loan default</a:t>
            </a:r>
          </a:p>
        </p:txBody>
      </p:sp>
      <p:sp>
        <p:nvSpPr>
          <p:cNvPr id="5" name="TextBox 4">
            <a:extLst>
              <a:ext uri="{FF2B5EF4-FFF2-40B4-BE49-F238E27FC236}">
                <a16:creationId xmlns:a16="http://schemas.microsoft.com/office/drawing/2014/main" id="{1104FE79-C2E5-A171-363D-BA3A53D972BD}"/>
              </a:ext>
            </a:extLst>
          </p:cNvPr>
          <p:cNvSpPr txBox="1"/>
          <p:nvPr/>
        </p:nvSpPr>
        <p:spPr>
          <a:xfrm>
            <a:off x="177800" y="4910792"/>
            <a:ext cx="2032929" cy="1785104"/>
          </a:xfrm>
          <a:prstGeom prst="rect">
            <a:avLst/>
          </a:prstGeom>
          <a:noFill/>
        </p:spPr>
        <p:txBody>
          <a:bodyPr wrap="none" rtlCol="0">
            <a:spAutoFit/>
          </a:bodyPr>
          <a:lstStyle/>
          <a:p>
            <a:pPr>
              <a:spcAft>
                <a:spcPts val="600"/>
              </a:spcAft>
            </a:pPr>
            <a:r>
              <a:rPr lang="en-US"/>
              <a:t>Hammam Rehan</a:t>
            </a:r>
          </a:p>
          <a:p>
            <a:pPr>
              <a:spcAft>
                <a:spcPts val="600"/>
              </a:spcAft>
            </a:pPr>
            <a:r>
              <a:rPr lang="en-US"/>
              <a:t>Arsen Vardanian</a:t>
            </a:r>
          </a:p>
          <a:p>
            <a:pPr>
              <a:spcAft>
                <a:spcPts val="600"/>
              </a:spcAft>
            </a:pPr>
            <a:r>
              <a:rPr lang="en-US"/>
              <a:t>Fiona Sauer</a:t>
            </a:r>
          </a:p>
          <a:p>
            <a:pPr>
              <a:spcAft>
                <a:spcPts val="600"/>
              </a:spcAft>
            </a:pPr>
            <a:r>
              <a:rPr lang="en-US"/>
              <a:t>Jieun</a:t>
            </a:r>
          </a:p>
          <a:p>
            <a:pPr>
              <a:spcAft>
                <a:spcPts val="600"/>
              </a:spcAft>
            </a:pPr>
            <a:r>
              <a:rPr lang="en-US"/>
              <a:t>Mohammad Nahle</a:t>
            </a:r>
            <a:endParaRPr lang="en-DE"/>
          </a:p>
        </p:txBody>
      </p:sp>
    </p:spTree>
    <p:extLst>
      <p:ext uri="{BB962C8B-B14F-4D97-AF65-F5344CB8AC3E}">
        <p14:creationId xmlns:p14="http://schemas.microsoft.com/office/powerpoint/2010/main" val="269247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C0DC1A-7A47-C42F-6314-2553AA72303A}"/>
              </a:ext>
            </a:extLst>
          </p:cNvPr>
          <p:cNvSpPr txBox="1"/>
          <p:nvPr/>
        </p:nvSpPr>
        <p:spPr>
          <a:xfrm>
            <a:off x="301065" y="172135"/>
            <a:ext cx="6266328" cy="646331"/>
          </a:xfrm>
          <a:prstGeom prst="rect">
            <a:avLst/>
          </a:prstGeom>
          <a:noFill/>
        </p:spPr>
        <p:txBody>
          <a:bodyPr wrap="square">
            <a:spAutoFit/>
          </a:bodyPr>
          <a:lstStyle/>
          <a:p>
            <a:r>
              <a:rPr lang="en-US" b="0" dirty="0">
                <a:solidFill>
                  <a:srgbClr val="008000"/>
                </a:solidFill>
                <a:effectLst/>
                <a:highlight>
                  <a:srgbClr val="FFFFFF"/>
                </a:highlight>
                <a:latin typeface="Consolas" panose="020B0609020204030204" pitchFamily="49" charset="0"/>
              </a:rPr>
              <a:t>Describing the linear connection between default rate and interest rate using linear regression</a:t>
            </a:r>
            <a:endParaRPr lang="en-US" b="0" dirty="0">
              <a:solidFill>
                <a:srgbClr val="000000"/>
              </a:solidFill>
              <a:effectLst/>
              <a:highlight>
                <a:srgbClr val="FFFFFF"/>
              </a:highlight>
              <a:latin typeface="Consolas" panose="020B0609020204030204" pitchFamily="49" charset="0"/>
            </a:endParaRPr>
          </a:p>
        </p:txBody>
      </p:sp>
      <p:pic>
        <p:nvPicPr>
          <p:cNvPr id="13" name="Picture 12">
            <a:extLst>
              <a:ext uri="{FF2B5EF4-FFF2-40B4-BE49-F238E27FC236}">
                <a16:creationId xmlns:a16="http://schemas.microsoft.com/office/drawing/2014/main" id="{753B91CC-D118-A46C-D4D6-DAE32FA69490}"/>
              </a:ext>
            </a:extLst>
          </p:cNvPr>
          <p:cNvPicPr>
            <a:picLocks noChangeAspect="1"/>
          </p:cNvPicPr>
          <p:nvPr/>
        </p:nvPicPr>
        <p:blipFill>
          <a:blip r:embed="rId2"/>
          <a:stretch>
            <a:fillRect/>
          </a:stretch>
        </p:blipFill>
        <p:spPr>
          <a:xfrm>
            <a:off x="454025" y="907583"/>
            <a:ext cx="4696480" cy="3734321"/>
          </a:xfrm>
          <a:prstGeom prst="rect">
            <a:avLst/>
          </a:prstGeom>
        </p:spPr>
      </p:pic>
      <p:sp>
        <p:nvSpPr>
          <p:cNvPr id="15" name="TextBox 14">
            <a:extLst>
              <a:ext uri="{FF2B5EF4-FFF2-40B4-BE49-F238E27FC236}">
                <a16:creationId xmlns:a16="http://schemas.microsoft.com/office/drawing/2014/main" id="{BB449206-56DF-908B-8CDD-2AA235F7674E}"/>
              </a:ext>
            </a:extLst>
          </p:cNvPr>
          <p:cNvSpPr txBox="1"/>
          <p:nvPr/>
        </p:nvSpPr>
        <p:spPr>
          <a:xfrm>
            <a:off x="219074" y="4641904"/>
            <a:ext cx="9242426" cy="369332"/>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interest rate = 5.216621308807113 + </a:t>
            </a:r>
            <a:r>
              <a:rPr lang="en-US" b="0" i="0" dirty="0">
                <a:solidFill>
                  <a:srgbClr val="000000"/>
                </a:solidFill>
                <a:effectLst/>
                <a:highlight>
                  <a:srgbClr val="FFFF00"/>
                </a:highlight>
                <a:latin typeface="Consolas" panose="020B0609020204030204" pitchFamily="49" charset="0"/>
              </a:rPr>
              <a:t>42.43980704484836</a:t>
            </a:r>
            <a:r>
              <a:rPr lang="en-US" b="0" i="0" dirty="0">
                <a:solidFill>
                  <a:srgbClr val="000000"/>
                </a:solidFill>
                <a:effectLst/>
                <a:latin typeface="Consolas" panose="020B0609020204030204" pitchFamily="49" charset="0"/>
              </a:rPr>
              <a:t> * default rate</a:t>
            </a:r>
            <a:endParaRPr lang="en-DE" dirty="0"/>
          </a:p>
        </p:txBody>
      </p:sp>
      <p:sp>
        <p:nvSpPr>
          <p:cNvPr id="17" name="TextBox 16">
            <a:extLst>
              <a:ext uri="{FF2B5EF4-FFF2-40B4-BE49-F238E27FC236}">
                <a16:creationId xmlns:a16="http://schemas.microsoft.com/office/drawing/2014/main" id="{0004BE8D-928D-3E4B-0B5D-89DC86047920}"/>
              </a:ext>
            </a:extLst>
          </p:cNvPr>
          <p:cNvSpPr txBox="1"/>
          <p:nvPr/>
        </p:nvSpPr>
        <p:spPr>
          <a:xfrm>
            <a:off x="300504" y="5625135"/>
            <a:ext cx="7350686" cy="523220"/>
          </a:xfrm>
          <a:prstGeom prst="rect">
            <a:avLst/>
          </a:prstGeom>
          <a:noFill/>
        </p:spPr>
        <p:txBody>
          <a:bodyPr wrap="square">
            <a:spAutoFit/>
          </a:bodyPr>
          <a:lstStyle/>
          <a:p>
            <a:r>
              <a:rPr lang="en-US" sz="1400" dirty="0">
                <a:latin typeface="Aptos" panose="020B0004020202020204" pitchFamily="34" charset="0"/>
              </a:rPr>
              <a:t>for every 1% increase in the default rate, the interest rate increases by about 42.43 percentage points. This indicates a strong sensitivity of interest rates to changes in the default rate</a:t>
            </a:r>
            <a:endParaRPr lang="en-DE" sz="1400" dirty="0">
              <a:latin typeface="Aptos" panose="020B0004020202020204" pitchFamily="34" charset="0"/>
            </a:endParaRPr>
          </a:p>
        </p:txBody>
      </p:sp>
      <p:sp>
        <p:nvSpPr>
          <p:cNvPr id="19" name="TextBox 18">
            <a:extLst>
              <a:ext uri="{FF2B5EF4-FFF2-40B4-BE49-F238E27FC236}">
                <a16:creationId xmlns:a16="http://schemas.microsoft.com/office/drawing/2014/main" id="{624F7507-BF3C-4C3E-48BA-C7B2A9B157CE}"/>
              </a:ext>
            </a:extLst>
          </p:cNvPr>
          <p:cNvSpPr txBox="1"/>
          <p:nvPr/>
        </p:nvSpPr>
        <p:spPr>
          <a:xfrm>
            <a:off x="5080654" y="1308588"/>
            <a:ext cx="5530195" cy="830997"/>
          </a:xfrm>
          <a:prstGeom prst="rect">
            <a:avLst/>
          </a:prstGeom>
          <a:noFill/>
        </p:spPr>
        <p:txBody>
          <a:bodyPr wrap="square">
            <a:spAutoFit/>
          </a:bodyPr>
          <a:lstStyle/>
          <a:p>
            <a:r>
              <a:rPr lang="en-US" sz="1600" dirty="0"/>
              <a:t>The large slope indicates that the interest rate is highly responsive to changes in perceived risk, which is consistent with how financial institutions manage their exposure to potential losses.</a:t>
            </a:r>
            <a:endParaRPr lang="en-DE" sz="1600" dirty="0"/>
          </a:p>
        </p:txBody>
      </p:sp>
      <p:sp>
        <p:nvSpPr>
          <p:cNvPr id="21" name="TextBox 20">
            <a:extLst>
              <a:ext uri="{FF2B5EF4-FFF2-40B4-BE49-F238E27FC236}">
                <a16:creationId xmlns:a16="http://schemas.microsoft.com/office/drawing/2014/main" id="{C2D2C837-A95E-857A-89CB-6DBB61B7509D}"/>
              </a:ext>
            </a:extLst>
          </p:cNvPr>
          <p:cNvSpPr txBox="1"/>
          <p:nvPr/>
        </p:nvSpPr>
        <p:spPr>
          <a:xfrm>
            <a:off x="300504" y="5101915"/>
            <a:ext cx="6267450" cy="523220"/>
          </a:xfrm>
          <a:prstGeom prst="rect">
            <a:avLst/>
          </a:prstGeom>
          <a:noFill/>
        </p:spPr>
        <p:txBody>
          <a:bodyPr wrap="square">
            <a:spAutoFit/>
          </a:bodyPr>
          <a:lstStyle/>
          <a:p>
            <a:r>
              <a:rPr lang="en-US" sz="1400" dirty="0">
                <a:latin typeface="Aptos" panose="020B0004020202020204" pitchFamily="34" charset="0"/>
              </a:rPr>
              <a:t>The positive coefficient for the default rate suggests a direct relationship between risk (default rate) and the price of borrowing (interest rate).</a:t>
            </a:r>
            <a:endParaRPr lang="en-DE" sz="1400" dirty="0">
              <a:latin typeface="Aptos" panose="020B0004020202020204" pitchFamily="34" charset="0"/>
            </a:endParaRPr>
          </a:p>
        </p:txBody>
      </p:sp>
      <p:sp>
        <p:nvSpPr>
          <p:cNvPr id="3" name="TextBox 2">
            <a:extLst>
              <a:ext uri="{FF2B5EF4-FFF2-40B4-BE49-F238E27FC236}">
                <a16:creationId xmlns:a16="http://schemas.microsoft.com/office/drawing/2014/main" id="{BC42F97C-EBE9-6795-196F-E6D9C1A0AFB1}"/>
              </a:ext>
            </a:extLst>
          </p:cNvPr>
          <p:cNvSpPr txBox="1"/>
          <p:nvPr/>
        </p:nvSpPr>
        <p:spPr>
          <a:xfrm>
            <a:off x="5080654" y="972354"/>
            <a:ext cx="6267450" cy="369332"/>
          </a:xfrm>
          <a:prstGeom prst="rect">
            <a:avLst/>
          </a:prstGeom>
          <a:noFill/>
        </p:spPr>
        <p:txBody>
          <a:bodyPr wrap="square">
            <a:spAutoFit/>
          </a:bodyPr>
          <a:lstStyle/>
          <a:p>
            <a:r>
              <a:rPr lang="en-US" dirty="0"/>
              <a:t>Risk Compensation</a:t>
            </a:r>
            <a:endParaRPr lang="en-DE" dirty="0"/>
          </a:p>
        </p:txBody>
      </p:sp>
      <p:sp>
        <p:nvSpPr>
          <p:cNvPr id="5" name="TextBox 4">
            <a:extLst>
              <a:ext uri="{FF2B5EF4-FFF2-40B4-BE49-F238E27FC236}">
                <a16:creationId xmlns:a16="http://schemas.microsoft.com/office/drawing/2014/main" id="{ED1F1FBC-DD0D-E78D-D052-8DB93D3649C7}"/>
              </a:ext>
            </a:extLst>
          </p:cNvPr>
          <p:cNvSpPr txBox="1"/>
          <p:nvPr/>
        </p:nvSpPr>
        <p:spPr>
          <a:xfrm>
            <a:off x="5080654" y="2031864"/>
            <a:ext cx="6267450" cy="584775"/>
          </a:xfrm>
          <a:prstGeom prst="rect">
            <a:avLst/>
          </a:prstGeom>
          <a:noFill/>
        </p:spPr>
        <p:txBody>
          <a:bodyPr wrap="square">
            <a:spAutoFit/>
          </a:bodyPr>
          <a:lstStyle/>
          <a:p>
            <a:r>
              <a:rPr lang="en-US" sz="1600" dirty="0"/>
              <a:t>Lenders often charge higher rates to riskier borrowers to compensate for the greater risk of loan default.</a:t>
            </a:r>
            <a:endParaRPr lang="en-DE" sz="1600" dirty="0"/>
          </a:p>
        </p:txBody>
      </p:sp>
    </p:spTree>
    <p:extLst>
      <p:ext uri="{BB962C8B-B14F-4D97-AF65-F5344CB8AC3E}">
        <p14:creationId xmlns:p14="http://schemas.microsoft.com/office/powerpoint/2010/main" val="391179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2F96A5-113F-F6DB-4AD5-311623CC16E5}"/>
              </a:ext>
            </a:extLst>
          </p:cNvPr>
          <p:cNvSpPr txBox="1"/>
          <p:nvPr/>
        </p:nvSpPr>
        <p:spPr>
          <a:xfrm>
            <a:off x="301065" y="172135"/>
            <a:ext cx="6266328" cy="646331"/>
          </a:xfrm>
          <a:prstGeom prst="rect">
            <a:avLst/>
          </a:prstGeom>
          <a:noFill/>
        </p:spPr>
        <p:txBody>
          <a:bodyPr wrap="square">
            <a:spAutoFit/>
          </a:bodyPr>
          <a:lstStyle/>
          <a:p>
            <a:r>
              <a:rPr lang="en-US" b="0" dirty="0">
                <a:solidFill>
                  <a:srgbClr val="008000"/>
                </a:solidFill>
                <a:effectLst/>
                <a:highlight>
                  <a:srgbClr val="FFFFFF"/>
                </a:highlight>
                <a:latin typeface="Consolas" panose="020B0609020204030204" pitchFamily="49" charset="0"/>
              </a:rPr>
              <a:t>Describing the linear connection between default rate and interest rate using linear regression</a:t>
            </a:r>
            <a:endParaRPr lang="en-US" b="0" dirty="0">
              <a:solidFill>
                <a:srgbClr val="000000"/>
              </a:solidFill>
              <a:effectLst/>
              <a:highlight>
                <a:srgbClr val="FFFFFF"/>
              </a:highlight>
              <a:latin typeface="Consolas" panose="020B0609020204030204" pitchFamily="49" charset="0"/>
            </a:endParaRPr>
          </a:p>
        </p:txBody>
      </p:sp>
      <p:pic>
        <p:nvPicPr>
          <p:cNvPr id="6" name="Picture 5">
            <a:extLst>
              <a:ext uri="{FF2B5EF4-FFF2-40B4-BE49-F238E27FC236}">
                <a16:creationId xmlns:a16="http://schemas.microsoft.com/office/drawing/2014/main" id="{EF10B799-C540-7327-F040-5109169DD534}"/>
              </a:ext>
            </a:extLst>
          </p:cNvPr>
          <p:cNvPicPr>
            <a:picLocks noChangeAspect="1"/>
          </p:cNvPicPr>
          <p:nvPr/>
        </p:nvPicPr>
        <p:blipFill>
          <a:blip r:embed="rId2"/>
          <a:stretch>
            <a:fillRect/>
          </a:stretch>
        </p:blipFill>
        <p:spPr>
          <a:xfrm>
            <a:off x="374312" y="1030026"/>
            <a:ext cx="4839375" cy="3743847"/>
          </a:xfrm>
          <a:prstGeom prst="rect">
            <a:avLst/>
          </a:prstGeom>
        </p:spPr>
      </p:pic>
      <p:sp>
        <p:nvSpPr>
          <p:cNvPr id="10" name="TextBox 9">
            <a:extLst>
              <a:ext uri="{FF2B5EF4-FFF2-40B4-BE49-F238E27FC236}">
                <a16:creationId xmlns:a16="http://schemas.microsoft.com/office/drawing/2014/main" id="{A0DAEA6B-4093-00A6-A3AE-47EC20C8F65E}"/>
              </a:ext>
            </a:extLst>
          </p:cNvPr>
          <p:cNvSpPr txBox="1"/>
          <p:nvPr/>
        </p:nvSpPr>
        <p:spPr>
          <a:xfrm>
            <a:off x="447675" y="4710373"/>
            <a:ext cx="6267450" cy="369332"/>
          </a:xfrm>
          <a:prstGeom prst="rect">
            <a:avLst/>
          </a:prstGeom>
          <a:noFill/>
        </p:spPr>
        <p:txBody>
          <a:bodyPr wrap="square">
            <a:spAutoFit/>
          </a:bodyPr>
          <a:lstStyle/>
          <a:p>
            <a:r>
              <a:rPr lang="en-US" b="0" i="0" dirty="0">
                <a:solidFill>
                  <a:srgbClr val="000000"/>
                </a:solidFill>
                <a:effectLst/>
                <a:latin typeface="Consolas" panose="020B0609020204030204" pitchFamily="49" charset="0"/>
              </a:rPr>
              <a:t>Default rate = -0.1186 + </a:t>
            </a:r>
            <a:r>
              <a:rPr lang="en-US" b="0" i="0" dirty="0">
                <a:solidFill>
                  <a:srgbClr val="000000"/>
                </a:solidFill>
                <a:effectLst/>
                <a:highlight>
                  <a:srgbClr val="FFFF00"/>
                </a:highlight>
                <a:latin typeface="Consolas" panose="020B0609020204030204" pitchFamily="49" charset="0"/>
              </a:rPr>
              <a:t>0.0233</a:t>
            </a:r>
            <a:r>
              <a:rPr lang="en-US" b="0" i="0" dirty="0">
                <a:solidFill>
                  <a:srgbClr val="000000"/>
                </a:solidFill>
                <a:effectLst/>
                <a:latin typeface="Consolas" panose="020B0609020204030204" pitchFamily="49" charset="0"/>
              </a:rPr>
              <a:t> * interest rate</a:t>
            </a:r>
            <a:endParaRPr lang="en-DE" dirty="0"/>
          </a:p>
        </p:txBody>
      </p:sp>
      <p:sp>
        <p:nvSpPr>
          <p:cNvPr id="12" name="TextBox 11">
            <a:extLst>
              <a:ext uri="{FF2B5EF4-FFF2-40B4-BE49-F238E27FC236}">
                <a16:creationId xmlns:a16="http://schemas.microsoft.com/office/drawing/2014/main" id="{0D4CB83C-4666-1E2D-3D65-5EBADA788842}"/>
              </a:ext>
            </a:extLst>
          </p:cNvPr>
          <p:cNvSpPr txBox="1"/>
          <p:nvPr/>
        </p:nvSpPr>
        <p:spPr>
          <a:xfrm>
            <a:off x="5213687" y="1148834"/>
            <a:ext cx="6267450" cy="369332"/>
          </a:xfrm>
          <a:prstGeom prst="rect">
            <a:avLst/>
          </a:prstGeom>
          <a:noFill/>
        </p:spPr>
        <p:txBody>
          <a:bodyPr wrap="square">
            <a:spAutoFit/>
          </a:bodyPr>
          <a:lstStyle/>
          <a:p>
            <a:r>
              <a:rPr lang="en-US" dirty="0"/>
              <a:t>Financial Burden</a:t>
            </a:r>
            <a:endParaRPr lang="en-DE" dirty="0"/>
          </a:p>
        </p:txBody>
      </p:sp>
      <p:sp>
        <p:nvSpPr>
          <p:cNvPr id="14" name="TextBox 13">
            <a:extLst>
              <a:ext uri="{FF2B5EF4-FFF2-40B4-BE49-F238E27FC236}">
                <a16:creationId xmlns:a16="http://schemas.microsoft.com/office/drawing/2014/main" id="{022E6893-F65B-3CD4-05E0-D7E18630C5AD}"/>
              </a:ext>
            </a:extLst>
          </p:cNvPr>
          <p:cNvSpPr txBox="1"/>
          <p:nvPr/>
        </p:nvSpPr>
        <p:spPr>
          <a:xfrm>
            <a:off x="447675" y="5079705"/>
            <a:ext cx="6267450" cy="523220"/>
          </a:xfrm>
          <a:prstGeom prst="rect">
            <a:avLst/>
          </a:prstGeom>
          <a:noFill/>
        </p:spPr>
        <p:txBody>
          <a:bodyPr wrap="square">
            <a:spAutoFit/>
          </a:bodyPr>
          <a:lstStyle/>
          <a:p>
            <a:r>
              <a:rPr lang="en-US" sz="1400" dirty="0">
                <a:latin typeface="Aptos" panose="020B0004020202020204" pitchFamily="34" charset="0"/>
              </a:rPr>
              <a:t>for each 1% increase in the interest rate, the default rate increases by 0.0233, or 2.33 percentage points.</a:t>
            </a:r>
            <a:endParaRPr lang="en-DE" sz="1400" dirty="0">
              <a:latin typeface="Aptos" panose="020B0004020202020204" pitchFamily="34" charset="0"/>
            </a:endParaRPr>
          </a:p>
        </p:txBody>
      </p:sp>
      <p:sp>
        <p:nvSpPr>
          <p:cNvPr id="16" name="TextBox 15">
            <a:extLst>
              <a:ext uri="{FF2B5EF4-FFF2-40B4-BE49-F238E27FC236}">
                <a16:creationId xmlns:a16="http://schemas.microsoft.com/office/drawing/2014/main" id="{EB8CC2D8-06CB-7A61-FF8A-BE2213EC7595}"/>
              </a:ext>
            </a:extLst>
          </p:cNvPr>
          <p:cNvSpPr txBox="1"/>
          <p:nvPr/>
        </p:nvSpPr>
        <p:spPr>
          <a:xfrm>
            <a:off x="5213687" y="1450268"/>
            <a:ext cx="5638463" cy="1077218"/>
          </a:xfrm>
          <a:prstGeom prst="rect">
            <a:avLst/>
          </a:prstGeom>
          <a:noFill/>
        </p:spPr>
        <p:txBody>
          <a:bodyPr wrap="square">
            <a:spAutoFit/>
          </a:bodyPr>
          <a:lstStyle/>
          <a:p>
            <a:r>
              <a:rPr lang="en-US" sz="1600" dirty="0"/>
              <a:t>The positive relationship is logical and aligns with financial principles, higher interest rates often correlate with higher default risks as they can increase the financial burden on borrowers, potentially leading them to default.</a:t>
            </a:r>
            <a:endParaRPr lang="en-DE" sz="1600" dirty="0"/>
          </a:p>
        </p:txBody>
      </p:sp>
    </p:spTree>
    <p:extLst>
      <p:ext uri="{BB962C8B-B14F-4D97-AF65-F5344CB8AC3E}">
        <p14:creationId xmlns:p14="http://schemas.microsoft.com/office/powerpoint/2010/main" val="88315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A571D0-2AD7-0F95-5FE5-6B8E8642AAED}"/>
              </a:ext>
            </a:extLst>
          </p:cNvPr>
          <p:cNvSpPr txBox="1"/>
          <p:nvPr/>
        </p:nvSpPr>
        <p:spPr>
          <a:xfrm>
            <a:off x="174625" y="107434"/>
            <a:ext cx="6267450" cy="369332"/>
          </a:xfrm>
          <a:prstGeom prst="rect">
            <a:avLst/>
          </a:prstGeom>
          <a:noFill/>
        </p:spPr>
        <p:txBody>
          <a:bodyPr wrap="square">
            <a:spAutoFit/>
          </a:bodyPr>
          <a:lstStyle/>
          <a:p>
            <a:r>
              <a:rPr lang="en-US" b="1" i="1" dirty="0">
                <a:latin typeface="Aptos" panose="020B0004020202020204" pitchFamily="34" charset="0"/>
              </a:rPr>
              <a:t>Heatmap of IR, Grade, and Loan Status</a:t>
            </a:r>
            <a:endParaRPr lang="en-DE" b="1" i="1" dirty="0">
              <a:latin typeface="Aptos" panose="020B0004020202020204" pitchFamily="34" charset="0"/>
            </a:endParaRPr>
          </a:p>
        </p:txBody>
      </p:sp>
      <p:pic>
        <p:nvPicPr>
          <p:cNvPr id="7" name="Picture 6">
            <a:extLst>
              <a:ext uri="{FF2B5EF4-FFF2-40B4-BE49-F238E27FC236}">
                <a16:creationId xmlns:a16="http://schemas.microsoft.com/office/drawing/2014/main" id="{402E9F80-1C7D-A98E-4E13-D78D9E003891}"/>
              </a:ext>
            </a:extLst>
          </p:cNvPr>
          <p:cNvPicPr>
            <a:picLocks noChangeAspect="1"/>
          </p:cNvPicPr>
          <p:nvPr/>
        </p:nvPicPr>
        <p:blipFill>
          <a:blip r:embed="rId2"/>
          <a:stretch>
            <a:fillRect/>
          </a:stretch>
        </p:blipFill>
        <p:spPr>
          <a:xfrm>
            <a:off x="337689" y="476766"/>
            <a:ext cx="5035933" cy="5520018"/>
          </a:xfrm>
          <a:prstGeom prst="rect">
            <a:avLst/>
          </a:prstGeom>
        </p:spPr>
      </p:pic>
      <p:sp>
        <p:nvSpPr>
          <p:cNvPr id="9" name="TextBox 8">
            <a:extLst>
              <a:ext uri="{FF2B5EF4-FFF2-40B4-BE49-F238E27FC236}">
                <a16:creationId xmlns:a16="http://schemas.microsoft.com/office/drawing/2014/main" id="{57B19CEA-54C3-34CF-207B-D7F50DBAA80F}"/>
              </a:ext>
            </a:extLst>
          </p:cNvPr>
          <p:cNvSpPr txBox="1"/>
          <p:nvPr/>
        </p:nvSpPr>
        <p:spPr>
          <a:xfrm>
            <a:off x="218352" y="5927181"/>
            <a:ext cx="6266328" cy="461665"/>
          </a:xfrm>
          <a:prstGeom prst="rect">
            <a:avLst/>
          </a:prstGeom>
          <a:noFill/>
        </p:spPr>
        <p:txBody>
          <a:bodyPr wrap="square">
            <a:spAutoFit/>
          </a:bodyPr>
          <a:lstStyle/>
          <a:p>
            <a:r>
              <a:rPr lang="en-US" sz="1200" b="1" dirty="0">
                <a:latin typeface="Aptos" panose="020B0004020202020204" pitchFamily="34" charset="0"/>
              </a:rPr>
              <a:t>Color Intensity</a:t>
            </a:r>
            <a:r>
              <a:rPr lang="en-US" sz="1200" dirty="0">
                <a:latin typeface="Aptos" panose="020B0004020202020204" pitchFamily="34" charset="0"/>
              </a:rPr>
              <a:t>: The colors range from blue to red, with blue indicating lower interest rates and red indicating higher interest rates.</a:t>
            </a:r>
            <a:endParaRPr lang="en-DE" sz="1200" dirty="0">
              <a:latin typeface="Aptos" panose="020B0004020202020204" pitchFamily="34" charset="0"/>
            </a:endParaRPr>
          </a:p>
        </p:txBody>
      </p:sp>
      <p:sp>
        <p:nvSpPr>
          <p:cNvPr id="11" name="TextBox 10">
            <a:extLst>
              <a:ext uri="{FF2B5EF4-FFF2-40B4-BE49-F238E27FC236}">
                <a16:creationId xmlns:a16="http://schemas.microsoft.com/office/drawing/2014/main" id="{311A912F-911A-9258-739C-70BA9375BE05}"/>
              </a:ext>
            </a:extLst>
          </p:cNvPr>
          <p:cNvSpPr txBox="1"/>
          <p:nvPr/>
        </p:nvSpPr>
        <p:spPr>
          <a:xfrm>
            <a:off x="5786372" y="1662578"/>
            <a:ext cx="4740275" cy="1169551"/>
          </a:xfrm>
          <a:prstGeom prst="rect">
            <a:avLst/>
          </a:prstGeom>
          <a:noFill/>
        </p:spPr>
        <p:txBody>
          <a:bodyPr wrap="square">
            <a:spAutoFit/>
          </a:bodyPr>
          <a:lstStyle/>
          <a:p>
            <a:r>
              <a:rPr lang="en-US" sz="1400" dirty="0">
                <a:latin typeface="Aptos" panose="020B0004020202020204" pitchFamily="34" charset="0"/>
              </a:rPr>
              <a:t>There's a clear trend showing increasing interest rates as grades go from A to G. This pattern is consistent across both loan status categories, which is typical as lower grade loans are perceived as higher risk and thus result in higher interest rates to compensate for that risk.</a:t>
            </a:r>
            <a:endParaRPr lang="en-DE" sz="1400" dirty="0">
              <a:latin typeface="Aptos" panose="020B0004020202020204" pitchFamily="34" charset="0"/>
            </a:endParaRPr>
          </a:p>
        </p:txBody>
      </p:sp>
      <p:sp>
        <p:nvSpPr>
          <p:cNvPr id="13" name="TextBox 12">
            <a:extLst>
              <a:ext uri="{FF2B5EF4-FFF2-40B4-BE49-F238E27FC236}">
                <a16:creationId xmlns:a16="http://schemas.microsoft.com/office/drawing/2014/main" id="{5A6B67D4-7B57-2AF9-1803-C3545AD66756}"/>
              </a:ext>
            </a:extLst>
          </p:cNvPr>
          <p:cNvSpPr txBox="1"/>
          <p:nvPr/>
        </p:nvSpPr>
        <p:spPr>
          <a:xfrm>
            <a:off x="299589" y="6396998"/>
            <a:ext cx="6267450" cy="246221"/>
          </a:xfrm>
          <a:prstGeom prst="rect">
            <a:avLst/>
          </a:prstGeom>
          <a:noFill/>
        </p:spPr>
        <p:txBody>
          <a:bodyPr wrap="square">
            <a:spAutoFit/>
          </a:bodyPr>
          <a:lstStyle/>
          <a:p>
            <a:r>
              <a:rPr lang="en-US" sz="1000" b="0" dirty="0">
                <a:solidFill>
                  <a:srgbClr val="008000"/>
                </a:solidFill>
                <a:effectLst/>
                <a:highlight>
                  <a:srgbClr val="FFFFFF"/>
                </a:highlight>
                <a:latin typeface="Consolas" panose="020B0609020204030204" pitchFamily="49" charset="0"/>
              </a:rPr>
              <a:t> 0 is fully paid, 1 is charged off</a:t>
            </a:r>
            <a:endParaRPr lang="en-US" sz="1000"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23338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2E128-EDCF-D60B-8F7D-1E491A0C66D9}"/>
              </a:ext>
            </a:extLst>
          </p:cNvPr>
          <p:cNvSpPr txBox="1"/>
          <p:nvPr/>
        </p:nvSpPr>
        <p:spPr>
          <a:xfrm>
            <a:off x="636638" y="283891"/>
            <a:ext cx="9883877" cy="2462213"/>
          </a:xfrm>
          <a:prstGeom prst="rect">
            <a:avLst/>
          </a:prstGeom>
          <a:noFill/>
        </p:spPr>
        <p:txBody>
          <a:bodyPr wrap="square">
            <a:spAutoFit/>
          </a:bodyPr>
          <a:lstStyle/>
          <a:p>
            <a:pPr algn="l" fontAlgn="base"/>
            <a:r>
              <a:rPr lang="en-US" sz="1400" b="0" i="0" dirty="0">
                <a:solidFill>
                  <a:srgbClr val="3C4043"/>
                </a:solidFill>
                <a:effectLst/>
                <a:latin typeface="Arial" panose="020B0604020202020204" pitchFamily="34" charset="0"/>
                <a:cs typeface="Arial" panose="020B0604020202020204" pitchFamily="34" charset="0"/>
              </a:rPr>
              <a:t>We notice that there are two types of features:</a:t>
            </a:r>
          </a:p>
          <a:p>
            <a:pPr marL="742950" lvl="1" indent="-285750" algn="l" fontAlgn="base">
              <a:buFont typeface="Arial" panose="020B0604020202020204" pitchFamily="34" charset="0"/>
              <a:buChar char="•"/>
            </a:pPr>
            <a:r>
              <a:rPr lang="en-US" sz="1400" b="0" i="0" dirty="0">
                <a:solidFill>
                  <a:srgbClr val="3C4043"/>
                </a:solidFill>
                <a:effectLst/>
                <a:latin typeface="Arial" panose="020B0604020202020204" pitchFamily="34" charset="0"/>
                <a:cs typeface="Arial" panose="020B0604020202020204" pitchFamily="34" charset="0"/>
              </a:rPr>
              <a:t>Features related to the applicant (occupation, employment details etc.),</a:t>
            </a:r>
          </a:p>
          <a:p>
            <a:pPr marL="742950" lvl="1" indent="-285750" algn="l" fontAlgn="base">
              <a:buFont typeface="Arial" panose="020B0604020202020204" pitchFamily="34" charset="0"/>
              <a:buChar char="•"/>
            </a:pPr>
            <a:r>
              <a:rPr lang="en-US" sz="1400" b="0" i="0" dirty="0">
                <a:solidFill>
                  <a:srgbClr val="3C4043"/>
                </a:solidFill>
                <a:effectLst/>
                <a:latin typeface="Arial" panose="020B0604020202020204" pitchFamily="34" charset="0"/>
                <a:cs typeface="Arial" panose="020B0604020202020204" pitchFamily="34" charset="0"/>
              </a:rPr>
              <a:t>Features related to loan characteristics (amount of loan, interest rate, purpose of loan etc.)</a:t>
            </a:r>
          </a:p>
          <a:p>
            <a:pPr lvl="1" algn="l" fontAlgn="base"/>
            <a:endParaRPr lang="en-US" sz="1400" dirty="0">
              <a:solidFill>
                <a:srgbClr val="3C4043"/>
              </a:solidFill>
              <a:latin typeface="Arial" panose="020B0604020202020204" pitchFamily="34" charset="0"/>
              <a:cs typeface="Arial" panose="020B0604020202020204" pitchFamily="34" charset="0"/>
            </a:endParaRPr>
          </a:p>
          <a:p>
            <a:pPr lvl="1" algn="l" fontAlgn="base"/>
            <a:r>
              <a:rPr lang="en-US" sz="1400" b="1" i="0" u="sng" dirty="0">
                <a:solidFill>
                  <a:srgbClr val="3C4043"/>
                </a:solidFill>
                <a:effectLst/>
                <a:latin typeface="Arial" panose="020B0604020202020204" pitchFamily="34" charset="0"/>
                <a:cs typeface="Arial" panose="020B0604020202020204" pitchFamily="34" charset="0"/>
              </a:rPr>
              <a:t>Building The Model: </a:t>
            </a:r>
            <a:endParaRPr lang="en-US" sz="1400" b="1" u="sng" dirty="0">
              <a:solidFill>
                <a:srgbClr val="3C4043"/>
              </a:solidFill>
              <a:latin typeface="Arial" panose="020B0604020202020204" pitchFamily="34" charset="0"/>
              <a:cs typeface="Arial" panose="020B0604020202020204" pitchFamily="34" charset="0"/>
            </a:endParaRPr>
          </a:p>
          <a:p>
            <a:pPr lvl="1" algn="l" fontAlgn="base"/>
            <a:r>
              <a:rPr lang="en-US" sz="1400" dirty="0">
                <a:solidFill>
                  <a:srgbClr val="3C4043"/>
                </a:solidFill>
                <a:latin typeface="Arial" panose="020B0604020202020204" pitchFamily="34" charset="0"/>
                <a:cs typeface="Arial" panose="020B0604020202020204" pitchFamily="34" charset="0"/>
              </a:rPr>
              <a:t>1- Choose the variables</a:t>
            </a:r>
          </a:p>
          <a:p>
            <a:pPr lvl="1" algn="l" fontAlgn="base"/>
            <a:r>
              <a:rPr lang="en-US" sz="1400" i="0" dirty="0">
                <a:solidFill>
                  <a:srgbClr val="3C4043"/>
                </a:solidFill>
                <a:effectLst/>
                <a:latin typeface="Arial" panose="020B0604020202020204" pitchFamily="34" charset="0"/>
                <a:cs typeface="Arial" panose="020B0604020202020204" pitchFamily="34" charset="0"/>
              </a:rPr>
              <a:t>2- Make sure there are no missing data / string data (dummy variables possibly)</a:t>
            </a:r>
          </a:p>
          <a:p>
            <a:pPr lvl="1" algn="l" fontAlgn="base"/>
            <a:r>
              <a:rPr lang="en-US" sz="1400" dirty="0">
                <a:solidFill>
                  <a:srgbClr val="3C4043"/>
                </a:solidFill>
                <a:latin typeface="Arial" panose="020B0604020202020204" pitchFamily="34" charset="0"/>
                <a:cs typeface="Arial" panose="020B0604020202020204" pitchFamily="34" charset="0"/>
              </a:rPr>
              <a:t>3- Split Data into test data and train data</a:t>
            </a:r>
          </a:p>
          <a:p>
            <a:pPr lvl="1" algn="l" fontAlgn="base"/>
            <a:r>
              <a:rPr lang="en-US" sz="1400" i="0" dirty="0">
                <a:solidFill>
                  <a:srgbClr val="3C4043"/>
                </a:solidFill>
                <a:effectLst/>
                <a:latin typeface="Arial" panose="020B0604020202020204" pitchFamily="34" charset="0"/>
                <a:cs typeface="Arial" panose="020B0604020202020204" pitchFamily="34" charset="0"/>
              </a:rPr>
              <a:t>4- Build the model according to either Logistic Regression or </a:t>
            </a:r>
            <a:r>
              <a:rPr lang="en-US" sz="1400" i="0" dirty="0" err="1">
                <a:solidFill>
                  <a:srgbClr val="3C4043"/>
                </a:solidFill>
                <a:effectLst/>
                <a:latin typeface="Arial" panose="020B0604020202020204" pitchFamily="34" charset="0"/>
                <a:cs typeface="Arial" panose="020B0604020202020204" pitchFamily="34" charset="0"/>
              </a:rPr>
              <a:t>RandomForest</a:t>
            </a:r>
            <a:r>
              <a:rPr lang="en-US" sz="1400" i="0" dirty="0">
                <a:solidFill>
                  <a:srgbClr val="3C4043"/>
                </a:solidFill>
                <a:effectLst/>
                <a:latin typeface="Arial" panose="020B0604020202020204" pitchFamily="34" charset="0"/>
                <a:cs typeface="Arial" panose="020B0604020202020204" pitchFamily="34" charset="0"/>
              </a:rPr>
              <a:t> (show ROC curve)</a:t>
            </a:r>
          </a:p>
          <a:p>
            <a:pPr lvl="1" algn="l" fontAlgn="base"/>
            <a:r>
              <a:rPr lang="en-US" sz="1400" dirty="0">
                <a:solidFill>
                  <a:srgbClr val="3C4043"/>
                </a:solidFill>
                <a:latin typeface="Arial" panose="020B0604020202020204" pitchFamily="34" charset="0"/>
                <a:cs typeface="Arial" panose="020B0604020202020204" pitchFamily="34" charset="0"/>
              </a:rPr>
              <a:t>5- Find the features that affect </a:t>
            </a:r>
            <a:r>
              <a:rPr lang="en-US" sz="1400" dirty="0" err="1">
                <a:solidFill>
                  <a:srgbClr val="3C4043"/>
                </a:solidFill>
                <a:latin typeface="Arial" panose="020B0604020202020204" pitchFamily="34" charset="0"/>
                <a:cs typeface="Arial" panose="020B0604020202020204" pitchFamily="34" charset="0"/>
              </a:rPr>
              <a:t>Loan_status</a:t>
            </a:r>
            <a:r>
              <a:rPr lang="en-US" sz="1400" dirty="0">
                <a:solidFill>
                  <a:srgbClr val="3C4043"/>
                </a:solidFill>
                <a:latin typeface="Arial" panose="020B0604020202020204" pitchFamily="34" charset="0"/>
                <a:cs typeface="Arial" panose="020B0604020202020204" pitchFamily="34" charset="0"/>
              </a:rPr>
              <a:t> the most</a:t>
            </a:r>
          </a:p>
          <a:p>
            <a:pPr lvl="1" algn="l" fontAlgn="base"/>
            <a:r>
              <a:rPr lang="en-US" sz="1400" i="0" dirty="0">
                <a:solidFill>
                  <a:srgbClr val="3C4043"/>
                </a:solidFill>
                <a:effectLst/>
                <a:latin typeface="Arial" panose="020B0604020202020204" pitchFamily="34" charset="0"/>
                <a:cs typeface="Arial" panose="020B0604020202020204" pitchFamily="34" charset="0"/>
              </a:rPr>
              <a:t>6- Optional: build a small program that is able to predi</a:t>
            </a:r>
            <a:r>
              <a:rPr lang="en-US" sz="1400" dirty="0">
                <a:solidFill>
                  <a:srgbClr val="3C4043"/>
                </a:solidFill>
                <a:latin typeface="Arial" panose="020B0604020202020204" pitchFamily="34" charset="0"/>
                <a:cs typeface="Arial" panose="020B0604020202020204" pitchFamily="34" charset="0"/>
              </a:rPr>
              <a:t>ct loan default</a:t>
            </a:r>
            <a:endParaRPr lang="en-US" sz="1400" i="0" dirty="0">
              <a:solidFill>
                <a:srgbClr val="3C4043"/>
              </a:solidFill>
              <a:effectLst/>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1576501-A6C2-076E-F4E6-240EB8D13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394" y="2909249"/>
            <a:ext cx="3163542" cy="3518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71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303111-D453-387A-73D3-BFA56CD9DEE7}"/>
              </a:ext>
            </a:extLst>
          </p:cNvPr>
          <p:cNvSpPr txBox="1"/>
          <p:nvPr/>
        </p:nvSpPr>
        <p:spPr>
          <a:xfrm>
            <a:off x="632011" y="403412"/>
            <a:ext cx="8936357" cy="369332"/>
          </a:xfrm>
          <a:prstGeom prst="rect">
            <a:avLst/>
          </a:prstGeom>
          <a:noFill/>
        </p:spPr>
        <p:txBody>
          <a:bodyPr wrap="none" rtlCol="0">
            <a:spAutoFit/>
          </a:bodyPr>
          <a:lstStyle/>
          <a:p>
            <a:r>
              <a:rPr lang="en-US" dirty="0"/>
              <a:t>Goal: Identifying risky loan applicants by doing an analysis on the factors behind a loan default  </a:t>
            </a:r>
            <a:endParaRPr lang="en-DE" dirty="0"/>
          </a:p>
        </p:txBody>
      </p:sp>
      <p:pic>
        <p:nvPicPr>
          <p:cNvPr id="10" name="Picture 9">
            <a:extLst>
              <a:ext uri="{FF2B5EF4-FFF2-40B4-BE49-F238E27FC236}">
                <a16:creationId xmlns:a16="http://schemas.microsoft.com/office/drawing/2014/main" id="{69E69BCD-F50B-2C04-A3C2-861E242E3DBD}"/>
              </a:ext>
            </a:extLst>
          </p:cNvPr>
          <p:cNvPicPr>
            <a:picLocks noChangeAspect="1"/>
          </p:cNvPicPr>
          <p:nvPr/>
        </p:nvPicPr>
        <p:blipFill>
          <a:blip r:embed="rId2"/>
          <a:stretch>
            <a:fillRect/>
          </a:stretch>
        </p:blipFill>
        <p:spPr>
          <a:xfrm>
            <a:off x="73958" y="1752876"/>
            <a:ext cx="10972800" cy="1178582"/>
          </a:xfrm>
          <a:prstGeom prst="rect">
            <a:avLst/>
          </a:prstGeom>
        </p:spPr>
      </p:pic>
      <p:sp>
        <p:nvSpPr>
          <p:cNvPr id="12" name="TextBox 11">
            <a:extLst>
              <a:ext uri="{FF2B5EF4-FFF2-40B4-BE49-F238E27FC236}">
                <a16:creationId xmlns:a16="http://schemas.microsoft.com/office/drawing/2014/main" id="{9744C52F-C1DE-C45E-F246-0E954FE7027C}"/>
              </a:ext>
            </a:extLst>
          </p:cNvPr>
          <p:cNvSpPr txBox="1"/>
          <p:nvPr/>
        </p:nvSpPr>
        <p:spPr>
          <a:xfrm>
            <a:off x="330200" y="1276350"/>
            <a:ext cx="4195764" cy="369332"/>
          </a:xfrm>
          <a:prstGeom prst="rect">
            <a:avLst/>
          </a:prstGeom>
          <a:noFill/>
        </p:spPr>
        <p:txBody>
          <a:bodyPr wrap="none" rtlCol="0">
            <a:spAutoFit/>
          </a:bodyPr>
          <a:lstStyle/>
          <a:p>
            <a:r>
              <a:rPr lang="en-US" dirty="0"/>
              <a:t>We used the lending_club_loan_two dataset</a:t>
            </a:r>
            <a:endParaRPr lang="en-DE" dirty="0"/>
          </a:p>
        </p:txBody>
      </p:sp>
      <p:pic>
        <p:nvPicPr>
          <p:cNvPr id="15" name="Picture 14">
            <a:extLst>
              <a:ext uri="{FF2B5EF4-FFF2-40B4-BE49-F238E27FC236}">
                <a16:creationId xmlns:a16="http://schemas.microsoft.com/office/drawing/2014/main" id="{86CCAB7F-E11F-B780-BE89-FCF53F87AE06}"/>
              </a:ext>
            </a:extLst>
          </p:cNvPr>
          <p:cNvPicPr>
            <a:picLocks noChangeAspect="1"/>
          </p:cNvPicPr>
          <p:nvPr/>
        </p:nvPicPr>
        <p:blipFill>
          <a:blip r:embed="rId3"/>
          <a:stretch>
            <a:fillRect/>
          </a:stretch>
        </p:blipFill>
        <p:spPr>
          <a:xfrm>
            <a:off x="482186" y="4075780"/>
            <a:ext cx="2731662" cy="2076702"/>
          </a:xfrm>
          <a:prstGeom prst="rect">
            <a:avLst/>
          </a:prstGeom>
        </p:spPr>
      </p:pic>
      <p:cxnSp>
        <p:nvCxnSpPr>
          <p:cNvPr id="17" name="Straight Arrow Connector 16">
            <a:extLst>
              <a:ext uri="{FF2B5EF4-FFF2-40B4-BE49-F238E27FC236}">
                <a16:creationId xmlns:a16="http://schemas.microsoft.com/office/drawing/2014/main" id="{E9B7B256-E0BE-CAF9-0D48-E71398A0F1CD}"/>
              </a:ext>
            </a:extLst>
          </p:cNvPr>
          <p:cNvCxnSpPr/>
          <p:nvPr/>
        </p:nvCxnSpPr>
        <p:spPr>
          <a:xfrm>
            <a:off x="4058789" y="5034803"/>
            <a:ext cx="242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FF38C14A-AF34-8C7A-A9BB-34C1EDF9B450}"/>
              </a:ext>
            </a:extLst>
          </p:cNvPr>
          <p:cNvPicPr>
            <a:picLocks noChangeAspect="1"/>
          </p:cNvPicPr>
          <p:nvPr/>
        </p:nvPicPr>
        <p:blipFill>
          <a:blip r:embed="rId4"/>
          <a:stretch>
            <a:fillRect/>
          </a:stretch>
        </p:blipFill>
        <p:spPr>
          <a:xfrm>
            <a:off x="7132411" y="4075780"/>
            <a:ext cx="2777080" cy="2076702"/>
          </a:xfrm>
          <a:prstGeom prst="rect">
            <a:avLst/>
          </a:prstGeom>
        </p:spPr>
      </p:pic>
      <p:sp>
        <p:nvSpPr>
          <p:cNvPr id="20" name="TextBox 19">
            <a:extLst>
              <a:ext uri="{FF2B5EF4-FFF2-40B4-BE49-F238E27FC236}">
                <a16:creationId xmlns:a16="http://schemas.microsoft.com/office/drawing/2014/main" id="{B9D20A08-D635-01F2-3207-7D3C27FFE8A3}"/>
              </a:ext>
            </a:extLst>
          </p:cNvPr>
          <p:cNvSpPr txBox="1"/>
          <p:nvPr/>
        </p:nvSpPr>
        <p:spPr>
          <a:xfrm>
            <a:off x="3866999" y="4324350"/>
            <a:ext cx="3541511" cy="646331"/>
          </a:xfrm>
          <a:prstGeom prst="rect">
            <a:avLst/>
          </a:prstGeom>
          <a:noFill/>
        </p:spPr>
        <p:txBody>
          <a:bodyPr wrap="square" rtlCol="0">
            <a:spAutoFit/>
          </a:bodyPr>
          <a:lstStyle/>
          <a:p>
            <a:r>
              <a:rPr lang="en-US" dirty="0"/>
              <a:t>We need to graphically analyze variables on default rate</a:t>
            </a:r>
            <a:endParaRPr lang="en-DE" dirty="0"/>
          </a:p>
        </p:txBody>
      </p:sp>
    </p:spTree>
    <p:extLst>
      <p:ext uri="{BB962C8B-B14F-4D97-AF65-F5344CB8AC3E}">
        <p14:creationId xmlns:p14="http://schemas.microsoft.com/office/powerpoint/2010/main" val="259979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data analysis&#10;&#10;Description automatically generated">
            <a:extLst>
              <a:ext uri="{FF2B5EF4-FFF2-40B4-BE49-F238E27FC236}">
                <a16:creationId xmlns:a16="http://schemas.microsoft.com/office/drawing/2014/main" id="{B596F1FD-F1DC-7C81-D6C5-169C4BB21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323" y="178693"/>
            <a:ext cx="7273484" cy="6759408"/>
          </a:xfrm>
          <a:prstGeom prst="rect">
            <a:avLst/>
          </a:prstGeom>
        </p:spPr>
      </p:pic>
    </p:spTree>
    <p:extLst>
      <p:ext uri="{BB962C8B-B14F-4D97-AF65-F5344CB8AC3E}">
        <p14:creationId xmlns:p14="http://schemas.microsoft.com/office/powerpoint/2010/main" val="176875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E9BA25-5C1E-373D-115A-8CEF555439AD}"/>
              </a:ext>
            </a:extLst>
          </p:cNvPr>
          <p:cNvSpPr txBox="1"/>
          <p:nvPr/>
        </p:nvSpPr>
        <p:spPr>
          <a:xfrm>
            <a:off x="323059" y="89844"/>
            <a:ext cx="10767727" cy="369332"/>
          </a:xfrm>
          <a:prstGeom prst="rect">
            <a:avLst/>
          </a:prstGeom>
          <a:noFill/>
        </p:spPr>
        <p:txBody>
          <a:bodyPr wrap="square">
            <a:spAutoFit/>
          </a:bodyPr>
          <a:lstStyle/>
          <a:p>
            <a:r>
              <a:rPr lang="en-US" b="0" dirty="0">
                <a:solidFill>
                  <a:srgbClr val="008000"/>
                </a:solidFill>
                <a:effectLst/>
                <a:highlight>
                  <a:srgbClr val="FFFFFF"/>
                </a:highlight>
                <a:latin typeface="Consolas" panose="020B0609020204030204" pitchFamily="49" charset="0"/>
              </a:rPr>
              <a:t>We noticed almost perfect correlation between "</a:t>
            </a:r>
            <a:r>
              <a:rPr lang="en-US" b="0" dirty="0" err="1">
                <a:solidFill>
                  <a:srgbClr val="008000"/>
                </a:solidFill>
                <a:effectLst/>
                <a:highlight>
                  <a:srgbClr val="FFFFFF"/>
                </a:highlight>
                <a:latin typeface="Consolas" panose="020B0609020204030204" pitchFamily="49" charset="0"/>
              </a:rPr>
              <a:t>loan_amnt</a:t>
            </a:r>
            <a:r>
              <a:rPr lang="en-US" b="0" dirty="0">
                <a:solidFill>
                  <a:srgbClr val="008000"/>
                </a:solidFill>
                <a:effectLst/>
                <a:highlight>
                  <a:srgbClr val="FFFFFF"/>
                </a:highlight>
                <a:latin typeface="Consolas" panose="020B0609020204030204" pitchFamily="49" charset="0"/>
              </a:rPr>
              <a:t>" the "installment" feature</a:t>
            </a:r>
            <a:endParaRPr lang="en-US" b="0" dirty="0">
              <a:solidFill>
                <a:srgbClr val="000000"/>
              </a:solidFill>
              <a:effectLst/>
              <a:highlight>
                <a:srgbClr val="FFFFFF"/>
              </a:highlight>
              <a:latin typeface="Consolas" panose="020B0609020204030204" pitchFamily="49" charset="0"/>
            </a:endParaRPr>
          </a:p>
        </p:txBody>
      </p:sp>
      <p:pic>
        <p:nvPicPr>
          <p:cNvPr id="7" name="Picture 6">
            <a:extLst>
              <a:ext uri="{FF2B5EF4-FFF2-40B4-BE49-F238E27FC236}">
                <a16:creationId xmlns:a16="http://schemas.microsoft.com/office/drawing/2014/main" id="{FB9C594A-A42D-D198-A8C4-42EB71BCAF84}"/>
              </a:ext>
            </a:extLst>
          </p:cNvPr>
          <p:cNvPicPr>
            <a:picLocks noChangeAspect="1"/>
          </p:cNvPicPr>
          <p:nvPr/>
        </p:nvPicPr>
        <p:blipFill>
          <a:blip r:embed="rId2"/>
          <a:stretch>
            <a:fillRect/>
          </a:stretch>
        </p:blipFill>
        <p:spPr>
          <a:xfrm>
            <a:off x="536167" y="827930"/>
            <a:ext cx="7049111" cy="4435224"/>
          </a:xfrm>
          <a:prstGeom prst="rect">
            <a:avLst/>
          </a:prstGeom>
        </p:spPr>
      </p:pic>
      <p:sp>
        <p:nvSpPr>
          <p:cNvPr id="9" name="TextBox 8">
            <a:extLst>
              <a:ext uri="{FF2B5EF4-FFF2-40B4-BE49-F238E27FC236}">
                <a16:creationId xmlns:a16="http://schemas.microsoft.com/office/drawing/2014/main" id="{8AFD354A-2B3B-BA55-E976-7DE713258B80}"/>
              </a:ext>
            </a:extLst>
          </p:cNvPr>
          <p:cNvSpPr txBox="1"/>
          <p:nvPr/>
        </p:nvSpPr>
        <p:spPr>
          <a:xfrm>
            <a:off x="401718" y="5631908"/>
            <a:ext cx="9263392" cy="646331"/>
          </a:xfrm>
          <a:prstGeom prst="rect">
            <a:avLst/>
          </a:prstGeom>
          <a:noFill/>
        </p:spPr>
        <p:txBody>
          <a:bodyPr wrap="square">
            <a:spAutoFit/>
          </a:bodyPr>
          <a:lstStyle/>
          <a:p>
            <a:r>
              <a:rPr lang="en-US" b="0" dirty="0">
                <a:solidFill>
                  <a:srgbClr val="008000"/>
                </a:solidFill>
                <a:effectLst/>
                <a:highlight>
                  <a:srgbClr val="FFFFFF"/>
                </a:highlight>
                <a:latin typeface="Consolas" panose="020B0609020204030204" pitchFamily="49" charset="0"/>
              </a:rPr>
              <a:t>clear linear pattern, this indicates a strong linear relationship, confirming the hypothesis about their correlation</a:t>
            </a:r>
            <a:endParaRPr lang="en-US"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81481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4C9251-2BD0-0B8C-7211-D9A32DB2D528}"/>
              </a:ext>
            </a:extLst>
          </p:cNvPr>
          <p:cNvPicPr>
            <a:picLocks noChangeAspect="1"/>
          </p:cNvPicPr>
          <p:nvPr/>
        </p:nvPicPr>
        <p:blipFill>
          <a:blip r:embed="rId2"/>
          <a:stretch>
            <a:fillRect/>
          </a:stretch>
        </p:blipFill>
        <p:spPr>
          <a:xfrm>
            <a:off x="142208" y="710679"/>
            <a:ext cx="5535110" cy="3715074"/>
          </a:xfrm>
          <a:prstGeom prst="rect">
            <a:avLst/>
          </a:prstGeom>
        </p:spPr>
      </p:pic>
      <p:pic>
        <p:nvPicPr>
          <p:cNvPr id="7" name="Picture 6">
            <a:extLst>
              <a:ext uri="{FF2B5EF4-FFF2-40B4-BE49-F238E27FC236}">
                <a16:creationId xmlns:a16="http://schemas.microsoft.com/office/drawing/2014/main" id="{5892DEBC-21B4-59D2-29F9-49AEA97DB9FD}"/>
              </a:ext>
            </a:extLst>
          </p:cNvPr>
          <p:cNvPicPr>
            <a:picLocks noChangeAspect="1"/>
          </p:cNvPicPr>
          <p:nvPr/>
        </p:nvPicPr>
        <p:blipFill>
          <a:blip r:embed="rId3"/>
          <a:stretch>
            <a:fillRect/>
          </a:stretch>
        </p:blipFill>
        <p:spPr>
          <a:xfrm>
            <a:off x="5530066" y="629404"/>
            <a:ext cx="5645348" cy="3796349"/>
          </a:xfrm>
          <a:prstGeom prst="rect">
            <a:avLst/>
          </a:prstGeom>
        </p:spPr>
      </p:pic>
      <p:sp>
        <p:nvSpPr>
          <p:cNvPr id="9" name="TextBox 8">
            <a:extLst>
              <a:ext uri="{FF2B5EF4-FFF2-40B4-BE49-F238E27FC236}">
                <a16:creationId xmlns:a16="http://schemas.microsoft.com/office/drawing/2014/main" id="{04477144-2871-8657-CD8D-3B52D0FBAADC}"/>
              </a:ext>
            </a:extLst>
          </p:cNvPr>
          <p:cNvSpPr txBox="1"/>
          <p:nvPr/>
        </p:nvSpPr>
        <p:spPr>
          <a:xfrm>
            <a:off x="142208" y="4453839"/>
            <a:ext cx="5387858" cy="1384995"/>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Higher median loan amounts in the charged-off category could imply that larger loans carry a higher risk of default.</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There are numerous outliers above the upper whisker, suggesting that while most fully paid loans are lower, there are significant exceptions with very high loan amounts</a:t>
            </a:r>
            <a:endParaRPr lang="en-DE" sz="1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D07BB31-8B40-EE7F-6A94-A1D4E74CE92D}"/>
              </a:ext>
            </a:extLst>
          </p:cNvPr>
          <p:cNvSpPr txBox="1"/>
          <p:nvPr/>
        </p:nvSpPr>
        <p:spPr>
          <a:xfrm>
            <a:off x="5955890" y="4425753"/>
            <a:ext cx="4771104" cy="1384995"/>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higher median installment for loans that are charged off (defaulted) compared to those that are fully paid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There are numerous outliers above the upper whisker, suggesting that there are significant exceptions with very high installment amounts.</a:t>
            </a:r>
            <a:endParaRPr lang="en-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92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9117-C52B-6B17-FA5D-871AA218E5A8}"/>
              </a:ext>
            </a:extLst>
          </p:cNvPr>
          <p:cNvSpPr>
            <a:spLocks noGrp="1"/>
          </p:cNvSpPr>
          <p:nvPr>
            <p:ph type="title"/>
          </p:nvPr>
        </p:nvSpPr>
        <p:spPr/>
        <p:txBody>
          <a:bodyPr/>
          <a:lstStyle/>
          <a:p>
            <a:r>
              <a:rPr lang="en-US" dirty="0"/>
              <a:t>Loan Grades and default rates</a:t>
            </a:r>
            <a:endParaRPr lang="en-DE" dirty="0"/>
          </a:p>
        </p:txBody>
      </p:sp>
      <p:pic>
        <p:nvPicPr>
          <p:cNvPr id="5" name="Content Placeholder 4">
            <a:extLst>
              <a:ext uri="{FF2B5EF4-FFF2-40B4-BE49-F238E27FC236}">
                <a16:creationId xmlns:a16="http://schemas.microsoft.com/office/drawing/2014/main" id="{9FA33496-4295-2501-11FE-6DDD531C02DD}"/>
              </a:ext>
            </a:extLst>
          </p:cNvPr>
          <p:cNvPicPr>
            <a:picLocks noGrp="1" noChangeAspect="1"/>
          </p:cNvPicPr>
          <p:nvPr>
            <p:ph idx="1"/>
          </p:nvPr>
        </p:nvPicPr>
        <p:blipFill>
          <a:blip r:embed="rId2"/>
          <a:stretch>
            <a:fillRect/>
          </a:stretch>
        </p:blipFill>
        <p:spPr>
          <a:xfrm>
            <a:off x="678304" y="2292496"/>
            <a:ext cx="5132505" cy="3128284"/>
          </a:xfrm>
        </p:spPr>
      </p:pic>
      <p:pic>
        <p:nvPicPr>
          <p:cNvPr id="7" name="Picture 6">
            <a:extLst>
              <a:ext uri="{FF2B5EF4-FFF2-40B4-BE49-F238E27FC236}">
                <a16:creationId xmlns:a16="http://schemas.microsoft.com/office/drawing/2014/main" id="{EB81CF80-CBC5-801C-741E-FBB5D032149A}"/>
              </a:ext>
            </a:extLst>
          </p:cNvPr>
          <p:cNvPicPr>
            <a:picLocks noChangeAspect="1"/>
          </p:cNvPicPr>
          <p:nvPr/>
        </p:nvPicPr>
        <p:blipFill>
          <a:blip r:embed="rId3"/>
          <a:stretch>
            <a:fillRect/>
          </a:stretch>
        </p:blipFill>
        <p:spPr>
          <a:xfrm>
            <a:off x="5810809" y="2118346"/>
            <a:ext cx="4956329" cy="3302434"/>
          </a:xfrm>
          <a:prstGeom prst="rect">
            <a:avLst/>
          </a:prstGeom>
        </p:spPr>
      </p:pic>
    </p:spTree>
    <p:extLst>
      <p:ext uri="{BB962C8B-B14F-4D97-AF65-F5344CB8AC3E}">
        <p14:creationId xmlns:p14="http://schemas.microsoft.com/office/powerpoint/2010/main" val="241501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5CC0-5E66-5F82-BD02-8FA4B63CA4F4}"/>
              </a:ext>
            </a:extLst>
          </p:cNvPr>
          <p:cNvSpPr>
            <a:spLocks noGrp="1"/>
          </p:cNvSpPr>
          <p:nvPr>
            <p:ph type="title"/>
          </p:nvPr>
        </p:nvSpPr>
        <p:spPr>
          <a:xfrm>
            <a:off x="367590" y="127280"/>
            <a:ext cx="10615257" cy="1216024"/>
          </a:xfrm>
        </p:spPr>
        <p:txBody>
          <a:bodyPr/>
          <a:lstStyle/>
          <a:p>
            <a:r>
              <a:rPr lang="en-US" dirty="0"/>
              <a:t>Employment Length and Default rate</a:t>
            </a:r>
            <a:endParaRPr lang="en-DE" dirty="0"/>
          </a:p>
        </p:txBody>
      </p:sp>
      <p:pic>
        <p:nvPicPr>
          <p:cNvPr id="5" name="Content Placeholder 4">
            <a:extLst>
              <a:ext uri="{FF2B5EF4-FFF2-40B4-BE49-F238E27FC236}">
                <a16:creationId xmlns:a16="http://schemas.microsoft.com/office/drawing/2014/main" id="{A80D27B1-68A7-2BDA-AF3D-2F42ACB6BFB5}"/>
              </a:ext>
            </a:extLst>
          </p:cNvPr>
          <p:cNvPicPr>
            <a:picLocks noGrp="1" noChangeAspect="1"/>
          </p:cNvPicPr>
          <p:nvPr>
            <p:ph idx="1"/>
          </p:nvPr>
        </p:nvPicPr>
        <p:blipFill>
          <a:blip r:embed="rId2"/>
          <a:stretch>
            <a:fillRect/>
          </a:stretch>
        </p:blipFill>
        <p:spPr>
          <a:xfrm>
            <a:off x="436896" y="1986399"/>
            <a:ext cx="5431791" cy="3821548"/>
          </a:xfrm>
        </p:spPr>
      </p:pic>
      <p:pic>
        <p:nvPicPr>
          <p:cNvPr id="7" name="Picture 6">
            <a:extLst>
              <a:ext uri="{FF2B5EF4-FFF2-40B4-BE49-F238E27FC236}">
                <a16:creationId xmlns:a16="http://schemas.microsoft.com/office/drawing/2014/main" id="{984B8537-5646-1FC1-A428-FB3EC54AB69D}"/>
              </a:ext>
            </a:extLst>
          </p:cNvPr>
          <p:cNvPicPr>
            <a:picLocks noChangeAspect="1"/>
          </p:cNvPicPr>
          <p:nvPr/>
        </p:nvPicPr>
        <p:blipFill>
          <a:blip r:embed="rId3"/>
          <a:stretch>
            <a:fillRect/>
          </a:stretch>
        </p:blipFill>
        <p:spPr>
          <a:xfrm>
            <a:off x="5868687" y="1986399"/>
            <a:ext cx="5235464" cy="3821548"/>
          </a:xfrm>
          <a:prstGeom prst="rect">
            <a:avLst/>
          </a:prstGeom>
        </p:spPr>
      </p:pic>
    </p:spTree>
    <p:extLst>
      <p:ext uri="{BB962C8B-B14F-4D97-AF65-F5344CB8AC3E}">
        <p14:creationId xmlns:p14="http://schemas.microsoft.com/office/powerpoint/2010/main" val="369208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C2C106E-0A9A-4090-95B9-B7070646D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61483" y="-2"/>
            <a:ext cx="1329192"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364418" h="6858000">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1">
            <a:extLst>
              <a:ext uri="{FF2B5EF4-FFF2-40B4-BE49-F238E27FC236}">
                <a16:creationId xmlns:a16="http://schemas.microsoft.com/office/drawing/2014/main" id="{139C272B-8554-4D09-6A57-CE5A4B7D8F60}"/>
              </a:ext>
            </a:extLst>
          </p:cNvPr>
          <p:cNvSpPr>
            <a:spLocks noGrp="1"/>
          </p:cNvSpPr>
          <p:nvPr>
            <p:ph type="title"/>
          </p:nvPr>
        </p:nvSpPr>
        <p:spPr>
          <a:xfrm>
            <a:off x="367590" y="127280"/>
            <a:ext cx="10615257" cy="1216024"/>
          </a:xfrm>
        </p:spPr>
        <p:txBody>
          <a:bodyPr/>
          <a:lstStyle/>
          <a:p>
            <a:r>
              <a:rPr lang="en-US" dirty="0"/>
              <a:t>Home Ownership and Default rate</a:t>
            </a:r>
            <a:endParaRPr lang="en-DE" dirty="0"/>
          </a:p>
        </p:txBody>
      </p:sp>
      <p:pic>
        <p:nvPicPr>
          <p:cNvPr id="9" name="Picture 8">
            <a:extLst>
              <a:ext uri="{FF2B5EF4-FFF2-40B4-BE49-F238E27FC236}">
                <a16:creationId xmlns:a16="http://schemas.microsoft.com/office/drawing/2014/main" id="{2C88A05D-C164-3319-968A-A6CADF46D5D3}"/>
              </a:ext>
            </a:extLst>
          </p:cNvPr>
          <p:cNvPicPr>
            <a:picLocks noChangeAspect="1"/>
          </p:cNvPicPr>
          <p:nvPr/>
        </p:nvPicPr>
        <p:blipFill>
          <a:blip r:embed="rId2"/>
          <a:stretch>
            <a:fillRect/>
          </a:stretch>
        </p:blipFill>
        <p:spPr>
          <a:xfrm>
            <a:off x="906637" y="954085"/>
            <a:ext cx="8268417" cy="5601185"/>
          </a:xfrm>
          <a:prstGeom prst="rect">
            <a:avLst/>
          </a:prstGeom>
        </p:spPr>
      </p:pic>
      <p:sp>
        <p:nvSpPr>
          <p:cNvPr id="11" name="TextBox 10">
            <a:extLst>
              <a:ext uri="{FF2B5EF4-FFF2-40B4-BE49-F238E27FC236}">
                <a16:creationId xmlns:a16="http://schemas.microsoft.com/office/drawing/2014/main" id="{4CDC7A38-C160-EB10-B80E-EC16DA1B1CA7}"/>
              </a:ext>
            </a:extLst>
          </p:cNvPr>
          <p:cNvSpPr txBox="1"/>
          <p:nvPr/>
        </p:nvSpPr>
        <p:spPr>
          <a:xfrm>
            <a:off x="9176379" y="1445488"/>
            <a:ext cx="1371914" cy="400110"/>
          </a:xfrm>
          <a:prstGeom prst="rect">
            <a:avLst/>
          </a:prstGeom>
          <a:noFill/>
        </p:spPr>
        <p:txBody>
          <a:bodyPr wrap="square">
            <a:spAutoFit/>
          </a:bodyPr>
          <a:lstStyle/>
          <a:p>
            <a:r>
              <a:rPr lang="en-US" sz="1000" b="0" dirty="0">
                <a:solidFill>
                  <a:srgbClr val="008000"/>
                </a:solidFill>
                <a:effectLst/>
                <a:highlight>
                  <a:srgbClr val="FFFFFF"/>
                </a:highlight>
                <a:latin typeface="Consolas" panose="020B0609020204030204" pitchFamily="49" charset="0"/>
              </a:rPr>
              <a:t>0 is fully paid </a:t>
            </a:r>
          </a:p>
          <a:p>
            <a:r>
              <a:rPr lang="en-US" sz="1000" b="0" dirty="0">
                <a:solidFill>
                  <a:srgbClr val="008000"/>
                </a:solidFill>
                <a:effectLst/>
                <a:highlight>
                  <a:srgbClr val="FFFFFF"/>
                </a:highlight>
                <a:latin typeface="Consolas" panose="020B0609020204030204" pitchFamily="49" charset="0"/>
              </a:rPr>
              <a:t>1 is charged off</a:t>
            </a:r>
            <a:endParaRPr lang="en-US" sz="1000" b="0" dirty="0">
              <a:solidFill>
                <a:srgbClr val="000000"/>
              </a:solidFill>
              <a:effectLst/>
              <a:highlight>
                <a:srgbClr val="FFFFFF"/>
              </a:highlight>
              <a:latin typeface="Consolas" panose="020B0609020204030204" pitchFamily="49" charset="0"/>
            </a:endParaRPr>
          </a:p>
        </p:txBody>
      </p:sp>
      <p:sp>
        <p:nvSpPr>
          <p:cNvPr id="14" name="TextBox 13">
            <a:extLst>
              <a:ext uri="{FF2B5EF4-FFF2-40B4-BE49-F238E27FC236}">
                <a16:creationId xmlns:a16="http://schemas.microsoft.com/office/drawing/2014/main" id="{0A4C234A-FF90-682B-C8F5-5FC40BA29FE0}"/>
              </a:ext>
            </a:extLst>
          </p:cNvPr>
          <p:cNvSpPr txBox="1"/>
          <p:nvPr/>
        </p:nvSpPr>
        <p:spPr>
          <a:xfrm>
            <a:off x="428934" y="6422943"/>
            <a:ext cx="10492568"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Mortgage and Rent categories show both significant loan counts and noticeable default segments</a:t>
            </a:r>
            <a:endParaRPr lang="en-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048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15EFB8-315A-C5E8-5A9C-08CF04D07237}"/>
              </a:ext>
            </a:extLst>
          </p:cNvPr>
          <p:cNvSpPr>
            <a:spLocks noGrp="1"/>
          </p:cNvSpPr>
          <p:nvPr>
            <p:ph type="title"/>
          </p:nvPr>
        </p:nvSpPr>
        <p:spPr>
          <a:xfrm>
            <a:off x="1050879" y="609601"/>
            <a:ext cx="9810604" cy="1216024"/>
          </a:xfrm>
        </p:spPr>
        <p:txBody>
          <a:bodyPr/>
          <a:lstStyle/>
          <a:p>
            <a:r>
              <a:rPr lang="en-US" dirty="0"/>
              <a:t>Distribution of Interest Rates</a:t>
            </a:r>
            <a:endParaRPr lang="en-DE" dirty="0"/>
          </a:p>
        </p:txBody>
      </p:sp>
      <p:pic>
        <p:nvPicPr>
          <p:cNvPr id="5" name="Content Placeholder 4">
            <a:extLst>
              <a:ext uri="{FF2B5EF4-FFF2-40B4-BE49-F238E27FC236}">
                <a16:creationId xmlns:a16="http://schemas.microsoft.com/office/drawing/2014/main" id="{E9255051-B15B-4A0C-3203-7F85260DE0EC}"/>
              </a:ext>
            </a:extLst>
          </p:cNvPr>
          <p:cNvPicPr>
            <a:picLocks noGrp="1" noChangeAspect="1"/>
          </p:cNvPicPr>
          <p:nvPr>
            <p:ph idx="1"/>
          </p:nvPr>
        </p:nvPicPr>
        <p:blipFill>
          <a:blip r:embed="rId2"/>
          <a:stretch>
            <a:fillRect/>
          </a:stretch>
        </p:blipFill>
        <p:spPr>
          <a:xfrm>
            <a:off x="2059281" y="2193524"/>
            <a:ext cx="7245594" cy="4429125"/>
          </a:xfrm>
        </p:spPr>
      </p:pic>
    </p:spTree>
    <p:extLst>
      <p:ext uri="{BB962C8B-B14F-4D97-AF65-F5344CB8AC3E}">
        <p14:creationId xmlns:p14="http://schemas.microsoft.com/office/powerpoint/2010/main" val="1323730005"/>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6054</TotalTime>
  <Words>638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Bembo</vt:lpstr>
      <vt:lpstr>Consolas</vt:lpstr>
      <vt:lpstr>ArchiveVTI</vt:lpstr>
      <vt:lpstr>PowerPoint Presentation</vt:lpstr>
      <vt:lpstr>PowerPoint Presentation</vt:lpstr>
      <vt:lpstr>PowerPoint Presentation</vt:lpstr>
      <vt:lpstr>PowerPoint Presentation</vt:lpstr>
      <vt:lpstr>PowerPoint Presentation</vt:lpstr>
      <vt:lpstr>Loan Grades and default rates</vt:lpstr>
      <vt:lpstr>Employment Length and Default rate</vt:lpstr>
      <vt:lpstr>Home Ownership and Default rate</vt:lpstr>
      <vt:lpstr>Distribution of Interest Rates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Nahle</dc:creator>
  <cp:lastModifiedBy>Mohammad Nahle</cp:lastModifiedBy>
  <cp:revision>5</cp:revision>
  <dcterms:created xsi:type="dcterms:W3CDTF">2024-08-06T09:35:28Z</dcterms:created>
  <dcterms:modified xsi:type="dcterms:W3CDTF">2024-08-16T13:25:01Z</dcterms:modified>
</cp:coreProperties>
</file>