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A98DA-3769-45F0-BA72-F70C3D30A823}" type="datetimeFigureOut">
              <a:rPr lang="en-US" smtClean="0"/>
              <a:t>9/1/2025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6D89A-8182-4F50-9D77-0B3663CCBE4A}" type="slidenum">
              <a:rPr lang="en-US" smtClean="0"/>
              <a:t>‹#›</a:t>
            </a:fld>
            <a:endParaRPr lang="en-US"/>
          </a:p>
        </p:txBody>
      </p:sp>
    </p:spTree>
    <p:extLst>
      <p:ext uri="{BB962C8B-B14F-4D97-AF65-F5344CB8AC3E}">
        <p14:creationId xmlns:p14="http://schemas.microsoft.com/office/powerpoint/2010/main" val="385843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E6D89A-8182-4F50-9D77-0B3663CCBE4A}" type="slidenum">
              <a:rPr lang="en-US" smtClean="0"/>
              <a:t>2</a:t>
            </a:fld>
            <a:endParaRPr lang="en-US"/>
          </a:p>
        </p:txBody>
      </p:sp>
    </p:spTree>
    <p:extLst>
      <p:ext uri="{BB962C8B-B14F-4D97-AF65-F5344CB8AC3E}">
        <p14:creationId xmlns:p14="http://schemas.microsoft.com/office/powerpoint/2010/main" val="3376956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16488-5600-19DE-622A-5869CD4E9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F55EE4-3E4D-769C-2A3D-66941CDCC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D35D57-1965-1C3C-E887-11E8148F9257}"/>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5" name="Footer Placeholder 4">
            <a:extLst>
              <a:ext uri="{FF2B5EF4-FFF2-40B4-BE49-F238E27FC236}">
                <a16:creationId xmlns:a16="http://schemas.microsoft.com/office/drawing/2014/main" id="{CF4493C4-3F9F-90A1-F5AA-A9569B6BC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848F5-65E4-C8B6-EE64-8F224A603396}"/>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174135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9A42-5363-519A-07F6-EFC9D9ED69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720BCB-1ACC-641F-8D5E-2A08F3F605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20E16-6D3C-1E0D-F1CD-2177F3746BD7}"/>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5" name="Footer Placeholder 4">
            <a:extLst>
              <a:ext uri="{FF2B5EF4-FFF2-40B4-BE49-F238E27FC236}">
                <a16:creationId xmlns:a16="http://schemas.microsoft.com/office/drawing/2014/main" id="{BD406806-C509-E892-F70C-2C28AEAF6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666DA-D424-5F31-DD35-BDAB38D8E673}"/>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165929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906F0-EF05-5147-83B8-20461A84F3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8EB9A2-2790-8069-CF5D-984E3A4FA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4EFFA-E061-8E37-4A05-878FF32B4004}"/>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5" name="Footer Placeholder 4">
            <a:extLst>
              <a:ext uri="{FF2B5EF4-FFF2-40B4-BE49-F238E27FC236}">
                <a16:creationId xmlns:a16="http://schemas.microsoft.com/office/drawing/2014/main" id="{B94E94F8-8F0F-5260-E9F7-FE39418B2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99C4-B58F-0A00-3C24-D9F438DE28A0}"/>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227350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4B14-A2E7-9279-1DAB-A6799BAFA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21246-72B2-04F9-0F1E-7FC0BC1582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4A602-15B3-F2A5-48E1-946982C08222}"/>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5" name="Footer Placeholder 4">
            <a:extLst>
              <a:ext uri="{FF2B5EF4-FFF2-40B4-BE49-F238E27FC236}">
                <a16:creationId xmlns:a16="http://schemas.microsoft.com/office/drawing/2014/main" id="{D029DDBF-7A2F-E00C-06D4-AF0A1A538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8C728-BB20-FB44-B35D-52DF1572294B}"/>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323708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0787-DA7E-DBEC-7F6E-F3FAE292F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E69983-911E-09CF-93CA-095409185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FA1A3-C685-48E4-362E-107B23ADF028}"/>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5" name="Footer Placeholder 4">
            <a:extLst>
              <a:ext uri="{FF2B5EF4-FFF2-40B4-BE49-F238E27FC236}">
                <a16:creationId xmlns:a16="http://schemas.microsoft.com/office/drawing/2014/main" id="{F606DBB8-83B7-8C80-6674-169AE536D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8C2FE-36B8-EF22-7145-16CADA2E6A24}"/>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157027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784C-98E2-D255-7AA6-4FF3D8597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DF1B9-A4A3-9071-7146-BD83EA70B3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63D3A-A6F4-1A3C-030E-95EE3C74B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F4C160-711A-CFE8-6163-AE2BAB0E8143}"/>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6" name="Footer Placeholder 5">
            <a:extLst>
              <a:ext uri="{FF2B5EF4-FFF2-40B4-BE49-F238E27FC236}">
                <a16:creationId xmlns:a16="http://schemas.microsoft.com/office/drawing/2014/main" id="{71E4172E-AE4D-E625-8454-933CB426C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2F3E1-1148-5C6E-8A29-9304F344E9D5}"/>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264306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670C-4A92-C1D8-2032-C0AE283C8F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48B80A-A014-4D8A-34D1-4AC1A9C7B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E42AD-E989-0DB4-A91F-910D091519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AFC40A-4506-736D-366A-441C76E1A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26F4E-EB44-15AF-0974-64248DD45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0ECE0C-EB2F-A2F2-A2EC-20BD29DAA3D4}"/>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8" name="Footer Placeholder 7">
            <a:extLst>
              <a:ext uri="{FF2B5EF4-FFF2-40B4-BE49-F238E27FC236}">
                <a16:creationId xmlns:a16="http://schemas.microsoft.com/office/drawing/2014/main" id="{1CED6603-767E-1D82-9352-5B9A27C274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65DC61-5EE6-2F6B-2911-D747FA9A1816}"/>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336447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5FDE-E9A1-1250-5DF5-EFAB778074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169B3C-CDBA-A5A3-1F59-8B1912A1B07B}"/>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4" name="Footer Placeholder 3">
            <a:extLst>
              <a:ext uri="{FF2B5EF4-FFF2-40B4-BE49-F238E27FC236}">
                <a16:creationId xmlns:a16="http://schemas.microsoft.com/office/drawing/2014/main" id="{04E9021C-4F02-A460-5EF5-ABB05048F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1CB338-85B1-9DDC-E399-E7FED70200B9}"/>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206047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153971-5022-A3A0-11EE-D735C1430166}"/>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3" name="Footer Placeholder 2">
            <a:extLst>
              <a:ext uri="{FF2B5EF4-FFF2-40B4-BE49-F238E27FC236}">
                <a16:creationId xmlns:a16="http://schemas.microsoft.com/office/drawing/2014/main" id="{90B31E94-6531-BEBF-18CB-DB9B058795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CE52A-9F30-7F70-C4FC-3338610B3C07}"/>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72163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13E3-CCE8-6CBC-171A-1A9443678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3EECC-A13C-D775-E935-7833E62C48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C4A7A0-DA5A-19A7-7F33-4772FCF67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AB6B7-55C6-BF3B-A3D4-95279FF31151}"/>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6" name="Footer Placeholder 5">
            <a:extLst>
              <a:ext uri="{FF2B5EF4-FFF2-40B4-BE49-F238E27FC236}">
                <a16:creationId xmlns:a16="http://schemas.microsoft.com/office/drawing/2014/main" id="{8B24EDB8-DF88-E589-52DC-C315320EB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EA838-42B8-6B19-9474-B54860E5097C}"/>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63686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378D-C037-C2AD-3641-56A392BF5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31946-04DF-BB7C-5D87-764814780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0CFB82-38D7-2CFE-A87B-87A092611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50A6C0-28C1-4D2F-349E-A96DA3ADBF95}"/>
              </a:ext>
            </a:extLst>
          </p:cNvPr>
          <p:cNvSpPr>
            <a:spLocks noGrp="1"/>
          </p:cNvSpPr>
          <p:nvPr>
            <p:ph type="dt" sz="half" idx="10"/>
          </p:nvPr>
        </p:nvSpPr>
        <p:spPr/>
        <p:txBody>
          <a:bodyPr/>
          <a:lstStyle/>
          <a:p>
            <a:fld id="{0E11DBA0-E772-4413-A24E-1A0DDD5AFD1E}" type="datetimeFigureOut">
              <a:rPr lang="en-US" smtClean="0"/>
              <a:t>9/1/2025</a:t>
            </a:fld>
            <a:endParaRPr lang="en-US"/>
          </a:p>
        </p:txBody>
      </p:sp>
      <p:sp>
        <p:nvSpPr>
          <p:cNvPr id="6" name="Footer Placeholder 5">
            <a:extLst>
              <a:ext uri="{FF2B5EF4-FFF2-40B4-BE49-F238E27FC236}">
                <a16:creationId xmlns:a16="http://schemas.microsoft.com/office/drawing/2014/main" id="{8C7D40AD-0850-17DB-8D78-DB63E83F13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F6785-46A8-94F5-6F1C-B3407EED57F7}"/>
              </a:ext>
            </a:extLst>
          </p:cNvPr>
          <p:cNvSpPr>
            <a:spLocks noGrp="1"/>
          </p:cNvSpPr>
          <p:nvPr>
            <p:ph type="sldNum" sz="quarter" idx="12"/>
          </p:nvPr>
        </p:nvSpPr>
        <p:spPr/>
        <p:txBody>
          <a:bodyPr/>
          <a:lstStyle/>
          <a:p>
            <a:fld id="{FED094DB-EEB5-41DA-992A-1B9F7E6762D9}" type="slidenum">
              <a:rPr lang="en-US" smtClean="0"/>
              <a:t>‹#›</a:t>
            </a:fld>
            <a:endParaRPr lang="en-US"/>
          </a:p>
        </p:txBody>
      </p:sp>
    </p:spTree>
    <p:extLst>
      <p:ext uri="{BB962C8B-B14F-4D97-AF65-F5344CB8AC3E}">
        <p14:creationId xmlns:p14="http://schemas.microsoft.com/office/powerpoint/2010/main" val="108011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5513D-EC9B-4734-7EC2-0B799BCBC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218F70-CFAD-3EA7-123A-1EAEF8014C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E38DF-ACAE-B5AD-DD80-0DB7D8E95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1DBA0-E772-4413-A24E-1A0DDD5AFD1E}" type="datetimeFigureOut">
              <a:rPr lang="en-US" smtClean="0"/>
              <a:t>9/1/2025</a:t>
            </a:fld>
            <a:endParaRPr lang="en-US"/>
          </a:p>
        </p:txBody>
      </p:sp>
      <p:sp>
        <p:nvSpPr>
          <p:cNvPr id="5" name="Footer Placeholder 4">
            <a:extLst>
              <a:ext uri="{FF2B5EF4-FFF2-40B4-BE49-F238E27FC236}">
                <a16:creationId xmlns:a16="http://schemas.microsoft.com/office/drawing/2014/main" id="{8247CAA1-CD06-A277-607C-F25E1D778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DDBA52-7522-1945-D498-1FC483A4D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D094DB-EEB5-41DA-992A-1B9F7E6762D9}" type="slidenum">
              <a:rPr lang="en-US" smtClean="0"/>
              <a:t>‹#›</a:t>
            </a:fld>
            <a:endParaRPr lang="en-US"/>
          </a:p>
        </p:txBody>
      </p:sp>
    </p:spTree>
    <p:extLst>
      <p:ext uri="{BB962C8B-B14F-4D97-AF65-F5344CB8AC3E}">
        <p14:creationId xmlns:p14="http://schemas.microsoft.com/office/powerpoint/2010/main" val="2950325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2EA6E9-D6B4-451B-216B-0B06F79D94B5}"/>
              </a:ext>
            </a:extLst>
          </p:cNvPr>
          <p:cNvSpPr>
            <a:spLocks noGrp="1"/>
          </p:cNvSpPr>
          <p:nvPr>
            <p:ph type="subTitle" idx="1"/>
          </p:nvPr>
        </p:nvSpPr>
        <p:spPr>
          <a:xfrm>
            <a:off x="1524000" y="1175657"/>
            <a:ext cx="9144000" cy="5139189"/>
          </a:xfrm>
        </p:spPr>
        <p:txBody>
          <a:bodyPr/>
          <a:lstStyle/>
          <a:p>
            <a:r>
              <a:rPr lang="en-US" b="1" dirty="0"/>
              <a:t>TITLE</a:t>
            </a:r>
            <a:br>
              <a:rPr lang="en-US" b="1" dirty="0"/>
            </a:br>
            <a:r>
              <a:rPr lang="en-US" b="1" dirty="0"/>
              <a:t>🎬 </a:t>
            </a:r>
            <a:r>
              <a:rPr lang="en-US" b="1" i="1" dirty="0"/>
              <a:t>Movie Recommendation System</a:t>
            </a:r>
          </a:p>
          <a:p>
            <a:endParaRPr lang="en-US" b="1" i="1" dirty="0"/>
          </a:p>
          <a:p>
            <a:pPr algn="l"/>
            <a:r>
              <a:rPr lang="en-US" b="1" i="1" u="sng" dirty="0"/>
              <a:t>Project Team Members</a:t>
            </a:r>
          </a:p>
          <a:p>
            <a:pPr marL="457200" indent="-457200" algn="l">
              <a:buFont typeface="+mj-lt"/>
              <a:buAutoNum type="arabicPeriod"/>
            </a:pPr>
            <a:r>
              <a:rPr lang="en-US" dirty="0"/>
              <a:t>Hezron </a:t>
            </a:r>
            <a:r>
              <a:rPr lang="en-US" dirty="0" err="1"/>
              <a:t>Rumenya</a:t>
            </a:r>
            <a:endParaRPr lang="en-US" dirty="0"/>
          </a:p>
          <a:p>
            <a:pPr marL="457200" indent="-457200" algn="l">
              <a:buFont typeface="+mj-lt"/>
              <a:buAutoNum type="arabicPeriod"/>
            </a:pPr>
            <a:r>
              <a:rPr lang="en-US" dirty="0"/>
              <a:t>Eric </a:t>
            </a:r>
          </a:p>
          <a:p>
            <a:pPr marL="457200" indent="-457200" algn="l">
              <a:buFont typeface="+mj-lt"/>
              <a:buAutoNum type="arabicPeriod"/>
            </a:pPr>
            <a:r>
              <a:rPr lang="en-US" dirty="0"/>
              <a:t>Joackim </a:t>
            </a:r>
            <a:r>
              <a:rPr lang="en-US" dirty="0" err="1"/>
              <a:t>Kisienya</a:t>
            </a:r>
            <a:endParaRPr lang="en-US" dirty="0"/>
          </a:p>
          <a:p>
            <a:pPr marL="457200" indent="-457200" algn="l">
              <a:buFont typeface="+mj-lt"/>
              <a:buAutoNum type="arabicPeriod"/>
            </a:pPr>
            <a:r>
              <a:rPr lang="en-US" dirty="0"/>
              <a:t>Joy Sila</a:t>
            </a:r>
          </a:p>
          <a:p>
            <a:pPr marL="457200" indent="-457200" algn="l">
              <a:buFont typeface="+mj-lt"/>
              <a:buAutoNum type="arabicPeriod"/>
            </a:pPr>
            <a:r>
              <a:rPr lang="en-US" dirty="0"/>
              <a:t>Newton Kyalo</a:t>
            </a:r>
          </a:p>
          <a:p>
            <a:pPr marL="457200" indent="-457200" algn="l">
              <a:buFont typeface="+mj-lt"/>
              <a:buAutoNum type="arabicPeriod"/>
            </a:pPr>
            <a:r>
              <a:rPr lang="en-US" dirty="0"/>
              <a:t>Lynn Kyalo</a:t>
            </a:r>
          </a:p>
          <a:p>
            <a:endParaRPr lang="en-US" b="1" dirty="0"/>
          </a:p>
        </p:txBody>
      </p:sp>
      <p:sp>
        <p:nvSpPr>
          <p:cNvPr id="4" name="Footer Placeholder 3">
            <a:extLst>
              <a:ext uri="{FF2B5EF4-FFF2-40B4-BE49-F238E27FC236}">
                <a16:creationId xmlns:a16="http://schemas.microsoft.com/office/drawing/2014/main" id="{24FD2283-CF72-9AAA-6706-1CF4D1F53257}"/>
              </a:ext>
            </a:extLst>
          </p:cNvPr>
          <p:cNvSpPr>
            <a:spLocks noGrp="1"/>
          </p:cNvSpPr>
          <p:nvPr>
            <p:ph type="ftr" sz="quarter" idx="11"/>
          </p:nvPr>
        </p:nvSpPr>
        <p:spPr>
          <a:xfrm>
            <a:off x="1894114" y="6314846"/>
            <a:ext cx="8371115" cy="413655"/>
          </a:xfrm>
        </p:spPr>
        <p:txBody>
          <a:bodyPr/>
          <a:lstStyle/>
          <a:p>
            <a:r>
              <a:rPr lang="en-US" b="1" dirty="0"/>
              <a:t>Group 2 Phase 4 Project</a:t>
            </a:r>
          </a:p>
        </p:txBody>
      </p:sp>
    </p:spTree>
    <p:extLst>
      <p:ext uri="{BB962C8B-B14F-4D97-AF65-F5344CB8AC3E}">
        <p14:creationId xmlns:p14="http://schemas.microsoft.com/office/powerpoint/2010/main" val="284219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EF1B-7A11-168F-3C84-F48345F74715}"/>
              </a:ext>
            </a:extLst>
          </p:cNvPr>
          <p:cNvSpPr>
            <a:spLocks noGrp="1"/>
          </p:cNvSpPr>
          <p:nvPr>
            <p:ph type="title"/>
          </p:nvPr>
        </p:nvSpPr>
        <p:spPr>
          <a:xfrm>
            <a:off x="838200" y="365126"/>
            <a:ext cx="10515600" cy="494846"/>
          </a:xfrm>
        </p:spPr>
        <p:txBody>
          <a:bodyPr>
            <a:normAutofit fontScale="90000"/>
          </a:bodyPr>
          <a:lstStyle/>
          <a:p>
            <a:r>
              <a:rPr lang="en-US" b="1" i="1" dirty="0">
                <a:solidFill>
                  <a:srgbClr val="00B0F0"/>
                </a:solidFill>
              </a:rPr>
              <a:t>INTRODUCTION</a:t>
            </a:r>
          </a:p>
        </p:txBody>
      </p:sp>
      <p:sp>
        <p:nvSpPr>
          <p:cNvPr id="3" name="Content Placeholder 2">
            <a:extLst>
              <a:ext uri="{FF2B5EF4-FFF2-40B4-BE49-F238E27FC236}">
                <a16:creationId xmlns:a16="http://schemas.microsoft.com/office/drawing/2014/main" id="{42DF6A2B-9633-26C5-3437-2E1F195AA79F}"/>
              </a:ext>
            </a:extLst>
          </p:cNvPr>
          <p:cNvSpPr>
            <a:spLocks noGrp="1"/>
          </p:cNvSpPr>
          <p:nvPr>
            <p:ph idx="1"/>
          </p:nvPr>
        </p:nvSpPr>
        <p:spPr>
          <a:xfrm>
            <a:off x="838200" y="1132114"/>
            <a:ext cx="10515600" cy="5044849"/>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The world of streaming has transformed how we consume entertainment. Unlike the traditional television model where shows are limited and scheduled, streaming services now offer an enormous library of movies and series at the click of a button. But abundance creates its own problem: users often feel lost.</a:t>
            </a:r>
          </a:p>
          <a:p>
            <a:pPr>
              <a:lnSpc>
                <a:spcPct val="150000"/>
              </a:lnSpc>
            </a:pPr>
            <a:r>
              <a:rPr lang="en-US" sz="1600" dirty="0">
                <a:latin typeface="Times New Roman" panose="02020603050405020304" pitchFamily="18" charset="0"/>
                <a:cs typeface="Times New Roman" panose="02020603050405020304" pitchFamily="18" charset="0"/>
              </a:rPr>
              <a:t>Think about the last time you opened a streaming platform. Did you spend minutes scrolling through endless titles without finding anything? This is called </a:t>
            </a:r>
            <a:r>
              <a:rPr lang="en-US" sz="1600" b="1" dirty="0">
                <a:latin typeface="Times New Roman" panose="02020603050405020304" pitchFamily="18" charset="0"/>
                <a:cs typeface="Times New Roman" panose="02020603050405020304" pitchFamily="18" charset="0"/>
              </a:rPr>
              <a:t>decision fatigue</a:t>
            </a:r>
            <a:r>
              <a:rPr lang="en-US" sz="1600" dirty="0">
                <a:latin typeface="Times New Roman" panose="02020603050405020304" pitchFamily="18" charset="0"/>
                <a:cs typeface="Times New Roman" panose="02020603050405020304" pitchFamily="18" charset="0"/>
              </a:rPr>
              <a:t>. The more options available, the harder it becomes to choose, and the overall experience suffers.</a:t>
            </a:r>
          </a:p>
          <a:p>
            <a:pPr>
              <a:lnSpc>
                <a:spcPct val="150000"/>
              </a:lnSpc>
            </a:pPr>
            <a:r>
              <a:rPr lang="en-US" sz="1600" dirty="0">
                <a:latin typeface="Times New Roman" panose="02020603050405020304" pitchFamily="18" charset="0"/>
                <a:cs typeface="Times New Roman" panose="02020603050405020304" pitchFamily="18" charset="0"/>
              </a:rPr>
              <a:t>A recommendation system solves this issue by acting like a </a:t>
            </a:r>
            <a:r>
              <a:rPr lang="en-US" sz="1600" b="1" dirty="0">
                <a:latin typeface="Times New Roman" panose="02020603050405020304" pitchFamily="18" charset="0"/>
                <a:cs typeface="Times New Roman" panose="02020603050405020304" pitchFamily="18" charset="0"/>
              </a:rPr>
              <a:t>personal assistant</a:t>
            </a:r>
            <a:r>
              <a:rPr lang="en-US" sz="1600" dirty="0">
                <a:latin typeface="Times New Roman" panose="02020603050405020304" pitchFamily="18" charset="0"/>
                <a:cs typeface="Times New Roman" panose="02020603050405020304" pitchFamily="18" charset="0"/>
              </a:rPr>
              <a:t> inside the platform. It studies what you like, compares you to similar users, and suggests content tailored just for you. Instead of browsing through thousands of movies, you are presented with a shortlist that matches your unique taste.</a:t>
            </a:r>
          </a:p>
          <a:p>
            <a:pPr>
              <a:lnSpc>
                <a:spcPct val="150000"/>
              </a:lnSpc>
            </a:pPr>
            <a:r>
              <a:rPr lang="en-US" sz="1600" dirty="0">
                <a:latin typeface="Times New Roman" panose="02020603050405020304" pitchFamily="18" charset="0"/>
                <a:cs typeface="Times New Roman" panose="02020603050405020304" pitchFamily="18" charset="0"/>
              </a:rPr>
              <a:t>In this project, we demonstrate how such a system can be built. Using real user data from MovieLens, we create a model that delivers personalized recommendations, ensuring that users not only find enjoyable content but also stay engaged with the platform over time.</a:t>
            </a:r>
          </a:p>
          <a:p>
            <a:pPr marL="0" indent="0">
              <a:buNone/>
            </a:pPr>
            <a:endParaRPr lang="en-US" dirty="0"/>
          </a:p>
        </p:txBody>
      </p:sp>
    </p:spTree>
    <p:extLst>
      <p:ext uri="{BB962C8B-B14F-4D97-AF65-F5344CB8AC3E}">
        <p14:creationId xmlns:p14="http://schemas.microsoft.com/office/powerpoint/2010/main" val="147441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9D81-A6F1-9C11-A411-B0D16AC1966D}"/>
              </a:ext>
            </a:extLst>
          </p:cNvPr>
          <p:cNvSpPr>
            <a:spLocks noGrp="1"/>
          </p:cNvSpPr>
          <p:nvPr>
            <p:ph type="title"/>
          </p:nvPr>
        </p:nvSpPr>
        <p:spPr>
          <a:xfrm>
            <a:off x="838200" y="365126"/>
            <a:ext cx="10515600" cy="603704"/>
          </a:xfrm>
        </p:spPr>
        <p:txBody>
          <a:bodyPr>
            <a:normAutofit fontScale="90000"/>
          </a:bodyPr>
          <a:lstStyle/>
          <a:p>
            <a:r>
              <a:rPr lang="en-US" b="1" i="1" dirty="0">
                <a:solidFill>
                  <a:srgbClr val="00B0F0"/>
                </a:solidFill>
              </a:rPr>
              <a:t>Business Problem</a:t>
            </a:r>
          </a:p>
        </p:txBody>
      </p:sp>
      <p:sp>
        <p:nvSpPr>
          <p:cNvPr id="3" name="Content Placeholder 2">
            <a:extLst>
              <a:ext uri="{FF2B5EF4-FFF2-40B4-BE49-F238E27FC236}">
                <a16:creationId xmlns:a16="http://schemas.microsoft.com/office/drawing/2014/main" id="{FA1F9F81-7A06-B21B-837E-F95B8D4FD097}"/>
              </a:ext>
            </a:extLst>
          </p:cNvPr>
          <p:cNvSpPr>
            <a:spLocks noGrp="1"/>
          </p:cNvSpPr>
          <p:nvPr>
            <p:ph idx="1"/>
          </p:nvPr>
        </p:nvSpPr>
        <p:spPr>
          <a:xfrm>
            <a:off x="838200" y="1066800"/>
            <a:ext cx="10515600" cy="5110163"/>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The business challenge we address is simple yet crucial:</a:t>
            </a:r>
          </a:p>
          <a:p>
            <a:pPr marL="0" indent="0">
              <a:lnSpc>
                <a:spcPct val="150000"/>
              </a:lnSpc>
              <a:buNone/>
            </a:pPr>
            <a:r>
              <a:rPr lang="en-US" sz="1600" i="1" dirty="0">
                <a:latin typeface="Times New Roman" panose="02020603050405020304" pitchFamily="18" charset="0"/>
                <a:cs typeface="Times New Roman" panose="02020603050405020304" pitchFamily="18" charset="0"/>
              </a:rPr>
              <a:t>How can we deliver personalized movie recommendations that increase user satisfaction and retention on a streaming platform?</a:t>
            </a:r>
          </a:p>
          <a:p>
            <a:pPr>
              <a:lnSpc>
                <a:spcPct val="150000"/>
              </a:lnSpc>
            </a:pPr>
            <a:r>
              <a:rPr lang="en-US" sz="1600" dirty="0">
                <a:latin typeface="Times New Roman" panose="02020603050405020304" pitchFamily="18" charset="0"/>
                <a:cs typeface="Times New Roman" panose="02020603050405020304" pitchFamily="18" charset="0"/>
              </a:rPr>
              <a:t>In a market where multiple streaming services compete for attention, user experience is the deciding factor. If users cannot easily find what they want to watch, they may abandon the platform altogether.</a:t>
            </a:r>
          </a:p>
          <a:p>
            <a:pPr marL="0" indent="0">
              <a:lnSpc>
                <a:spcPct val="150000"/>
              </a:lnSpc>
              <a:buNone/>
            </a:pPr>
            <a:r>
              <a:rPr lang="en-US" sz="1600" dirty="0">
                <a:latin typeface="Times New Roman" panose="02020603050405020304" pitchFamily="18" charset="0"/>
                <a:cs typeface="Times New Roman" panose="02020603050405020304" pitchFamily="18" charset="0"/>
              </a:rPr>
              <a:t>The two main challenges are:</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Helping users discover content they love</a:t>
            </a:r>
            <a:r>
              <a:rPr lang="en-US" sz="1600" dirty="0">
                <a:latin typeface="Times New Roman" panose="02020603050405020304" pitchFamily="18" charset="0"/>
                <a:cs typeface="Times New Roman" panose="02020603050405020304" pitchFamily="18" charset="0"/>
              </a:rPr>
              <a:t> in a quick and effortless way.</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Keeping users engaged over time</a:t>
            </a:r>
            <a:r>
              <a:rPr lang="en-US" sz="1600" dirty="0">
                <a:latin typeface="Times New Roman" panose="02020603050405020304" pitchFamily="18" charset="0"/>
                <a:cs typeface="Times New Roman" panose="02020603050405020304" pitchFamily="18" charset="0"/>
              </a:rPr>
              <a:t> by continuously offering fresh and relevant suggestions.</a:t>
            </a:r>
          </a:p>
          <a:p>
            <a:pPr marL="0" indent="0">
              <a:lnSpc>
                <a:spcPct val="150000"/>
              </a:lnSpc>
              <a:buNone/>
            </a:pPr>
            <a:r>
              <a:rPr lang="en-US" sz="1600" dirty="0">
                <a:latin typeface="Times New Roman" panose="02020603050405020304" pitchFamily="18" charset="0"/>
                <a:cs typeface="Times New Roman" panose="02020603050405020304" pitchFamily="18" charset="0"/>
              </a:rPr>
              <a:t>Without an effective recommendation system, platforms risk overwhelming their users, leading to lower engagement and higher churn (when users cancel their subscription). On the other hand, a well-designed system improves satisfaction, strengthens loyalty, and directly impacts revenue.</a:t>
            </a:r>
          </a:p>
          <a:p>
            <a:endParaRPr lang="en-US" dirty="0"/>
          </a:p>
        </p:txBody>
      </p:sp>
    </p:spTree>
    <p:extLst>
      <p:ext uri="{BB962C8B-B14F-4D97-AF65-F5344CB8AC3E}">
        <p14:creationId xmlns:p14="http://schemas.microsoft.com/office/powerpoint/2010/main" val="133410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5DDB-72E7-EEE6-7E8C-91C65BB6973C}"/>
              </a:ext>
            </a:extLst>
          </p:cNvPr>
          <p:cNvSpPr>
            <a:spLocks noGrp="1"/>
          </p:cNvSpPr>
          <p:nvPr>
            <p:ph type="title"/>
          </p:nvPr>
        </p:nvSpPr>
        <p:spPr>
          <a:xfrm>
            <a:off x="838200" y="365126"/>
            <a:ext cx="10515600" cy="832304"/>
          </a:xfrm>
        </p:spPr>
        <p:txBody>
          <a:bodyPr/>
          <a:lstStyle/>
          <a:p>
            <a:r>
              <a:rPr lang="en-US" b="1" i="1" dirty="0">
                <a:solidFill>
                  <a:srgbClr val="00B0F0"/>
                </a:solidFill>
              </a:rPr>
              <a:t>Project</a:t>
            </a:r>
            <a:r>
              <a:rPr lang="en-US" b="1" i="1" dirty="0"/>
              <a:t> </a:t>
            </a:r>
            <a:r>
              <a:rPr lang="en-US" b="1" i="1" dirty="0">
                <a:solidFill>
                  <a:srgbClr val="00B0F0"/>
                </a:solidFill>
              </a:rPr>
              <a:t>objective</a:t>
            </a:r>
          </a:p>
        </p:txBody>
      </p:sp>
      <p:sp>
        <p:nvSpPr>
          <p:cNvPr id="3" name="Content Placeholder 2">
            <a:extLst>
              <a:ext uri="{FF2B5EF4-FFF2-40B4-BE49-F238E27FC236}">
                <a16:creationId xmlns:a16="http://schemas.microsoft.com/office/drawing/2014/main" id="{8E172B66-DC53-2161-56C0-9B37B535F951}"/>
              </a:ext>
            </a:extLst>
          </p:cNvPr>
          <p:cNvSpPr>
            <a:spLocks noGrp="1"/>
          </p:cNvSpPr>
          <p:nvPr>
            <p:ph idx="1"/>
          </p:nvPr>
        </p:nvSpPr>
        <p:spPr>
          <a:xfrm>
            <a:off x="838200" y="1197430"/>
            <a:ext cx="10515600" cy="4979533"/>
          </a:xfrm>
        </p:spPr>
        <p:txBody>
          <a:bodyPr/>
          <a:lstStyle/>
          <a:p>
            <a:r>
              <a:rPr lang="en-US" sz="1400" dirty="0"/>
              <a:t>The main goal of this project is to build a movie recommendation system using the MovieLens dataset.</a:t>
            </a:r>
          </a:p>
          <a:p>
            <a:r>
              <a:rPr lang="en-US" sz="1400" dirty="0"/>
              <a:t>Our objectives are:</a:t>
            </a:r>
          </a:p>
          <a:p>
            <a:pPr algn="just">
              <a:buFont typeface="Wingdings" panose="05000000000000000000" pitchFamily="2" charset="2"/>
              <a:buChar char="ü"/>
            </a:pPr>
            <a:r>
              <a:rPr lang="en-US" sz="1400" dirty="0"/>
              <a:t>Analyze user ratings and preferences.</a:t>
            </a:r>
          </a:p>
          <a:p>
            <a:pPr algn="just">
              <a:buFont typeface="Wingdings" panose="05000000000000000000" pitchFamily="2" charset="2"/>
              <a:buChar char="ü"/>
            </a:pPr>
            <a:r>
              <a:rPr lang="en-US" sz="1400" dirty="0"/>
              <a:t>Develop models that can predict what each user is likely to enjoy.</a:t>
            </a:r>
          </a:p>
          <a:p>
            <a:pPr algn="just">
              <a:buFont typeface="Wingdings" panose="05000000000000000000" pitchFamily="2" charset="2"/>
              <a:buChar char="ü"/>
            </a:pPr>
            <a:r>
              <a:rPr lang="en-US" sz="1400" dirty="0"/>
              <a:t>Deliver Top 5 personalized movie recommendations that feel relevant and engaging.</a:t>
            </a:r>
          </a:p>
          <a:p>
            <a:r>
              <a:rPr lang="en-US" sz="1400" dirty="0"/>
              <a:t>By doing this, the system will improve user satisfaction, increase watch time, and boost platform retention.</a:t>
            </a:r>
          </a:p>
          <a:p>
            <a:pPr marL="0" indent="0">
              <a:buNone/>
            </a:pPr>
            <a:endParaRPr lang="en-US" sz="1400" dirty="0"/>
          </a:p>
          <a:p>
            <a:pPr marL="0" indent="0">
              <a:buNone/>
            </a:pPr>
            <a:r>
              <a:rPr lang="en-US" sz="1400" b="1" dirty="0"/>
              <a:t>Dataset Overview</a:t>
            </a:r>
          </a:p>
          <a:p>
            <a:pPr marL="0" indent="0">
              <a:buNone/>
            </a:pPr>
            <a:r>
              <a:rPr lang="en-US" sz="1400" dirty="0"/>
              <a:t>The dataset comes from </a:t>
            </a:r>
            <a:r>
              <a:rPr lang="en-US" sz="1400" b="1" dirty="0"/>
              <a:t>MovieLens</a:t>
            </a:r>
            <a:r>
              <a:rPr lang="en-US" sz="1400" dirty="0"/>
              <a:t> and includes </a:t>
            </a:r>
            <a:r>
              <a:rPr lang="en-US" sz="1400" b="1" dirty="0"/>
              <a:t>four CSV files</a:t>
            </a:r>
            <a:r>
              <a:rPr lang="en-US" sz="1400" dirty="0"/>
              <a:t>:</a:t>
            </a:r>
          </a:p>
          <a:p>
            <a:r>
              <a:rPr lang="en-US" sz="1400" b="1" dirty="0"/>
              <a:t>links.csv</a:t>
            </a:r>
            <a:r>
              <a:rPr lang="en-US" sz="1400" dirty="0"/>
              <a:t> → movie identifiers linking to external sources.</a:t>
            </a:r>
          </a:p>
          <a:p>
            <a:r>
              <a:rPr lang="en-US" sz="1400" b="1" dirty="0"/>
              <a:t>movies.csv</a:t>
            </a:r>
            <a:r>
              <a:rPr lang="en-US" sz="1400" dirty="0"/>
              <a:t> → movie titles and genres.</a:t>
            </a:r>
          </a:p>
          <a:p>
            <a:r>
              <a:rPr lang="en-US" sz="1400" b="1" dirty="0"/>
              <a:t>ratings.csv</a:t>
            </a:r>
            <a:r>
              <a:rPr lang="en-US" sz="1400" dirty="0"/>
              <a:t> → user ratings for movies.</a:t>
            </a:r>
          </a:p>
          <a:p>
            <a:r>
              <a:rPr lang="en-US" sz="1400" b="1" dirty="0"/>
              <a:t>tags.csv</a:t>
            </a:r>
            <a:r>
              <a:rPr lang="en-US" sz="1400" dirty="0"/>
              <a:t> → user-generated keywords or tags for movies.</a:t>
            </a:r>
          </a:p>
          <a:p>
            <a:pPr marL="0" indent="0">
              <a:buNone/>
            </a:pPr>
            <a:r>
              <a:rPr lang="en-US" sz="1400" dirty="0"/>
              <a:t>Together, these files provide a strong foundation for building a recommendation system by capturing </a:t>
            </a:r>
            <a:r>
              <a:rPr lang="en-US" sz="1400" b="1" dirty="0"/>
              <a:t>user behavior</a:t>
            </a:r>
            <a:r>
              <a:rPr lang="en-US" sz="1400" dirty="0"/>
              <a:t>, </a:t>
            </a:r>
            <a:r>
              <a:rPr lang="en-US" sz="1400" b="1" dirty="0"/>
              <a:t>movie details</a:t>
            </a:r>
            <a:r>
              <a:rPr lang="en-US" sz="1400" dirty="0"/>
              <a:t>, and </a:t>
            </a:r>
            <a:r>
              <a:rPr lang="en-US" sz="1400" b="1" dirty="0"/>
              <a:t>connections between them</a:t>
            </a:r>
            <a:endParaRPr lang="en-US" sz="1400" dirty="0"/>
          </a:p>
          <a:p>
            <a:pPr marL="0" indent="0">
              <a:buNone/>
            </a:pPr>
            <a:endParaRPr lang="en-US" sz="1400" dirty="0"/>
          </a:p>
          <a:p>
            <a:endParaRPr lang="en-US" dirty="0"/>
          </a:p>
        </p:txBody>
      </p:sp>
    </p:spTree>
    <p:extLst>
      <p:ext uri="{BB962C8B-B14F-4D97-AF65-F5344CB8AC3E}">
        <p14:creationId xmlns:p14="http://schemas.microsoft.com/office/powerpoint/2010/main" val="127849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E3CF-5DEE-6C45-B7BF-9112731C3078}"/>
              </a:ext>
            </a:extLst>
          </p:cNvPr>
          <p:cNvSpPr>
            <a:spLocks noGrp="1"/>
          </p:cNvSpPr>
          <p:nvPr>
            <p:ph type="title"/>
          </p:nvPr>
        </p:nvSpPr>
        <p:spPr>
          <a:xfrm>
            <a:off x="838200" y="365125"/>
            <a:ext cx="10515600" cy="777875"/>
          </a:xfrm>
        </p:spPr>
        <p:txBody>
          <a:bodyPr/>
          <a:lstStyle/>
          <a:p>
            <a:r>
              <a:rPr lang="en-US" b="1" i="1" dirty="0">
                <a:solidFill>
                  <a:srgbClr val="00B0F0"/>
                </a:solidFill>
              </a:rPr>
              <a:t>Data Cleaning and preparation</a:t>
            </a:r>
          </a:p>
        </p:txBody>
      </p:sp>
      <p:sp>
        <p:nvSpPr>
          <p:cNvPr id="3" name="Content Placeholder 2">
            <a:extLst>
              <a:ext uri="{FF2B5EF4-FFF2-40B4-BE49-F238E27FC236}">
                <a16:creationId xmlns:a16="http://schemas.microsoft.com/office/drawing/2014/main" id="{59953D92-1868-D54D-472F-B67B0DD06455}"/>
              </a:ext>
            </a:extLst>
          </p:cNvPr>
          <p:cNvSpPr>
            <a:spLocks noGrp="1"/>
          </p:cNvSpPr>
          <p:nvPr>
            <p:ph idx="1"/>
          </p:nvPr>
        </p:nvSpPr>
        <p:spPr>
          <a:xfrm>
            <a:off x="838200" y="1338943"/>
            <a:ext cx="10515600" cy="4838020"/>
          </a:xfrm>
        </p:spPr>
        <p:txBody>
          <a:bodyPr>
            <a:normAutofit fontScale="55000" lnSpcReduction="20000"/>
          </a:bodyPr>
          <a:lstStyle/>
          <a:p>
            <a:pPr marL="0" indent="0">
              <a:lnSpc>
                <a:spcPct val="170000"/>
              </a:lnSpc>
              <a:buNone/>
            </a:pPr>
            <a:r>
              <a:rPr lang="en-US" sz="2500" dirty="0">
                <a:latin typeface="Times New Roman" panose="02020603050405020304" pitchFamily="18" charset="0"/>
                <a:cs typeface="Times New Roman" panose="02020603050405020304" pitchFamily="18" charset="0"/>
              </a:rPr>
              <a:t>Before building the recommendation system, the dataset had to be checked and prepared:</a:t>
            </a:r>
          </a:p>
          <a:p>
            <a:pPr>
              <a:lnSpc>
                <a:spcPct val="170000"/>
              </a:lnSpc>
            </a:pPr>
            <a:r>
              <a:rPr lang="en-US" sz="2500" b="1" dirty="0">
                <a:latin typeface="Times New Roman" panose="02020603050405020304" pitchFamily="18" charset="0"/>
                <a:cs typeface="Times New Roman" panose="02020603050405020304" pitchFamily="18" charset="0"/>
              </a:rPr>
              <a:t>Imported essential libraries</a:t>
            </a:r>
            <a:r>
              <a:rPr lang="en-US" sz="2500" dirty="0">
                <a:latin typeface="Times New Roman" panose="02020603050405020304" pitchFamily="18" charset="0"/>
                <a:cs typeface="Times New Roman" panose="02020603050405020304" pitchFamily="18" charset="0"/>
              </a:rPr>
              <a:t> (Pandas, NumPy, Matplotlib, Seaborn, ) to handle data and visualization.</a:t>
            </a:r>
          </a:p>
          <a:p>
            <a:pPr>
              <a:lnSpc>
                <a:spcPct val="170000"/>
              </a:lnSpc>
            </a:pPr>
            <a:r>
              <a:rPr lang="en-US" sz="2500" b="1" dirty="0">
                <a:latin typeface="Times New Roman" panose="02020603050405020304" pitchFamily="18" charset="0"/>
                <a:cs typeface="Times New Roman" panose="02020603050405020304" pitchFamily="18" charset="0"/>
              </a:rPr>
              <a:t>Loaded all four CSV files</a:t>
            </a:r>
            <a:r>
              <a:rPr lang="en-US" sz="2500" dirty="0">
                <a:latin typeface="Times New Roman" panose="02020603050405020304" pitchFamily="18" charset="0"/>
                <a:cs typeface="Times New Roman" panose="02020603050405020304" pitchFamily="18" charset="0"/>
              </a:rPr>
              <a:t>: links, movies, ratings, and tags.</a:t>
            </a:r>
          </a:p>
          <a:p>
            <a:pPr>
              <a:lnSpc>
                <a:spcPct val="170000"/>
              </a:lnSpc>
            </a:pPr>
            <a:r>
              <a:rPr lang="en-US" sz="2500" b="1" dirty="0">
                <a:latin typeface="Times New Roman" panose="02020603050405020304" pitchFamily="18" charset="0"/>
                <a:cs typeface="Times New Roman" panose="02020603050405020304" pitchFamily="18" charset="0"/>
              </a:rPr>
              <a:t>Checked data quality</a:t>
            </a:r>
            <a:r>
              <a:rPr lang="en-US" sz="2500" dirty="0">
                <a:latin typeface="Times New Roman" panose="02020603050405020304" pitchFamily="18" charset="0"/>
                <a:cs typeface="Times New Roman" panose="02020603050405020304" pitchFamily="18" charset="0"/>
              </a:rPr>
              <a:t>: looked for missing values, duplicates, and inconsistencies.</a:t>
            </a:r>
          </a:p>
          <a:p>
            <a:pPr>
              <a:lnSpc>
                <a:spcPct val="170000"/>
              </a:lnSpc>
            </a:pPr>
            <a:r>
              <a:rPr lang="en-US" sz="2500" b="1" dirty="0">
                <a:latin typeface="Times New Roman" panose="02020603050405020304" pitchFamily="18" charset="0"/>
                <a:cs typeface="Times New Roman" panose="02020603050405020304" pitchFamily="18" charset="0"/>
              </a:rPr>
              <a:t>Merged the datasets into one unified table</a:t>
            </a:r>
            <a:r>
              <a:rPr lang="en-US" sz="2500" dirty="0">
                <a:latin typeface="Times New Roman" panose="02020603050405020304" pitchFamily="18" charset="0"/>
                <a:cs typeface="Times New Roman" panose="02020603050405020304" pitchFamily="18" charset="0"/>
              </a:rPr>
              <a:t>:</a:t>
            </a:r>
          </a:p>
          <a:p>
            <a:pPr lvl="1">
              <a:lnSpc>
                <a:spcPct val="170000"/>
              </a:lnSpc>
            </a:pPr>
            <a:r>
              <a:rPr lang="en-US" sz="2500" dirty="0">
                <a:latin typeface="Times New Roman" panose="02020603050405020304" pitchFamily="18" charset="0"/>
                <a:cs typeface="Times New Roman" panose="02020603050405020304" pitchFamily="18" charset="0"/>
              </a:rPr>
              <a:t>Ratings were matched with the corresponding movie titles and genres.</a:t>
            </a:r>
          </a:p>
          <a:p>
            <a:pPr lvl="1">
              <a:lnSpc>
                <a:spcPct val="170000"/>
              </a:lnSpc>
            </a:pPr>
            <a:r>
              <a:rPr lang="en-US" sz="2500" dirty="0">
                <a:latin typeface="Times New Roman" panose="02020603050405020304" pitchFamily="18" charset="0"/>
                <a:cs typeface="Times New Roman" panose="02020603050405020304" pitchFamily="18" charset="0"/>
              </a:rPr>
              <a:t>User-generated tags were added to provide descriptive context.</a:t>
            </a:r>
          </a:p>
          <a:p>
            <a:pPr lvl="1">
              <a:lnSpc>
                <a:spcPct val="170000"/>
              </a:lnSpc>
            </a:pPr>
            <a:r>
              <a:rPr lang="en-US" sz="2500" dirty="0">
                <a:latin typeface="Times New Roman" panose="02020603050405020304" pitchFamily="18" charset="0"/>
                <a:cs typeface="Times New Roman" panose="02020603050405020304" pitchFamily="18" charset="0"/>
              </a:rPr>
              <a:t>External movie identifiers (from links) were connected for completeness.</a:t>
            </a:r>
          </a:p>
          <a:p>
            <a:pPr>
              <a:lnSpc>
                <a:spcPct val="170000"/>
              </a:lnSpc>
            </a:pPr>
            <a:r>
              <a:rPr lang="en-US" sz="2500" dirty="0">
                <a:latin typeface="Times New Roman" panose="02020603050405020304" pitchFamily="18" charset="0"/>
                <a:cs typeface="Times New Roman" panose="02020603050405020304" pitchFamily="18" charset="0"/>
              </a:rPr>
              <a:t>This merging step created a single, comprehensive dataset that combines </a:t>
            </a:r>
            <a:r>
              <a:rPr lang="en-US" sz="2500" b="1" dirty="0">
                <a:latin typeface="Times New Roman" panose="02020603050405020304" pitchFamily="18" charset="0"/>
                <a:cs typeface="Times New Roman" panose="02020603050405020304" pitchFamily="18" charset="0"/>
              </a:rPr>
              <a:t>user behavior</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movie details</a:t>
            </a:r>
            <a:r>
              <a:rPr lang="en-US" sz="2500" dirty="0">
                <a:latin typeface="Times New Roman" panose="02020603050405020304" pitchFamily="18" charset="0"/>
                <a:cs typeface="Times New Roman" panose="02020603050405020304" pitchFamily="18" charset="0"/>
              </a:rPr>
              <a:t>, and </a:t>
            </a:r>
            <a:r>
              <a:rPr lang="en-US" sz="2500" b="1" dirty="0">
                <a:latin typeface="Times New Roman" panose="02020603050405020304" pitchFamily="18" charset="0"/>
                <a:cs typeface="Times New Roman" panose="02020603050405020304" pitchFamily="18" charset="0"/>
              </a:rPr>
              <a:t>tags</a:t>
            </a:r>
            <a:r>
              <a:rPr lang="en-US" sz="2500" dirty="0">
                <a:latin typeface="Times New Roman" panose="02020603050405020304" pitchFamily="18" charset="0"/>
                <a:cs typeface="Times New Roman" panose="02020603050405020304" pitchFamily="18" charset="0"/>
              </a:rPr>
              <a:t>, making it ready for building a recommendation system.</a:t>
            </a:r>
          </a:p>
          <a:p>
            <a:pPr marL="0" indent="0">
              <a:lnSpc>
                <a:spcPct val="170000"/>
              </a:lnSpc>
              <a:buNone/>
            </a:pPr>
            <a:r>
              <a:rPr lang="en-US" sz="2500" dirty="0">
                <a:latin typeface="Times New Roman" panose="02020603050405020304" pitchFamily="18" charset="0"/>
                <a:cs typeface="Times New Roman" panose="02020603050405020304" pitchFamily="18" charset="0"/>
              </a:rPr>
              <a:t>This step ensures that the data is reliable and ready for modeling.</a:t>
            </a:r>
          </a:p>
          <a:p>
            <a:pPr marL="0" indent="0">
              <a:buNone/>
            </a:pPr>
            <a:endParaRPr lang="en-US" dirty="0"/>
          </a:p>
        </p:txBody>
      </p:sp>
    </p:spTree>
    <p:extLst>
      <p:ext uri="{BB962C8B-B14F-4D97-AF65-F5344CB8AC3E}">
        <p14:creationId xmlns:p14="http://schemas.microsoft.com/office/powerpoint/2010/main" val="2998119999"/>
      </p:ext>
    </p:extLst>
  </p:cSld>
  <p:clrMapOvr>
    <a:masterClrMapping/>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676</Words>
  <Application>Microsoft Office PowerPoint</Application>
  <PresentationFormat>Widescreen</PresentationFormat>
  <Paragraphs>50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INTRODUCTION</vt:lpstr>
      <vt:lpstr>Business Problem</vt:lpstr>
      <vt:lpstr>Project objective</vt:lpstr>
      <vt:lpstr>Data Cleaning and preparation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 Kyalo</dc:creator>
  <cp:lastModifiedBy>Lynn Kyalo</cp:lastModifiedBy>
  <cp:revision>2</cp:revision>
  <dcterms:created xsi:type="dcterms:W3CDTF">2025-09-01T10:20:14Z</dcterms:created>
  <dcterms:modified xsi:type="dcterms:W3CDTF">2025-09-01T11:27:52Z</dcterms:modified>
</cp:coreProperties>
</file>