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58" r:id="rId6"/>
    <p:sldId id="259" r:id="rId7"/>
    <p:sldId id="261" r:id="rId8"/>
    <p:sldId id="260" r:id="rId9"/>
    <p:sldId id="266" r:id="rId10"/>
    <p:sldId id="269" r:id="rId11"/>
    <p:sldId id="268" r:id="rId12"/>
    <p:sldId id="270"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9AE1508-58E0-4CC9-9190-8598FF5C642B}"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917F9-9488-4467-8C03-ADCCDC28647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9041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E1508-58E0-4CC9-9190-8598FF5C642B}"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917F9-9488-4467-8C03-ADCCDC286476}" type="slidenum">
              <a:rPr lang="en-US" smtClean="0"/>
              <a:t>‹#›</a:t>
            </a:fld>
            <a:endParaRPr lang="en-US"/>
          </a:p>
        </p:txBody>
      </p:sp>
    </p:spTree>
    <p:extLst>
      <p:ext uri="{BB962C8B-B14F-4D97-AF65-F5344CB8AC3E}">
        <p14:creationId xmlns:p14="http://schemas.microsoft.com/office/powerpoint/2010/main" val="4197977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E1508-58E0-4CC9-9190-8598FF5C642B}"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917F9-9488-4467-8C03-ADCCDC28647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6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AE1508-58E0-4CC9-9190-8598FF5C642B}"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917F9-9488-4467-8C03-ADCCDC286476}" type="slidenum">
              <a:rPr lang="en-US" smtClean="0"/>
              <a:t>‹#›</a:t>
            </a:fld>
            <a:endParaRPr lang="en-US"/>
          </a:p>
        </p:txBody>
      </p:sp>
    </p:spTree>
    <p:extLst>
      <p:ext uri="{BB962C8B-B14F-4D97-AF65-F5344CB8AC3E}">
        <p14:creationId xmlns:p14="http://schemas.microsoft.com/office/powerpoint/2010/main" val="119177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AE1508-58E0-4CC9-9190-8598FF5C642B}"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917F9-9488-4467-8C03-ADCCDC28647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688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AE1508-58E0-4CC9-9190-8598FF5C642B}"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917F9-9488-4467-8C03-ADCCDC286476}" type="slidenum">
              <a:rPr lang="en-US" smtClean="0"/>
              <a:t>‹#›</a:t>
            </a:fld>
            <a:endParaRPr lang="en-US"/>
          </a:p>
        </p:txBody>
      </p:sp>
    </p:spTree>
    <p:extLst>
      <p:ext uri="{BB962C8B-B14F-4D97-AF65-F5344CB8AC3E}">
        <p14:creationId xmlns:p14="http://schemas.microsoft.com/office/powerpoint/2010/main" val="202713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AE1508-58E0-4CC9-9190-8598FF5C642B}"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917F9-9488-4467-8C03-ADCCDC286476}" type="slidenum">
              <a:rPr lang="en-US" smtClean="0"/>
              <a:t>‹#›</a:t>
            </a:fld>
            <a:endParaRPr lang="en-US"/>
          </a:p>
        </p:txBody>
      </p:sp>
    </p:spTree>
    <p:extLst>
      <p:ext uri="{BB962C8B-B14F-4D97-AF65-F5344CB8AC3E}">
        <p14:creationId xmlns:p14="http://schemas.microsoft.com/office/powerpoint/2010/main" val="3320372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AE1508-58E0-4CC9-9190-8598FF5C642B}"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917F9-9488-4467-8C03-ADCCDC286476}" type="slidenum">
              <a:rPr lang="en-US" smtClean="0"/>
              <a:t>‹#›</a:t>
            </a:fld>
            <a:endParaRPr lang="en-US"/>
          </a:p>
        </p:txBody>
      </p:sp>
    </p:spTree>
    <p:extLst>
      <p:ext uri="{BB962C8B-B14F-4D97-AF65-F5344CB8AC3E}">
        <p14:creationId xmlns:p14="http://schemas.microsoft.com/office/powerpoint/2010/main" val="192617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E1508-58E0-4CC9-9190-8598FF5C642B}"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917F9-9488-4467-8C03-ADCCDC286476}" type="slidenum">
              <a:rPr lang="en-US" smtClean="0"/>
              <a:t>‹#›</a:t>
            </a:fld>
            <a:endParaRPr lang="en-US"/>
          </a:p>
        </p:txBody>
      </p:sp>
    </p:spTree>
    <p:extLst>
      <p:ext uri="{BB962C8B-B14F-4D97-AF65-F5344CB8AC3E}">
        <p14:creationId xmlns:p14="http://schemas.microsoft.com/office/powerpoint/2010/main" val="3181121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AE1508-58E0-4CC9-9190-8598FF5C642B}"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917F9-9488-4467-8C03-ADCCDC286476}" type="slidenum">
              <a:rPr lang="en-US" smtClean="0"/>
              <a:t>‹#›</a:t>
            </a:fld>
            <a:endParaRPr lang="en-US"/>
          </a:p>
        </p:txBody>
      </p:sp>
    </p:spTree>
    <p:extLst>
      <p:ext uri="{BB962C8B-B14F-4D97-AF65-F5344CB8AC3E}">
        <p14:creationId xmlns:p14="http://schemas.microsoft.com/office/powerpoint/2010/main" val="104109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AE1508-58E0-4CC9-9190-8598FF5C642B}"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917F9-9488-4467-8C03-ADCCDC28647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878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9AE1508-58E0-4CC9-9190-8598FF5C642B}" type="datetimeFigureOut">
              <a:rPr lang="en-US" smtClean="0"/>
              <a:t>7/23/2025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4917F9-9488-4467-8C03-ADCCDC28647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33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614D-0FA1-4C1B-83F0-76969FE639A1}"/>
              </a:ext>
            </a:extLst>
          </p:cNvPr>
          <p:cNvSpPr>
            <a:spLocks noGrp="1"/>
          </p:cNvSpPr>
          <p:nvPr>
            <p:ph type="ctrTitle"/>
          </p:nvPr>
        </p:nvSpPr>
        <p:spPr/>
        <p:txBody>
          <a:bodyPr/>
          <a:lstStyle/>
          <a:p>
            <a:r>
              <a:rPr lang="en-US" dirty="0"/>
              <a:t>Tanzanian Water Wells</a:t>
            </a:r>
          </a:p>
        </p:txBody>
      </p:sp>
      <p:sp>
        <p:nvSpPr>
          <p:cNvPr id="3" name="Subtitle 2">
            <a:extLst>
              <a:ext uri="{FF2B5EF4-FFF2-40B4-BE49-F238E27FC236}">
                <a16:creationId xmlns:a16="http://schemas.microsoft.com/office/drawing/2014/main" id="{C2A4FACB-FA0F-4147-9C08-88A780FB4E29}"/>
              </a:ext>
            </a:extLst>
          </p:cNvPr>
          <p:cNvSpPr>
            <a:spLocks noGrp="1"/>
          </p:cNvSpPr>
          <p:nvPr>
            <p:ph type="subTitle" idx="1"/>
          </p:nvPr>
        </p:nvSpPr>
        <p:spPr/>
        <p:txBody>
          <a:bodyPr/>
          <a:lstStyle/>
          <a:p>
            <a:r>
              <a:rPr lang="en-US" dirty="0"/>
              <a:t>Presented by: Hezron Rumenya</a:t>
            </a:r>
          </a:p>
        </p:txBody>
      </p:sp>
    </p:spTree>
    <p:extLst>
      <p:ext uri="{BB962C8B-B14F-4D97-AF65-F5344CB8AC3E}">
        <p14:creationId xmlns:p14="http://schemas.microsoft.com/office/powerpoint/2010/main" val="2586681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5C9B-4A6B-4C6A-AF94-E9571B20B436}"/>
              </a:ext>
            </a:extLst>
          </p:cNvPr>
          <p:cNvSpPr>
            <a:spLocks noGrp="1"/>
          </p:cNvSpPr>
          <p:nvPr>
            <p:ph type="title"/>
          </p:nvPr>
        </p:nvSpPr>
        <p:spPr/>
        <p:txBody>
          <a:bodyPr>
            <a:normAutofit/>
          </a:bodyPr>
          <a:lstStyle/>
          <a:p>
            <a:pPr algn="ctr"/>
            <a:r>
              <a:rPr lang="en-US" sz="4000" cap="none" dirty="0"/>
              <a:t>Multi-Class models</a:t>
            </a:r>
            <a:br>
              <a:rPr lang="en-US" sz="4000" cap="none" dirty="0"/>
            </a:br>
            <a:r>
              <a:rPr lang="en-US" sz="4000" cap="none" dirty="0"/>
              <a:t> </a:t>
            </a:r>
            <a:r>
              <a:rPr lang="en-US" sz="2000" cap="none" dirty="0"/>
              <a:t>(functional, functional need repair and non-functional wells</a:t>
            </a:r>
            <a:r>
              <a:rPr lang="en-US" sz="2000" dirty="0"/>
              <a:t>)</a:t>
            </a:r>
            <a:endParaRPr lang="en-US" sz="4000" dirty="0"/>
          </a:p>
        </p:txBody>
      </p:sp>
      <p:sp>
        <p:nvSpPr>
          <p:cNvPr id="3" name="Content Placeholder 2">
            <a:extLst>
              <a:ext uri="{FF2B5EF4-FFF2-40B4-BE49-F238E27FC236}">
                <a16:creationId xmlns:a16="http://schemas.microsoft.com/office/drawing/2014/main" id="{863DCEEA-3BBA-42F1-B9BD-9EFB261880F3}"/>
              </a:ext>
            </a:extLst>
          </p:cNvPr>
          <p:cNvSpPr>
            <a:spLocks noGrp="1"/>
          </p:cNvSpPr>
          <p:nvPr>
            <p:ph idx="1"/>
          </p:nvPr>
        </p:nvSpPr>
        <p:spPr>
          <a:xfrm>
            <a:off x="1024128" y="2286000"/>
            <a:ext cx="5764297" cy="3806687"/>
          </a:xfrm>
        </p:spPr>
        <p:txBody>
          <a:bodyPr>
            <a:normAutofit lnSpcReduction="10000"/>
          </a:bodyPr>
          <a:lstStyle/>
          <a:p>
            <a:r>
              <a:rPr lang="en-US" sz="1800" b="1" u="sng" dirty="0"/>
              <a:t>Models for predicting the functionality of the water wells</a:t>
            </a:r>
          </a:p>
          <a:p>
            <a:r>
              <a:rPr lang="en-US" dirty="0"/>
              <a:t>The Model 5 – Random Forest performs the best overall. </a:t>
            </a:r>
          </a:p>
          <a:p>
            <a:pPr marL="704279" lvl="2" indent="-347663">
              <a:buFont typeface="Wingdings" panose="05000000000000000000" pitchFamily="2" charset="2"/>
              <a:buChar char="q"/>
            </a:pPr>
            <a:r>
              <a:rPr lang="en-US" sz="1900" dirty="0"/>
              <a:t>It achieved the highest accuracy (0.67), macro average F1-score (0.63), and weighted average F1-score (0.71). It balances precision and recall well across all classes, especially handling the minority class "functional needs repair" better than others.</a:t>
            </a:r>
          </a:p>
          <a:p>
            <a:pPr marL="704279" lvl="2" indent="-347663">
              <a:buFont typeface="Wingdings" panose="05000000000000000000" pitchFamily="2" charset="2"/>
              <a:buChar char="q"/>
            </a:pPr>
            <a:r>
              <a:rPr lang="en-US" sz="1900" dirty="0"/>
              <a:t>Compared to logistic regression and decision trees, Random Forest shows improved generalization and classification performance, making it the most reliable model here.</a:t>
            </a:r>
          </a:p>
          <a:p>
            <a:endParaRPr lang="en-US" sz="4000" dirty="0"/>
          </a:p>
        </p:txBody>
      </p:sp>
      <p:pic>
        <p:nvPicPr>
          <p:cNvPr id="4" name="Picture 3">
            <a:extLst>
              <a:ext uri="{FF2B5EF4-FFF2-40B4-BE49-F238E27FC236}">
                <a16:creationId xmlns:a16="http://schemas.microsoft.com/office/drawing/2014/main" id="{962987DC-2A17-4D8A-AB20-5DE12074F8A3}"/>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320110E2-9352-4E2A-9C77-0BC6E5D6D40D}"/>
              </a:ext>
            </a:extLst>
          </p:cNvPr>
          <p:cNvPicPr>
            <a:picLocks noChangeAspect="1"/>
          </p:cNvPicPr>
          <p:nvPr/>
        </p:nvPicPr>
        <p:blipFill>
          <a:blip r:embed="rId3"/>
          <a:stretch>
            <a:fillRect/>
          </a:stretch>
        </p:blipFill>
        <p:spPr>
          <a:xfrm>
            <a:off x="9783704" y="0"/>
            <a:ext cx="1133061" cy="1371600"/>
          </a:xfrm>
          <a:prstGeom prst="rect">
            <a:avLst/>
          </a:prstGeom>
        </p:spPr>
      </p:pic>
      <p:pic>
        <p:nvPicPr>
          <p:cNvPr id="6" name="Picture 5">
            <a:extLst>
              <a:ext uri="{FF2B5EF4-FFF2-40B4-BE49-F238E27FC236}">
                <a16:creationId xmlns:a16="http://schemas.microsoft.com/office/drawing/2014/main" id="{01E66A12-EB8B-4AD7-A4E8-F53758907EF0}"/>
              </a:ext>
            </a:extLst>
          </p:cNvPr>
          <p:cNvPicPr>
            <a:picLocks noChangeAspect="1"/>
          </p:cNvPicPr>
          <p:nvPr/>
        </p:nvPicPr>
        <p:blipFill>
          <a:blip r:embed="rId4"/>
          <a:stretch>
            <a:fillRect/>
          </a:stretch>
        </p:blipFill>
        <p:spPr>
          <a:xfrm>
            <a:off x="6910323" y="2436743"/>
            <a:ext cx="4743450" cy="1752600"/>
          </a:xfrm>
          <a:prstGeom prst="rect">
            <a:avLst/>
          </a:prstGeom>
          <a:ln>
            <a:solidFill>
              <a:schemeClr val="tx1"/>
            </a:solidFill>
            <a:prstDash val="lgDash"/>
          </a:ln>
        </p:spPr>
      </p:pic>
    </p:spTree>
    <p:extLst>
      <p:ext uri="{BB962C8B-B14F-4D97-AF65-F5344CB8AC3E}">
        <p14:creationId xmlns:p14="http://schemas.microsoft.com/office/powerpoint/2010/main" val="259019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5C9B-4A6B-4C6A-AF94-E9571B20B436}"/>
              </a:ext>
            </a:extLst>
          </p:cNvPr>
          <p:cNvSpPr>
            <a:spLocks noGrp="1"/>
          </p:cNvSpPr>
          <p:nvPr>
            <p:ph type="title"/>
          </p:nvPr>
        </p:nvSpPr>
        <p:spPr/>
        <p:txBody>
          <a:bodyPr/>
          <a:lstStyle/>
          <a:p>
            <a:r>
              <a:rPr lang="en-US" cap="none" dirty="0"/>
              <a:t>Features</a:t>
            </a:r>
            <a:endParaRPr lang="en-US" dirty="0"/>
          </a:p>
        </p:txBody>
      </p:sp>
      <p:sp>
        <p:nvSpPr>
          <p:cNvPr id="3" name="Content Placeholder 2">
            <a:extLst>
              <a:ext uri="{FF2B5EF4-FFF2-40B4-BE49-F238E27FC236}">
                <a16:creationId xmlns:a16="http://schemas.microsoft.com/office/drawing/2014/main" id="{863DCEEA-3BBA-42F1-B9BD-9EFB261880F3}"/>
              </a:ext>
            </a:extLst>
          </p:cNvPr>
          <p:cNvSpPr>
            <a:spLocks noGrp="1"/>
          </p:cNvSpPr>
          <p:nvPr>
            <p:ph idx="1"/>
          </p:nvPr>
        </p:nvSpPr>
        <p:spPr/>
        <p:txBody>
          <a:bodyPr/>
          <a:lstStyle/>
          <a:p>
            <a:r>
              <a:rPr lang="en-US" b="1" u="sng" dirty="0"/>
              <a:t>Significant features for determining wells functionality </a:t>
            </a:r>
          </a:p>
          <a:p>
            <a:pPr marL="457200" indent="-457200">
              <a:buFont typeface="+mj-lt"/>
              <a:buAutoNum type="arabicPeriod"/>
            </a:pPr>
            <a:r>
              <a:rPr lang="en-US" dirty="0"/>
              <a:t>The most influential features in the Random Forest model are primarily numeric, with </a:t>
            </a:r>
            <a:r>
              <a:rPr lang="en-US" dirty="0" err="1"/>
              <a:t>gps_height</a:t>
            </a:r>
            <a:r>
              <a:rPr lang="en-US" dirty="0"/>
              <a:t>, </a:t>
            </a:r>
            <a:r>
              <a:rPr lang="en-US" dirty="0" err="1"/>
              <a:t>construction_year</a:t>
            </a:r>
            <a:r>
              <a:rPr lang="en-US" dirty="0"/>
              <a:t>, and population standing out as the top three. </a:t>
            </a:r>
          </a:p>
          <a:p>
            <a:pPr marL="645541" lvl="2" indent="-288925">
              <a:buFont typeface="Wingdings" panose="05000000000000000000" pitchFamily="2" charset="2"/>
              <a:buChar char="ü"/>
            </a:pPr>
            <a:r>
              <a:rPr lang="en-US" dirty="0" err="1"/>
              <a:t>gps_height</a:t>
            </a:r>
            <a:r>
              <a:rPr lang="en-US" dirty="0"/>
              <a:t> contributes the most, suggesting that elevation plays a key role in determining pump functionality of a water well, perhaps due to its influence on water pressure or accessibility.</a:t>
            </a:r>
          </a:p>
          <a:p>
            <a:pPr marL="645541" lvl="2" indent="-288925">
              <a:buFont typeface="Wingdings" panose="05000000000000000000" pitchFamily="2" charset="2"/>
              <a:buChar char="ü"/>
            </a:pPr>
            <a:r>
              <a:rPr lang="en-US" dirty="0" err="1"/>
              <a:t>Construction_year</a:t>
            </a:r>
            <a:r>
              <a:rPr lang="en-US" dirty="0"/>
              <a:t> highlights the relevance of infrastructure age, implying older pumps are more likely to need repair.</a:t>
            </a:r>
          </a:p>
          <a:p>
            <a:pPr marL="645541" lvl="2" indent="-288925">
              <a:buFont typeface="Wingdings" panose="05000000000000000000" pitchFamily="2" charset="2"/>
              <a:buChar char="ü"/>
            </a:pPr>
            <a:r>
              <a:rPr lang="en-US" dirty="0"/>
              <a:t>The population emphasizes usage demand, with higher population may lead to faster wear or increased strain on the system. </a:t>
            </a:r>
          </a:p>
          <a:p>
            <a:pPr marL="457200" indent="-457200">
              <a:buFont typeface="+mj-lt"/>
              <a:buAutoNum type="arabicPeriod"/>
            </a:pPr>
            <a:r>
              <a:rPr lang="en-US" dirty="0"/>
              <a:t>Also, categorical features  play a significant role, particularly in representing the condition, type, and usage of the water point.</a:t>
            </a:r>
          </a:p>
          <a:p>
            <a:pPr marL="813816" lvl="2" indent="-457200">
              <a:buFont typeface="Wingdings" panose="05000000000000000000" pitchFamily="2" charset="2"/>
              <a:buChar char="ü"/>
            </a:pPr>
            <a:r>
              <a:rPr lang="en-US" dirty="0"/>
              <a:t>Features like </a:t>
            </a:r>
            <a:r>
              <a:rPr lang="en-US" dirty="0" err="1"/>
              <a:t>quantity_group_dry</a:t>
            </a:r>
            <a:r>
              <a:rPr lang="en-US" dirty="0"/>
              <a:t>, </a:t>
            </a:r>
            <a:r>
              <a:rPr lang="en-US" dirty="0" err="1"/>
              <a:t>extraction_type_class_other</a:t>
            </a:r>
            <a:r>
              <a:rPr lang="en-US" dirty="0"/>
              <a:t>, and </a:t>
            </a:r>
            <a:r>
              <a:rPr lang="en-US" dirty="0" err="1"/>
              <a:t>waterpoint_type_group_other</a:t>
            </a:r>
            <a:r>
              <a:rPr lang="en-US" dirty="0"/>
              <a:t> indicate that specific categories of water availability and extraction methods are strong signals of functionality of a water well.</a:t>
            </a:r>
          </a:p>
          <a:p>
            <a:pPr marL="813816" lvl="2" indent="-457200">
              <a:buFont typeface="Wingdings" panose="05000000000000000000" pitchFamily="2" charset="2"/>
              <a:buChar char="ü"/>
            </a:pPr>
            <a:r>
              <a:rPr lang="en-US" dirty="0"/>
              <a:t>Additionally, payment-related features such as </a:t>
            </a:r>
            <a:r>
              <a:rPr lang="en-US" dirty="0" err="1"/>
              <a:t>payment_type_never</a:t>
            </a:r>
            <a:r>
              <a:rPr lang="en-US" dirty="0"/>
              <a:t> pay and </a:t>
            </a:r>
            <a:r>
              <a:rPr lang="en-US" dirty="0" err="1"/>
              <a:t>payment_type_unknown</a:t>
            </a:r>
            <a:r>
              <a:rPr lang="en-US" dirty="0"/>
              <a:t> suggest that financial commitment and maintenance responsibility might influence whether a pump remains in working order.</a:t>
            </a:r>
          </a:p>
          <a:p>
            <a:pPr marL="813816" lvl="2" indent="-457200">
              <a:buFont typeface="Wingdings" panose="05000000000000000000" pitchFamily="2" charset="2"/>
              <a:buChar char="ü"/>
            </a:pPr>
            <a:endParaRPr lang="en-US" dirty="0"/>
          </a:p>
        </p:txBody>
      </p:sp>
      <p:pic>
        <p:nvPicPr>
          <p:cNvPr id="4" name="Picture 3">
            <a:extLst>
              <a:ext uri="{FF2B5EF4-FFF2-40B4-BE49-F238E27FC236}">
                <a16:creationId xmlns:a16="http://schemas.microsoft.com/office/drawing/2014/main" id="{962987DC-2A17-4D8A-AB20-5DE12074F8A3}"/>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320110E2-9352-4E2A-9C77-0BC6E5D6D40D}"/>
              </a:ext>
            </a:extLst>
          </p:cNvPr>
          <p:cNvPicPr>
            <a:picLocks noChangeAspect="1"/>
          </p:cNvPicPr>
          <p:nvPr/>
        </p:nvPicPr>
        <p:blipFill>
          <a:blip r:embed="rId3"/>
          <a:stretch>
            <a:fillRect/>
          </a:stretch>
        </p:blipFill>
        <p:spPr>
          <a:xfrm>
            <a:off x="9783704" y="0"/>
            <a:ext cx="1133061" cy="1371600"/>
          </a:xfrm>
          <a:prstGeom prst="rect">
            <a:avLst/>
          </a:prstGeom>
        </p:spPr>
      </p:pic>
    </p:spTree>
    <p:extLst>
      <p:ext uri="{BB962C8B-B14F-4D97-AF65-F5344CB8AC3E}">
        <p14:creationId xmlns:p14="http://schemas.microsoft.com/office/powerpoint/2010/main" val="2541294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5C9B-4A6B-4C6A-AF94-E9571B20B436}"/>
              </a:ext>
            </a:extLst>
          </p:cNvPr>
          <p:cNvSpPr>
            <a:spLocks noGrp="1"/>
          </p:cNvSpPr>
          <p:nvPr>
            <p:ph type="title"/>
          </p:nvPr>
        </p:nvSpPr>
        <p:spPr/>
        <p:txBody>
          <a:bodyPr/>
          <a:lstStyle/>
          <a:p>
            <a:r>
              <a:rPr lang="en-US" cap="none" dirty="0"/>
              <a:t>Features</a:t>
            </a:r>
            <a:endParaRPr lang="en-US" dirty="0"/>
          </a:p>
        </p:txBody>
      </p:sp>
      <p:sp>
        <p:nvSpPr>
          <p:cNvPr id="3" name="Content Placeholder 2">
            <a:extLst>
              <a:ext uri="{FF2B5EF4-FFF2-40B4-BE49-F238E27FC236}">
                <a16:creationId xmlns:a16="http://schemas.microsoft.com/office/drawing/2014/main" id="{863DCEEA-3BBA-42F1-B9BD-9EFB261880F3}"/>
              </a:ext>
            </a:extLst>
          </p:cNvPr>
          <p:cNvSpPr>
            <a:spLocks noGrp="1"/>
          </p:cNvSpPr>
          <p:nvPr>
            <p:ph idx="1"/>
          </p:nvPr>
        </p:nvSpPr>
        <p:spPr/>
        <p:txBody>
          <a:bodyPr/>
          <a:lstStyle/>
          <a:p>
            <a:r>
              <a:rPr lang="en-US" dirty="0"/>
              <a:t>significant features for determining wells functionality </a:t>
            </a:r>
          </a:p>
          <a:p>
            <a:pPr marL="168275" indent="-168275">
              <a:buFont typeface="Wingdings" panose="05000000000000000000" pitchFamily="2" charset="2"/>
              <a:buChar char="§"/>
            </a:pPr>
            <a:r>
              <a:rPr lang="en-US" dirty="0"/>
              <a:t>Use the optimal model to predict test  data</a:t>
            </a:r>
          </a:p>
          <a:p>
            <a:endParaRPr lang="en-US" dirty="0"/>
          </a:p>
        </p:txBody>
      </p:sp>
      <p:pic>
        <p:nvPicPr>
          <p:cNvPr id="4" name="Picture 3">
            <a:extLst>
              <a:ext uri="{FF2B5EF4-FFF2-40B4-BE49-F238E27FC236}">
                <a16:creationId xmlns:a16="http://schemas.microsoft.com/office/drawing/2014/main" id="{962987DC-2A17-4D8A-AB20-5DE12074F8A3}"/>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320110E2-9352-4E2A-9C77-0BC6E5D6D40D}"/>
              </a:ext>
            </a:extLst>
          </p:cNvPr>
          <p:cNvPicPr>
            <a:picLocks noChangeAspect="1"/>
          </p:cNvPicPr>
          <p:nvPr/>
        </p:nvPicPr>
        <p:blipFill>
          <a:blip r:embed="rId3"/>
          <a:stretch>
            <a:fillRect/>
          </a:stretch>
        </p:blipFill>
        <p:spPr>
          <a:xfrm>
            <a:off x="9783704" y="0"/>
            <a:ext cx="1133061" cy="1371600"/>
          </a:xfrm>
          <a:prstGeom prst="rect">
            <a:avLst/>
          </a:prstGeom>
        </p:spPr>
      </p:pic>
    </p:spTree>
    <p:extLst>
      <p:ext uri="{BB962C8B-B14F-4D97-AF65-F5344CB8AC3E}">
        <p14:creationId xmlns:p14="http://schemas.microsoft.com/office/powerpoint/2010/main" val="352321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8BEE-3BEB-4710-BF60-9491D8F72FC5}"/>
              </a:ext>
            </a:extLst>
          </p:cNvPr>
          <p:cNvSpPr>
            <a:spLocks noGrp="1"/>
          </p:cNvSpPr>
          <p:nvPr>
            <p:ph type="title"/>
          </p:nvPr>
        </p:nvSpPr>
        <p:spPr/>
        <p:txBody>
          <a:bodyPr/>
          <a:lstStyle/>
          <a:p>
            <a:r>
              <a:rPr lang="en-US" cap="none" dirty="0"/>
              <a:t>Conclusions</a:t>
            </a:r>
          </a:p>
        </p:txBody>
      </p:sp>
      <p:sp>
        <p:nvSpPr>
          <p:cNvPr id="3" name="Content Placeholder 2">
            <a:extLst>
              <a:ext uri="{FF2B5EF4-FFF2-40B4-BE49-F238E27FC236}">
                <a16:creationId xmlns:a16="http://schemas.microsoft.com/office/drawing/2014/main" id="{0D5D6B5D-D007-4AB1-B393-EFC157C25B89}"/>
              </a:ext>
            </a:extLst>
          </p:cNvPr>
          <p:cNvSpPr>
            <a:spLocks noGrp="1"/>
          </p:cNvSpPr>
          <p:nvPr>
            <p:ph idx="1"/>
          </p:nvPr>
        </p:nvSpPr>
        <p:spPr/>
        <p:txBody>
          <a:bodyPr>
            <a:normAutofit/>
          </a:bodyPr>
          <a:lstStyle/>
          <a:p>
            <a:endParaRPr lang="en-US" dirty="0"/>
          </a:p>
        </p:txBody>
      </p:sp>
      <p:pic>
        <p:nvPicPr>
          <p:cNvPr id="4" name="Picture 3">
            <a:extLst>
              <a:ext uri="{FF2B5EF4-FFF2-40B4-BE49-F238E27FC236}">
                <a16:creationId xmlns:a16="http://schemas.microsoft.com/office/drawing/2014/main" id="{086CC716-DAB5-4684-A81B-3F8DF7ED95F2}"/>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F06E1384-9CBD-466F-8EFD-5B69BF498893}"/>
              </a:ext>
            </a:extLst>
          </p:cNvPr>
          <p:cNvPicPr>
            <a:picLocks noChangeAspect="1"/>
          </p:cNvPicPr>
          <p:nvPr/>
        </p:nvPicPr>
        <p:blipFill>
          <a:blip r:embed="rId3"/>
          <a:stretch>
            <a:fillRect/>
          </a:stretch>
        </p:blipFill>
        <p:spPr>
          <a:xfrm>
            <a:off x="9783704" y="0"/>
            <a:ext cx="1133061" cy="1371600"/>
          </a:xfrm>
          <a:prstGeom prst="rect">
            <a:avLst/>
          </a:prstGeom>
        </p:spPr>
      </p:pic>
    </p:spTree>
    <p:extLst>
      <p:ext uri="{BB962C8B-B14F-4D97-AF65-F5344CB8AC3E}">
        <p14:creationId xmlns:p14="http://schemas.microsoft.com/office/powerpoint/2010/main" val="88183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9A0B-8E3B-46CD-A2B9-2471E549DF27}"/>
              </a:ext>
            </a:extLst>
          </p:cNvPr>
          <p:cNvSpPr>
            <a:spLocks noGrp="1"/>
          </p:cNvSpPr>
          <p:nvPr>
            <p:ph type="title"/>
          </p:nvPr>
        </p:nvSpPr>
        <p:spPr/>
        <p:txBody>
          <a:bodyPr/>
          <a:lstStyle/>
          <a:p>
            <a:r>
              <a:rPr lang="en-US" cap="none" dirty="0"/>
              <a:t>Recommendations</a:t>
            </a:r>
            <a:endParaRPr lang="en-US" dirty="0"/>
          </a:p>
        </p:txBody>
      </p:sp>
      <p:sp>
        <p:nvSpPr>
          <p:cNvPr id="3" name="Content Placeholder 2">
            <a:extLst>
              <a:ext uri="{FF2B5EF4-FFF2-40B4-BE49-F238E27FC236}">
                <a16:creationId xmlns:a16="http://schemas.microsoft.com/office/drawing/2014/main" id="{BAE4ECFD-06A0-4A5E-913A-3A11362E6D6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2AF3984-1144-4078-B4F6-8A9DCF20833C}"/>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E7F33EA1-B031-48E6-A6EC-EC77334DF83F}"/>
              </a:ext>
            </a:extLst>
          </p:cNvPr>
          <p:cNvPicPr>
            <a:picLocks noChangeAspect="1"/>
          </p:cNvPicPr>
          <p:nvPr/>
        </p:nvPicPr>
        <p:blipFill>
          <a:blip r:embed="rId3"/>
          <a:stretch>
            <a:fillRect/>
          </a:stretch>
        </p:blipFill>
        <p:spPr>
          <a:xfrm>
            <a:off x="9783704" y="0"/>
            <a:ext cx="1133061" cy="1371600"/>
          </a:xfrm>
          <a:prstGeom prst="rect">
            <a:avLst/>
          </a:prstGeom>
        </p:spPr>
      </p:pic>
    </p:spTree>
    <p:extLst>
      <p:ext uri="{BB962C8B-B14F-4D97-AF65-F5344CB8AC3E}">
        <p14:creationId xmlns:p14="http://schemas.microsoft.com/office/powerpoint/2010/main" val="283381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8FA2-7C96-4740-BA39-DBAAD21DDA79}"/>
              </a:ext>
            </a:extLst>
          </p:cNvPr>
          <p:cNvSpPr>
            <a:spLocks noGrp="1"/>
          </p:cNvSpPr>
          <p:nvPr>
            <p:ph type="title"/>
          </p:nvPr>
        </p:nvSpPr>
        <p:spPr/>
        <p:txBody>
          <a:bodyPr/>
          <a:lstStyle/>
          <a:p>
            <a:r>
              <a:rPr lang="en-US" cap="none" dirty="0"/>
              <a:t>Overview</a:t>
            </a:r>
            <a:endParaRPr lang="en-US" dirty="0"/>
          </a:p>
        </p:txBody>
      </p:sp>
      <p:sp>
        <p:nvSpPr>
          <p:cNvPr id="3" name="Content Placeholder 2">
            <a:extLst>
              <a:ext uri="{FF2B5EF4-FFF2-40B4-BE49-F238E27FC236}">
                <a16:creationId xmlns:a16="http://schemas.microsoft.com/office/drawing/2014/main" id="{B488489C-D291-44FC-9F65-47E7A171AEC0}"/>
              </a:ext>
            </a:extLst>
          </p:cNvPr>
          <p:cNvSpPr>
            <a:spLocks noGrp="1"/>
          </p:cNvSpPr>
          <p:nvPr>
            <p:ph idx="1"/>
          </p:nvPr>
        </p:nvSpPr>
        <p:spPr/>
        <p:txBody>
          <a:bodyPr>
            <a:normAutofit fontScale="77500" lnSpcReduction="20000"/>
          </a:bodyPr>
          <a:lstStyle/>
          <a:p>
            <a:pPr marL="168275" indent="-168275">
              <a:buFont typeface="Wingdings" panose="05000000000000000000" pitchFamily="2" charset="2"/>
              <a:buChar char="§"/>
            </a:pPr>
            <a:r>
              <a:rPr lang="en-US" dirty="0"/>
              <a:t>Tanzania is one of the countries located in East Africa and has a population of over 67 million. </a:t>
            </a:r>
          </a:p>
          <a:p>
            <a:pPr marL="168275" indent="-168275">
              <a:buFont typeface="Wingdings" panose="05000000000000000000" pitchFamily="2" charset="2"/>
              <a:buChar char="§"/>
            </a:pPr>
            <a:r>
              <a:rPr lang="en-US" dirty="0"/>
              <a:t>Most people live in rural areas, and the population is largely young. </a:t>
            </a:r>
          </a:p>
          <a:p>
            <a:pPr marL="168275" indent="-168275">
              <a:buFont typeface="Wingdings" panose="05000000000000000000" pitchFamily="2" charset="2"/>
              <a:buChar char="§"/>
            </a:pPr>
            <a:r>
              <a:rPr lang="en-US" dirty="0"/>
              <a:t>A critical concern is limited access to clean water, especially in rural areas where water sources are scarce or polluted. </a:t>
            </a:r>
          </a:p>
          <a:p>
            <a:pPr marL="168275" indent="-168275">
              <a:buFont typeface="Wingdings" panose="05000000000000000000" pitchFamily="2" charset="2"/>
              <a:buChar char="§"/>
            </a:pPr>
            <a:r>
              <a:rPr lang="en-US" dirty="0"/>
              <a:t>This impacts health, agriculture, and education, particularly for women and children who collect water daily.</a:t>
            </a:r>
          </a:p>
          <a:p>
            <a:pPr marL="168275" indent="-168275">
              <a:buFont typeface="Wingdings" panose="05000000000000000000" pitchFamily="2" charset="2"/>
              <a:buChar char="§"/>
            </a:pPr>
            <a:r>
              <a:rPr lang="en-US" dirty="0"/>
              <a:t>Tanzania Development Vision 2025 which aspires to achieve universal access to water supply in urban areas and ensuring 90% water supply coverage in rural areas by 2025. </a:t>
            </a:r>
          </a:p>
          <a:p>
            <a:pPr marL="168275" indent="-168275">
              <a:buFont typeface="Wingdings" panose="05000000000000000000" pitchFamily="2" charset="2"/>
              <a:buChar char="§"/>
            </a:pPr>
            <a:r>
              <a:rPr lang="en-US" dirty="0"/>
              <a:t>In Tanzania, the current average water supply coverage in urban and rural areas is 78% and 59.76%, respectively. </a:t>
            </a:r>
          </a:p>
          <a:p>
            <a:pPr marL="168275" indent="-168275">
              <a:buFont typeface="Wingdings" panose="05000000000000000000" pitchFamily="2" charset="2"/>
              <a:buChar char="§"/>
            </a:pPr>
            <a:r>
              <a:rPr lang="en-US" dirty="0"/>
              <a:t>The major water sources include Lake Victoria, Lake Tanganyika, rivers like the Rufiji, underground aquifers, and wells both shallow and deep. </a:t>
            </a:r>
          </a:p>
          <a:p>
            <a:pPr marL="168275" indent="-168275">
              <a:buFont typeface="Wingdings" panose="05000000000000000000" pitchFamily="2" charset="2"/>
              <a:buChar char="§"/>
            </a:pPr>
            <a:r>
              <a:rPr lang="en-US" dirty="0"/>
              <a:t>However, access is challenged by seasonal variability, pollution, overuse, and inadequate infrastructure. In rural areas, many depend on wells, which often face issues like contamination, drying, and poor maintenance.</a:t>
            </a:r>
          </a:p>
        </p:txBody>
      </p:sp>
      <p:pic>
        <p:nvPicPr>
          <p:cNvPr id="4" name="Picture 3">
            <a:extLst>
              <a:ext uri="{FF2B5EF4-FFF2-40B4-BE49-F238E27FC236}">
                <a16:creationId xmlns:a16="http://schemas.microsoft.com/office/drawing/2014/main" id="{56D613E1-7172-4082-9998-D6509BD269DB}"/>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B3A2487C-9121-42B5-BFDE-7E79CDF61FE6}"/>
              </a:ext>
            </a:extLst>
          </p:cNvPr>
          <p:cNvPicPr>
            <a:picLocks noChangeAspect="1"/>
          </p:cNvPicPr>
          <p:nvPr/>
        </p:nvPicPr>
        <p:blipFill>
          <a:blip r:embed="rId3"/>
          <a:stretch>
            <a:fillRect/>
          </a:stretch>
        </p:blipFill>
        <p:spPr>
          <a:xfrm>
            <a:off x="9783704" y="0"/>
            <a:ext cx="1133061" cy="1371600"/>
          </a:xfrm>
          <a:prstGeom prst="rect">
            <a:avLst/>
          </a:prstGeom>
        </p:spPr>
      </p:pic>
    </p:spTree>
    <p:extLst>
      <p:ext uri="{BB962C8B-B14F-4D97-AF65-F5344CB8AC3E}">
        <p14:creationId xmlns:p14="http://schemas.microsoft.com/office/powerpoint/2010/main" val="467877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8B0C-DDCE-42C2-907A-AA8A0977D66D}"/>
              </a:ext>
            </a:extLst>
          </p:cNvPr>
          <p:cNvSpPr>
            <a:spLocks noGrp="1"/>
          </p:cNvSpPr>
          <p:nvPr>
            <p:ph type="title"/>
          </p:nvPr>
        </p:nvSpPr>
        <p:spPr/>
        <p:txBody>
          <a:bodyPr/>
          <a:lstStyle/>
          <a:p>
            <a:r>
              <a:rPr lang="en-US" cap="none" dirty="0"/>
              <a:t>Problem statement</a:t>
            </a:r>
          </a:p>
        </p:txBody>
      </p:sp>
      <p:sp>
        <p:nvSpPr>
          <p:cNvPr id="3" name="Content Placeholder 2">
            <a:extLst>
              <a:ext uri="{FF2B5EF4-FFF2-40B4-BE49-F238E27FC236}">
                <a16:creationId xmlns:a16="http://schemas.microsoft.com/office/drawing/2014/main" id="{5CC268CF-71FA-482B-A957-9763E98A8BE2}"/>
              </a:ext>
            </a:extLst>
          </p:cNvPr>
          <p:cNvSpPr>
            <a:spLocks noGrp="1"/>
          </p:cNvSpPr>
          <p:nvPr>
            <p:ph idx="1"/>
          </p:nvPr>
        </p:nvSpPr>
        <p:spPr/>
        <p:txBody>
          <a:bodyPr>
            <a:normAutofit fontScale="92500" lnSpcReduction="10000"/>
          </a:bodyPr>
          <a:lstStyle/>
          <a:p>
            <a:pPr marL="168275" indent="-168275">
              <a:buFont typeface="Wingdings" panose="05000000000000000000" pitchFamily="2" charset="2"/>
              <a:buChar char="§"/>
            </a:pPr>
            <a:r>
              <a:rPr lang="en-US" dirty="0"/>
              <a:t>In Tanzania, a larger proportion of its citizenry relies of water wells as key source of water. Such sources are prone to contamination, drying, and poor maintenance. Therefore, it requires monitoring for water levels, quality and even maintenance. </a:t>
            </a:r>
          </a:p>
          <a:p>
            <a:pPr marL="168275" indent="-168275">
              <a:buFont typeface="Wingdings" panose="05000000000000000000" pitchFamily="2" charset="2"/>
              <a:buChar char="§"/>
            </a:pPr>
            <a:r>
              <a:rPr lang="en-US" dirty="0"/>
              <a:t>The Tanzanian water wells dataset provides a comprehensive information for approximately over 59,000 water wells with necessary features providing information related to pump, installation, location and condition related. </a:t>
            </a:r>
          </a:p>
          <a:p>
            <a:pPr marL="168275" indent="-168275">
              <a:buFont typeface="Wingdings" panose="05000000000000000000" pitchFamily="2" charset="2"/>
              <a:buChar char="§"/>
            </a:pPr>
            <a:r>
              <a:rPr lang="en-US" dirty="0"/>
              <a:t>As government in collaboration with sector stakeholders (NGOs, private actors) put measures to achieve universal access to water supply in urban areas and ensuring 90% water supply coverage in rural areas by 2025. </a:t>
            </a:r>
          </a:p>
          <a:p>
            <a:pPr marL="168275" indent="-168275">
              <a:buFont typeface="Wingdings" panose="05000000000000000000" pitchFamily="2" charset="2"/>
              <a:buChar char="§"/>
            </a:pPr>
            <a:r>
              <a:rPr lang="en-US" dirty="0"/>
              <a:t>It is prudent to identify where to invest scarce resources and achieve optimal impact utilizing the available information. The task at hand involves finding a scientific approach that can provide information on which waterpoints (water wells) will likely fail and thus better plan accordingly for operational maintenance. </a:t>
            </a:r>
          </a:p>
        </p:txBody>
      </p:sp>
      <p:pic>
        <p:nvPicPr>
          <p:cNvPr id="4" name="Picture 3">
            <a:extLst>
              <a:ext uri="{FF2B5EF4-FFF2-40B4-BE49-F238E27FC236}">
                <a16:creationId xmlns:a16="http://schemas.microsoft.com/office/drawing/2014/main" id="{C4FB4FF0-618E-4678-A419-27CE0998C09F}"/>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C442A1FC-8715-45BA-B721-3B57B49BC1D9}"/>
              </a:ext>
            </a:extLst>
          </p:cNvPr>
          <p:cNvPicPr>
            <a:picLocks noChangeAspect="1"/>
          </p:cNvPicPr>
          <p:nvPr/>
        </p:nvPicPr>
        <p:blipFill>
          <a:blip r:embed="rId3"/>
          <a:stretch>
            <a:fillRect/>
          </a:stretch>
        </p:blipFill>
        <p:spPr>
          <a:xfrm>
            <a:off x="9783704" y="0"/>
            <a:ext cx="1133061" cy="1371600"/>
          </a:xfrm>
          <a:prstGeom prst="rect">
            <a:avLst/>
          </a:prstGeom>
        </p:spPr>
      </p:pic>
    </p:spTree>
    <p:extLst>
      <p:ext uri="{BB962C8B-B14F-4D97-AF65-F5344CB8AC3E}">
        <p14:creationId xmlns:p14="http://schemas.microsoft.com/office/powerpoint/2010/main" val="52142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48D5-8A51-4301-B11B-11F5B9A80756}"/>
              </a:ext>
            </a:extLst>
          </p:cNvPr>
          <p:cNvSpPr>
            <a:spLocks noGrp="1"/>
          </p:cNvSpPr>
          <p:nvPr>
            <p:ph type="title"/>
          </p:nvPr>
        </p:nvSpPr>
        <p:spPr/>
        <p:txBody>
          <a:bodyPr/>
          <a:lstStyle/>
          <a:p>
            <a:r>
              <a:rPr lang="en-US" cap="none" dirty="0"/>
              <a:t>Stakeholders and objectives</a:t>
            </a:r>
          </a:p>
        </p:txBody>
      </p:sp>
      <p:sp>
        <p:nvSpPr>
          <p:cNvPr id="3" name="Content Placeholder 2">
            <a:extLst>
              <a:ext uri="{FF2B5EF4-FFF2-40B4-BE49-F238E27FC236}">
                <a16:creationId xmlns:a16="http://schemas.microsoft.com/office/drawing/2014/main" id="{5543BDAF-D156-48AB-B99F-9EAECF33DD17}"/>
              </a:ext>
            </a:extLst>
          </p:cNvPr>
          <p:cNvSpPr>
            <a:spLocks noGrp="1"/>
          </p:cNvSpPr>
          <p:nvPr>
            <p:ph idx="1"/>
          </p:nvPr>
        </p:nvSpPr>
        <p:spPr/>
        <p:txBody>
          <a:bodyPr>
            <a:normAutofit lnSpcReduction="10000"/>
          </a:bodyPr>
          <a:lstStyle/>
          <a:p>
            <a:pPr marL="0" indent="0">
              <a:buNone/>
            </a:pPr>
            <a:r>
              <a:rPr lang="en-US" b="1" dirty="0"/>
              <a:t>Stakeholders</a:t>
            </a:r>
          </a:p>
          <a:p>
            <a:pPr marL="630936" lvl="1" indent="-457200">
              <a:buFont typeface="+mj-lt"/>
              <a:buAutoNum type="arabicPeriod"/>
            </a:pPr>
            <a:r>
              <a:rPr lang="en-US" dirty="0"/>
              <a:t>The Tanzanian government and its Agencies (Ministry of Water and Irrigation)</a:t>
            </a:r>
          </a:p>
          <a:p>
            <a:pPr marL="630936" lvl="1" indent="-457200">
              <a:buFont typeface="+mj-lt"/>
              <a:buAutoNum type="arabicPeriod"/>
            </a:pPr>
            <a:r>
              <a:rPr lang="en-US" dirty="0"/>
              <a:t>Non Governmental Organizations</a:t>
            </a:r>
          </a:p>
          <a:p>
            <a:pPr marL="630936" lvl="1" indent="-457200">
              <a:buFont typeface="+mj-lt"/>
              <a:buAutoNum type="arabicPeriod"/>
            </a:pPr>
            <a:r>
              <a:rPr lang="en-US" dirty="0"/>
              <a:t>Private Actors</a:t>
            </a:r>
          </a:p>
          <a:p>
            <a:pPr marL="0" indent="0">
              <a:buNone/>
            </a:pPr>
            <a:r>
              <a:rPr lang="en-US" b="1" dirty="0"/>
              <a:t>Objectives</a:t>
            </a:r>
          </a:p>
          <a:p>
            <a:pPr marL="0" indent="0">
              <a:buNone/>
            </a:pPr>
            <a:r>
              <a:rPr lang="en-US" dirty="0"/>
              <a:t>The overall objective is to build a predictive model that classifies the operational status of water wells based on attributes provided in the Tanzanian Water Wells dataset. To realize this, the following specific objectives are introduced.  </a:t>
            </a:r>
          </a:p>
          <a:p>
            <a:pPr marL="630936" lvl="1" indent="-457200">
              <a:buFont typeface="+mj-lt"/>
              <a:buAutoNum type="arabicPeriod"/>
            </a:pPr>
            <a:r>
              <a:rPr lang="en-US" dirty="0"/>
              <a:t>To identify factors influencing the functionality of the wells</a:t>
            </a:r>
          </a:p>
          <a:p>
            <a:pPr marL="630936" lvl="1" indent="-457200">
              <a:buFont typeface="+mj-lt"/>
              <a:buAutoNum type="arabicPeriod"/>
            </a:pPr>
            <a:r>
              <a:rPr lang="en-US" dirty="0"/>
              <a:t>Develop models for predicting the functionality of the water wells</a:t>
            </a:r>
          </a:p>
          <a:p>
            <a:pPr marL="630936" lvl="1" indent="-457200">
              <a:buFont typeface="+mj-lt"/>
              <a:buAutoNum type="arabicPeriod"/>
            </a:pPr>
            <a:r>
              <a:rPr lang="en-US" dirty="0"/>
              <a:t>To evaluate the models and identify the significant features for determining wells functionality </a:t>
            </a:r>
          </a:p>
          <a:p>
            <a:pPr marL="630936" lvl="1" indent="-457200">
              <a:buFont typeface="+mj-lt"/>
              <a:buAutoNum type="arabicPeriod"/>
            </a:pPr>
            <a:r>
              <a:rPr lang="en-US" dirty="0"/>
              <a:t>Use the optimal model to predict test  data</a:t>
            </a:r>
          </a:p>
        </p:txBody>
      </p:sp>
      <p:pic>
        <p:nvPicPr>
          <p:cNvPr id="4" name="Picture 3">
            <a:extLst>
              <a:ext uri="{FF2B5EF4-FFF2-40B4-BE49-F238E27FC236}">
                <a16:creationId xmlns:a16="http://schemas.microsoft.com/office/drawing/2014/main" id="{7A44847D-41B8-472F-B32F-6AAF374B6A6B}"/>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19B7B3E3-B2A7-4F8C-9D57-FCAC170B81D6}"/>
              </a:ext>
            </a:extLst>
          </p:cNvPr>
          <p:cNvPicPr>
            <a:picLocks noChangeAspect="1"/>
          </p:cNvPicPr>
          <p:nvPr/>
        </p:nvPicPr>
        <p:blipFill>
          <a:blip r:embed="rId3"/>
          <a:stretch>
            <a:fillRect/>
          </a:stretch>
        </p:blipFill>
        <p:spPr>
          <a:xfrm>
            <a:off x="9783704" y="0"/>
            <a:ext cx="1133061" cy="1371600"/>
          </a:xfrm>
          <a:prstGeom prst="rect">
            <a:avLst/>
          </a:prstGeom>
        </p:spPr>
      </p:pic>
    </p:spTree>
    <p:extLst>
      <p:ext uri="{BB962C8B-B14F-4D97-AF65-F5344CB8AC3E}">
        <p14:creationId xmlns:p14="http://schemas.microsoft.com/office/powerpoint/2010/main" val="3801947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A232B-110B-44BA-A385-49F162222965}"/>
              </a:ext>
            </a:extLst>
          </p:cNvPr>
          <p:cNvSpPr>
            <a:spLocks noGrp="1"/>
          </p:cNvSpPr>
          <p:nvPr>
            <p:ph type="title"/>
          </p:nvPr>
        </p:nvSpPr>
        <p:spPr/>
        <p:txBody>
          <a:bodyPr/>
          <a:lstStyle/>
          <a:p>
            <a:r>
              <a:rPr lang="en-US" cap="none" dirty="0"/>
              <a:t>Tanzanian water points by source</a:t>
            </a:r>
          </a:p>
        </p:txBody>
      </p:sp>
      <p:sp>
        <p:nvSpPr>
          <p:cNvPr id="3" name="Content Placeholder 2">
            <a:extLst>
              <a:ext uri="{FF2B5EF4-FFF2-40B4-BE49-F238E27FC236}">
                <a16:creationId xmlns:a16="http://schemas.microsoft.com/office/drawing/2014/main" id="{6B913C01-50FA-4744-B559-E797608D6F47}"/>
              </a:ext>
            </a:extLst>
          </p:cNvPr>
          <p:cNvSpPr>
            <a:spLocks noGrp="1"/>
          </p:cNvSpPr>
          <p:nvPr>
            <p:ph idx="1"/>
          </p:nvPr>
        </p:nvSpPr>
        <p:spPr>
          <a:xfrm>
            <a:off x="7629524" y="2352675"/>
            <a:ext cx="3629025" cy="3920110"/>
          </a:xfrm>
        </p:spPr>
        <p:txBody>
          <a:bodyPr>
            <a:normAutofit fontScale="92500"/>
          </a:bodyPr>
          <a:lstStyle/>
          <a:p>
            <a:pPr marL="168275" indent="-168275">
              <a:buFont typeface="Wingdings" panose="05000000000000000000" pitchFamily="2" charset="2"/>
              <a:buChar char="§"/>
            </a:pPr>
            <a:r>
              <a:rPr lang="en-US" dirty="0"/>
              <a:t>The bar plot of </a:t>
            </a:r>
            <a:r>
              <a:rPr lang="en-US" i="1" dirty="0"/>
              <a:t>water points by source type</a:t>
            </a:r>
            <a:r>
              <a:rPr lang="en-US" dirty="0"/>
              <a:t> we observe that in Tanzania, </a:t>
            </a:r>
            <a:r>
              <a:rPr lang="en-US" b="1" dirty="0"/>
              <a:t>Springs (17,021)</a:t>
            </a:r>
            <a:r>
              <a:rPr lang="en-US" dirty="0"/>
              <a:t> are the main source of water followed by </a:t>
            </a:r>
            <a:r>
              <a:rPr lang="en-US" b="1" dirty="0"/>
              <a:t>shallow wells (16,829)</a:t>
            </a:r>
            <a:r>
              <a:rPr lang="en-US" dirty="0"/>
              <a:t> and </a:t>
            </a:r>
            <a:r>
              <a:rPr lang="en-US" b="1" dirty="0"/>
              <a:t>boreholes (11,949)</a:t>
            </a:r>
            <a:r>
              <a:rPr lang="en-US" dirty="0"/>
              <a:t>, river/lakes, rainwater harvesting, dam and others in that order. </a:t>
            </a:r>
          </a:p>
          <a:p>
            <a:pPr marL="168275" indent="-168275">
              <a:buFont typeface="Wingdings" panose="05000000000000000000" pitchFamily="2" charset="2"/>
              <a:buChar char="§"/>
            </a:pPr>
            <a:r>
              <a:rPr lang="en-US" dirty="0"/>
              <a:t>Wells are Man-made hole dug or drilled into the ground and require pumping or drawing manually to draw the water.</a:t>
            </a:r>
          </a:p>
        </p:txBody>
      </p:sp>
      <p:pic>
        <p:nvPicPr>
          <p:cNvPr id="4" name="Picture 3">
            <a:extLst>
              <a:ext uri="{FF2B5EF4-FFF2-40B4-BE49-F238E27FC236}">
                <a16:creationId xmlns:a16="http://schemas.microsoft.com/office/drawing/2014/main" id="{183F22DA-FE66-457B-84E9-F3EBE6C5CA47}"/>
              </a:ext>
            </a:extLst>
          </p:cNvPr>
          <p:cNvPicPr>
            <a:picLocks noChangeAspect="1"/>
          </p:cNvPicPr>
          <p:nvPr/>
        </p:nvPicPr>
        <p:blipFill>
          <a:blip r:embed="rId2"/>
          <a:stretch>
            <a:fillRect/>
          </a:stretch>
        </p:blipFill>
        <p:spPr>
          <a:xfrm>
            <a:off x="609600" y="2352674"/>
            <a:ext cx="6940632" cy="3956686"/>
          </a:xfrm>
          <a:prstGeom prst="rect">
            <a:avLst/>
          </a:prstGeom>
        </p:spPr>
      </p:pic>
      <p:pic>
        <p:nvPicPr>
          <p:cNvPr id="5" name="Picture 4">
            <a:extLst>
              <a:ext uri="{FF2B5EF4-FFF2-40B4-BE49-F238E27FC236}">
                <a16:creationId xmlns:a16="http://schemas.microsoft.com/office/drawing/2014/main" id="{EE10DBB6-EB89-45F0-8569-B675EA768DFD}"/>
              </a:ext>
            </a:extLst>
          </p:cNvPr>
          <p:cNvPicPr>
            <a:picLocks noChangeAspect="1"/>
          </p:cNvPicPr>
          <p:nvPr/>
        </p:nvPicPr>
        <p:blipFill>
          <a:blip r:embed="rId3"/>
          <a:stretch>
            <a:fillRect/>
          </a:stretch>
        </p:blipFill>
        <p:spPr>
          <a:xfrm>
            <a:off x="10916765" y="0"/>
            <a:ext cx="1275235" cy="1371600"/>
          </a:xfrm>
          <a:prstGeom prst="rect">
            <a:avLst/>
          </a:prstGeom>
        </p:spPr>
      </p:pic>
      <p:pic>
        <p:nvPicPr>
          <p:cNvPr id="6" name="Picture 5">
            <a:extLst>
              <a:ext uri="{FF2B5EF4-FFF2-40B4-BE49-F238E27FC236}">
                <a16:creationId xmlns:a16="http://schemas.microsoft.com/office/drawing/2014/main" id="{1FA0F6D5-258C-4FEF-ADEC-A449891AE026}"/>
              </a:ext>
            </a:extLst>
          </p:cNvPr>
          <p:cNvPicPr>
            <a:picLocks noChangeAspect="1"/>
          </p:cNvPicPr>
          <p:nvPr/>
        </p:nvPicPr>
        <p:blipFill>
          <a:blip r:embed="rId4"/>
          <a:stretch>
            <a:fillRect/>
          </a:stretch>
        </p:blipFill>
        <p:spPr>
          <a:xfrm>
            <a:off x="9783704" y="0"/>
            <a:ext cx="1133061" cy="1371600"/>
          </a:xfrm>
          <a:prstGeom prst="rect">
            <a:avLst/>
          </a:prstGeom>
        </p:spPr>
      </p:pic>
    </p:spTree>
    <p:extLst>
      <p:ext uri="{BB962C8B-B14F-4D97-AF65-F5344CB8AC3E}">
        <p14:creationId xmlns:p14="http://schemas.microsoft.com/office/powerpoint/2010/main" val="425550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DB98-66FF-4C1E-A319-DA58C71FFAF7}"/>
              </a:ext>
            </a:extLst>
          </p:cNvPr>
          <p:cNvSpPr>
            <a:spLocks noGrp="1"/>
          </p:cNvSpPr>
          <p:nvPr>
            <p:ph type="title"/>
          </p:nvPr>
        </p:nvSpPr>
        <p:spPr/>
        <p:txBody>
          <a:bodyPr/>
          <a:lstStyle/>
          <a:p>
            <a:r>
              <a:rPr lang="en-US" cap="none" dirty="0"/>
              <a:t>Water wells by functionality</a:t>
            </a:r>
          </a:p>
        </p:txBody>
      </p:sp>
      <p:sp>
        <p:nvSpPr>
          <p:cNvPr id="3" name="Content Placeholder 2">
            <a:extLst>
              <a:ext uri="{FF2B5EF4-FFF2-40B4-BE49-F238E27FC236}">
                <a16:creationId xmlns:a16="http://schemas.microsoft.com/office/drawing/2014/main" id="{8C4A0CB6-FC7A-47AE-BC8C-5C8E76F6EABA}"/>
              </a:ext>
            </a:extLst>
          </p:cNvPr>
          <p:cNvSpPr>
            <a:spLocks noGrp="1"/>
          </p:cNvSpPr>
          <p:nvPr>
            <p:ph idx="1"/>
          </p:nvPr>
        </p:nvSpPr>
        <p:spPr>
          <a:xfrm>
            <a:off x="8328991" y="2415786"/>
            <a:ext cx="3150705" cy="3666962"/>
          </a:xfrm>
        </p:spPr>
        <p:txBody>
          <a:bodyPr>
            <a:normAutofit lnSpcReduction="10000"/>
          </a:bodyPr>
          <a:lstStyle/>
          <a:p>
            <a:pPr marL="168275" indent="-168275">
              <a:buFont typeface="Wingdings" panose="05000000000000000000" pitchFamily="2" charset="2"/>
              <a:buChar char="§"/>
            </a:pPr>
            <a:r>
              <a:rPr lang="en-US" dirty="0"/>
              <a:t>From the bar plot, water wells data indicates three functionality status. </a:t>
            </a:r>
          </a:p>
          <a:p>
            <a:pPr marL="168275" indent="-168275">
              <a:buFont typeface="Wingdings" panose="05000000000000000000" pitchFamily="2" charset="2"/>
              <a:buChar char="§"/>
            </a:pPr>
            <a:r>
              <a:rPr lang="en-US" dirty="0"/>
              <a:t>The functional and non-functional water wells are nearly equal, </a:t>
            </a:r>
          </a:p>
          <a:p>
            <a:pPr marL="168275" indent="-168275">
              <a:buFont typeface="Wingdings" panose="05000000000000000000" pitchFamily="2" charset="2"/>
              <a:buChar char="§"/>
            </a:pPr>
            <a:r>
              <a:rPr lang="en-US" dirty="0"/>
              <a:t>However functional wells requiring repairs are significantly lower (under a thousand) for both categories.</a:t>
            </a:r>
          </a:p>
        </p:txBody>
      </p:sp>
      <p:pic>
        <p:nvPicPr>
          <p:cNvPr id="5" name="Picture 4">
            <a:extLst>
              <a:ext uri="{FF2B5EF4-FFF2-40B4-BE49-F238E27FC236}">
                <a16:creationId xmlns:a16="http://schemas.microsoft.com/office/drawing/2014/main" id="{A0B7FED9-F151-4AB9-94A8-48229A0ADDAB}"/>
              </a:ext>
            </a:extLst>
          </p:cNvPr>
          <p:cNvPicPr>
            <a:picLocks noChangeAspect="1"/>
          </p:cNvPicPr>
          <p:nvPr/>
        </p:nvPicPr>
        <p:blipFill>
          <a:blip r:embed="rId2"/>
          <a:stretch>
            <a:fillRect/>
          </a:stretch>
        </p:blipFill>
        <p:spPr>
          <a:xfrm>
            <a:off x="355945" y="2066146"/>
            <a:ext cx="7863715" cy="3856999"/>
          </a:xfrm>
          <a:prstGeom prst="rect">
            <a:avLst/>
          </a:prstGeom>
        </p:spPr>
      </p:pic>
      <p:pic>
        <p:nvPicPr>
          <p:cNvPr id="6" name="Picture 5">
            <a:extLst>
              <a:ext uri="{FF2B5EF4-FFF2-40B4-BE49-F238E27FC236}">
                <a16:creationId xmlns:a16="http://schemas.microsoft.com/office/drawing/2014/main" id="{600ED396-C5C9-4C9C-873E-DA6990F69A49}"/>
              </a:ext>
            </a:extLst>
          </p:cNvPr>
          <p:cNvPicPr>
            <a:picLocks noChangeAspect="1"/>
          </p:cNvPicPr>
          <p:nvPr/>
        </p:nvPicPr>
        <p:blipFill>
          <a:blip r:embed="rId3"/>
          <a:stretch>
            <a:fillRect/>
          </a:stretch>
        </p:blipFill>
        <p:spPr>
          <a:xfrm>
            <a:off x="10916765" y="0"/>
            <a:ext cx="1275235" cy="1371600"/>
          </a:xfrm>
          <a:prstGeom prst="rect">
            <a:avLst/>
          </a:prstGeom>
        </p:spPr>
      </p:pic>
      <p:pic>
        <p:nvPicPr>
          <p:cNvPr id="7" name="Picture 6">
            <a:extLst>
              <a:ext uri="{FF2B5EF4-FFF2-40B4-BE49-F238E27FC236}">
                <a16:creationId xmlns:a16="http://schemas.microsoft.com/office/drawing/2014/main" id="{00159C2B-6280-4F69-85D0-7ACDEC8B3022}"/>
              </a:ext>
            </a:extLst>
          </p:cNvPr>
          <p:cNvPicPr>
            <a:picLocks noChangeAspect="1"/>
          </p:cNvPicPr>
          <p:nvPr/>
        </p:nvPicPr>
        <p:blipFill>
          <a:blip r:embed="rId4"/>
          <a:stretch>
            <a:fillRect/>
          </a:stretch>
        </p:blipFill>
        <p:spPr>
          <a:xfrm>
            <a:off x="9783704" y="0"/>
            <a:ext cx="1133061" cy="1371600"/>
          </a:xfrm>
          <a:prstGeom prst="rect">
            <a:avLst/>
          </a:prstGeom>
        </p:spPr>
      </p:pic>
    </p:spTree>
    <p:extLst>
      <p:ext uri="{BB962C8B-B14F-4D97-AF65-F5344CB8AC3E}">
        <p14:creationId xmlns:p14="http://schemas.microsoft.com/office/powerpoint/2010/main" val="277569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EAD00F-8ED7-4272-889D-D654BAA7DD6D}"/>
              </a:ext>
            </a:extLst>
          </p:cNvPr>
          <p:cNvPicPr>
            <a:picLocks noChangeAspect="1"/>
          </p:cNvPicPr>
          <p:nvPr/>
        </p:nvPicPr>
        <p:blipFill>
          <a:blip r:embed="rId2"/>
          <a:stretch>
            <a:fillRect/>
          </a:stretch>
        </p:blipFill>
        <p:spPr>
          <a:xfrm>
            <a:off x="684696" y="434008"/>
            <a:ext cx="7954685" cy="5410200"/>
          </a:xfrm>
          <a:prstGeom prst="rect">
            <a:avLst/>
          </a:prstGeom>
        </p:spPr>
      </p:pic>
      <p:sp>
        <p:nvSpPr>
          <p:cNvPr id="3" name="Rectangle 2">
            <a:extLst>
              <a:ext uri="{FF2B5EF4-FFF2-40B4-BE49-F238E27FC236}">
                <a16:creationId xmlns:a16="http://schemas.microsoft.com/office/drawing/2014/main" id="{85371A26-C6D7-4718-A853-F53E52526BA9}"/>
              </a:ext>
            </a:extLst>
          </p:cNvPr>
          <p:cNvSpPr/>
          <p:nvPr/>
        </p:nvSpPr>
        <p:spPr>
          <a:xfrm>
            <a:off x="586409" y="5996321"/>
            <a:ext cx="11221277" cy="646331"/>
          </a:xfrm>
          <a:prstGeom prst="rect">
            <a:avLst/>
          </a:prstGeom>
        </p:spPr>
        <p:txBody>
          <a:bodyPr wrap="square">
            <a:spAutoFit/>
          </a:bodyPr>
          <a:lstStyle/>
          <a:p>
            <a:r>
              <a:rPr lang="en-US" dirty="0">
                <a:latin typeface="system-ui"/>
              </a:rPr>
              <a:t>The heatmap above shows the distribution of water wells across the country, with much denser points indicating more wells than the less denser points. Relatively, the heatmap indicates coverage of relevant geographies in Tanzania.</a:t>
            </a:r>
            <a:endParaRPr lang="en-US" dirty="0"/>
          </a:p>
        </p:txBody>
      </p:sp>
      <p:pic>
        <p:nvPicPr>
          <p:cNvPr id="4" name="Picture 3">
            <a:extLst>
              <a:ext uri="{FF2B5EF4-FFF2-40B4-BE49-F238E27FC236}">
                <a16:creationId xmlns:a16="http://schemas.microsoft.com/office/drawing/2014/main" id="{EC1A7B25-5F38-4E8B-8FEC-C6E1D7D06CCE}"/>
              </a:ext>
            </a:extLst>
          </p:cNvPr>
          <p:cNvPicPr>
            <a:picLocks noChangeAspect="1"/>
          </p:cNvPicPr>
          <p:nvPr/>
        </p:nvPicPr>
        <p:blipFill>
          <a:blip r:embed="rId3"/>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E9911FD8-E475-4AE7-9383-D7962253507B}"/>
              </a:ext>
            </a:extLst>
          </p:cNvPr>
          <p:cNvPicPr>
            <a:picLocks noChangeAspect="1"/>
          </p:cNvPicPr>
          <p:nvPr/>
        </p:nvPicPr>
        <p:blipFill>
          <a:blip r:embed="rId4"/>
          <a:stretch>
            <a:fillRect/>
          </a:stretch>
        </p:blipFill>
        <p:spPr>
          <a:xfrm>
            <a:off x="9783704" y="0"/>
            <a:ext cx="1133061" cy="1371600"/>
          </a:xfrm>
          <a:prstGeom prst="rect">
            <a:avLst/>
          </a:prstGeom>
        </p:spPr>
      </p:pic>
    </p:spTree>
    <p:extLst>
      <p:ext uri="{BB962C8B-B14F-4D97-AF65-F5344CB8AC3E}">
        <p14:creationId xmlns:p14="http://schemas.microsoft.com/office/powerpoint/2010/main" val="4022237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3ED3-021F-4F70-B524-5CF066364A4C}"/>
              </a:ext>
            </a:extLst>
          </p:cNvPr>
          <p:cNvSpPr>
            <a:spLocks noGrp="1"/>
          </p:cNvSpPr>
          <p:nvPr>
            <p:ph type="title"/>
          </p:nvPr>
        </p:nvSpPr>
        <p:spPr/>
        <p:txBody>
          <a:bodyPr/>
          <a:lstStyle/>
          <a:p>
            <a:r>
              <a:rPr lang="en-US" cap="none" dirty="0"/>
              <a:t>Findings – data Exploration</a:t>
            </a:r>
          </a:p>
        </p:txBody>
      </p:sp>
      <p:sp>
        <p:nvSpPr>
          <p:cNvPr id="3" name="Content Placeholder 2">
            <a:extLst>
              <a:ext uri="{FF2B5EF4-FFF2-40B4-BE49-F238E27FC236}">
                <a16:creationId xmlns:a16="http://schemas.microsoft.com/office/drawing/2014/main" id="{5D601E66-1BDA-49B2-B702-F8D72430F45E}"/>
              </a:ext>
            </a:extLst>
          </p:cNvPr>
          <p:cNvSpPr>
            <a:spLocks noGrp="1"/>
          </p:cNvSpPr>
          <p:nvPr>
            <p:ph idx="1"/>
          </p:nvPr>
        </p:nvSpPr>
        <p:spPr/>
        <p:txBody>
          <a:bodyPr>
            <a:normAutofit/>
          </a:bodyPr>
          <a:lstStyle/>
          <a:p>
            <a:r>
              <a:rPr lang="en-US" sz="2400" b="1" dirty="0"/>
              <a:t>Factors influencing the functionality of the wells</a:t>
            </a:r>
          </a:p>
          <a:p>
            <a:pPr marL="228600" indent="-228600">
              <a:buFont typeface="Wingdings" panose="05000000000000000000" pitchFamily="2" charset="2"/>
              <a:buChar char="§"/>
            </a:pPr>
            <a:r>
              <a:rPr lang="en-US" sz="2400" dirty="0"/>
              <a:t>Using the distribution graphs, geographical information indicates water wells are distributed across the country (regions) – See the heatmap.</a:t>
            </a:r>
          </a:p>
          <a:p>
            <a:pPr marL="228600" indent="-228600">
              <a:buFont typeface="Wingdings" panose="05000000000000000000" pitchFamily="2" charset="2"/>
              <a:buChar char="§"/>
            </a:pPr>
            <a:r>
              <a:rPr lang="en-US" sz="2400" dirty="0"/>
              <a:t>Eleven features (7 categorical and 4 numeric) were explored in modelling of the features</a:t>
            </a:r>
          </a:p>
          <a:p>
            <a:pPr marL="585216" lvl="2" indent="-228600">
              <a:buFont typeface="Wingdings" panose="05000000000000000000" pitchFamily="2" charset="2"/>
              <a:buChar char="§"/>
            </a:pPr>
            <a:r>
              <a:rPr lang="en-US" sz="2000" dirty="0"/>
              <a:t>All numeric predictors showed statistically significant mean differences across the three status categories (ANOVA p &lt; 10⁻⁶)</a:t>
            </a:r>
          </a:p>
          <a:p>
            <a:pPr marL="585216" lvl="2" indent="-228600">
              <a:buFont typeface="Wingdings" panose="05000000000000000000" pitchFamily="2" charset="2"/>
              <a:buChar char="§"/>
            </a:pPr>
            <a:r>
              <a:rPr lang="en-US" sz="2000" dirty="0"/>
              <a:t>For categorical variables, each contributes some signal, but none alone would cleanly split the classes</a:t>
            </a:r>
          </a:p>
        </p:txBody>
      </p:sp>
      <p:pic>
        <p:nvPicPr>
          <p:cNvPr id="4" name="Picture 3">
            <a:extLst>
              <a:ext uri="{FF2B5EF4-FFF2-40B4-BE49-F238E27FC236}">
                <a16:creationId xmlns:a16="http://schemas.microsoft.com/office/drawing/2014/main" id="{DB3C8D59-EF08-4EC4-9A79-0847A233A2E7}"/>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1EBDB4A8-B450-47FA-AB2C-18A0F3A6A3CD}"/>
              </a:ext>
            </a:extLst>
          </p:cNvPr>
          <p:cNvPicPr>
            <a:picLocks noChangeAspect="1"/>
          </p:cNvPicPr>
          <p:nvPr/>
        </p:nvPicPr>
        <p:blipFill>
          <a:blip r:embed="rId3"/>
          <a:stretch>
            <a:fillRect/>
          </a:stretch>
        </p:blipFill>
        <p:spPr>
          <a:xfrm>
            <a:off x="9783704" y="0"/>
            <a:ext cx="1133061" cy="1371600"/>
          </a:xfrm>
          <a:prstGeom prst="rect">
            <a:avLst/>
          </a:prstGeom>
        </p:spPr>
      </p:pic>
    </p:spTree>
    <p:extLst>
      <p:ext uri="{BB962C8B-B14F-4D97-AF65-F5344CB8AC3E}">
        <p14:creationId xmlns:p14="http://schemas.microsoft.com/office/powerpoint/2010/main" val="2106665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5C9B-4A6B-4C6A-AF94-E9571B20B436}"/>
              </a:ext>
            </a:extLst>
          </p:cNvPr>
          <p:cNvSpPr>
            <a:spLocks noGrp="1"/>
          </p:cNvSpPr>
          <p:nvPr>
            <p:ph type="title"/>
          </p:nvPr>
        </p:nvSpPr>
        <p:spPr/>
        <p:txBody>
          <a:bodyPr>
            <a:normAutofit/>
          </a:bodyPr>
          <a:lstStyle/>
          <a:p>
            <a:pPr algn="ctr"/>
            <a:r>
              <a:rPr lang="en-US" sz="4000" cap="none" dirty="0"/>
              <a:t>Binary classification models</a:t>
            </a:r>
            <a:br>
              <a:rPr lang="en-US" sz="4000" cap="none" dirty="0"/>
            </a:br>
            <a:r>
              <a:rPr lang="en-US" sz="4000" cap="none" dirty="0"/>
              <a:t> </a:t>
            </a:r>
            <a:r>
              <a:rPr lang="en-US" sz="2000" cap="none" dirty="0"/>
              <a:t>(functional and non-functional wells</a:t>
            </a:r>
            <a:r>
              <a:rPr lang="en-US" sz="2000" dirty="0"/>
              <a:t>)</a:t>
            </a:r>
            <a:endParaRPr lang="en-US" sz="4000" dirty="0"/>
          </a:p>
        </p:txBody>
      </p:sp>
      <p:sp>
        <p:nvSpPr>
          <p:cNvPr id="3" name="Content Placeholder 2">
            <a:extLst>
              <a:ext uri="{FF2B5EF4-FFF2-40B4-BE49-F238E27FC236}">
                <a16:creationId xmlns:a16="http://schemas.microsoft.com/office/drawing/2014/main" id="{863DCEEA-3BBA-42F1-B9BD-9EFB261880F3}"/>
              </a:ext>
            </a:extLst>
          </p:cNvPr>
          <p:cNvSpPr>
            <a:spLocks noGrp="1"/>
          </p:cNvSpPr>
          <p:nvPr>
            <p:ph idx="1"/>
          </p:nvPr>
        </p:nvSpPr>
        <p:spPr>
          <a:xfrm>
            <a:off x="1024128" y="2286000"/>
            <a:ext cx="5734481" cy="3349487"/>
          </a:xfrm>
        </p:spPr>
        <p:txBody>
          <a:bodyPr>
            <a:normAutofit fontScale="70000" lnSpcReduction="20000"/>
          </a:bodyPr>
          <a:lstStyle/>
          <a:p>
            <a:r>
              <a:rPr lang="en-US" sz="2600" b="1" u="sng" dirty="0"/>
              <a:t>Models for predicting the functionality of the water wells</a:t>
            </a:r>
          </a:p>
          <a:p>
            <a:r>
              <a:rPr lang="en-US" sz="2800" dirty="0"/>
              <a:t>The tuned Decision Tree Model outperforms the Logistic model owing to the following factors</a:t>
            </a:r>
          </a:p>
          <a:p>
            <a:pPr marL="579755" lvl="2" indent="-268288">
              <a:buFont typeface="Wingdings" panose="05000000000000000000" pitchFamily="2" charset="2"/>
              <a:buChar char="q"/>
            </a:pPr>
            <a:r>
              <a:rPr lang="en-US" sz="2400" dirty="0"/>
              <a:t>Accuracy rises from 0.74 to 0.76 and macro‑F1 from 0.74 to 0.76, thus mainly captures more non‑functional wells (recall 0.67 vs 0.59) while keeping high precision (0.83).</a:t>
            </a:r>
          </a:p>
          <a:p>
            <a:pPr marL="579755" lvl="2" indent="-268288">
              <a:buFont typeface="Wingdings" panose="05000000000000000000" pitchFamily="2" charset="2"/>
              <a:buChar char="q"/>
            </a:pPr>
            <a:r>
              <a:rPr lang="en-US" sz="2400" dirty="0"/>
              <a:t> Functional well recall dips slightly (0.86 vs 0.90) but gains precision (0.72 vs 0.68), producing a better class balance.</a:t>
            </a:r>
          </a:p>
          <a:p>
            <a:pPr marL="579755" lvl="2" indent="-268288">
              <a:buFont typeface="Wingdings" panose="05000000000000000000" pitchFamily="2" charset="2"/>
              <a:buChar char="q"/>
            </a:pPr>
            <a:r>
              <a:rPr lang="en-US" sz="2400" dirty="0"/>
              <a:t>Logistic regression still offers smoother probability ranking (ROC‑AUC 0.802) and simpler interpretation, but the tree’s richer splits deliver superior overall field usefulness in practice.</a:t>
            </a:r>
          </a:p>
          <a:p>
            <a:endParaRPr lang="en-US" sz="2800" dirty="0"/>
          </a:p>
        </p:txBody>
      </p:sp>
      <p:pic>
        <p:nvPicPr>
          <p:cNvPr id="4" name="Picture 3">
            <a:extLst>
              <a:ext uri="{FF2B5EF4-FFF2-40B4-BE49-F238E27FC236}">
                <a16:creationId xmlns:a16="http://schemas.microsoft.com/office/drawing/2014/main" id="{962987DC-2A17-4D8A-AB20-5DE12074F8A3}"/>
              </a:ext>
            </a:extLst>
          </p:cNvPr>
          <p:cNvPicPr>
            <a:picLocks noChangeAspect="1"/>
          </p:cNvPicPr>
          <p:nvPr/>
        </p:nvPicPr>
        <p:blipFill>
          <a:blip r:embed="rId2"/>
          <a:stretch>
            <a:fillRect/>
          </a:stretch>
        </p:blipFill>
        <p:spPr>
          <a:xfrm>
            <a:off x="10916765" y="0"/>
            <a:ext cx="1275235" cy="1371600"/>
          </a:xfrm>
          <a:prstGeom prst="rect">
            <a:avLst/>
          </a:prstGeom>
        </p:spPr>
      </p:pic>
      <p:pic>
        <p:nvPicPr>
          <p:cNvPr id="5" name="Picture 4">
            <a:extLst>
              <a:ext uri="{FF2B5EF4-FFF2-40B4-BE49-F238E27FC236}">
                <a16:creationId xmlns:a16="http://schemas.microsoft.com/office/drawing/2014/main" id="{320110E2-9352-4E2A-9C77-0BC6E5D6D40D}"/>
              </a:ext>
            </a:extLst>
          </p:cNvPr>
          <p:cNvPicPr>
            <a:picLocks noChangeAspect="1"/>
          </p:cNvPicPr>
          <p:nvPr/>
        </p:nvPicPr>
        <p:blipFill>
          <a:blip r:embed="rId3"/>
          <a:stretch>
            <a:fillRect/>
          </a:stretch>
        </p:blipFill>
        <p:spPr>
          <a:xfrm>
            <a:off x="9783704" y="0"/>
            <a:ext cx="1133061" cy="1371600"/>
          </a:xfrm>
          <a:prstGeom prst="rect">
            <a:avLst/>
          </a:prstGeom>
        </p:spPr>
      </p:pic>
      <p:pic>
        <p:nvPicPr>
          <p:cNvPr id="6" name="Picture 5">
            <a:extLst>
              <a:ext uri="{FF2B5EF4-FFF2-40B4-BE49-F238E27FC236}">
                <a16:creationId xmlns:a16="http://schemas.microsoft.com/office/drawing/2014/main" id="{35594F98-4BA2-4057-8FEC-A89650E4871A}"/>
              </a:ext>
            </a:extLst>
          </p:cNvPr>
          <p:cNvPicPr>
            <a:picLocks noChangeAspect="1"/>
          </p:cNvPicPr>
          <p:nvPr/>
        </p:nvPicPr>
        <p:blipFill>
          <a:blip r:embed="rId4"/>
          <a:stretch>
            <a:fillRect/>
          </a:stretch>
        </p:blipFill>
        <p:spPr>
          <a:xfrm>
            <a:off x="7506257" y="2528887"/>
            <a:ext cx="4048125" cy="1800225"/>
          </a:xfrm>
          <a:prstGeom prst="rect">
            <a:avLst/>
          </a:prstGeom>
          <a:ln>
            <a:solidFill>
              <a:schemeClr val="tx1"/>
            </a:solidFill>
            <a:prstDash val="dashDot"/>
          </a:ln>
        </p:spPr>
      </p:pic>
    </p:spTree>
    <p:extLst>
      <p:ext uri="{BB962C8B-B14F-4D97-AF65-F5344CB8AC3E}">
        <p14:creationId xmlns:p14="http://schemas.microsoft.com/office/powerpoint/2010/main" val="20673537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2349</TotalTime>
  <Words>1076</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system-ui</vt:lpstr>
      <vt:lpstr>Tw Cen MT</vt:lpstr>
      <vt:lpstr>Tw Cen MT Condensed</vt:lpstr>
      <vt:lpstr>Wingdings</vt:lpstr>
      <vt:lpstr>Wingdings 3</vt:lpstr>
      <vt:lpstr>Integral</vt:lpstr>
      <vt:lpstr>Tanzanian Water Wells</vt:lpstr>
      <vt:lpstr>Overview</vt:lpstr>
      <vt:lpstr>Problem statement</vt:lpstr>
      <vt:lpstr>Stakeholders and objectives</vt:lpstr>
      <vt:lpstr>Tanzanian water points by source</vt:lpstr>
      <vt:lpstr>Water wells by functionality</vt:lpstr>
      <vt:lpstr>PowerPoint Presentation</vt:lpstr>
      <vt:lpstr>Findings – data Exploration</vt:lpstr>
      <vt:lpstr>Binary classification models  (functional and non-functional wells)</vt:lpstr>
      <vt:lpstr>Multi-Class models  (functional, functional need repair and non-functional wells)</vt:lpstr>
      <vt:lpstr>Features</vt:lpstr>
      <vt:lpstr>Features</vt:lpstr>
      <vt:lpstr>Conclusions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Hezron Rumenya</dc:creator>
  <cp:lastModifiedBy>Hezron Rumenya</cp:lastModifiedBy>
  <cp:revision>23</cp:revision>
  <dcterms:created xsi:type="dcterms:W3CDTF">2025-07-21T16:17:24Z</dcterms:created>
  <dcterms:modified xsi:type="dcterms:W3CDTF">2025-07-23T18:41:42Z</dcterms:modified>
</cp:coreProperties>
</file>