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487" r:id="rId4"/>
    <p:sldId id="505" r:id="rId5"/>
    <p:sldId id="489" r:id="rId6"/>
    <p:sldId id="506" r:id="rId7"/>
    <p:sldId id="488" r:id="rId8"/>
    <p:sldId id="260" r:id="rId9"/>
    <p:sldId id="490" r:id="rId10"/>
    <p:sldId id="492" r:id="rId11"/>
    <p:sldId id="493" r:id="rId12"/>
    <p:sldId id="498" r:id="rId13"/>
    <p:sldId id="274" r:id="rId14"/>
    <p:sldId id="494" r:id="rId15"/>
    <p:sldId id="495" r:id="rId16"/>
    <p:sldId id="499" r:id="rId17"/>
    <p:sldId id="500" r:id="rId18"/>
    <p:sldId id="502" r:id="rId19"/>
    <p:sldId id="508" r:id="rId20"/>
    <p:sldId id="501" r:id="rId21"/>
    <p:sldId id="271" r:id="rId22"/>
    <p:sldId id="507" r:id="rId23"/>
    <p:sldId id="503" r:id="rId24"/>
    <p:sldId id="290" r:id="rId2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8"/>
    <p:restoredTop sz="94792"/>
  </p:normalViewPr>
  <p:slideViewPr>
    <p:cSldViewPr snapToGrid="0">
      <p:cViewPr varScale="1">
        <p:scale>
          <a:sx n="89" d="100"/>
          <a:sy n="89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4CA7181-DAA9-4326-8A35-1CC42362FA12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2083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Arial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Arial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Arial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Arial" pitchFamily="2"/>
              </a:defRPr>
            </a:lvl1pPr>
          </a:lstStyle>
          <a:p>
            <a:pPr lvl="0"/>
            <a:fld id="{391E8A4F-0CB5-4140-9615-D5D7EFB512B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5253F4-8025-4FB4-B6EE-985ED0A32A72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4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8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088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27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17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22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192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23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0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38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85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35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37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48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01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77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15668D-E011-4457-84DA-30186068F11E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28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EC8593-A85F-4964-BBD0-B9D60B4A62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53244A-3577-4511-93C2-1843EE44B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B28729-8733-4238-909C-C439D28A9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CAF83C-AAAE-4FFA-A807-B2D731952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D9B27-9987-4205-8D33-AB3592700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45AAC2-CD94-4397-89BE-17B37435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E6E23F-66E3-40C8-826F-E6417D51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B31C77-0C30-4892-8AAE-71C910FB6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8D5334-C912-4FFE-8520-1E4909DB3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1F096-5F3E-4EBC-B39C-0A7DFFBAF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12E237-91CD-4CEB-B4CF-C5DC61CF8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FD20D5F-0C1D-42BE-8C05-46817E08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wf.int/en/forecasts/documentation-and-support/gaussian_n400" TargetMode="External"/><Relationship Id="rId2" Type="http://schemas.openxmlformats.org/officeDocument/2006/relationships/hyperlink" Target="https://code.mpimet.mpg.de/projects/cdo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5/JHM-D-19-0074.1" TargetMode="External"/><Relationship Id="rId2" Type="http://schemas.openxmlformats.org/officeDocument/2006/relationships/hyperlink" Target="https://www.dropbox.com/referrer_cleansing_redirect?hmac=PT7/hc9ciFSn/3it/nn7lGYLJrnYtQef1RlO8izC1Rc=&amp;url=https://doi.org/10.5194/hess-15-1675-2011,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fluence.ecmwf.int/display/FCST/Gaussian+gri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mwf/metview-python" TargetMode="External"/><Relationship Id="rId2" Type="http://schemas.openxmlformats.org/officeDocument/2006/relationships/hyperlink" Target="https://github.com/H-SAF/eumetrain_sm_week_201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us_hsaf@meteoam.it" TargetMode="External"/><Relationship Id="rId2" Type="http://schemas.openxmlformats.org/officeDocument/2006/relationships/hyperlink" Target="http://hsaf.meteoam.it/user-documents.ph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saf.meteoam.it/user-registration.php" TargetMode="External"/><Relationship Id="rId2" Type="http://schemas.openxmlformats.org/officeDocument/2006/relationships/hyperlink" Target="ftp://ftphsaf.meteoam.it/produc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ilezilla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8737" y="138112"/>
            <a:ext cx="11627908" cy="4110038"/>
          </a:xfrm>
        </p:spPr>
        <p:txBody>
          <a:bodyPr/>
          <a:lstStyle/>
          <a:p>
            <a:pPr lvl="0" algn="ctr"/>
            <a:r>
              <a:rPr lang="en-GB" sz="3733" u="sng" dirty="0">
                <a:solidFill>
                  <a:srgbClr val="000000"/>
                </a:solidFill>
              </a:rPr>
              <a:t>How to work with RZSM products: From download to visualization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1482" y="3311525"/>
            <a:ext cx="12095163" cy="1873250"/>
          </a:xfrm>
        </p:spPr>
        <p:txBody>
          <a:bodyPr anchor="t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GB" sz="12800" dirty="0">
                <a:solidFill>
                  <a:srgbClr val="000000"/>
                </a:solidFill>
              </a:rPr>
              <a:t>EUMETSAT Event week</a:t>
            </a:r>
          </a:p>
          <a:p>
            <a:pPr marL="0" lvl="0" indent="0" algn="ctr">
              <a:buNone/>
            </a:pPr>
            <a:r>
              <a:rPr lang="en-GB" sz="12800" dirty="0">
                <a:solidFill>
                  <a:srgbClr val="000000"/>
                </a:solidFill>
              </a:rPr>
              <a:t>5</a:t>
            </a:r>
            <a:r>
              <a:rPr lang="en-GB" sz="12800" baseline="30000" dirty="0">
                <a:solidFill>
                  <a:srgbClr val="000000"/>
                </a:solidFill>
              </a:rPr>
              <a:t>th</a:t>
            </a:r>
            <a:r>
              <a:rPr lang="en-GB" sz="12800" dirty="0">
                <a:solidFill>
                  <a:srgbClr val="000000"/>
                </a:solidFill>
              </a:rPr>
              <a:t> November 2019</a:t>
            </a:r>
          </a:p>
          <a:p>
            <a:pPr lvl="0" algn="ctr"/>
            <a:endParaRPr lang="en-GB" sz="12800" dirty="0">
              <a:solidFill>
                <a:srgbClr val="007826"/>
              </a:solidFill>
            </a:endParaRPr>
          </a:p>
          <a:p>
            <a:pPr marL="0" lvl="0" indent="0" algn="ctr">
              <a:buNone/>
            </a:pPr>
            <a:r>
              <a:rPr lang="en-GB" sz="12800" dirty="0">
                <a:solidFill>
                  <a:srgbClr val="000000"/>
                </a:solidFill>
              </a:rPr>
              <a:t>David Fairbairn, Patricia de </a:t>
            </a:r>
            <a:r>
              <a:rPr lang="en-GB" sz="12800" dirty="0" err="1">
                <a:solidFill>
                  <a:srgbClr val="000000"/>
                </a:solidFill>
              </a:rPr>
              <a:t>Rosnay</a:t>
            </a:r>
            <a:r>
              <a:rPr lang="en-GB" sz="12800" dirty="0">
                <a:solidFill>
                  <a:srgbClr val="000000"/>
                </a:solidFill>
              </a:rPr>
              <a:t>, Phil Browne, Lars Isaksen and Clement </a:t>
            </a:r>
            <a:r>
              <a:rPr lang="en-GB" sz="12800" dirty="0" err="1">
                <a:solidFill>
                  <a:srgbClr val="000000"/>
                </a:solidFill>
              </a:rPr>
              <a:t>Albergel</a:t>
            </a:r>
            <a:endParaRPr lang="en-GB" sz="1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2533" y="250825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Plotting </a:t>
            </a:r>
            <a:r>
              <a:rPr lang="en-GB" dirty="0" err="1"/>
              <a:t>grib</a:t>
            </a:r>
            <a:r>
              <a:rPr lang="en-GB" dirty="0"/>
              <a:t> data in </a:t>
            </a:r>
            <a:r>
              <a:rPr lang="en-GB" dirty="0" err="1"/>
              <a:t>metview</a:t>
            </a:r>
            <a:r>
              <a:rPr lang="en-GB" dirty="0"/>
              <a:t>-python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7267" y="1217083"/>
            <a:ext cx="12093575" cy="5845175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34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6C89C-88AE-8449-9877-9246EC97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6" y="1301485"/>
            <a:ext cx="10983015" cy="56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9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2533" y="250825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Plotting </a:t>
            </a:r>
            <a:r>
              <a:rPr lang="en-GB" dirty="0" err="1"/>
              <a:t>grib</a:t>
            </a:r>
            <a:r>
              <a:rPr lang="en-GB" dirty="0"/>
              <a:t> data in </a:t>
            </a:r>
            <a:r>
              <a:rPr lang="en-GB" dirty="0" err="1"/>
              <a:t>metview</a:t>
            </a:r>
            <a:r>
              <a:rPr lang="en-GB" dirty="0"/>
              <a:t>-python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7267" y="1217083"/>
            <a:ext cx="12093575" cy="5845175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34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A9F98-ADC7-4E7C-B4B2-66DF8D5F9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6"/>
          <a:stretch/>
        </p:blipFill>
        <p:spPr>
          <a:xfrm>
            <a:off x="2490209" y="1866900"/>
            <a:ext cx="7911091" cy="44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2533" y="250825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Masking suspect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7267" y="1217083"/>
            <a:ext cx="12093575" cy="5845175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34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0FB20-A731-4EF3-AEC9-0941E1336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9"/>
          <a:stretch/>
        </p:blipFill>
        <p:spPr>
          <a:xfrm>
            <a:off x="1890342" y="2201872"/>
            <a:ext cx="8612558" cy="4893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6BD59-69FD-48EA-ABD0-6A3934D5B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51" y="1396295"/>
            <a:ext cx="9610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78333" y="25082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Conversion to regular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DED58-6D81-FC4D-9592-7949725B4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1919287"/>
            <a:ext cx="12827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with </a:t>
            </a:r>
            <a:r>
              <a:rPr lang="en-GB" dirty="0" err="1"/>
              <a:t>cartopy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18EEE-2A94-1F4D-B8D6-35D86228E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2014537"/>
            <a:ext cx="12827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7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with </a:t>
            </a:r>
            <a:r>
              <a:rPr lang="en-GB" dirty="0" err="1"/>
              <a:t>cartopy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C73B-25DE-4E44-91E4-939BFECBDA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15838"/>
          <a:stretch/>
        </p:blipFill>
        <p:spPr>
          <a:xfrm>
            <a:off x="1924493" y="1204045"/>
            <a:ext cx="8415743" cy="55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time series over Europe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94EEC-1679-2F4F-B901-534296B7B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2225270"/>
            <a:ext cx="12839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time series over Europe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BB887-5B04-BD4F-ACC3-3B492360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665849"/>
            <a:ext cx="128397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time series over Europe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526DF-A772-47B3-8F06-17604B5C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19" y="5877621"/>
            <a:ext cx="95821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E3C8B-34AC-4955-8779-7BF6A6FCE0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33" y="1174533"/>
            <a:ext cx="6825997" cy="45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5130" y="1302169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5130" y="190993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ctr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A49C74-660A-495A-9980-E209FEC0FB34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Plot time series over Europe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526DF-A772-47B3-8F06-17604B5C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19" y="5877621"/>
            <a:ext cx="95821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E3C8B-34AC-4955-8779-7BF6A6FCE0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33" y="1174533"/>
            <a:ext cx="6825997" cy="455066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C5960A4-C31D-4A75-81F6-C6AB92BD7299}"/>
              </a:ext>
            </a:extLst>
          </p:cNvPr>
          <p:cNvSpPr/>
          <p:nvPr/>
        </p:nvSpPr>
        <p:spPr>
          <a:xfrm>
            <a:off x="4657060" y="4362480"/>
            <a:ext cx="882503" cy="807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256909-3A8E-4A6F-839D-B232E5E23CF4}"/>
              </a:ext>
            </a:extLst>
          </p:cNvPr>
          <p:cNvSpPr/>
          <p:nvPr/>
        </p:nvSpPr>
        <p:spPr>
          <a:xfrm>
            <a:off x="6159096" y="4278396"/>
            <a:ext cx="882503" cy="807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0BFD3-FEAC-4E75-9FFB-1DE67D1C741D}"/>
              </a:ext>
            </a:extLst>
          </p:cNvPr>
          <p:cNvSpPr txBox="1"/>
          <p:nvPr/>
        </p:nvSpPr>
        <p:spPr>
          <a:xfrm>
            <a:off x="9189396" y="4369444"/>
            <a:ext cx="191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Hot and dry summers of 2003 and 2006</a:t>
            </a:r>
          </a:p>
        </p:txBody>
      </p:sp>
    </p:spTree>
    <p:extLst>
      <p:ext uri="{BB962C8B-B14F-4D97-AF65-F5344CB8AC3E}">
        <p14:creationId xmlns:p14="http://schemas.microsoft.com/office/powerpoint/2010/main" val="36944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1886" y="320286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1885" y="1428233"/>
            <a:ext cx="12095163" cy="5238381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r>
              <a:rPr lang="en-GB" sz="4400" dirty="0">
                <a:solidFill>
                  <a:srgbClr val="3C3C3C"/>
                </a:solidFill>
                <a:latin typeface="Calibri" pitchFamily="18"/>
              </a:rPr>
              <a:t>Introduction; </a:t>
            </a: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r>
              <a:rPr lang="en-GB" sz="4400" dirty="0">
                <a:solidFill>
                  <a:srgbClr val="3C3C3C"/>
                </a:solidFill>
                <a:latin typeface="Calibri" pitchFamily="18"/>
              </a:rPr>
              <a:t>Requirements for running </a:t>
            </a:r>
            <a:r>
              <a:rPr lang="en-GB" sz="44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4400" dirty="0">
                <a:solidFill>
                  <a:srgbClr val="3C3C3C"/>
                </a:solidFill>
                <a:latin typeface="Calibri" pitchFamily="18"/>
              </a:rPr>
              <a:t>-python and other libraries</a:t>
            </a: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r>
              <a:rPr lang="en-GB" sz="4400" dirty="0">
                <a:solidFill>
                  <a:srgbClr val="3C3C3C"/>
                </a:solidFill>
                <a:latin typeface="Calibri" pitchFamily="18"/>
              </a:rPr>
              <a:t>Downloading and visualizing H14 and H27 data record product 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Downloading the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grib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files from the ftp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Reading the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grib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data using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-python 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Plotting the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grib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data directly using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-python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Converting to regular grid and plotting using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cartopy</a:t>
            </a:r>
            <a:endParaRPr lang="en-GB" sz="3800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Plotting a time series of the H27 data record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Converting to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netCDF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with regional data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Plotting regional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netCDF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data with </a:t>
            </a:r>
            <a:r>
              <a:rPr lang="en-GB" sz="3800" dirty="0" err="1">
                <a:solidFill>
                  <a:srgbClr val="3C3C3C"/>
                </a:solidFill>
                <a:latin typeface="Calibri" pitchFamily="18"/>
              </a:rPr>
              <a:t>cartopy</a:t>
            </a:r>
            <a:r>
              <a:rPr lang="en-GB" sz="3800" dirty="0">
                <a:solidFill>
                  <a:srgbClr val="3C3C3C"/>
                </a:solidFill>
                <a:latin typeface="Calibri" pitchFamily="18"/>
              </a:rPr>
              <a:t> 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76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76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r>
              <a:rPr lang="en-GB" sz="4400" dirty="0">
                <a:solidFill>
                  <a:srgbClr val="3C3C3C"/>
                </a:solidFill>
                <a:latin typeface="Calibri" pitchFamily="18"/>
              </a:rPr>
              <a:t>Summary</a:t>
            </a:r>
          </a:p>
          <a:p>
            <a:pPr marL="0" indent="0" algn="l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AutoNum type="arabicPeriod" startAt="2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 algn="l">
              <a:spcBef>
                <a:spcPts val="0"/>
              </a:spcBef>
              <a:buClr>
                <a:srgbClr val="3C3C3C"/>
              </a:buClr>
              <a:buSzPct val="100000"/>
              <a:buAutoNum type="arabicPeriod" startAt="2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0276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1C7DC-6E55-42F4-833E-51B527747C5A}"/>
              </a:ext>
            </a:extLst>
          </p:cNvPr>
          <p:cNvSpPr/>
          <p:nvPr/>
        </p:nvSpPr>
        <p:spPr>
          <a:xfrm>
            <a:off x="521106" y="1796458"/>
            <a:ext cx="127165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following examples use the CDO tool, which is free to download from:</a:t>
            </a:r>
          </a:p>
          <a:p>
            <a:r>
              <a:rPr lang="en-GB" dirty="0">
                <a:hlinkClick r:id="rId2"/>
              </a:rPr>
              <a:t>https://code.mpimet.mpg.de/projects/cdo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about latitude and longitude points for reduced Gaussian grid:</a:t>
            </a:r>
          </a:p>
          <a:p>
            <a:r>
              <a:rPr lang="en-GB" dirty="0">
                <a:hlinkClick r:id="rId3"/>
              </a:rPr>
              <a:t>https://www.ecmwf.int/en/forecasts/documentation-and-support/gaussian_n400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our grid (T799), there are 1600 regular latitude points (and 800 longitude points). We can now convert our reduced Gaussian grid to regular </a:t>
            </a:r>
            <a:r>
              <a:rPr lang="en-GB" dirty="0" err="1"/>
              <a:t>lat</a:t>
            </a:r>
            <a:r>
              <a:rPr lang="en-GB" dirty="0"/>
              <a:t>/</a:t>
            </a:r>
            <a:r>
              <a:rPr lang="en-GB" dirty="0" err="1"/>
              <a:t>lon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module load </a:t>
            </a:r>
            <a:r>
              <a:rPr lang="en-GB" dirty="0" err="1"/>
              <a:t>cdo</a:t>
            </a:r>
            <a:endParaRPr lang="en-GB" dirty="0"/>
          </a:p>
          <a:p>
            <a:endParaRPr lang="en-GB" dirty="0"/>
          </a:p>
          <a:p>
            <a:r>
              <a:rPr lang="en-GB" dirty="0"/>
              <a:t>#To convert to regular </a:t>
            </a:r>
            <a:r>
              <a:rPr lang="en-GB" dirty="0" err="1"/>
              <a:t>lat</a:t>
            </a:r>
            <a:r>
              <a:rPr lang="en-GB" dirty="0"/>
              <a:t>/</a:t>
            </a:r>
            <a:r>
              <a:rPr lang="en-GB" dirty="0" err="1"/>
              <a:t>lon</a:t>
            </a:r>
            <a:r>
              <a:rPr lang="en-GB" dirty="0"/>
              <a:t>  </a:t>
            </a:r>
          </a:p>
          <a:p>
            <a:r>
              <a:rPr lang="en-GB" dirty="0" err="1"/>
              <a:t>cdo</a:t>
            </a:r>
            <a:r>
              <a:rPr lang="en-GB" dirty="0"/>
              <a:t> -R remapcon,r1600x800 -</a:t>
            </a:r>
            <a:r>
              <a:rPr lang="en-GB" dirty="0" err="1"/>
              <a:t>setgridtype,regular</a:t>
            </a:r>
            <a:r>
              <a:rPr lang="en-GB" dirty="0"/>
              <a:t> h14_2019053000.grib h14_2019053000_r.grib</a:t>
            </a:r>
          </a:p>
          <a:p>
            <a:r>
              <a:rPr lang="en-GB" dirty="0"/>
              <a:t>#Then convert the file from </a:t>
            </a:r>
            <a:r>
              <a:rPr lang="en-GB" dirty="0" err="1"/>
              <a:t>grib</a:t>
            </a:r>
            <a:r>
              <a:rPr lang="en-GB" dirty="0"/>
              <a:t> to </a:t>
            </a:r>
            <a:r>
              <a:rPr lang="en-GB" dirty="0" err="1"/>
              <a:t>netcdf</a:t>
            </a:r>
            <a:r>
              <a:rPr lang="en-GB" dirty="0"/>
              <a:t>:</a:t>
            </a:r>
          </a:p>
          <a:p>
            <a:r>
              <a:rPr lang="en-GB" dirty="0" err="1"/>
              <a:t>cdo</a:t>
            </a:r>
            <a:r>
              <a:rPr lang="en-GB" dirty="0"/>
              <a:t> -f </a:t>
            </a:r>
            <a:r>
              <a:rPr lang="en-GB" dirty="0" err="1"/>
              <a:t>nc</a:t>
            </a:r>
            <a:r>
              <a:rPr lang="en-GB" dirty="0"/>
              <a:t> copy h14_2019053000_r.grib h14_2019053000.nc </a:t>
            </a:r>
          </a:p>
          <a:p>
            <a:r>
              <a:rPr lang="en-GB" dirty="0"/>
              <a:t>#Then extract the Italian domain from the global </a:t>
            </a:r>
            <a:r>
              <a:rPr lang="en-GB" dirty="0" err="1"/>
              <a:t>netcdf</a:t>
            </a:r>
            <a:r>
              <a:rPr lang="en-GB" dirty="0"/>
              <a:t> file (lon0=5, lon1=19, lat0=36, lat1=48):</a:t>
            </a:r>
          </a:p>
          <a:p>
            <a:r>
              <a:rPr lang="en-GB" dirty="0" err="1"/>
              <a:t>cdo</a:t>
            </a:r>
            <a:r>
              <a:rPr lang="en-GB" dirty="0"/>
              <a:t> -sellonlatbox,5,19,36,48 h14_2019053000.nc h14_2019053000_Italy.nc</a:t>
            </a:r>
          </a:p>
          <a:p>
            <a:r>
              <a:rPr lang="en-GB" dirty="0"/>
              <a:t>#File is vastly reduced (h14_2019053000.nc ~ 25 mb, h14_2019053000_Italy.nc ~ 70 kb)!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ABD08-63C9-467A-9335-1CD61A9F437A}"/>
              </a:ext>
            </a:extLst>
          </p:cNvPr>
          <p:cNvSpPr txBox="1">
            <a:spLocks/>
          </p:cNvSpPr>
          <p:nvPr/>
        </p:nvSpPr>
        <p:spPr>
          <a:xfrm>
            <a:off x="372533" y="250825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Convert </a:t>
            </a:r>
            <a:r>
              <a:rPr lang="en-GB" dirty="0" err="1"/>
              <a:t>grib</a:t>
            </a:r>
            <a:r>
              <a:rPr lang="en-GB" dirty="0"/>
              <a:t> to </a:t>
            </a:r>
            <a:r>
              <a:rPr lang="en-GB" dirty="0" err="1"/>
              <a:t>netCDF</a:t>
            </a:r>
            <a:r>
              <a:rPr lang="en-GB" dirty="0"/>
              <a:t> with regional data</a:t>
            </a:r>
          </a:p>
        </p:txBody>
      </p:sp>
    </p:spTree>
    <p:extLst>
      <p:ext uri="{BB962C8B-B14F-4D97-AF65-F5344CB8AC3E}">
        <p14:creationId xmlns:p14="http://schemas.microsoft.com/office/powerpoint/2010/main" val="22382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4381" y="131843"/>
            <a:ext cx="12095163" cy="12620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Regional plot of </a:t>
            </a:r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8705" y="939855"/>
            <a:ext cx="12430839" cy="532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DB784-B96D-DD4A-AE56-52922CE45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9" y="1170412"/>
            <a:ext cx="11104562" cy="57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4381" y="131843"/>
            <a:ext cx="12095163" cy="12620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Regional plot of </a:t>
            </a:r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8705" y="939855"/>
            <a:ext cx="12430839" cy="532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9F556-BCA5-4C52-8B47-84D04DA49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14555"/>
          <a:stretch/>
        </p:blipFill>
        <p:spPr>
          <a:xfrm>
            <a:off x="2658139" y="1296585"/>
            <a:ext cx="7012246" cy="54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4381" y="131843"/>
            <a:ext cx="12095163" cy="12620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12095163" cy="4384675"/>
          </a:xfrm>
        </p:spPr>
        <p:txBody>
          <a:bodyPr/>
          <a:lstStyle/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6" y="1098985"/>
            <a:ext cx="12094568" cy="5845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764" lvl="1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866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4381" y="1507558"/>
            <a:ext cx="12430839" cy="532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There are 3 different root-zone SWI products:</a:t>
            </a: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400" dirty="0">
                <a:solidFill>
                  <a:srgbClr val="3C3C3C"/>
                </a:solidFill>
                <a:latin typeface="Calibri" pitchFamily="18"/>
              </a:rPr>
              <a:t> H14: Global near-real-time 25 km resolution</a:t>
            </a: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400" dirty="0">
                <a:solidFill>
                  <a:srgbClr val="3C3C3C"/>
                </a:solidFill>
                <a:latin typeface="Calibri" pitchFamily="18"/>
              </a:rPr>
              <a:t> H27: Global data record (1992-2014)</a:t>
            </a:r>
          </a:p>
          <a:p>
            <a:pPr lvl="2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400" dirty="0">
                <a:solidFill>
                  <a:srgbClr val="3C3C3C"/>
                </a:solidFill>
                <a:latin typeface="Calibri" pitchFamily="18"/>
              </a:rPr>
              <a:t> H140: Global data record (2015-2016)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The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library directly reads and plots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grib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data from its original non-Gaussian grid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has other features, including conversion to regular grid, nearest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gridpoint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extraction and integrating over geographical region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The CDO tool can convert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grib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files to regular grids in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netCDF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format and extract local regions</a:t>
            </a:r>
          </a:p>
          <a:p>
            <a:pPr lvl="1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Cartopy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is a good alternative to </a:t>
            </a:r>
            <a:r>
              <a:rPr lang="en-GB" sz="28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2800" dirty="0">
                <a:solidFill>
                  <a:srgbClr val="3C3C3C"/>
                </a:solidFill>
                <a:latin typeface="Calibri" pitchFamily="18"/>
              </a:rPr>
              <a:t> for regular grids</a:t>
            </a:r>
            <a:endParaRPr lang="en-GB" sz="2800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2417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056C-E3E7-4769-B566-970C8BFE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7F52-6C95-4210-9E8C-3EED28F5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 err="1"/>
              <a:t>Albergel</a:t>
            </a:r>
            <a:r>
              <a:rPr lang="en-GB" sz="1333" dirty="0"/>
              <a:t>, C., 2011 Product Validation Report (PVR-14). URL: http://hsaf.meteoam.it/documents/PVR/SAF_HSAF_PVR-14.pdf. Last accessed April 2018. 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/>
              <a:t>E. </a:t>
            </a:r>
            <a:r>
              <a:rPr lang="en-GB" sz="1333" dirty="0" err="1"/>
              <a:t>Artinyan</a:t>
            </a:r>
            <a:r>
              <a:rPr lang="en-GB" sz="1333" dirty="0"/>
              <a:t>, 2012: Assimilation of small-scale surface soil moisture (H-SAF H08) into a coupled SVAT and hydrological model system. 2012 </a:t>
            </a:r>
            <a:r>
              <a:rPr lang="en-GB" sz="1333" dirty="0" err="1"/>
              <a:t>Eumetsat</a:t>
            </a:r>
            <a:r>
              <a:rPr lang="en-GB" sz="1333" dirty="0"/>
              <a:t> Meteorological satellite conference, 3-7 September, 2012, Sopot, Poland********* poster presentation 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 err="1"/>
              <a:t>Baguis</a:t>
            </a:r>
            <a:r>
              <a:rPr lang="en-GB" sz="1333" dirty="0"/>
              <a:t>, P. and </a:t>
            </a:r>
            <a:r>
              <a:rPr lang="en-GB" sz="1333" dirty="0" err="1"/>
              <a:t>Roulin</a:t>
            </a:r>
            <a:r>
              <a:rPr lang="en-GB" sz="1333" dirty="0"/>
              <a:t>, E., 2017. Soil Moisture Data Assimilation in a Hydrological Model: A Case Study in Belgium Using Large-Scale Satellite Data. Remote Sensing, 9(8), p.820.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 err="1"/>
              <a:t>Dorigo</a:t>
            </a:r>
            <a:r>
              <a:rPr lang="en-GB" sz="1333" dirty="0"/>
              <a:t>, W. A., Wagner, W., </a:t>
            </a:r>
            <a:r>
              <a:rPr lang="en-GB" sz="1333" dirty="0" err="1"/>
              <a:t>Hohensinn</a:t>
            </a:r>
            <a:r>
              <a:rPr lang="en-GB" sz="1333" dirty="0"/>
              <a:t>, R., Hahn, S., </a:t>
            </a:r>
            <a:r>
              <a:rPr lang="en-GB" sz="1333" dirty="0" err="1"/>
              <a:t>Paulik</a:t>
            </a:r>
            <a:r>
              <a:rPr lang="en-GB" sz="1333" dirty="0"/>
              <a:t>, C., </a:t>
            </a:r>
            <a:r>
              <a:rPr lang="en-GB" sz="1333" dirty="0" err="1"/>
              <a:t>Xaver</a:t>
            </a:r>
            <a:r>
              <a:rPr lang="en-GB" sz="1333" dirty="0"/>
              <a:t>, A., Gruber, A., </a:t>
            </a:r>
            <a:r>
              <a:rPr lang="en-GB" sz="1333" dirty="0" err="1"/>
              <a:t>Drusch</a:t>
            </a:r>
            <a:r>
              <a:rPr lang="en-GB" sz="1333" dirty="0"/>
              <a:t>, </a:t>
            </a:r>
            <a:r>
              <a:rPr lang="en-GB" sz="1333" dirty="0" err="1"/>
              <a:t>M.,Mecklenburg</a:t>
            </a:r>
            <a:r>
              <a:rPr lang="en-GB" sz="1333" dirty="0"/>
              <a:t>, S., van </a:t>
            </a:r>
            <a:r>
              <a:rPr lang="en-GB" sz="1333" dirty="0" err="1"/>
              <a:t>Oevelen</a:t>
            </a:r>
            <a:r>
              <a:rPr lang="en-GB" sz="1333" dirty="0"/>
              <a:t>, P., </a:t>
            </a:r>
            <a:r>
              <a:rPr lang="en-GB" sz="1333" dirty="0" err="1"/>
              <a:t>Robock</a:t>
            </a:r>
            <a:r>
              <a:rPr lang="en-GB" sz="1333" dirty="0"/>
              <a:t>, A., and Jackson, T.: The International Soil </a:t>
            </a:r>
            <a:r>
              <a:rPr lang="en-GB" sz="1333" dirty="0" err="1"/>
              <a:t>MoistureNetwork</a:t>
            </a:r>
            <a:r>
              <a:rPr lang="en-GB" sz="1333" dirty="0"/>
              <a:t>: a data hosting facility for global in situ soil moisture measurements, </a:t>
            </a:r>
            <a:r>
              <a:rPr lang="en-GB" sz="1333" i="1" dirty="0" err="1"/>
              <a:t>Hydrol</a:t>
            </a:r>
            <a:r>
              <a:rPr lang="en-GB" sz="1333" i="1" dirty="0"/>
              <a:t>. Earth </a:t>
            </a:r>
            <a:r>
              <a:rPr lang="en-GB" sz="1333" i="1" dirty="0" err="1"/>
              <a:t>Syst.Sci</a:t>
            </a:r>
            <a:r>
              <a:rPr lang="en-GB" sz="1333" dirty="0"/>
              <a:t>., 15, 1675-1698, </a:t>
            </a:r>
            <a:r>
              <a:rPr lang="en-GB" sz="1333" dirty="0">
                <a:hlinkClick r:id="rId2"/>
              </a:rPr>
              <a:t>https://doi.org/10.5194/hess-15-1675-2011,</a:t>
            </a:r>
            <a:r>
              <a:rPr lang="en-GB" sz="1333" dirty="0"/>
              <a:t>2011.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/>
              <a:t>D. Fairbairn, P. de </a:t>
            </a:r>
            <a:r>
              <a:rPr lang="en-GB" sz="1333" dirty="0" err="1"/>
              <a:t>Ronsay</a:t>
            </a:r>
            <a:r>
              <a:rPr lang="en-GB" sz="1333" dirty="0"/>
              <a:t>, and P. Browne, “The new stand-alone surface analysis at ECMWF: Implications for land-atmosphere DA coupling,” </a:t>
            </a:r>
            <a:r>
              <a:rPr lang="en-GB" sz="1333" i="1" dirty="0"/>
              <a:t>J. Hydrometeor</a:t>
            </a:r>
            <a:r>
              <a:rPr lang="en-GB" sz="1333" dirty="0"/>
              <a:t>, 2019. </a:t>
            </a:r>
            <a:r>
              <a:rPr lang="fr-FR" sz="1333" u="sng" dirty="0">
                <a:hlinkClick r:id="rId3"/>
              </a:rPr>
              <a:t>https://doi.org/10.1175/JHM-D-19-0074.1</a:t>
            </a: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 err="1"/>
              <a:t>Koster</a:t>
            </a:r>
            <a:r>
              <a:rPr lang="en-GB" sz="1333" dirty="0"/>
              <a:t>, R.D., Sud, Y.C., Guo, Z., </a:t>
            </a:r>
            <a:r>
              <a:rPr lang="en-GB" sz="1333" dirty="0" err="1"/>
              <a:t>Dirmeyer</a:t>
            </a:r>
            <a:r>
              <a:rPr lang="en-GB" sz="1333" dirty="0"/>
              <a:t>, P.A., </a:t>
            </a:r>
            <a:r>
              <a:rPr lang="en-GB" sz="1333" dirty="0" err="1"/>
              <a:t>Bonan</a:t>
            </a:r>
            <a:r>
              <a:rPr lang="en-GB" sz="1333" dirty="0"/>
              <a:t>, G., </a:t>
            </a:r>
            <a:r>
              <a:rPr lang="en-GB" sz="1333" dirty="0" err="1"/>
              <a:t>Oleson</a:t>
            </a:r>
            <a:r>
              <a:rPr lang="en-GB" sz="1333" dirty="0"/>
              <a:t>, K.W., Chan, E., </a:t>
            </a:r>
            <a:r>
              <a:rPr lang="en-GB" sz="1333" dirty="0" err="1"/>
              <a:t>Verseghy</a:t>
            </a:r>
            <a:r>
              <a:rPr lang="en-GB" sz="1333" dirty="0"/>
              <a:t>, D., Cox, P., Davies, H. and Kowalczyk, E., 2006. GLACE: the global land–atmosphere coupling experiment. Part I: overview. Journal of Hydrometeorology, 7(4), pp.590-610.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 err="1"/>
              <a:t>Massari</a:t>
            </a:r>
            <a:r>
              <a:rPr lang="en-GB" sz="1333" dirty="0"/>
              <a:t>, C., </a:t>
            </a:r>
            <a:r>
              <a:rPr lang="en-GB" sz="1333" dirty="0" err="1"/>
              <a:t>Brocca</a:t>
            </a:r>
            <a:r>
              <a:rPr lang="en-GB" sz="1333" dirty="0"/>
              <a:t>, L., Ciabatta, L., </a:t>
            </a:r>
            <a:r>
              <a:rPr lang="en-GB" sz="1333" dirty="0" err="1"/>
              <a:t>Moramarco</a:t>
            </a:r>
            <a:r>
              <a:rPr lang="en-GB" sz="1333" dirty="0"/>
              <a:t>, T., </a:t>
            </a:r>
            <a:r>
              <a:rPr lang="en-GB" sz="1333" dirty="0" err="1"/>
              <a:t>Gabellani</a:t>
            </a:r>
            <a:r>
              <a:rPr lang="en-GB" sz="1333" dirty="0"/>
              <a:t>, S., </a:t>
            </a:r>
            <a:r>
              <a:rPr lang="en-GB" sz="1333" dirty="0" err="1"/>
              <a:t>Albergel</a:t>
            </a:r>
            <a:r>
              <a:rPr lang="en-GB" sz="1333" dirty="0"/>
              <a:t>, C., De </a:t>
            </a:r>
            <a:r>
              <a:rPr lang="en-GB" sz="1333" dirty="0" err="1"/>
              <a:t>Rosnay</a:t>
            </a:r>
            <a:r>
              <a:rPr lang="en-GB" sz="1333" dirty="0"/>
              <a:t>, P., </a:t>
            </a:r>
            <a:r>
              <a:rPr lang="en-GB" sz="1333" dirty="0" err="1"/>
              <a:t>Puca</a:t>
            </a:r>
            <a:r>
              <a:rPr lang="en-GB" sz="1333" dirty="0"/>
              <a:t>, S. and Wagner, W., 2015. The use of H-SAF soil moisture products for operational hydrology: flood modelling over Italy. Hydrology, 2(1), pp.2-22.</a:t>
            </a: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1333" dirty="0"/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1333" dirty="0"/>
              <a:t>Struzik, P. and </a:t>
            </a:r>
            <a:r>
              <a:rPr lang="en-GB" sz="1333" dirty="0" err="1"/>
              <a:t>Kępińska-Kasprzak</a:t>
            </a:r>
            <a:r>
              <a:rPr lang="en-GB" sz="1333" dirty="0"/>
              <a:t>, M., 2016. Use of conventional and satellite data for estimation of evapotranspiration spatial and temporal pattern. Meteorology Hydrology and Water Management. Research and Operational Applications, 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D26B9776-0782-4611-A502-3731D3F3081A}"/>
              </a:ext>
            </a:extLst>
          </p:cNvPr>
          <p:cNvSpPr txBox="1"/>
          <p:nvPr/>
        </p:nvSpPr>
        <p:spPr>
          <a:xfrm>
            <a:off x="2174722" y="432323"/>
            <a:ext cx="9070328" cy="1261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399" spc="-1" dirty="0">
                <a:solidFill>
                  <a:srgbClr val="000000"/>
                </a:solidFill>
                <a:latin typeface="Calibri"/>
              </a:rPr>
              <a:t>Table of current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4FAA9-F137-4ED6-9A99-C2D0600A6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5" y="2044866"/>
            <a:ext cx="12577779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527348-7FB4-4707-9A3D-FA1517D76604}"/>
              </a:ext>
            </a:extLst>
          </p:cNvPr>
          <p:cNvSpPr/>
          <p:nvPr/>
        </p:nvSpPr>
        <p:spPr>
          <a:xfrm>
            <a:off x="616903" y="1283576"/>
            <a:ext cx="10445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H14 is available in </a:t>
            </a:r>
            <a:r>
              <a:rPr lang="en-GB" sz="2000" spc="-1" dirty="0" err="1">
                <a:solidFill>
                  <a:srgbClr val="3C3C3C"/>
                </a:solidFill>
              </a:rPr>
              <a:t>grib</a:t>
            </a:r>
            <a:r>
              <a:rPr lang="en-GB" sz="2000" spc="-1" dirty="0">
                <a:solidFill>
                  <a:srgbClr val="3C3C3C"/>
                </a:solidFill>
              </a:rPr>
              <a:t> format on a linear reduced Gaussian grid (T799~25 km resolution);</a:t>
            </a: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H27/H140 are available in </a:t>
            </a:r>
            <a:r>
              <a:rPr lang="en-GB" sz="2000" spc="-1" dirty="0" err="1">
                <a:solidFill>
                  <a:srgbClr val="3C3C3C"/>
                </a:solidFill>
              </a:rPr>
              <a:t>grib</a:t>
            </a:r>
            <a:r>
              <a:rPr lang="en-GB" sz="2000" spc="-1" dirty="0">
                <a:solidFill>
                  <a:srgbClr val="3C3C3C"/>
                </a:solidFill>
              </a:rPr>
              <a:t> format at (T1279~16 km resolution).</a:t>
            </a: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The reduced Gaussian grid maintains approximately equidistant grid-point distances between the poles and the equator (unlike regular </a:t>
            </a:r>
            <a:r>
              <a:rPr lang="en-GB" sz="2000" spc="-1" dirty="0" err="1">
                <a:solidFill>
                  <a:srgbClr val="3C3C3C"/>
                </a:solidFill>
              </a:rPr>
              <a:t>lat</a:t>
            </a:r>
            <a:r>
              <a:rPr lang="en-GB" sz="2000" spc="-1" dirty="0">
                <a:solidFill>
                  <a:srgbClr val="3C3C3C"/>
                </a:solidFill>
              </a:rPr>
              <a:t>/</a:t>
            </a:r>
            <a:r>
              <a:rPr lang="en-GB" sz="2000" spc="-1" dirty="0" err="1">
                <a:solidFill>
                  <a:srgbClr val="3C3C3C"/>
                </a:solidFill>
              </a:rPr>
              <a:t>lon</a:t>
            </a:r>
            <a:r>
              <a:rPr lang="en-GB" sz="2000" spc="-1" dirty="0">
                <a:solidFill>
                  <a:srgbClr val="3C3C3C"/>
                </a:solidFill>
              </a:rPr>
              <a:t> grid):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86DA3-177E-4F60-9EA9-520B0A76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54" y="2983915"/>
            <a:ext cx="3894569" cy="3894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9C596-A123-4445-9795-A83AAF02E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28" y="2965806"/>
            <a:ext cx="3912679" cy="3912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B3764-6431-4BD9-BC86-770D0674FA9E}"/>
              </a:ext>
            </a:extLst>
          </p:cNvPr>
          <p:cNvSpPr txBox="1"/>
          <p:nvPr/>
        </p:nvSpPr>
        <p:spPr>
          <a:xfrm>
            <a:off x="4003184" y="6857189"/>
            <a:ext cx="7678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more info, see </a:t>
            </a:r>
            <a:r>
              <a:rPr lang="en-GB" dirty="0">
                <a:hlinkClick r:id="rId4"/>
              </a:rPr>
              <a:t>https://confluence.ecmwf.int/display/FCST/Gaussian+grids</a:t>
            </a:r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821A8-EDD2-47FB-91B9-B24EB97AA45C}"/>
              </a:ext>
            </a:extLst>
          </p:cNvPr>
          <p:cNvSpPr txBox="1"/>
          <p:nvPr/>
        </p:nvSpPr>
        <p:spPr>
          <a:xfrm>
            <a:off x="6708163" y="2725384"/>
            <a:ext cx="4283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Regular </a:t>
            </a:r>
            <a:r>
              <a:rPr lang="en-GB" dirty="0" err="1"/>
              <a:t>lat</a:t>
            </a:r>
            <a:r>
              <a:rPr lang="en-GB" dirty="0"/>
              <a:t>/</a:t>
            </a:r>
            <a:r>
              <a:rPr lang="en-GB" dirty="0" err="1"/>
              <a:t>lon</a:t>
            </a:r>
            <a:r>
              <a:rPr lang="en-GB" dirty="0"/>
              <a:t> grid: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B0D6A-9C37-43C4-8B93-218D797E09CF}"/>
              </a:ext>
            </a:extLst>
          </p:cNvPr>
          <p:cNvSpPr txBox="1"/>
          <p:nvPr/>
        </p:nvSpPr>
        <p:spPr>
          <a:xfrm>
            <a:off x="2649299" y="2836146"/>
            <a:ext cx="42449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Reduced Gaussian grid: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E400336F-4741-415D-B618-540E128F30A0}"/>
              </a:ext>
            </a:extLst>
          </p:cNvPr>
          <p:cNvSpPr txBox="1"/>
          <p:nvPr/>
        </p:nvSpPr>
        <p:spPr>
          <a:xfrm>
            <a:off x="1991879" y="148859"/>
            <a:ext cx="9070328" cy="1261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399" spc="-1" dirty="0">
                <a:solidFill>
                  <a:srgbClr val="000000"/>
                </a:solidFill>
                <a:latin typeface="Calibri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12615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846A-F539-4EE7-8AF9-80EC8806C9B3}"/>
              </a:ext>
            </a:extLst>
          </p:cNvPr>
          <p:cNvSpPr txBox="1">
            <a:spLocks/>
          </p:cNvSpPr>
          <p:nvPr/>
        </p:nvSpPr>
        <p:spPr>
          <a:xfrm>
            <a:off x="391885" y="1428233"/>
            <a:ext cx="12095163" cy="5238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python version 3.6 </a:t>
            </a: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The following libraries: </a:t>
            </a:r>
            <a:r>
              <a:rPr lang="en-GB" sz="3200" i="1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3200" i="1" dirty="0">
                <a:solidFill>
                  <a:srgbClr val="3C3C3C"/>
                </a:solidFill>
                <a:latin typeface="Calibri" pitchFamily="18"/>
              </a:rPr>
              <a:t>, pandas, </a:t>
            </a:r>
            <a:r>
              <a:rPr lang="en-GB" sz="3200" i="1" dirty="0" err="1">
                <a:solidFill>
                  <a:srgbClr val="3C3C3C"/>
                </a:solidFill>
                <a:latin typeface="Calibri" pitchFamily="18"/>
              </a:rPr>
              <a:t>pylab</a:t>
            </a:r>
            <a:r>
              <a:rPr lang="en-GB" sz="3200" i="1" dirty="0">
                <a:solidFill>
                  <a:srgbClr val="3C3C3C"/>
                </a:solidFill>
                <a:latin typeface="Calibri" pitchFamily="18"/>
              </a:rPr>
              <a:t>, matplotlib, </a:t>
            </a:r>
            <a:r>
              <a:rPr lang="en-GB" sz="3200" i="1" dirty="0" err="1">
                <a:solidFill>
                  <a:srgbClr val="3C3C3C"/>
                </a:solidFill>
                <a:latin typeface="Calibri" pitchFamily="18"/>
              </a:rPr>
              <a:t>numpy</a:t>
            </a:r>
            <a:r>
              <a:rPr lang="en-GB" sz="3200" i="1" dirty="0">
                <a:solidFill>
                  <a:srgbClr val="3C3C3C"/>
                </a:solidFill>
                <a:latin typeface="Calibri" pitchFamily="18"/>
              </a:rPr>
              <a:t>, </a:t>
            </a:r>
            <a:r>
              <a:rPr lang="en-GB" sz="3200" i="1" dirty="0" err="1">
                <a:solidFill>
                  <a:srgbClr val="3C3C3C"/>
                </a:solidFill>
                <a:latin typeface="Calibri" pitchFamily="18"/>
              </a:rPr>
              <a:t>cartopy</a:t>
            </a:r>
            <a:endParaRPr lang="en-GB" sz="3200" i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A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miniconda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 script for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linux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/</a:t>
            </a:r>
            <a:r>
              <a:rPr lang="en-GB" sz="3200">
                <a:solidFill>
                  <a:srgbClr val="3C3C3C"/>
                </a:solidFill>
                <a:latin typeface="Calibri" pitchFamily="18"/>
              </a:rPr>
              <a:t>mac will be 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provided on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github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, which sets up a local environment and downloads the relevant libraries for all the soil moisture examples: </a:t>
            </a:r>
          </a:p>
          <a:p>
            <a:pPr marL="0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   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  <a:hlinkClick r:id="rId2"/>
              </a:rPr>
              <a:t>https://github.com/H-SAF/eumetrain_sm_week_2019</a:t>
            </a: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The following examples can be run in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jupyter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 notebook (Exercise_2 from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github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 above)</a:t>
            </a: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More information about </a:t>
            </a:r>
            <a:r>
              <a:rPr lang="en-GB" sz="3200" dirty="0" err="1">
                <a:solidFill>
                  <a:srgbClr val="3C3C3C"/>
                </a:solidFill>
                <a:latin typeface="Calibri" pitchFamily="18"/>
              </a:rPr>
              <a:t>metview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-python: 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  <a:hlinkClick r:id="rId3"/>
              </a:rPr>
              <a:t>https://github.com/ecmwf/metview-python</a:t>
            </a:r>
            <a:r>
              <a:rPr lang="en-GB" sz="3200" dirty="0">
                <a:solidFill>
                  <a:srgbClr val="3C3C3C"/>
                </a:solidFill>
                <a:latin typeface="Calibri" pitchFamily="18"/>
              </a:rPr>
              <a:t> </a:t>
            </a:r>
          </a:p>
          <a:p>
            <a:pPr marL="457184" indent="-457184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>
              <a:spcBef>
                <a:spcPts val="0"/>
              </a:spcBef>
              <a:buClr>
                <a:srgbClr val="3C3C3C"/>
              </a:buClr>
              <a:buSzPct val="100000"/>
              <a:buFont typeface="+mj-lt"/>
              <a:buAutoNum type="arabicPeriod"/>
            </a:pPr>
            <a:endParaRPr lang="en-GB" sz="32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 startAt="2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457184" indent="-457184">
              <a:spcBef>
                <a:spcPts val="0"/>
              </a:spcBef>
              <a:buClr>
                <a:srgbClr val="3C3C3C"/>
              </a:buClr>
              <a:buSzPct val="100000"/>
              <a:buFont typeface="Arial" panose="020B0604020202020204" pitchFamily="34" charset="0"/>
              <a:buAutoNum type="arabicPeriod" startAt="2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80B66-A2DF-48AA-B7B2-60C43387799C}"/>
              </a:ext>
            </a:extLst>
          </p:cNvPr>
          <p:cNvSpPr txBox="1">
            <a:spLocks/>
          </p:cNvSpPr>
          <p:nvPr/>
        </p:nvSpPr>
        <p:spPr>
          <a:xfrm>
            <a:off x="391886" y="320286"/>
            <a:ext cx="12095163" cy="126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Requirements for examples</a:t>
            </a:r>
          </a:p>
        </p:txBody>
      </p:sp>
    </p:spTree>
    <p:extLst>
      <p:ext uri="{BB962C8B-B14F-4D97-AF65-F5344CB8AC3E}">
        <p14:creationId xmlns:p14="http://schemas.microsoft.com/office/powerpoint/2010/main" val="75368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E66E6072-87B1-475B-9049-8C608DABA4E1}"/>
              </a:ext>
            </a:extLst>
          </p:cNvPr>
          <p:cNvSpPr txBox="1"/>
          <p:nvPr/>
        </p:nvSpPr>
        <p:spPr>
          <a:xfrm>
            <a:off x="2174722" y="432323"/>
            <a:ext cx="9070328" cy="1261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399" spc="-1" dirty="0">
                <a:solidFill>
                  <a:srgbClr val="000000"/>
                </a:solidFill>
                <a:latin typeface="Calibri"/>
              </a:rPr>
              <a:t>Documentation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F0082-8851-4BBF-B4EA-E6683AEA434B}"/>
              </a:ext>
            </a:extLst>
          </p:cNvPr>
          <p:cNvSpPr/>
          <p:nvPr/>
        </p:nvSpPr>
        <p:spPr>
          <a:xfrm>
            <a:off x="946298" y="1693991"/>
            <a:ext cx="109477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513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  <a:p>
            <a:pPr marL="457513" lvl="1">
              <a:buClr>
                <a:srgbClr val="3C3C3C"/>
              </a:buClr>
            </a:pPr>
            <a:r>
              <a:rPr lang="en-GB" sz="2000" spc="-1" dirty="0">
                <a:solidFill>
                  <a:srgbClr val="3C3C3C"/>
                </a:solidFill>
              </a:rPr>
              <a:t>The documentation can be found via </a:t>
            </a:r>
            <a:r>
              <a:rPr lang="en-GB" sz="2000" spc="-1" dirty="0">
                <a:solidFill>
                  <a:srgbClr val="3C3C3C"/>
                </a:solidFill>
                <a:hlinkClick r:id="rId2"/>
              </a:rPr>
              <a:t>http://hsaf.meteoam.it/user-documents.php</a:t>
            </a:r>
            <a:r>
              <a:rPr lang="en-GB" sz="2000" spc="-1" dirty="0">
                <a:solidFill>
                  <a:srgbClr val="3C3C3C"/>
                </a:solidFill>
              </a:rPr>
              <a:t>:</a:t>
            </a:r>
          </a:p>
          <a:p>
            <a:pPr marL="457513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Product user manual</a:t>
            </a: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Algorithm theoretical baseline document</a:t>
            </a: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Product validation report</a:t>
            </a:r>
          </a:p>
          <a:p>
            <a:pPr marL="457512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r>
              <a:rPr lang="en-GB" sz="2000" spc="-1" dirty="0">
                <a:solidFill>
                  <a:srgbClr val="3C3C3C"/>
                </a:solidFill>
              </a:rPr>
              <a:t>If you have any queries, please contact the H SAF helpdesk: </a:t>
            </a:r>
            <a:r>
              <a:rPr lang="en-GB" sz="2000" spc="-1" dirty="0">
                <a:solidFill>
                  <a:srgbClr val="3C3C3C"/>
                </a:solidFill>
                <a:hlinkClick r:id="rId3"/>
              </a:rPr>
              <a:t>us_hsaf@meteoam.it</a:t>
            </a:r>
            <a:r>
              <a:rPr lang="en-GB" sz="2000" spc="-1" dirty="0">
                <a:solidFill>
                  <a:srgbClr val="3C3C3C"/>
                </a:solidFill>
              </a:rPr>
              <a:t> </a:t>
            </a:r>
          </a:p>
          <a:p>
            <a:pPr marL="457513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457513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  <a:p>
            <a:pPr marL="457513" lvl="1">
              <a:buClr>
                <a:srgbClr val="3C3C3C"/>
              </a:buClr>
            </a:pPr>
            <a:endParaRPr lang="en-GB" sz="2000" spc="-1" dirty="0">
              <a:solidFill>
                <a:srgbClr val="3C3C3C"/>
              </a:solidFill>
            </a:endParaRPr>
          </a:p>
          <a:p>
            <a:pPr marL="685729" lvl="1" indent="-228217">
              <a:buClr>
                <a:srgbClr val="3C3C3C"/>
              </a:buClr>
              <a:buFont typeface="Arial"/>
              <a:buChar char="•"/>
            </a:pPr>
            <a:endParaRPr lang="en-GB" sz="2000" spc="-1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0052C-C3C5-4DDE-8C4D-D733DA9A63C2}"/>
              </a:ext>
            </a:extLst>
          </p:cNvPr>
          <p:cNvSpPr/>
          <p:nvPr/>
        </p:nvSpPr>
        <p:spPr>
          <a:xfrm>
            <a:off x="808184" y="1570015"/>
            <a:ext cx="118234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3C3C3C"/>
                </a:solidFill>
              </a:rPr>
              <a:t>H14, H27 and H140 daily </a:t>
            </a:r>
            <a:r>
              <a:rPr lang="en-GB" spc="-1" dirty="0" err="1">
                <a:solidFill>
                  <a:srgbClr val="3C3C3C"/>
                </a:solidFill>
              </a:rPr>
              <a:t>grib</a:t>
            </a:r>
            <a:r>
              <a:rPr lang="en-GB" spc="-1" dirty="0">
                <a:solidFill>
                  <a:srgbClr val="3C3C3C"/>
                </a:solidFill>
              </a:rPr>
              <a:t> files can be downloaded via the H-SAF ftp: </a:t>
            </a:r>
            <a:r>
              <a:rPr lang="en-GB" spc="-1" dirty="0">
                <a:solidFill>
                  <a:srgbClr val="3C3C3C"/>
                </a:solidFill>
                <a:hlinkClick r:id="rId2"/>
              </a:rPr>
              <a:t>ftp://ftphsaf.meteoam.it/products</a:t>
            </a:r>
            <a:r>
              <a:rPr lang="en-GB" spc="-1" dirty="0">
                <a:solidFill>
                  <a:srgbClr val="3C3C3C"/>
                </a:solidFill>
              </a:rPr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register with H SAF: </a:t>
            </a:r>
            <a:r>
              <a:rPr lang="en-GB" dirty="0">
                <a:hlinkClick r:id="rId3"/>
              </a:rPr>
              <a:t>http://hsaf.meteoam.it/user-registration.php</a:t>
            </a:r>
            <a:r>
              <a:rPr lang="en-GB" dirty="0"/>
              <a:t>  to obtain username and 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download data from ftp using software such as </a:t>
            </a:r>
            <a:r>
              <a:rPr lang="en-GB" dirty="0" err="1"/>
              <a:t>filezilla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https://filezilla-project.org/</a:t>
            </a:r>
            <a:r>
              <a:rPr lang="en-GB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Alternatively, to download example file (H14 for 30/05/2018) from the terminal type:</a:t>
            </a:r>
          </a:p>
          <a:p>
            <a:endParaRPr lang="en-GB" dirty="0"/>
          </a:p>
          <a:p>
            <a:r>
              <a:rPr lang="en-GB" dirty="0"/>
              <a:t>ftp user@ftphsaf.meteoam.it</a:t>
            </a:r>
          </a:p>
          <a:p>
            <a:endParaRPr lang="en-GB" dirty="0"/>
          </a:p>
          <a:p>
            <a:r>
              <a:rPr lang="en-GB" dirty="0"/>
              <a:t>password: (type your password)</a:t>
            </a:r>
          </a:p>
          <a:p>
            <a:endParaRPr lang="en-GB" dirty="0"/>
          </a:p>
          <a:p>
            <a:r>
              <a:rPr lang="en-GB" dirty="0"/>
              <a:t>cd /products/h14/h14_cur_mon_grib</a:t>
            </a:r>
          </a:p>
          <a:p>
            <a:endParaRPr lang="en-GB" dirty="0"/>
          </a:p>
          <a:p>
            <a:r>
              <a:rPr lang="en-GB" dirty="0"/>
              <a:t>get h14_20190530_0000.grib.bz2</a:t>
            </a:r>
          </a:p>
          <a:p>
            <a:endParaRPr lang="en-GB" dirty="0"/>
          </a:p>
          <a:p>
            <a:r>
              <a:rPr lang="en-GB" dirty="0"/>
              <a:t>exit</a:t>
            </a:r>
          </a:p>
          <a:p>
            <a:endParaRPr lang="en-GB" dirty="0"/>
          </a:p>
          <a:p>
            <a:r>
              <a:rPr lang="en-GB" dirty="0"/>
              <a:t>bzip2 -d h14_20190530_0000.grib.bz2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0B96280-24C8-42AC-977F-18A6E8CF2560}"/>
              </a:ext>
            </a:extLst>
          </p:cNvPr>
          <p:cNvSpPr txBox="1"/>
          <p:nvPr/>
        </p:nvSpPr>
        <p:spPr>
          <a:xfrm>
            <a:off x="1781317" y="308347"/>
            <a:ext cx="9070328" cy="1261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399" spc="-1" dirty="0">
                <a:solidFill>
                  <a:srgbClr val="000000"/>
                </a:solidFill>
                <a:latin typeface="Calibri"/>
              </a:rPr>
              <a:t>Downloading the data from ftp</a:t>
            </a:r>
          </a:p>
        </p:txBody>
      </p:sp>
    </p:spTree>
    <p:extLst>
      <p:ext uri="{BB962C8B-B14F-4D97-AF65-F5344CB8AC3E}">
        <p14:creationId xmlns:p14="http://schemas.microsoft.com/office/powerpoint/2010/main" val="205723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2533" y="250825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Reading </a:t>
            </a:r>
            <a:r>
              <a:rPr lang="en-GB" dirty="0" err="1"/>
              <a:t>grib</a:t>
            </a:r>
            <a:r>
              <a:rPr lang="en-GB" dirty="0"/>
              <a:t> data in </a:t>
            </a:r>
            <a:r>
              <a:rPr lang="en-GB" dirty="0" err="1"/>
              <a:t>metview</a:t>
            </a:r>
            <a:r>
              <a:rPr lang="en-GB" dirty="0"/>
              <a:t>-python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7267" y="1217083"/>
            <a:ext cx="12093575" cy="5845175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34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6DED5-4C3E-5C44-B6BB-8BBDD81AF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671637"/>
            <a:ext cx="12877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7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2533" y="250825"/>
            <a:ext cx="12095163" cy="1262063"/>
          </a:xfrm>
        </p:spPr>
        <p:txBody>
          <a:bodyPr/>
          <a:lstStyle/>
          <a:p>
            <a:pPr lvl="0" algn="ctr"/>
            <a:r>
              <a:rPr lang="en-GB" dirty="0"/>
              <a:t>Plotting </a:t>
            </a:r>
            <a:r>
              <a:rPr lang="en-GB" dirty="0" err="1"/>
              <a:t>grib</a:t>
            </a:r>
            <a:r>
              <a:rPr lang="en-GB" dirty="0"/>
              <a:t> data in </a:t>
            </a:r>
            <a:r>
              <a:rPr lang="en-GB" dirty="0" err="1"/>
              <a:t>metview</a:t>
            </a:r>
            <a:r>
              <a:rPr lang="en-GB" dirty="0"/>
              <a:t>-python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7267" y="1217083"/>
            <a:ext cx="12093575" cy="5845175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503971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3466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2400" dirty="0">
              <a:solidFill>
                <a:srgbClr val="3C3C3C"/>
              </a:solidFill>
              <a:latin typeface="Calibri" pitchFamily="18"/>
            </a:endParaRPr>
          </a:p>
          <a:p>
            <a:pPr marL="609579" lvl="1" indent="0">
              <a:spcBef>
                <a:spcPts val="0"/>
              </a:spcBef>
              <a:buClr>
                <a:srgbClr val="3C3C3C"/>
              </a:buClr>
              <a:buSzPct val="100000"/>
              <a:buNone/>
            </a:pPr>
            <a:endParaRPr lang="en-GB" sz="1067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</a:pPr>
            <a:endParaRPr lang="en-GB" sz="2133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algn="l">
              <a:spcBef>
                <a:spcPts val="0"/>
              </a:spcBef>
              <a:buClr>
                <a:srgbClr val="3C3C3C"/>
              </a:buClr>
              <a:buSzPct val="100000"/>
              <a:buFont typeface="Wingdings"/>
              <a:buChar char=""/>
            </a:pPr>
            <a:endParaRPr lang="en-GB" sz="2133" b="1" dirty="0">
              <a:solidFill>
                <a:srgbClr val="3C3C3C"/>
              </a:solidFill>
              <a:latin typeface="Calibri" pitchFamily="18"/>
            </a:endParaRP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sz="2133" dirty="0">
              <a:solidFill>
                <a:srgbClr val="3C3C3C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90E08-C736-8B44-AAF0-67393857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3" y="1191153"/>
            <a:ext cx="12023002" cy="58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847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16059</TotalTime>
  <Words>931</Words>
  <Application>Microsoft Macintosh PowerPoint</Application>
  <PresentationFormat>Custom</PresentationFormat>
  <Paragraphs>810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Droid Sans Fallback</vt:lpstr>
      <vt:lpstr>FreeSans</vt:lpstr>
      <vt:lpstr>Liberation Sans</vt:lpstr>
      <vt:lpstr>Liberation Serif</vt:lpstr>
      <vt:lpstr>Wingdings</vt:lpstr>
      <vt:lpstr>Default</vt:lpstr>
      <vt:lpstr>How to work with RZSM products: From download to visualization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grib data in metview-python</vt:lpstr>
      <vt:lpstr>Plotting grib data in metview-python</vt:lpstr>
      <vt:lpstr>Plotting grib data in metview-python</vt:lpstr>
      <vt:lpstr>Plotting grib data in metview-python</vt:lpstr>
      <vt:lpstr>Masking suspect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Regional plot of netCDF</vt:lpstr>
      <vt:lpstr>Regional plot of netCDF</vt:lpstr>
      <vt:lpstr>Summary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validation and “skip-4DVar” offline surface analysis</dc:title>
  <dc:creator>David Fairbairn</dc:creator>
  <cp:lastModifiedBy>Microsoft Office User</cp:lastModifiedBy>
  <cp:revision>518</cp:revision>
  <dcterms:created xsi:type="dcterms:W3CDTF">2017-09-07T14:47:44Z</dcterms:created>
  <dcterms:modified xsi:type="dcterms:W3CDTF">2019-11-05T12:31:57Z</dcterms:modified>
</cp:coreProperties>
</file>