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2" r:id="rId4"/>
    <p:sldId id="266" r:id="rId5"/>
    <p:sldId id="267" r:id="rId6"/>
    <p:sldId id="268" r:id="rId7"/>
    <p:sldId id="275" r:id="rId8"/>
    <p:sldId id="276" r:id="rId9"/>
    <p:sldId id="263" r:id="rId10"/>
    <p:sldId id="273" r:id="rId11"/>
    <p:sldId id="274" r:id="rId12"/>
    <p:sldId id="265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1"/>
    <p:restoredTop sz="94647"/>
  </p:normalViewPr>
  <p:slideViewPr>
    <p:cSldViewPr snapToGrid="0" snapToObjects="1" showGuides="1">
      <p:cViewPr varScale="1">
        <p:scale>
          <a:sx n="114" d="100"/>
          <a:sy n="114" d="100"/>
        </p:scale>
        <p:origin x="1911" y="57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2020-01-06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054" y="1056503"/>
            <a:ext cx="7290487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54" y="3225757"/>
            <a:ext cx="6858000" cy="9693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054" y="4207476"/>
            <a:ext cx="5690287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054" y="5453339"/>
            <a:ext cx="569028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438672"/>
            <a:ext cx="8218788" cy="4498750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=""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587671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587670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49427"/>
            <a:ext cx="8218788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450" y="6449026"/>
            <a:ext cx="2057400" cy="24833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353" y="630194"/>
            <a:ext cx="6677025" cy="462760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054" y="624016"/>
            <a:ext cx="7290487" cy="195301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54" y="2589384"/>
            <a:ext cx="6858000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</a:t>
            </a:r>
            <a:br>
              <a:rPr lang="en-US" dirty="0"/>
            </a:b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054" y="4572001"/>
            <a:ext cx="5690287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6C9BFC-0DF3-F247-AC1C-BA6D19DA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12" y="454200"/>
            <a:ext cx="3703125" cy="2974076"/>
          </a:xfrm>
        </p:spPr>
        <p:txBody>
          <a:bodyPr/>
          <a:lstStyle/>
          <a:p>
            <a:r>
              <a:rPr lang="en-US" dirty="0" smtClean="0"/>
              <a:t>CPSC 313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/>
              <a:t>to </a:t>
            </a:r>
            <a:r>
              <a:rPr lang="en-US" smtClean="0"/>
              <a:t>Computability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A023CA-EDD8-084F-921A-54DFEBCA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54" y="3225757"/>
            <a:ext cx="3538693" cy="1318169"/>
          </a:xfrm>
        </p:spPr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smtClean="0"/>
              <a:t>and Languages (</a:t>
            </a:r>
            <a:r>
              <a:rPr lang="en-US" altLang="en-US" dirty="0" err="1" smtClean="0"/>
              <a:t>Sipser</a:t>
            </a:r>
            <a:r>
              <a:rPr lang="en-US" altLang="en-US" dirty="0" smtClean="0"/>
              <a:t>, Ch. 0)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131BE2-FF56-F443-8839-B026CD0ED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Renate Scheidler</a:t>
            </a:r>
            <a:endParaRPr lang="en-US" dirty="0"/>
          </a:p>
        </p:txBody>
      </p:sp>
      <p:pic>
        <p:nvPicPr>
          <p:cNvPr id="6" name="Picture 5" descr="FarsideMathJokePinnedToBeh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68" y="282552"/>
            <a:ext cx="3259804" cy="38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AFE164CD-F601-D74B-831E-DBB5D0B0F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054" y="5453339"/>
            <a:ext cx="5690287" cy="521874"/>
          </a:xfrm>
        </p:spPr>
        <p:txBody>
          <a:bodyPr/>
          <a:lstStyle/>
          <a:p>
            <a:r>
              <a:rPr lang="en-US" dirty="0" smtClean="0"/>
              <a:t>Winter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64B2-2E1A-4AB2-B56D-2F94EAC8C56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Strings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7693" y="1338004"/>
            <a:ext cx="8647250" cy="5398356"/>
          </a:xfrm>
        </p:spPr>
        <p:txBody>
          <a:bodyPr/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b="1" dirty="0" smtClean="0">
                <a:cs typeface="Times New Roman" panose="02020603050405020304" pitchFamily="18" charset="0"/>
              </a:rPr>
              <a:t>string</a:t>
            </a:r>
            <a:r>
              <a:rPr lang="en-US" altLang="en-US" dirty="0" smtClean="0">
                <a:cs typeface="Times New Roman" panose="02020603050405020304" pitchFamily="18" charset="0"/>
              </a:rPr>
              <a:t> is finite </a:t>
            </a:r>
            <a:r>
              <a:rPr lang="en-US" altLang="en-US" dirty="0">
                <a:cs typeface="Times New Roman" panose="02020603050405020304" pitchFamily="18" charset="0"/>
              </a:rPr>
              <a:t>sequence of symbols from </a:t>
            </a:r>
            <a:r>
              <a:rPr lang="en-US" altLang="en-US" dirty="0" smtClean="0">
                <a:cs typeface="Times New Roman" panose="02020603050405020304" pitchFamily="18" charset="0"/>
              </a:rPr>
              <a:t>an alphabet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Length of string w: length of sequence, written as |w| </a:t>
            </a:r>
          </a:p>
          <a:p>
            <a:r>
              <a:rPr lang="el-GR" altLang="en-US" dirty="0" smtClean="0">
                <a:cs typeface="Times New Roman" panose="02020603050405020304" pitchFamily="18" charset="0"/>
              </a:rPr>
              <a:t>ε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 the empty </a:t>
            </a:r>
            <a:r>
              <a:rPr lang="en-US" altLang="en-US" dirty="0" smtClean="0">
                <a:cs typeface="Times New Roman" panose="02020603050405020304" pitchFamily="18" charset="0"/>
              </a:rPr>
              <a:t>string (length 0)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Concatenation of w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w</a:t>
            </a:r>
            <a:r>
              <a:rPr lang="en-US" altLang="en-US" baseline="-25000" dirty="0">
                <a:cs typeface="Times New Roman" panose="02020603050405020304" pitchFamily="18" charset="0"/>
              </a:rPr>
              <a:t>2 </a:t>
            </a:r>
            <a:r>
              <a:rPr lang="en-US" altLang="en-US" dirty="0" smtClean="0">
                <a:cs typeface="Times New Roman" panose="02020603050405020304" pitchFamily="18" charset="0"/>
              </a:rPr>
              <a:t>: copy </a:t>
            </a:r>
            <a:r>
              <a:rPr lang="en-US" altLang="en-US" dirty="0">
                <a:cs typeface="Times New Roman" panose="02020603050405020304" pitchFamily="18" charset="0"/>
              </a:rPr>
              <a:t>of  w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followed by copy of 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, written </a:t>
            </a:r>
            <a:r>
              <a:rPr lang="en-US" altLang="en-US" dirty="0">
                <a:cs typeface="Times New Roman" panose="02020603050405020304" pitchFamily="18" charset="0"/>
              </a:rPr>
              <a:t>as 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|w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| = |w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| + |w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|</a:t>
            </a:r>
            <a:endParaRPr lang="en-US" altLang="en-US" baseline="-25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64B2-2E1A-4AB2-B56D-2F94EAC8C5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Strings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7693" y="1338004"/>
            <a:ext cx="8479470" cy="53983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= {0,1}  set of bits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 = 0100,   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 = 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 = 010011, 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|w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w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| = 4+2 = 6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sz="3600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= {0, 1, 2, … , 9} set of digits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w = 313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sz="3600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= </a:t>
            </a:r>
            <a:r>
              <a:rPr lang="en-US" altLang="en-US" dirty="0" smtClean="0">
                <a:cs typeface="Times New Roman" panose="02020603050405020304" pitchFamily="18" charset="0"/>
              </a:rPr>
              <a:t>Set </a:t>
            </a:r>
            <a:r>
              <a:rPr lang="en-US" altLang="en-US" dirty="0">
                <a:cs typeface="Times New Roman" panose="02020603050405020304" pitchFamily="18" charset="0"/>
              </a:rPr>
              <a:t>of all symbols used in </a:t>
            </a:r>
            <a:r>
              <a:rPr lang="en-US" altLang="en-US" dirty="0" smtClean="0">
                <a:cs typeface="Times New Roman" panose="02020603050405020304" pitchFamily="18" charset="0"/>
              </a:rPr>
              <a:t>Java, </a:t>
            </a:r>
          </a:p>
          <a:p>
            <a:pPr marL="0" indent="0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w = “</a:t>
            </a:r>
            <a:r>
              <a:rPr lang="en-US" dirty="0"/>
              <a:t>public static void </a:t>
            </a:r>
            <a:r>
              <a:rPr lang="en-US" dirty="0" err="1" smtClean="0"/>
              <a:t>fnc</a:t>
            </a:r>
            <a:r>
              <a:rPr lang="en-US" dirty="0" smtClean="0"/>
              <a:t>() {“  (without the quotes)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ru-RU" altLang="en-US" baseline="30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22DD-1AE2-47E9-971A-F004D29E5A0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833" y="1338743"/>
            <a:ext cx="8639885" cy="3724275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language</a:t>
            </a:r>
            <a:r>
              <a:rPr lang="en-US" altLang="en-US" dirty="0"/>
              <a:t> </a:t>
            </a:r>
            <a:r>
              <a:rPr lang="en-US" altLang="en-US" dirty="0" smtClean="0"/>
              <a:t>over an alphabet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is a set of strings </a:t>
            </a:r>
            <a:r>
              <a:rPr lang="en-US" altLang="en-US" dirty="0" smtClean="0">
                <a:cs typeface="Times New Roman" panose="02020603050405020304" pitchFamily="18" charset="0"/>
              </a:rPr>
              <a:t>consisting of symbols in </a:t>
            </a:r>
            <a:r>
              <a:rPr lang="en-US" altLang="en-US" dirty="0" smtClean="0">
                <a:sym typeface="Symbol" panose="05050102010706020507" pitchFamily="18" charset="2"/>
              </a:rPr>
              <a:t></a:t>
            </a:r>
          </a:p>
          <a:p>
            <a:pPr lvl="1"/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May be finite or infinite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is the set of </a:t>
            </a:r>
            <a:r>
              <a:rPr lang="en-US" altLang="en-US" i="1" dirty="0">
                <a:cs typeface="Times New Roman" panose="02020603050405020304" pitchFamily="18" charset="0"/>
              </a:rPr>
              <a:t>all</a:t>
            </a:r>
            <a:r>
              <a:rPr lang="en-US" altLang="en-US" dirty="0">
                <a:cs typeface="Times New Roman" panose="02020603050405020304" pitchFamily="18" charset="0"/>
              </a:rPr>
              <a:t> strings over </a:t>
            </a:r>
            <a:r>
              <a:rPr lang="en-US" altLang="en-US" dirty="0" smtClean="0">
                <a:sym typeface="Symbol" panose="05050102010706020507" pitchFamily="18" charset="2"/>
              </a:rPr>
              <a:t> (</a:t>
            </a:r>
            <a:r>
              <a:rPr lang="en-US" altLang="en-US" smtClean="0">
                <a:sym typeface="Symbol" panose="05050102010706020507" pitchFamily="18" charset="2"/>
              </a:rPr>
              <a:t>an infinite set)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cs typeface="Times New Roman" panose="02020603050405020304" pitchFamily="18" charset="0"/>
              </a:rPr>
              <a:t>language L over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is a subset of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Automata/Machines </a:t>
            </a:r>
            <a:r>
              <a:rPr lang="en-US" altLang="en-US" b="1" dirty="0">
                <a:cs typeface="Times New Roman" panose="02020603050405020304" pitchFamily="18" charset="0"/>
              </a:rPr>
              <a:t>accept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languages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22DD-1AE2-47E9-971A-F004D29E5A0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Languages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9359"/>
            <a:ext cx="9243893" cy="5278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 = {0, 1}  set of bits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* is the set of bit strings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L</a:t>
            </a:r>
            <a:r>
              <a:rPr lang="en-US" altLang="en-US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{ w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sym typeface="Symbol" panose="05050102010706020507" pitchFamily="18" charset="2"/>
              </a:rPr>
              <a:t>* | </a:t>
            </a:r>
            <a:r>
              <a:rPr lang="en-US" altLang="en-US" sz="2200" dirty="0" smtClean="0">
                <a:sym typeface="Symbol" panose="05050102010706020507" pitchFamily="18" charset="2"/>
              </a:rPr>
              <a:t>|</a:t>
            </a:r>
            <a:r>
              <a:rPr lang="en-US" altLang="en-US" dirty="0" smtClean="0">
                <a:sym typeface="Symbol" panose="05050102010706020507" pitchFamily="18" charset="2"/>
              </a:rPr>
              <a:t>w</a:t>
            </a:r>
            <a:r>
              <a:rPr lang="en-US" altLang="en-US" sz="2200" dirty="0" smtClean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is even }  set of bit strings of even length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L</a:t>
            </a:r>
            <a:r>
              <a:rPr lang="en-US" altLang="en-US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= { w</a:t>
            </a:r>
            <a:r>
              <a:rPr lang="en-US" altLang="en-US" dirty="0">
                <a:sym typeface="Symbol" panose="05050102010706020507" pitchFamily="18" charset="2"/>
              </a:rPr>
              <a:t> * | </a:t>
            </a:r>
            <a:r>
              <a:rPr lang="en-US" altLang="en-US" dirty="0" smtClean="0">
                <a:sym typeface="Symbol" panose="05050102010706020507" pitchFamily="18" charset="2"/>
              </a:rPr>
              <a:t>w</a:t>
            </a:r>
            <a:r>
              <a:rPr lang="en-US" altLang="en-US" sz="2200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contains no </a:t>
            </a:r>
            <a:r>
              <a:rPr lang="en-US" altLang="en-US" dirty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’s } = {</a:t>
            </a:r>
            <a:r>
              <a:rPr lang="el-GR" altLang="en-US" dirty="0" smtClean="0">
                <a:cs typeface="Times New Roman" panose="02020603050405020304" pitchFamily="18" charset="0"/>
              </a:rPr>
              <a:t>ε</a:t>
            </a:r>
            <a:r>
              <a:rPr lang="en-US" altLang="en-US" dirty="0" smtClean="0">
                <a:cs typeface="Times New Roman" panose="02020603050405020304" pitchFamily="18" charset="0"/>
              </a:rPr>
              <a:t>, 0, 00, 000, …} = </a:t>
            </a:r>
            <a:r>
              <a:rPr lang="en-US" altLang="en-US" dirty="0" smtClean="0">
                <a:sym typeface="Symbol" panose="05050102010706020507" pitchFamily="18" charset="2"/>
              </a:rPr>
              <a:t>{0}*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sz="4400" dirty="0">
                <a:sym typeface="Symbol" panose="05050102010706020507" pitchFamily="18" charset="2"/>
              </a:rPr>
              <a:t>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 = { a, 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, … , z, A, B, … , Z }  English alphabet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* is the set of strings consisting of English letters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L</a:t>
            </a:r>
            <a:r>
              <a:rPr lang="en-US" altLang="en-US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English language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L</a:t>
            </a:r>
            <a:r>
              <a:rPr lang="en-US" altLang="en-US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set of last names of students in this class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L</a:t>
            </a:r>
            <a:r>
              <a:rPr lang="en-US" altLang="en-US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{ w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* </a:t>
            </a:r>
            <a:r>
              <a:rPr lang="en-US" altLang="en-US" dirty="0" smtClean="0">
                <a:sym typeface="Symbol" panose="05050102010706020507" pitchFamily="18" charset="2"/>
              </a:rPr>
              <a:t>| w contains the letter `a’ }</a:t>
            </a:r>
          </a:p>
        </p:txBody>
      </p:sp>
    </p:spTree>
    <p:extLst>
      <p:ext uri="{BB962C8B-B14F-4D97-AF65-F5344CB8AC3E}">
        <p14:creationId xmlns:p14="http://schemas.microsoft.com/office/powerpoint/2010/main" val="1863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Course Preparation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course prep from last lecture</a:t>
            </a:r>
          </a:p>
          <a:p>
            <a:r>
              <a:rPr lang="en-US" dirty="0"/>
              <a:t>Work through </a:t>
            </a:r>
            <a:r>
              <a:rPr lang="en-US" dirty="0" smtClean="0"/>
              <a:t>proof examples </a:t>
            </a:r>
            <a:r>
              <a:rPr lang="en-US" dirty="0"/>
              <a:t>in </a:t>
            </a:r>
            <a:r>
              <a:rPr lang="en-US" dirty="0" smtClean="0"/>
              <a:t>last lecture’s </a:t>
            </a:r>
            <a:r>
              <a:rPr lang="en-US" dirty="0"/>
              <a:t>slides</a:t>
            </a:r>
          </a:p>
          <a:p>
            <a:r>
              <a:rPr lang="en-US" dirty="0" smtClean="0"/>
              <a:t>Review Sections 0.3-0.4 of </a:t>
            </a:r>
            <a:r>
              <a:rPr lang="en-US" dirty="0" err="1" smtClean="0"/>
              <a:t>Sipser</a:t>
            </a:r>
            <a:endParaRPr lang="en-US" dirty="0" smtClean="0"/>
          </a:p>
          <a:p>
            <a:r>
              <a:rPr lang="en-US" dirty="0" smtClean="0"/>
              <a:t>Work through induction problems (handout)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let’s get started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EEB1-7A27-4E31-BF16-725087AD78F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and Languages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93" y="1438672"/>
            <a:ext cx="8613694" cy="4462983"/>
          </a:xfrm>
        </p:spPr>
        <p:txBody>
          <a:bodyPr/>
          <a:lstStyle/>
          <a:p>
            <a:r>
              <a:rPr lang="en-US" altLang="en-US" b="1" dirty="0"/>
              <a:t>Problem</a:t>
            </a:r>
            <a:r>
              <a:rPr lang="en-US" altLang="en-US" dirty="0"/>
              <a:t>: defined using input and output</a:t>
            </a:r>
          </a:p>
          <a:p>
            <a:r>
              <a:rPr lang="en-US" altLang="en-US" b="1" dirty="0"/>
              <a:t>Decision Problem</a:t>
            </a:r>
            <a:r>
              <a:rPr lang="en-US" altLang="en-US" dirty="0"/>
              <a:t>: output is either yes or no</a:t>
            </a:r>
          </a:p>
          <a:p>
            <a:r>
              <a:rPr lang="en-US" altLang="en-US" b="1" dirty="0"/>
              <a:t>Language</a:t>
            </a:r>
            <a:r>
              <a:rPr lang="en-US" altLang="en-US" dirty="0"/>
              <a:t> of a decision problem: set of all inputs where output is </a:t>
            </a:r>
            <a:r>
              <a:rPr lang="en-US" altLang="en-US" i="1" dirty="0" smtClean="0"/>
              <a:t>yes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The decision problem associated to a language </a:t>
            </a:r>
          </a:p>
          <a:p>
            <a:pPr marL="0" indent="0">
              <a:buNone/>
            </a:pPr>
            <a:r>
              <a:rPr lang="en-US" altLang="en-US" i="1" dirty="0" smtClean="0">
                <a:sym typeface="Symbol" panose="05050102010706020507" pitchFamily="18" charset="2"/>
              </a:rPr>
              <a:t>	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set of objects that </a:t>
            </a:r>
            <a:r>
              <a:rPr lang="en-US" altLang="en-US" dirty="0" smtClean="0">
                <a:sym typeface="Symbol" panose="05050102010706020507" pitchFamily="18" charset="2"/>
              </a:rPr>
              <a:t>satisfy some property </a:t>
            </a:r>
            <a:r>
              <a:rPr lang="en-US" altLang="en-US" i="1" dirty="0" smtClean="0">
                <a:sym typeface="Symbol" panose="05050102010706020507" pitchFamily="18" charset="2"/>
              </a:rPr>
              <a:t>P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is defined via:</a:t>
            </a:r>
          </a:p>
          <a:p>
            <a:pPr lvl="1"/>
            <a:r>
              <a:rPr lang="en-US" altLang="en-US" dirty="0" smtClean="0"/>
              <a:t>Input: object x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/>
              <a:t>Output: </a:t>
            </a:r>
            <a:r>
              <a:rPr lang="en-US" altLang="en-US" i="1" dirty="0" smtClean="0"/>
              <a:t>Yes</a:t>
            </a:r>
            <a:r>
              <a:rPr lang="en-US" altLang="en-US" dirty="0" smtClean="0"/>
              <a:t> if x</a:t>
            </a:r>
            <a:r>
              <a:rPr lang="en-US" altLang="en-US" dirty="0" smtClean="0">
                <a:sym typeface="Symbol" panose="05050102010706020507" pitchFamily="18" charset="2"/>
              </a:rPr>
              <a:t> satisfies property </a:t>
            </a:r>
            <a:r>
              <a:rPr lang="en-US" altLang="en-US" i="1" dirty="0" smtClean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 (i.e. belongs to </a:t>
            </a:r>
            <a:r>
              <a:rPr lang="en-US" altLang="en-US" i="1" dirty="0" smtClean="0">
                <a:sym typeface="Symbol" panose="05050102010706020507" pitchFamily="18" charset="2"/>
              </a:rPr>
              <a:t>L</a:t>
            </a:r>
            <a:r>
              <a:rPr lang="en-US" altLang="en-US" dirty="0" smtClean="0">
                <a:sym typeface="Symbol" panose="05050102010706020507" pitchFamily="18" charset="2"/>
              </a:rPr>
              <a:t>),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          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dirty="0" smtClean="0">
                <a:sym typeface="Symbol" panose="05050102010706020507" pitchFamily="18" charset="2"/>
              </a:rPr>
              <a:t>o </a:t>
            </a:r>
            <a:r>
              <a:rPr lang="en-US" altLang="en-US" dirty="0" smtClean="0">
                <a:sym typeface="Symbol" panose="05050102010706020507" pitchFamily="18" charset="2"/>
              </a:rPr>
              <a:t>otherwise</a:t>
            </a:r>
            <a:endParaRPr lang="en-US" altLang="en-US" dirty="0" smtClean="0"/>
          </a:p>
          <a:p>
            <a:pPr lvl="1"/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51513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4D29-7B5F-4F7E-AB9B-B885A0D928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Sorting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38" y="1220558"/>
            <a:ext cx="8846715" cy="4395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Sorting </a:t>
            </a:r>
            <a:r>
              <a:rPr lang="en-US" altLang="en-US" b="1" dirty="0" smtClean="0"/>
              <a:t>Problem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Input: Array of integers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Output: Array with the same integers in non-descending </a:t>
            </a:r>
            <a:r>
              <a:rPr lang="en-US" altLang="en-US" dirty="0" smtClean="0"/>
              <a:t>order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Sorting decision </a:t>
            </a:r>
            <a:r>
              <a:rPr lang="en-US" altLang="en-US" b="1" dirty="0" smtClean="0"/>
              <a:t>problem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Input: Array of integers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Output: </a:t>
            </a:r>
            <a:r>
              <a:rPr lang="en-US" altLang="en-US" i="1" dirty="0" smtClean="0"/>
              <a:t>Yes</a:t>
            </a:r>
            <a:r>
              <a:rPr lang="en-US" altLang="en-US" dirty="0" smtClean="0"/>
              <a:t> </a:t>
            </a:r>
            <a:r>
              <a:rPr lang="en-US" altLang="en-US" dirty="0"/>
              <a:t>if the array is in non-descending </a:t>
            </a:r>
            <a:r>
              <a:rPr lang="en-US" altLang="en-US" dirty="0" smtClean="0"/>
              <a:t>order, </a:t>
            </a:r>
            <a:r>
              <a:rPr lang="en-US" altLang="en-US" i="1" dirty="0" smtClean="0"/>
              <a:t>no</a:t>
            </a:r>
            <a:r>
              <a:rPr lang="en-US" altLang="en-US" dirty="0" smtClean="0"/>
              <a:t> otherwise</a:t>
            </a:r>
            <a:endParaRPr lang="en-US" altLang="en-US" dirty="0"/>
          </a:p>
          <a:p>
            <a:r>
              <a:rPr lang="en-US" altLang="en-US" b="1" dirty="0" smtClean="0"/>
              <a:t>Sorting Language</a:t>
            </a:r>
            <a:r>
              <a:rPr lang="en-US" altLang="en-US" dirty="0" smtClean="0"/>
              <a:t>: set </a:t>
            </a:r>
            <a:r>
              <a:rPr lang="en-US" altLang="en-US" dirty="0"/>
              <a:t>of all integer arrays that are in </a:t>
            </a:r>
            <a:r>
              <a:rPr lang="en-US" altLang="en-US" dirty="0" smtClean="0"/>
              <a:t>non-descending order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1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7843-659A-4DF2-BF57-5E78F7D9738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Code Reachability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9" y="1287671"/>
            <a:ext cx="8813159" cy="44629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Code Reachability </a:t>
            </a:r>
            <a:r>
              <a:rPr lang="en-US" altLang="en-US" b="1" dirty="0" smtClean="0"/>
              <a:t>Problem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Input: </a:t>
            </a:r>
            <a:r>
              <a:rPr lang="en-US" altLang="en-US" dirty="0" smtClean="0"/>
              <a:t>Java </a:t>
            </a:r>
            <a:r>
              <a:rPr lang="en-US" altLang="en-US" dirty="0"/>
              <a:t>computer code</a:t>
            </a:r>
          </a:p>
          <a:p>
            <a:pPr lvl="1"/>
            <a:r>
              <a:rPr lang="en-US" altLang="en-US" dirty="0"/>
              <a:t>Output: </a:t>
            </a:r>
            <a:r>
              <a:rPr lang="en-US" altLang="en-US" dirty="0" smtClean="0"/>
              <a:t>Reachable </a:t>
            </a:r>
            <a:r>
              <a:rPr lang="en-US" altLang="en-US" dirty="0"/>
              <a:t>l</a:t>
            </a:r>
            <a:r>
              <a:rPr lang="en-US" altLang="en-US" dirty="0" smtClean="0"/>
              <a:t>ines </a:t>
            </a:r>
            <a:r>
              <a:rPr lang="en-US" altLang="en-US" dirty="0"/>
              <a:t>of </a:t>
            </a:r>
            <a:r>
              <a:rPr lang="en-US" altLang="en-US" dirty="0" smtClean="0"/>
              <a:t>code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Code Reachability Decision </a:t>
            </a:r>
            <a:r>
              <a:rPr lang="en-US" altLang="en-US" b="1" dirty="0" smtClean="0"/>
              <a:t>Problem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Input: </a:t>
            </a:r>
            <a:r>
              <a:rPr lang="en-US" altLang="en-US" dirty="0" smtClean="0"/>
              <a:t>Java </a:t>
            </a:r>
            <a:r>
              <a:rPr lang="en-US" altLang="en-US" dirty="0"/>
              <a:t>computer code and a line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Output: </a:t>
            </a:r>
            <a:r>
              <a:rPr lang="en-US" altLang="en-US" i="1" dirty="0" smtClean="0"/>
              <a:t>Yes</a:t>
            </a:r>
            <a:r>
              <a:rPr lang="en-US" altLang="en-US" dirty="0" smtClean="0"/>
              <a:t> </a:t>
            </a:r>
            <a:r>
              <a:rPr lang="en-US" altLang="en-US" dirty="0"/>
              <a:t>if the line is reachable for some </a:t>
            </a:r>
            <a:r>
              <a:rPr lang="en-US" altLang="en-US" dirty="0" smtClean="0"/>
              <a:t>input, </a:t>
            </a:r>
            <a:r>
              <a:rPr lang="en-US" altLang="en-US" i="1" dirty="0" smtClean="0"/>
              <a:t>no</a:t>
            </a:r>
            <a:r>
              <a:rPr lang="en-US" altLang="en-US" dirty="0" smtClean="0"/>
              <a:t> otherwise</a:t>
            </a:r>
          </a:p>
          <a:p>
            <a:r>
              <a:rPr lang="en-US" altLang="en-US" b="1" dirty="0" smtClean="0"/>
              <a:t>Reachability Language</a:t>
            </a:r>
            <a:r>
              <a:rPr lang="en-US" altLang="en-US" dirty="0" smtClean="0"/>
              <a:t>: set </a:t>
            </a:r>
            <a:r>
              <a:rPr lang="en-US" altLang="en-US" dirty="0"/>
              <a:t>of pairs consisting of a </a:t>
            </a:r>
            <a:r>
              <a:rPr lang="en-US" altLang="en-US" dirty="0" smtClean="0"/>
              <a:t>string </a:t>
            </a:r>
            <a:r>
              <a:rPr lang="en-US" altLang="en-US" dirty="0"/>
              <a:t>of </a:t>
            </a:r>
            <a:r>
              <a:rPr lang="en-US" altLang="en-US" dirty="0" smtClean="0"/>
              <a:t>Java </a:t>
            </a:r>
            <a:r>
              <a:rPr lang="en-US" altLang="en-US" dirty="0"/>
              <a:t>computer code </a:t>
            </a:r>
            <a:r>
              <a:rPr lang="en-US" altLang="en-US" dirty="0" smtClean="0"/>
              <a:t>and </a:t>
            </a:r>
            <a:r>
              <a:rPr lang="en-US" altLang="en-US" dirty="0"/>
              <a:t>the number of a </a:t>
            </a:r>
            <a:r>
              <a:rPr lang="en-US" altLang="en-US" dirty="0" smtClean="0"/>
              <a:t>reachable </a:t>
            </a:r>
            <a:r>
              <a:rPr lang="en-US" altLang="en-US" dirty="0"/>
              <a:t>line in that </a:t>
            </a:r>
            <a:r>
              <a:rPr lang="en-US" altLang="en-US" dirty="0" smtClean="0"/>
              <a:t>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2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B1F3-1F5D-42CB-9BAC-143CE7BF0B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</a:t>
            </a:r>
            <a:r>
              <a:rPr lang="en-US" altLang="en-US" dirty="0" smtClean="0"/>
              <a:t>– Even String Length and Primality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807" y="1103152"/>
            <a:ext cx="8110354" cy="51676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Decision problem  </a:t>
            </a:r>
            <a:r>
              <a:rPr lang="en-US" altLang="en-US" dirty="0" smtClean="0">
                <a:sym typeface="Symbol" panose="05050102010706020507" pitchFamily="18" charset="2"/>
              </a:rPr>
              <a:t>  Language of </a:t>
            </a:r>
            <a:r>
              <a:rPr lang="en-US" altLang="en-US" i="1" dirty="0" smtClean="0">
                <a:sym typeface="Symbol" panose="05050102010706020507" pitchFamily="18" charset="2"/>
              </a:rPr>
              <a:t>yes</a:t>
            </a:r>
            <a:r>
              <a:rPr lang="en-US" altLang="en-US" dirty="0" smtClean="0">
                <a:sym typeface="Symbol" panose="05050102010706020507" pitchFamily="18" charset="2"/>
              </a:rPr>
              <a:t> instances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b="1" dirty="0" smtClean="0"/>
              <a:t>Decision Problem </a:t>
            </a:r>
            <a:r>
              <a:rPr lang="en-US" altLang="en-US" dirty="0" smtClean="0"/>
              <a:t>(even string length)</a:t>
            </a:r>
          </a:p>
          <a:p>
            <a:pPr lvl="1"/>
            <a:r>
              <a:rPr lang="en-US" altLang="en-US" dirty="0" smtClean="0"/>
              <a:t>Input: String w </a:t>
            </a:r>
          </a:p>
          <a:p>
            <a:pPr lvl="1"/>
            <a:r>
              <a:rPr lang="en-US" altLang="en-US" dirty="0" smtClean="0"/>
              <a:t>Output: Yes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w has even length</a:t>
            </a:r>
          </a:p>
          <a:p>
            <a:pPr marL="0" indent="0">
              <a:buNone/>
            </a:pPr>
            <a:r>
              <a:rPr lang="en-US" altLang="en-US" b="1" dirty="0"/>
              <a:t> </a:t>
            </a:r>
            <a:r>
              <a:rPr lang="en-US" altLang="en-US" b="1" dirty="0" smtClean="0"/>
              <a:t>  Language</a:t>
            </a:r>
            <a:r>
              <a:rPr lang="en-US" altLang="en-US" dirty="0" smtClean="0"/>
              <a:t>: set </a:t>
            </a:r>
            <a:r>
              <a:rPr lang="en-US" altLang="en-US" dirty="0"/>
              <a:t>of all strings of even </a:t>
            </a:r>
            <a:r>
              <a:rPr lang="en-US" altLang="en-US" dirty="0" smtClean="0"/>
              <a:t>length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endParaRPr lang="en-US" altLang="en-US" dirty="0"/>
          </a:p>
          <a:p>
            <a:r>
              <a:rPr lang="en-US" altLang="en-US" b="1" dirty="0"/>
              <a:t>Decision Problem </a:t>
            </a:r>
            <a:r>
              <a:rPr lang="en-US" altLang="en-US" dirty="0" smtClean="0"/>
              <a:t>(primes)</a:t>
            </a:r>
          </a:p>
          <a:p>
            <a:pPr lvl="1"/>
            <a:r>
              <a:rPr lang="en-US" altLang="en-US" dirty="0" smtClean="0"/>
              <a:t>Input</a:t>
            </a:r>
            <a:r>
              <a:rPr lang="en-US" altLang="en-US" dirty="0"/>
              <a:t>: P</a:t>
            </a:r>
            <a:r>
              <a:rPr lang="en-US" altLang="en-US" dirty="0" smtClean="0"/>
              <a:t>ositive integer </a:t>
            </a:r>
            <a:r>
              <a:rPr lang="en-US" altLang="en-US" i="1" dirty="0" smtClean="0"/>
              <a:t>N</a:t>
            </a:r>
            <a:endParaRPr lang="en-US" altLang="en-US" dirty="0"/>
          </a:p>
          <a:p>
            <a:pPr lvl="1"/>
            <a:r>
              <a:rPr lang="en-US" altLang="en-US" dirty="0"/>
              <a:t>Output: </a:t>
            </a:r>
            <a:r>
              <a:rPr lang="en-US" altLang="en-US" dirty="0" smtClean="0"/>
              <a:t>Yes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</a:t>
            </a:r>
            <a:r>
              <a:rPr lang="en-US" altLang="en-US" i="1" dirty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prime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 smtClean="0"/>
              <a:t>   Language</a:t>
            </a:r>
            <a:r>
              <a:rPr lang="en-US" altLang="en-US" dirty="0"/>
              <a:t>: set of all </a:t>
            </a:r>
            <a:r>
              <a:rPr lang="en-US" altLang="en-US" dirty="0" smtClean="0"/>
              <a:t>primes </a:t>
            </a:r>
            <a:endParaRPr lang="en-US" altLang="en-US" b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7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B1F3-1F5D-42CB-9BAC-143CE7BF0B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>
          <a:xfrm>
            <a:off x="287024" y="32649"/>
            <a:ext cx="8966031" cy="957252"/>
          </a:xfrm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– Divisibility by 3 Language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566" y="1371523"/>
            <a:ext cx="8108484" cy="39596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Language</a:t>
            </a:r>
            <a:r>
              <a:rPr lang="en-US" altLang="en-US" dirty="0" smtClean="0"/>
              <a:t>: set of non-negative integers divisible by 3</a:t>
            </a:r>
            <a:br>
              <a:rPr lang="en-US" altLang="en-US" dirty="0" smtClean="0"/>
            </a:br>
            <a:r>
              <a:rPr lang="en-US" altLang="en-US" dirty="0" smtClean="0"/>
              <a:t>	       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= { 0, 3, 6, 9, …}</a:t>
            </a:r>
          </a:p>
          <a:p>
            <a:pPr marL="0" indent="0">
              <a:buNone/>
            </a:pPr>
            <a:r>
              <a:rPr lang="en-US" altLang="en-US" b="1" dirty="0" smtClean="0"/>
              <a:t>Objects</a:t>
            </a:r>
            <a:r>
              <a:rPr lang="en-US" altLang="en-US" dirty="0" smtClean="0"/>
              <a:t>: non-negative integers</a:t>
            </a:r>
          </a:p>
          <a:p>
            <a:pPr marL="0" indent="0">
              <a:buNone/>
            </a:pPr>
            <a:r>
              <a:rPr lang="en-US" altLang="en-US" b="1" dirty="0" smtClean="0"/>
              <a:t>Property</a:t>
            </a:r>
            <a:r>
              <a:rPr lang="en-US" altLang="en-US" dirty="0" smtClean="0"/>
              <a:t>: divisibility by 3</a:t>
            </a:r>
          </a:p>
          <a:p>
            <a:pPr marL="0" indent="0">
              <a:buNone/>
            </a:pPr>
            <a:r>
              <a:rPr lang="en-US" altLang="en-US" b="1" dirty="0" smtClean="0"/>
              <a:t>Decision Problem</a:t>
            </a:r>
            <a:endParaRPr lang="en-US" altLang="en-US" dirty="0" smtClean="0"/>
          </a:p>
          <a:p>
            <a:pPr lvl="1"/>
            <a:r>
              <a:rPr lang="en-US" altLang="en-US" dirty="0"/>
              <a:t>Input: </a:t>
            </a:r>
            <a:r>
              <a:rPr lang="en-US" altLang="en-US" dirty="0" smtClean="0"/>
              <a:t>Non-negative integer </a:t>
            </a:r>
            <a:r>
              <a:rPr lang="en-US" altLang="en-US" i="1" dirty="0" smtClean="0"/>
              <a:t>N</a:t>
            </a:r>
            <a:endParaRPr lang="en-US" altLang="en-US" dirty="0"/>
          </a:p>
          <a:p>
            <a:pPr lvl="1"/>
            <a:r>
              <a:rPr lang="en-US" altLang="en-US" dirty="0"/>
              <a:t>Output: </a:t>
            </a:r>
            <a:r>
              <a:rPr lang="en-US" altLang="en-US" dirty="0" smtClean="0"/>
              <a:t>Yes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is divisible by 3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6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B1F3-1F5D-42CB-9BAC-143CE7BF0B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>
          <a:xfrm>
            <a:off x="387692" y="49427"/>
            <a:ext cx="7888047" cy="915307"/>
          </a:xfrm>
        </p:spPr>
        <p:txBody>
          <a:bodyPr/>
          <a:lstStyle/>
          <a:p>
            <a:r>
              <a:rPr lang="en-US" altLang="en-US" dirty="0" smtClean="0"/>
              <a:t>Example – Graph Divisibility Language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25" y="1287671"/>
            <a:ext cx="8781475" cy="385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Language</a:t>
            </a:r>
            <a:r>
              <a:rPr lang="en-US" altLang="en-US" dirty="0"/>
              <a:t>: set </a:t>
            </a:r>
            <a:r>
              <a:rPr lang="en-US" altLang="en-US" dirty="0" smtClean="0"/>
              <a:t>of simple graphs </a:t>
            </a:r>
            <a:br>
              <a:rPr lang="en-US" altLang="en-US" dirty="0" smtClean="0"/>
            </a:br>
            <a:r>
              <a:rPr lang="en-US" altLang="en-US" dirty="0" smtClean="0"/>
              <a:t>                    (simple: no loops or multiple edges)</a:t>
            </a:r>
          </a:p>
          <a:p>
            <a:pPr marL="0" indent="0">
              <a:buNone/>
            </a:pPr>
            <a:r>
              <a:rPr lang="en-US" altLang="en-US" b="1" dirty="0" smtClean="0"/>
              <a:t>Objects</a:t>
            </a:r>
            <a:r>
              <a:rPr lang="en-US" altLang="en-US" dirty="0" smtClean="0"/>
              <a:t>: graphs</a:t>
            </a:r>
          </a:p>
          <a:p>
            <a:pPr marL="0" indent="0">
              <a:buNone/>
            </a:pPr>
            <a:r>
              <a:rPr lang="en-US" altLang="en-US" b="1" dirty="0" smtClean="0"/>
              <a:t>Property</a:t>
            </a:r>
            <a:r>
              <a:rPr lang="en-US" altLang="en-US" dirty="0" smtClean="0"/>
              <a:t>: simplicity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Decision Problem</a:t>
            </a:r>
            <a:endParaRPr lang="en-US" altLang="en-US" dirty="0"/>
          </a:p>
          <a:p>
            <a:pPr lvl="1"/>
            <a:r>
              <a:rPr lang="en-US" altLang="en-US" dirty="0"/>
              <a:t>Input: Graph </a:t>
            </a:r>
            <a:r>
              <a:rPr lang="en-US" altLang="en-US" i="1" dirty="0"/>
              <a:t>G</a:t>
            </a:r>
            <a:endParaRPr lang="en-US" altLang="en-US" dirty="0"/>
          </a:p>
          <a:p>
            <a:pPr lvl="1"/>
            <a:r>
              <a:rPr lang="en-US" altLang="en-US" dirty="0"/>
              <a:t>Output: </a:t>
            </a:r>
            <a:r>
              <a:rPr lang="en-US" altLang="en-US" dirty="0" smtClean="0"/>
              <a:t>Yes </a:t>
            </a:r>
            <a:r>
              <a:rPr lang="en-US" altLang="en-US" dirty="0" err="1" smtClean="0"/>
              <a:t>iff</a:t>
            </a:r>
            <a:r>
              <a:rPr lang="en-US" altLang="en-US" dirty="0" smtClean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 smtClean="0"/>
              <a:t>is simple, i.e. has no loops or multiple edges</a:t>
            </a:r>
            <a:endParaRPr lang="en-US" altLang="en-US" dirty="0"/>
          </a:p>
          <a:p>
            <a:pPr lvl="1"/>
            <a:endParaRPr lang="en-US" altLang="en-US" b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16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64B2-2E1A-4AB2-B56D-2F94EAC8C56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Alphabets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b="1" dirty="0"/>
              <a:t>alphabet</a:t>
            </a:r>
            <a:r>
              <a:rPr lang="en-US" altLang="en-US" dirty="0"/>
              <a:t> is a finite non-empty </a:t>
            </a:r>
            <a:r>
              <a:rPr lang="en-US" altLang="en-US" dirty="0" smtClean="0"/>
              <a:t>set</a:t>
            </a:r>
            <a:endParaRPr lang="en-US" altLang="en-US" dirty="0"/>
          </a:p>
          <a:p>
            <a:r>
              <a:rPr lang="en-US" altLang="en-US" dirty="0"/>
              <a:t>An alphabet is generally denoted by the symbol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 smtClean="0">
                <a:cs typeface="Times New Roman" panose="02020603050405020304" pitchFamily="18" charset="0"/>
              </a:rPr>
              <a:t> (Greek upper-case “Sigma”)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{a}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{0,1}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Set of all symbols used in Java code</a:t>
            </a:r>
          </a:p>
          <a:p>
            <a:pPr lvl="1"/>
            <a:endParaRPr lang="el-GR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508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CPSC 313 Introduction to Computability </vt:lpstr>
      <vt:lpstr>More Course Preparation</vt:lpstr>
      <vt:lpstr>Problems and Languages</vt:lpstr>
      <vt:lpstr>Example – Sorting</vt:lpstr>
      <vt:lpstr>Example – Code Reachability</vt:lpstr>
      <vt:lpstr>Examples – Even String Length and Primality</vt:lpstr>
      <vt:lpstr>Example – Divisibility by 3 Language</vt:lpstr>
      <vt:lpstr>Example – Graph Divisibility Language</vt:lpstr>
      <vt:lpstr>Alphabets</vt:lpstr>
      <vt:lpstr>Strings</vt:lpstr>
      <vt:lpstr>Examples of Strings</vt:lpstr>
      <vt:lpstr>Languages</vt:lpstr>
      <vt:lpstr>Examples of Languages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Bentham</dc:creator>
  <cp:lastModifiedBy>Renate Scheidler</cp:lastModifiedBy>
  <cp:revision>122</cp:revision>
  <dcterms:created xsi:type="dcterms:W3CDTF">2018-02-28T16:41:54Z</dcterms:created>
  <dcterms:modified xsi:type="dcterms:W3CDTF">2020-01-06T10:45:27Z</dcterms:modified>
</cp:coreProperties>
</file>