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6" r:id="rId6"/>
    <p:sldId id="263" r:id="rId7"/>
    <p:sldId id="264" r:id="rId8"/>
    <p:sldId id="265" r:id="rId9"/>
    <p:sldId id="260" r:id="rId10"/>
    <p:sldId id="268" r:id="rId11"/>
    <p:sldId id="262" r:id="rId12"/>
    <p:sldId id="269" r:id="rId13"/>
    <p:sldId id="267" r:id="rId14"/>
    <p:sldId id="270" r:id="rId15"/>
    <p:sldId id="25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50" d="100"/>
          <a:sy n="50" d="100"/>
        </p:scale>
        <p:origin x="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1B44C-6257-F10F-7AC6-578F4C131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A81CD4-932D-BEF5-32CE-D9CB1F5ED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9EA31-6C2D-F9C5-D2C2-40E908AD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7A795-FF70-148F-AB88-2DA95DB0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0C4B0-6738-B56C-3BB1-BF8BD9AE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2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7CC2-0593-1953-9694-7CF9404A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34A27-73C3-0F27-084E-ECD2882AF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EEEF5-3BD9-D141-6CF7-C09AE846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8296D-EDDB-26AA-2274-1DC9621C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DC467-C0D1-9D9B-C1F5-39D14AD4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CC1428-B1C4-B368-57D4-59DC47DFE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B7914-A647-F9FC-524C-066ADE930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33926-EA81-12AA-A136-1FE1E0D0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C840C-13EA-FE06-FF58-1C493AF4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9B34F7-001E-74D7-C871-47A8340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0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4276-8A2D-0C6E-3063-EBE9E8DE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704C4-5690-335B-BF84-3FA4D4DA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8162E-AE55-0AA2-D9F9-62109017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7407A-D44F-D2EC-C5B0-2DFB0D5C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42909-6504-8E7A-41C2-5C63CE36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8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760C7-DD21-2714-E729-1E5C96D4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38E293-881E-9750-6DB5-6411E650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27A1C-BDC1-B7A4-4623-F8349AD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13327-3D4B-29E3-D301-A389E27C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77B4F-1530-9DC4-FA0E-AABB8B0B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5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D25A3-D019-5807-05E2-7EB9582D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800AB-AF78-246F-30BE-5307E58F0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EF7DC0-7EDE-A2F2-1141-9BBF47A24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F237C-6E0C-8AC0-C69E-8863E186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3E8BE-4A92-089B-2FAE-2DD9B329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BB516-79D0-E6F9-34AC-4B70A180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1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ED1D4-3090-4E04-0C38-2B7CD39E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A2667B-FDA5-D389-0713-CA2D0FCDA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2688A-3897-1E73-5E50-43735188D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E3195-6317-7C3B-A2E7-7B703BE4C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790BD-3048-7024-D37B-8D88C0AAB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E6E6AD-3EBF-FEBA-E545-D8798454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64BFF2-8DBA-93E3-9ED6-FB878490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F24B15-D4F8-098B-E9A1-8A09F694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2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69B60-C116-B268-7CD7-3B991B49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AF90F3-4EA3-0191-0259-2865085E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E27F3C-D5CF-EF63-12A7-6269602E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E3B956-2C34-A202-FF94-3506AA9C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CB9F06-087A-71BF-AA16-C54CF2F2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D0212F-8EB6-A1B1-5AF6-F5B08B77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2D1C98-A698-9162-460A-76EB134B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0F704-7385-B1AD-2AF1-977EC99F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78951-39F8-CD2F-4303-E3ED7348B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4B240F-0B49-B2BE-D6BC-5DFD3205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5504E-3EFD-9CD4-F37B-24451075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5A587-B036-4156-EBA3-9E206301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328E5-AC15-1264-FA1C-3D275B88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6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77513-6E25-EECD-3F7A-F92479F8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A11DD1-691A-0D9F-562F-05E45FD2F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1278CA-4AC9-9CF7-DE55-6B374805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A8583C-D628-3079-1632-A2DDADA1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0303A-51DF-66FF-7D2B-7EB1602C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82027-368E-1235-1783-2C6C6308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5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34B4A0-5F26-A6AD-D48B-68B7D9D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97065-A673-8345-386C-E64B2CE6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B89B1-713C-4882-410D-43A72B58D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F90CF-CE03-481B-A2DF-34C7DF446437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9026C-E24C-DBF0-201C-B78B6C727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7FBA5-89F8-A81F-4D3E-8F23C73E3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AF5BC-64BF-4EC3-865C-47C09B973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F2C84-79A4-3490-7707-40636679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난임 환자 대상 임신 성공 여부 예측 </a:t>
            </a:r>
            <a:r>
              <a:rPr lang="en-US" altLang="ko-KR" dirty="0"/>
              <a:t>AI </a:t>
            </a:r>
            <a:r>
              <a:rPr lang="ko-KR" altLang="en-US" dirty="0"/>
              <a:t>온라인 </a:t>
            </a:r>
            <a:r>
              <a:rPr lang="ko-KR" altLang="en-US" dirty="0" err="1"/>
              <a:t>해커톤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19B92-66D9-FAC9-ECDB-1E87317CB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경희대학교 소프트웨어융합학과</a:t>
            </a:r>
            <a:endParaRPr lang="en-US" altLang="ko-KR" dirty="0"/>
          </a:p>
          <a:p>
            <a:r>
              <a:rPr lang="ko-KR" altLang="en-US" dirty="0"/>
              <a:t>한주상</a:t>
            </a:r>
          </a:p>
        </p:txBody>
      </p:sp>
    </p:spTree>
    <p:extLst>
      <p:ext uri="{BB962C8B-B14F-4D97-AF65-F5344CB8AC3E}">
        <p14:creationId xmlns:p14="http://schemas.microsoft.com/office/powerpoint/2010/main" val="350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6E6F-207A-D499-98B9-2FC51A99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불임 원인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</a:t>
            </a:r>
            <a:r>
              <a:rPr lang="ko-KR" altLang="en-US" dirty="0"/>
              <a:t>에 의한 </a:t>
            </a:r>
            <a:r>
              <a:rPr lang="ko-KR" altLang="en-US" dirty="0" err="1"/>
              <a:t>히트맵</a:t>
            </a:r>
            <a:r>
              <a:rPr lang="ko-KR" altLang="en-US" dirty="0"/>
              <a:t> 시각화</a:t>
            </a:r>
          </a:p>
        </p:txBody>
      </p:sp>
      <p:pic>
        <p:nvPicPr>
          <p:cNvPr id="5" name="내용 개체 틀 4" descr="스크린샷, 사각형, 텍스트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B37F7A1-E9C2-6A0E-6AB3-D386D7AB6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9" y="1825625"/>
            <a:ext cx="4885977" cy="3708901"/>
          </a:xfrm>
        </p:spPr>
      </p:pic>
      <p:pic>
        <p:nvPicPr>
          <p:cNvPr id="7" name="그림 6" descr="텍스트, 스크린샷, 도표, 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DBC506C-89D9-2657-1FB4-5B9836480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2" y="1825625"/>
            <a:ext cx="4885978" cy="37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5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E26CF-6617-433C-F5FA-E02C3BC4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r>
              <a:rPr lang="ko-KR" altLang="en-US" dirty="0"/>
              <a:t> 모델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27BD6-6FEC-04BF-4367-012A714F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en-US" altLang="ko-KR" dirty="0" err="1"/>
              <a:t>Sklearn.preprocessing</a:t>
            </a:r>
            <a:r>
              <a:rPr lang="en-US" altLang="ko-KR" dirty="0"/>
              <a:t>: </a:t>
            </a:r>
            <a:r>
              <a:rPr lang="en-US" altLang="ko-KR" dirty="0" err="1"/>
              <a:t>OrdinalEncoder</a:t>
            </a:r>
            <a:r>
              <a:rPr lang="ko-KR" altLang="en-US" dirty="0"/>
              <a:t>는 범주형 문자열 타입일 때 문자열을 정수로 </a:t>
            </a:r>
            <a:r>
              <a:rPr lang="en-US" altLang="ko-KR" dirty="0"/>
              <a:t>Encoding</a:t>
            </a:r>
            <a:r>
              <a:rPr lang="ko-KR" altLang="en-US" dirty="0"/>
              <a:t>하는 기법을 나타냅니다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Sklearn.ensemble</a:t>
            </a:r>
            <a:r>
              <a:rPr lang="en-US" altLang="ko-KR" dirty="0"/>
              <a:t>: Ensemble </a:t>
            </a:r>
            <a:r>
              <a:rPr lang="ko-KR" altLang="en-US" dirty="0"/>
              <a:t>모델 중 기본적으로 </a:t>
            </a:r>
            <a:r>
              <a:rPr lang="en-US" altLang="ko-KR" dirty="0"/>
              <a:t>Random Forest</a:t>
            </a:r>
            <a:r>
              <a:rPr lang="ko-KR" altLang="en-US" dirty="0"/>
              <a:t>를 이용하여서 결정 트리로 이루어진 </a:t>
            </a:r>
            <a:r>
              <a:rPr lang="en-US" altLang="ko-KR" dirty="0"/>
              <a:t>Random Forest </a:t>
            </a:r>
            <a:r>
              <a:rPr lang="ko-KR" altLang="en-US" dirty="0"/>
              <a:t>모델을 말합니다</a:t>
            </a:r>
            <a:r>
              <a:rPr lang="en-US" altLang="ko-KR" dirty="0"/>
              <a:t>. </a:t>
            </a:r>
            <a:r>
              <a:rPr lang="en-US" altLang="ko-KR" dirty="0" err="1"/>
              <a:t>ExtraTreeClassifier</a:t>
            </a:r>
            <a:r>
              <a:rPr lang="ko-KR" altLang="en-US" dirty="0"/>
              <a:t>을 이용하여서 모델링 한 것으로 나타내어집니다</a:t>
            </a:r>
            <a:r>
              <a:rPr lang="en-US" altLang="ko-KR" dirty="0"/>
              <a:t>. </a:t>
            </a:r>
            <a:r>
              <a:rPr lang="ko-KR" altLang="en-US" dirty="0"/>
              <a:t>이 모델은 랜덤을 무작위적으로 </a:t>
            </a:r>
            <a:r>
              <a:rPr lang="ko-KR" altLang="en-US" dirty="0" err="1"/>
              <a:t>샘플한</a:t>
            </a:r>
            <a:r>
              <a:rPr lang="ko-KR" altLang="en-US" dirty="0"/>
              <a:t> 다음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기보적으로</a:t>
            </a:r>
            <a:r>
              <a:rPr lang="ko-KR" altLang="en-US" dirty="0"/>
              <a:t> 학습시키는 모델을 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8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26860-91F8-DEE1-FF3E-1A15F4A37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B33F-2101-5B97-90E7-34ADB585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불균형한 데이터를 </a:t>
            </a:r>
            <a:r>
              <a:rPr lang="en-US" altLang="ko-KR" dirty="0"/>
              <a:t>Resampling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58634-B3BB-21CC-37B7-9F5B8CB0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위의 상자수염 시각화로 불균형 대비하기 위해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데이터의 수를 증강하되 </a:t>
            </a:r>
            <a:r>
              <a:rPr lang="en-US" altLang="ko-KR" dirty="0"/>
              <a:t>Resampling </a:t>
            </a:r>
            <a:r>
              <a:rPr lang="ko-KR" altLang="en-US" dirty="0"/>
              <a:t>기법들을 이용하기로 결심하였다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임신 성공여부가 </a:t>
            </a:r>
            <a:r>
              <a:rPr lang="en-US" altLang="ko-KR" dirty="0"/>
              <a:t>0</a:t>
            </a:r>
            <a:r>
              <a:rPr lang="ko-KR" altLang="en-US" dirty="0"/>
              <a:t>인 경우 </a:t>
            </a:r>
            <a:r>
              <a:rPr lang="en-US" altLang="ko-KR" dirty="0"/>
              <a:t>1</a:t>
            </a:r>
            <a:r>
              <a:rPr lang="ko-KR" altLang="en-US" dirty="0"/>
              <a:t>인 경우보다 데이터의 정보가 더 많다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0</a:t>
            </a:r>
            <a:r>
              <a:rPr lang="ko-KR" altLang="en-US" dirty="0"/>
              <a:t>인 경우가 </a:t>
            </a:r>
            <a:r>
              <a:rPr lang="en-US" altLang="ko-KR" dirty="0"/>
              <a:t>1</a:t>
            </a:r>
            <a:r>
              <a:rPr lang="ko-KR" altLang="en-US" dirty="0"/>
              <a:t>인 경우보다 훨씬 많다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Resampling </a:t>
            </a:r>
            <a:r>
              <a:rPr lang="ko-KR" altLang="en-US" dirty="0"/>
              <a:t>중 데이터의 양이 많이 필요하다</a:t>
            </a:r>
            <a:endParaRPr lang="en-US" altLang="ko-KR" dirty="0"/>
          </a:p>
          <a:p>
            <a:r>
              <a:rPr lang="en-US" altLang="ko-KR" dirty="0"/>
              <a:t>Oversampling </a:t>
            </a:r>
            <a:r>
              <a:rPr lang="ko-KR" altLang="en-US" dirty="0"/>
              <a:t>기법 중 </a:t>
            </a:r>
            <a:r>
              <a:rPr lang="en-US" altLang="ko-KR" dirty="0"/>
              <a:t>SMOTEENN </a:t>
            </a:r>
            <a:r>
              <a:rPr lang="ko-KR" altLang="en-US" dirty="0"/>
              <a:t>기법을 이용하여서 시행하였다</a:t>
            </a:r>
            <a:r>
              <a:rPr lang="en-US" altLang="ko-KR" dirty="0"/>
              <a:t>. SMOTE(</a:t>
            </a:r>
            <a:r>
              <a:rPr lang="ko-KR" altLang="en-US" dirty="0"/>
              <a:t>소수 클래스의 샘플을 합성하여 만드는 기법</a:t>
            </a:r>
            <a:r>
              <a:rPr lang="en-US" altLang="ko-KR" dirty="0"/>
              <a:t>) + ENN(</a:t>
            </a:r>
            <a:r>
              <a:rPr lang="ko-KR" altLang="en-US" dirty="0"/>
              <a:t>다수 </a:t>
            </a:r>
            <a:r>
              <a:rPr lang="en-US" altLang="ko-KR" dirty="0"/>
              <a:t>Class </a:t>
            </a:r>
            <a:r>
              <a:rPr lang="ko-KR" altLang="en-US" dirty="0"/>
              <a:t>데이터 중 가장 가까운 데이터를 통해  다수 클래스가 아니면 삭제하는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613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FE991-844A-5210-3B5D-47C19427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</a:t>
            </a:r>
            <a:r>
              <a:rPr lang="ko-KR" altLang="en-US" dirty="0"/>
              <a:t>모델과 구별되는 모델 및 </a:t>
            </a:r>
            <a:r>
              <a:rPr lang="en-US" altLang="ko-KR" dirty="0"/>
              <a:t>hyper </a:t>
            </a:r>
            <a:r>
              <a:rPr lang="en-US" altLang="ko-KR" dirty="0" err="1"/>
              <a:t>parmeter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2F008-6BBF-F867-F5A3-26EA85B3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ExtratreeClassifier</a:t>
            </a:r>
            <a:r>
              <a:rPr lang="en-US" altLang="ko-KR" dirty="0"/>
              <a:t> </a:t>
            </a:r>
            <a:r>
              <a:rPr lang="ko-KR" altLang="en-US" dirty="0"/>
              <a:t>모델에서 저는 </a:t>
            </a:r>
            <a:r>
              <a:rPr lang="en-US" altLang="ko-KR" dirty="0"/>
              <a:t>boosting tree Ensemble </a:t>
            </a:r>
            <a:r>
              <a:rPr lang="ko-KR" altLang="en-US" dirty="0"/>
              <a:t>모델 중 </a:t>
            </a:r>
            <a:r>
              <a:rPr lang="en-US" altLang="ko-KR" dirty="0" err="1"/>
              <a:t>LightGBMClassifier</a:t>
            </a:r>
            <a:r>
              <a:rPr lang="en-US" altLang="ko-KR" dirty="0"/>
              <a:t> </a:t>
            </a:r>
            <a:r>
              <a:rPr lang="ko-KR" altLang="en-US" dirty="0"/>
              <a:t>모델을 이용하였다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LGBMClassifier</a:t>
            </a:r>
            <a:r>
              <a:rPr lang="en-US" altLang="ko-KR" dirty="0"/>
              <a:t>(</a:t>
            </a:r>
            <a:r>
              <a:rPr lang="en-US" altLang="ko-KR" dirty="0" err="1"/>
              <a:t>n_estimators</a:t>
            </a:r>
            <a:r>
              <a:rPr lang="en-US" altLang="ko-KR" dirty="0"/>
              <a:t> = 400, </a:t>
            </a:r>
            <a:r>
              <a:rPr lang="en-US" altLang="ko-KR" dirty="0" err="1"/>
              <a:t>n_jobs</a:t>
            </a:r>
            <a:r>
              <a:rPr lang="en-US" altLang="ko-KR" dirty="0"/>
              <a:t>= -1, </a:t>
            </a:r>
            <a:r>
              <a:rPr lang="en-US" altLang="ko-KR" dirty="0" err="1"/>
              <a:t>random_state</a:t>
            </a:r>
            <a:r>
              <a:rPr lang="en-US" altLang="ko-KR" dirty="0"/>
              <a:t> = 42)</a:t>
            </a:r>
          </a:p>
          <a:p>
            <a:r>
              <a:rPr lang="en-US" altLang="ko-KR" dirty="0" err="1"/>
              <a:t>LGBMClassifier.fit</a:t>
            </a:r>
            <a:r>
              <a:rPr lang="en-US" altLang="ko-KR" dirty="0"/>
              <a:t>(</a:t>
            </a:r>
            <a:r>
              <a:rPr lang="en-US" altLang="ko-KR" dirty="0" err="1"/>
              <a:t>X_train</a:t>
            </a:r>
            <a:r>
              <a:rPr lang="en-US" altLang="ko-KR" dirty="0"/>
              <a:t>, </a:t>
            </a:r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/>
              <a:t>eval_set</a:t>
            </a:r>
            <a:r>
              <a:rPr lang="en-US" altLang="ko-KR" dirty="0"/>
              <a:t>=[(</a:t>
            </a:r>
            <a:r>
              <a:rPr lang="en-US" altLang="ko-KR" dirty="0" err="1"/>
              <a:t>X_valid</a:t>
            </a:r>
            <a:r>
              <a:rPr lang="en-US" altLang="ko-KR" dirty="0"/>
              <a:t>, </a:t>
            </a:r>
            <a:r>
              <a:rPr lang="en-US" altLang="ko-KR" dirty="0" err="1"/>
              <a:t>y_valid</a:t>
            </a:r>
            <a:r>
              <a:rPr lang="en-US" altLang="ko-KR" dirty="0"/>
              <a:t>)], </a:t>
            </a:r>
            <a:r>
              <a:rPr lang="en-US" altLang="ko-KR" dirty="0" err="1"/>
              <a:t>eval_metric</a:t>
            </a:r>
            <a:r>
              <a:rPr lang="en-US" altLang="ko-KR" dirty="0"/>
              <a:t>=‘</a:t>
            </a:r>
            <a:r>
              <a:rPr lang="en-US" altLang="ko-KR" dirty="0" err="1"/>
              <a:t>logloss</a:t>
            </a:r>
            <a:r>
              <a:rPr lang="en-US" altLang="ko-KR" dirty="0"/>
              <a:t>’)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5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72748-E2BC-6544-D1B3-6308E0C8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변경된 모델로 </a:t>
            </a:r>
            <a:r>
              <a:rPr lang="en-US" altLang="ko-KR" dirty="0"/>
              <a:t>roc-</a:t>
            </a:r>
            <a:r>
              <a:rPr lang="en-US" altLang="ko-KR" dirty="0" err="1"/>
              <a:t>auc</a:t>
            </a:r>
            <a:r>
              <a:rPr lang="en-US" altLang="ko-KR" dirty="0"/>
              <a:t> score </a:t>
            </a:r>
            <a:r>
              <a:rPr lang="ko-KR" altLang="en-US" dirty="0"/>
              <a:t>시각화</a:t>
            </a:r>
          </a:p>
        </p:txBody>
      </p:sp>
      <p:pic>
        <p:nvPicPr>
          <p:cNvPr id="5" name="내용 개체 틀 4" descr="텍스트, 라인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F0F82C8-8E4A-6FE7-B16D-8571BB746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57810" cy="4151384"/>
          </a:xfrm>
        </p:spPr>
      </p:pic>
    </p:spTree>
    <p:extLst>
      <p:ext uri="{BB962C8B-B14F-4D97-AF65-F5344CB8AC3E}">
        <p14:creationId xmlns:p14="http://schemas.microsoft.com/office/powerpoint/2010/main" val="293139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5129-42DB-05E9-F1EA-7A30E7853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66F43C-CBE0-71B2-368B-48E610731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87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80D4C-3C5F-F197-FFDC-A88D6F5F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도메인 접근 </a:t>
            </a:r>
            <a:r>
              <a:rPr lang="en-US" altLang="ko-KR" dirty="0"/>
              <a:t>– (1)</a:t>
            </a:r>
            <a:endParaRPr lang="ko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783EFF4-7E77-6FEE-947D-7ED3FFED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600" b="1" dirty="0"/>
              <a:t>All cycles</a:t>
            </a:r>
            <a:r>
              <a:rPr lang="ko-KR" altLang="en-US" sz="3600" b="1" dirty="0"/>
              <a:t> </a:t>
            </a:r>
            <a:endParaRPr lang="en-US" altLang="ko-KR" sz="3500" b="1" dirty="0"/>
          </a:p>
          <a:p>
            <a:pPr marL="457200" lvl="1" indent="0">
              <a:buNone/>
            </a:pPr>
            <a:r>
              <a:rPr lang="en-US" altLang="ko-KR" sz="2200" dirty="0"/>
              <a:t>=&gt; </a:t>
            </a:r>
            <a:r>
              <a:rPr lang="ko-KR" altLang="en-US" sz="2200" dirty="0"/>
              <a:t>총 시술 주기 </a:t>
            </a:r>
            <a:r>
              <a:rPr lang="en-US" altLang="ko-KR" sz="2200" dirty="0"/>
              <a:t>= (</a:t>
            </a:r>
            <a:r>
              <a:rPr lang="ko-KR" altLang="en-US" sz="2200" dirty="0"/>
              <a:t>총 시술 횟수</a:t>
            </a:r>
            <a:r>
              <a:rPr lang="en-US" altLang="ko-KR" sz="2200" dirty="0"/>
              <a:t>) / (</a:t>
            </a:r>
            <a:r>
              <a:rPr lang="ko-KR" altLang="en-US" sz="2200" dirty="0"/>
              <a:t>임신 시도 또는 마지막 임신 경과 연수</a:t>
            </a:r>
            <a:r>
              <a:rPr lang="en-US" altLang="ko-KR" sz="2200" dirty="0"/>
              <a:t>) (1</a:t>
            </a:r>
            <a:r>
              <a:rPr lang="ko-KR" altLang="en-US" sz="2200" dirty="0"/>
              <a:t>회에 몇 년 동안 총 시술했는지 확인</a:t>
            </a:r>
            <a:r>
              <a:rPr lang="en-US" altLang="ko-KR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600" b="1" dirty="0"/>
              <a:t>IVF and ICSI cycles </a:t>
            </a:r>
          </a:p>
          <a:p>
            <a:pPr marL="457200" lvl="1" indent="0">
              <a:buNone/>
            </a:pPr>
            <a:r>
              <a:rPr lang="en-US" altLang="ko-KR" sz="2200" dirty="0"/>
              <a:t>=&gt; IVF</a:t>
            </a:r>
            <a:r>
              <a:rPr lang="ko-KR" altLang="en-US" sz="2200" dirty="0"/>
              <a:t> 시술 주기 </a:t>
            </a:r>
            <a:r>
              <a:rPr lang="en-US" altLang="ko-KR" sz="2200" dirty="0"/>
              <a:t>= (IVF </a:t>
            </a:r>
            <a:r>
              <a:rPr lang="ko-KR" altLang="en-US" sz="2200" dirty="0"/>
              <a:t>시술 횟수</a:t>
            </a:r>
            <a:r>
              <a:rPr lang="en-US" altLang="ko-KR" sz="2200" dirty="0"/>
              <a:t>) / (</a:t>
            </a:r>
            <a:r>
              <a:rPr lang="ko-KR" altLang="en-US" sz="2200" dirty="0"/>
              <a:t>임신 시도 또는 마지막 임신 경과 연수</a:t>
            </a:r>
            <a:r>
              <a:rPr lang="en-US" altLang="ko-KR" sz="2200" dirty="0"/>
              <a:t>) (1</a:t>
            </a:r>
            <a:r>
              <a:rPr lang="ko-KR" altLang="en-US" sz="2200" dirty="0"/>
              <a:t>회에 몇 년 동안 </a:t>
            </a:r>
            <a:r>
              <a:rPr lang="en-US" altLang="ko-KR" sz="2200" dirty="0"/>
              <a:t>IVF </a:t>
            </a:r>
            <a:r>
              <a:rPr lang="ko-KR" altLang="en-US" sz="2200" dirty="0"/>
              <a:t>시술하는지 확인</a:t>
            </a:r>
            <a:r>
              <a:rPr lang="en-US" altLang="ko-KR" sz="2200" dirty="0"/>
              <a:t>)</a:t>
            </a:r>
            <a:r>
              <a:rPr lang="ko-KR" altLang="en-US" sz="2200" dirty="0"/>
              <a:t> 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600" b="1" dirty="0"/>
              <a:t>Donor insemination</a:t>
            </a:r>
          </a:p>
          <a:p>
            <a:pPr marL="457200" lvl="1" indent="0">
              <a:buNone/>
            </a:pPr>
            <a:r>
              <a:rPr lang="en-US" altLang="ko-KR" sz="2200" dirty="0"/>
              <a:t>=&gt; DI </a:t>
            </a:r>
            <a:r>
              <a:rPr lang="ko-KR" altLang="en-US" sz="2200" dirty="0"/>
              <a:t>시술 주기 </a:t>
            </a:r>
            <a:r>
              <a:rPr lang="en-US" altLang="ko-KR" sz="2200" dirty="0"/>
              <a:t>= (DI </a:t>
            </a:r>
            <a:r>
              <a:rPr lang="ko-KR" altLang="en-US" sz="2200" dirty="0"/>
              <a:t>시술 횟수</a:t>
            </a:r>
            <a:r>
              <a:rPr lang="en-US" altLang="ko-KR" sz="2200" dirty="0"/>
              <a:t>) / (</a:t>
            </a:r>
            <a:r>
              <a:rPr lang="ko-KR" altLang="en-US" sz="2200" dirty="0"/>
              <a:t>임신 시도 또는 마지막 임신 경과 연수</a:t>
            </a:r>
            <a:r>
              <a:rPr lang="en-US" altLang="ko-KR" sz="2200" dirty="0"/>
              <a:t>) (1</a:t>
            </a:r>
            <a:r>
              <a:rPr lang="ko-KR" altLang="en-US" sz="2200" dirty="0"/>
              <a:t>회에 몇 년 동안 </a:t>
            </a:r>
            <a:r>
              <a:rPr lang="en-US" altLang="ko-KR" sz="2200" dirty="0"/>
              <a:t>DI </a:t>
            </a:r>
            <a:r>
              <a:rPr lang="ko-KR" altLang="en-US" sz="2200" dirty="0"/>
              <a:t>시술하는지 확인</a:t>
            </a:r>
            <a:r>
              <a:rPr lang="en-US" altLang="ko-KR" sz="2200" dirty="0"/>
              <a:t>)</a:t>
            </a:r>
            <a:r>
              <a:rPr lang="ko-KR" altLang="en-US" sz="2200" dirty="0"/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600" b="1" dirty="0"/>
              <a:t>IVF birth and pregnancy rates</a:t>
            </a:r>
          </a:p>
          <a:p>
            <a:pPr marL="457200" lvl="1" indent="0">
              <a:buNone/>
            </a:pPr>
            <a:r>
              <a:rPr lang="en-US" altLang="ko-KR" dirty="0"/>
              <a:t>=&gt; IVF</a:t>
            </a:r>
            <a:r>
              <a:rPr lang="ko-KR" altLang="en-US" dirty="0"/>
              <a:t> 임신 비율 </a:t>
            </a:r>
            <a:r>
              <a:rPr lang="en-US" altLang="ko-KR" dirty="0"/>
              <a:t>= (IVF </a:t>
            </a:r>
            <a:r>
              <a:rPr lang="ko-KR" altLang="en-US" dirty="0"/>
              <a:t>임신 횟수</a:t>
            </a:r>
            <a:r>
              <a:rPr lang="en-US" altLang="ko-KR" dirty="0"/>
              <a:t>) / (IVF </a:t>
            </a:r>
            <a:r>
              <a:rPr lang="ko-KR" altLang="en-US" dirty="0"/>
              <a:t>시술 횟수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35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ADC21-98F6-ADE0-EA22-477DF1B3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도메인 접근 </a:t>
            </a:r>
            <a:r>
              <a:rPr lang="en-US" altLang="ko-KR" dirty="0"/>
              <a:t>–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2ABF6-704D-83E5-E82A-178E5B00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600" b="1" dirty="0"/>
              <a:t>DI birth and pregnancy rates</a:t>
            </a:r>
            <a:r>
              <a:rPr lang="en-US" altLang="ko-KR" sz="3600" dirty="0"/>
              <a:t> </a:t>
            </a:r>
          </a:p>
          <a:p>
            <a:pPr marL="457200" lvl="1" indent="0">
              <a:buNone/>
            </a:pPr>
            <a:r>
              <a:rPr lang="en-US" altLang="ko-KR" sz="2600" dirty="0"/>
              <a:t>=&gt; DI </a:t>
            </a:r>
            <a:r>
              <a:rPr lang="ko-KR" altLang="en-US" sz="2600" dirty="0" err="1"/>
              <a:t>임신율</a:t>
            </a:r>
            <a:r>
              <a:rPr lang="ko-KR" altLang="en-US" sz="2600" dirty="0"/>
              <a:t> </a:t>
            </a:r>
            <a:r>
              <a:rPr lang="en-US" altLang="ko-KR" sz="2600" dirty="0"/>
              <a:t>= (DI </a:t>
            </a:r>
            <a:r>
              <a:rPr lang="ko-KR" altLang="en-US" sz="2600" dirty="0"/>
              <a:t>임신 횟수</a:t>
            </a:r>
            <a:r>
              <a:rPr lang="en-US" altLang="ko-KR" sz="2600" dirty="0"/>
              <a:t>) / (DI </a:t>
            </a:r>
            <a:r>
              <a:rPr lang="ko-KR" altLang="en-US" sz="2600" dirty="0"/>
              <a:t>시술 횟수</a:t>
            </a:r>
            <a:r>
              <a:rPr lang="en-US" altLang="ko-KR" sz="2600" dirty="0"/>
              <a:t>) </a:t>
            </a:r>
          </a:p>
          <a:p>
            <a:r>
              <a:rPr lang="en-US" altLang="ko-KR" sz="3600" b="1" dirty="0"/>
              <a:t>Sperm and egg donors</a:t>
            </a:r>
            <a:r>
              <a:rPr lang="ko-KR" altLang="en-US" sz="3600" dirty="0"/>
              <a:t> </a:t>
            </a:r>
            <a:endParaRPr lang="en-US" altLang="ko-KR" sz="3600" dirty="0"/>
          </a:p>
          <a:p>
            <a:pPr marL="457200" lvl="1" indent="0">
              <a:buNone/>
            </a:pPr>
            <a:r>
              <a:rPr lang="en-US" altLang="ko-KR" sz="2600" dirty="0"/>
              <a:t>=&gt; </a:t>
            </a:r>
            <a:r>
              <a:rPr lang="ko-KR" altLang="en-US" sz="2600" dirty="0"/>
              <a:t>기증자 정자 혼합 비율 </a:t>
            </a:r>
            <a:r>
              <a:rPr lang="en-US" altLang="ko-KR" sz="2600" dirty="0"/>
              <a:t>= </a:t>
            </a:r>
            <a:r>
              <a:rPr lang="ko-KR" altLang="en-US" sz="2600" dirty="0">
                <a:effectLst/>
              </a:rPr>
              <a:t>기증자 정자와 혼합된 난자 수 </a:t>
            </a:r>
            <a:r>
              <a:rPr lang="en-US" altLang="ko-KR" sz="2600" dirty="0">
                <a:effectLst/>
              </a:rPr>
              <a:t>/ </a:t>
            </a:r>
            <a:r>
              <a:rPr lang="ko-KR" altLang="en-US" sz="2600" dirty="0">
                <a:effectLst/>
              </a:rPr>
              <a:t>혼합된 난자 수</a:t>
            </a:r>
            <a:endParaRPr lang="en-US" altLang="ko-KR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600" b="1" dirty="0"/>
              <a:t>Funding</a:t>
            </a:r>
          </a:p>
          <a:p>
            <a:pPr marL="457200" lvl="1" indent="0">
              <a:buNone/>
            </a:pPr>
            <a:r>
              <a:rPr lang="en-US" altLang="ko-KR" sz="2600" dirty="0"/>
              <a:t>=&gt; </a:t>
            </a:r>
            <a:r>
              <a:rPr lang="ko-KR" altLang="en-US" sz="2600" dirty="0"/>
              <a:t>클리닉 내 비율 </a:t>
            </a:r>
            <a:r>
              <a:rPr lang="en-US" altLang="ko-KR" sz="2600" dirty="0"/>
              <a:t>= (</a:t>
            </a:r>
            <a:r>
              <a:rPr lang="ko-KR" altLang="en-US" sz="2600" dirty="0"/>
              <a:t>클리닉 내 총 시술 횟수</a:t>
            </a:r>
            <a:r>
              <a:rPr lang="en-US" altLang="ko-KR" sz="2600" dirty="0"/>
              <a:t>) / (</a:t>
            </a:r>
            <a:r>
              <a:rPr lang="ko-KR" altLang="en-US" sz="2600" dirty="0"/>
              <a:t>총 시술 횟수</a:t>
            </a:r>
            <a:r>
              <a:rPr lang="en-US" altLang="ko-KR" sz="2600" dirty="0"/>
              <a:t>)</a:t>
            </a:r>
            <a:endParaRPr lang="ko-KR" alt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600" b="1" dirty="0"/>
              <a:t>Egg freeze and thaw</a:t>
            </a:r>
            <a:r>
              <a:rPr lang="ko-KR" altLang="en-US" sz="3600" b="1" dirty="0"/>
              <a:t> </a:t>
            </a:r>
            <a:endParaRPr lang="en-US" altLang="ko-KR" sz="3600" b="1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sz="2600" dirty="0" err="1"/>
              <a:t>단일별</a:t>
            </a:r>
            <a:r>
              <a:rPr lang="ko-KR" altLang="en-US" sz="2600" dirty="0"/>
              <a:t> 해동 난자 수 </a:t>
            </a:r>
            <a:r>
              <a:rPr lang="en-US" altLang="ko-KR" sz="2600" dirty="0"/>
              <a:t>= (</a:t>
            </a:r>
            <a:r>
              <a:rPr lang="ko-KR" altLang="en-US" sz="2600" dirty="0"/>
              <a:t>해동 난자 수</a:t>
            </a:r>
            <a:r>
              <a:rPr lang="en-US" altLang="ko-KR" sz="2600" dirty="0"/>
              <a:t>) / (</a:t>
            </a:r>
            <a:r>
              <a:rPr lang="ko-KR" altLang="en-US" sz="2600" dirty="0"/>
              <a:t>난자 해동 경과일</a:t>
            </a:r>
            <a:r>
              <a:rPr lang="en-US" altLang="ko-KR" sz="2600" dirty="0"/>
              <a:t>)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sz="2600" dirty="0" err="1"/>
              <a:t>단일별</a:t>
            </a:r>
            <a:r>
              <a:rPr lang="ko-KR" altLang="en-US" sz="2600" dirty="0"/>
              <a:t> 해동된 배아 수 </a:t>
            </a:r>
            <a:r>
              <a:rPr lang="en-US" altLang="ko-KR" sz="2600" dirty="0"/>
              <a:t>= (</a:t>
            </a:r>
            <a:r>
              <a:rPr lang="ko-KR" altLang="en-US" sz="2600" dirty="0"/>
              <a:t>해동된 배아 수</a:t>
            </a:r>
            <a:r>
              <a:rPr lang="en-US" altLang="ko-KR" sz="2600" dirty="0"/>
              <a:t>) /  (</a:t>
            </a:r>
            <a:r>
              <a:rPr lang="ko-KR" altLang="en-US" sz="2600" dirty="0"/>
              <a:t>배아 해동 경과일</a:t>
            </a:r>
            <a:r>
              <a:rPr lang="en-US" altLang="ko-KR" sz="2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3600" b="1" dirty="0"/>
              <a:t>Multiple births </a:t>
            </a:r>
          </a:p>
          <a:p>
            <a:pPr marL="457200" lvl="1" indent="0">
              <a:buNone/>
            </a:pPr>
            <a:r>
              <a:rPr lang="en-US" altLang="ko-KR" dirty="0"/>
              <a:t>=&gt; </a:t>
            </a:r>
            <a:r>
              <a:rPr lang="ko-KR" altLang="en-US" dirty="0" err="1"/>
              <a:t>다태아률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총 출산 횟수 </a:t>
            </a:r>
            <a:r>
              <a:rPr lang="en-US" altLang="ko-KR" dirty="0"/>
              <a:t>/ </a:t>
            </a:r>
            <a:r>
              <a:rPr lang="ko-KR" altLang="en-US" dirty="0"/>
              <a:t>총 임신 횟수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16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1DD1A-D4CC-1BF4-27EC-441D8054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 </a:t>
            </a:r>
            <a:r>
              <a:rPr lang="en-US" altLang="ko-KR" dirty="0"/>
              <a:t>– </a:t>
            </a:r>
            <a:r>
              <a:rPr lang="ko-KR" altLang="en-US" dirty="0"/>
              <a:t>단일 요인에 대한 시각화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537D6-612A-7434-0C92-BD5DAE68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시술 당시 나이</a:t>
            </a:r>
            <a:r>
              <a:rPr lang="en-US" altLang="ko-KR" b="1" dirty="0"/>
              <a:t>, </a:t>
            </a:r>
            <a:r>
              <a:rPr lang="ko-KR" altLang="en-US" b="1" dirty="0"/>
              <a:t>시술 유형</a:t>
            </a:r>
          </a:p>
        </p:txBody>
      </p:sp>
      <p:pic>
        <p:nvPicPr>
          <p:cNvPr id="11" name="그림 10" descr="도표, 원, 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C180109-EA05-E062-D25D-030EE62E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74" y="2626727"/>
            <a:ext cx="3630540" cy="3657600"/>
          </a:xfrm>
          <a:prstGeom prst="rect">
            <a:avLst/>
          </a:prstGeom>
        </p:spPr>
      </p:pic>
      <p:pic>
        <p:nvPicPr>
          <p:cNvPr id="13" name="그림 12" descr="텍스트, 도표, 스크린샷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82FCC3-AFF8-2A6E-29FE-05F5CA02C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20" y="2418180"/>
            <a:ext cx="4649080" cy="40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4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EBE9-F2C9-8FD3-EC55-14A7730F1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9F175-F005-F182-983C-74F33380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 </a:t>
            </a:r>
            <a:r>
              <a:rPr lang="en-US" altLang="ko-KR" dirty="0"/>
              <a:t>– </a:t>
            </a:r>
            <a:r>
              <a:rPr lang="ko-KR" altLang="en-US" dirty="0"/>
              <a:t>단일 요인에 대한 시각화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4B0C6-3A12-899E-3D18-46EA8EB0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시술 횟수</a:t>
            </a:r>
          </a:p>
        </p:txBody>
      </p:sp>
      <p:pic>
        <p:nvPicPr>
          <p:cNvPr id="5" name="그림 4" descr="도표, 원, 스크린샷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DC04E1-C26D-1853-FCE7-00CB91A5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7" y="2857924"/>
            <a:ext cx="3743961" cy="3848356"/>
          </a:xfrm>
          <a:prstGeom prst="rect">
            <a:avLst/>
          </a:prstGeom>
        </p:spPr>
      </p:pic>
      <p:pic>
        <p:nvPicPr>
          <p:cNvPr id="7" name="그림 6" descr="도표, 텍스트, 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A2F55A-7632-F908-92DD-A130BF68A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48" y="2987873"/>
            <a:ext cx="3409921" cy="3505002"/>
          </a:xfrm>
          <a:prstGeom prst="rect">
            <a:avLst/>
          </a:prstGeom>
        </p:spPr>
      </p:pic>
      <p:pic>
        <p:nvPicPr>
          <p:cNvPr id="9" name="그림 8" descr="도표, 원, 스크린샷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C5AA77-C60E-F0A3-3FB2-D07F3EBF3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970" y="2857924"/>
            <a:ext cx="3753452" cy="384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18BCA-8E2C-852D-19F2-4279EBF28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C165-40DA-918F-DAD0-DF972681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 </a:t>
            </a:r>
            <a:r>
              <a:rPr lang="en-US" altLang="ko-KR" dirty="0"/>
              <a:t>– </a:t>
            </a:r>
            <a:r>
              <a:rPr lang="ko-KR" altLang="en-US" dirty="0"/>
              <a:t>단일 요인에 대한 시각화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34E9-B0EA-1496-233D-22B33836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임신 횟수</a:t>
            </a:r>
          </a:p>
        </p:txBody>
      </p:sp>
      <p:pic>
        <p:nvPicPr>
          <p:cNvPr id="6" name="그림 5" descr="도표, 텍스트, 스크린샷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FBFED56-0AAD-F9CF-EAFE-751901FBD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9" y="2630905"/>
            <a:ext cx="3335981" cy="3429000"/>
          </a:xfrm>
          <a:prstGeom prst="rect">
            <a:avLst/>
          </a:prstGeom>
        </p:spPr>
      </p:pic>
      <p:pic>
        <p:nvPicPr>
          <p:cNvPr id="10" name="그림 9" descr="도표, 스크린샷, 원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741907-941A-1145-7111-3951868D7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50" y="2468490"/>
            <a:ext cx="3812550" cy="3918857"/>
          </a:xfrm>
          <a:prstGeom prst="rect">
            <a:avLst/>
          </a:prstGeom>
        </p:spPr>
      </p:pic>
      <p:pic>
        <p:nvPicPr>
          <p:cNvPr id="12" name="그림 11" descr="원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64D1AC8-9713-34B7-A599-05FCD916A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11" y="2540668"/>
            <a:ext cx="3511559" cy="36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8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EE29A-C1F1-B006-EA91-F2B8DDB5D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F62E9-72A9-DE6D-5A53-D8120BA0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 </a:t>
            </a:r>
            <a:r>
              <a:rPr lang="en-US" altLang="ko-KR" dirty="0"/>
              <a:t>– </a:t>
            </a:r>
            <a:r>
              <a:rPr lang="ko-KR" altLang="en-US" dirty="0"/>
              <a:t>단일 요인에 대한 시각화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28248-4088-94CC-B544-68C98A37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출산 횟수</a:t>
            </a:r>
          </a:p>
        </p:txBody>
      </p:sp>
      <p:pic>
        <p:nvPicPr>
          <p:cNvPr id="6" name="그림 5" descr="도표, 텍스트, 스크린샷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87C34E-0A85-F3C5-C34F-DF1B2C12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9" y="2630905"/>
            <a:ext cx="3335981" cy="3429000"/>
          </a:xfrm>
          <a:prstGeom prst="rect">
            <a:avLst/>
          </a:prstGeom>
        </p:spPr>
      </p:pic>
      <p:pic>
        <p:nvPicPr>
          <p:cNvPr id="10" name="그림 9" descr="도표, 스크린샷, 원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208EB6-8B30-23A5-010F-14CED1458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50" y="2468490"/>
            <a:ext cx="3812550" cy="3918857"/>
          </a:xfrm>
          <a:prstGeom prst="rect">
            <a:avLst/>
          </a:prstGeom>
        </p:spPr>
      </p:pic>
      <p:pic>
        <p:nvPicPr>
          <p:cNvPr id="12" name="그림 11" descr="원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901A0A-56A2-704D-75B4-846A5587C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511" y="2540668"/>
            <a:ext cx="3511559" cy="36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0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CCB3D-68CB-85A6-D0B2-AB400E80E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5A091-D28B-9165-6B3A-642EA792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 </a:t>
            </a:r>
            <a:r>
              <a:rPr lang="en-US" altLang="ko-KR" dirty="0"/>
              <a:t>– </a:t>
            </a:r>
            <a:r>
              <a:rPr lang="ko-KR" altLang="en-US" dirty="0"/>
              <a:t>단일 요인에 대한 시각화</a:t>
            </a:r>
            <a:r>
              <a:rPr lang="en-US" altLang="ko-KR" dirty="0"/>
              <a:t>(</a:t>
            </a:r>
            <a:r>
              <a:rPr lang="ko-KR" altLang="en-US" dirty="0"/>
              <a:t>범주형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852C1-E127-FDE0-54F7-0BE3F13BA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기증자 나이</a:t>
            </a:r>
          </a:p>
        </p:txBody>
      </p:sp>
      <p:pic>
        <p:nvPicPr>
          <p:cNvPr id="5" name="그림 4" descr="스크린샷, 원, 다채로움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A9A5B2-A404-AC27-E645-BC065DD6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4018"/>
            <a:ext cx="3923689" cy="3918857"/>
          </a:xfrm>
          <a:prstGeom prst="rect">
            <a:avLst/>
          </a:prstGeom>
        </p:spPr>
      </p:pic>
      <p:pic>
        <p:nvPicPr>
          <p:cNvPr id="8" name="그림 7" descr="텍스트, 스크린샷, 도표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5C315A5-D75B-81B1-0B15-F7C672F94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3937"/>
            <a:ext cx="43567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9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5DE87-F032-78F9-E202-888BF97C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시각화 </a:t>
            </a:r>
            <a:r>
              <a:rPr lang="en-US" altLang="ko-KR" dirty="0"/>
              <a:t>– </a:t>
            </a:r>
            <a:r>
              <a:rPr lang="ko-KR" altLang="en-US" dirty="0"/>
              <a:t>상자 수염에 대한 불균형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A3361-1A82-23DD-6747-DC356AC6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단일 요인을 통해서 임신 성공 여부에 대한 비율이 </a:t>
            </a:r>
            <a:r>
              <a:rPr lang="ko-KR" altLang="en-US" b="1" u="sng" dirty="0"/>
              <a:t>매우 </a:t>
            </a:r>
            <a:r>
              <a:rPr lang="ko-KR" altLang="en-US" b="1" u="sng" dirty="0" err="1"/>
              <a:t>불균형하다</a:t>
            </a:r>
            <a:r>
              <a:rPr lang="ko-KR" altLang="en-US" dirty="0" err="1"/>
              <a:t>는</a:t>
            </a:r>
            <a:r>
              <a:rPr lang="ko-KR" altLang="en-US" dirty="0"/>
              <a:t> 것을 알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9006C4-8DAA-42B5-118C-17155CF0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3252537"/>
            <a:ext cx="4930694" cy="3429000"/>
          </a:xfrm>
          <a:prstGeom prst="rect">
            <a:avLst/>
          </a:prstGeom>
        </p:spPr>
      </p:pic>
      <p:pic>
        <p:nvPicPr>
          <p:cNvPr id="7" name="그림 6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5C93656-38B8-3703-4AB8-8A27B85C9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7" y="3252537"/>
            <a:ext cx="493069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5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570</Words>
  <Application>Microsoft Office PowerPoint</Application>
  <PresentationFormat>와이드스크린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Symbol</vt:lpstr>
      <vt:lpstr>Office 테마</vt:lpstr>
      <vt:lpstr>난임 환자 대상 임신 성공 여부 예측 AI 온라인 해커톤</vt:lpstr>
      <vt:lpstr>데이터 도메인 접근 – (1)</vt:lpstr>
      <vt:lpstr>데이터 도메인 접근 – (2)</vt:lpstr>
      <vt:lpstr>데이터 시각화 – 단일 요인에 대한 시각화(범주형) </vt:lpstr>
      <vt:lpstr>데이터 시각화 – 단일 요인에 대한 시각화(범주형) </vt:lpstr>
      <vt:lpstr>데이터 시각화 – 단일 요인에 대한 시각화(범주형) </vt:lpstr>
      <vt:lpstr>데이터 시각화 – 단일 요인에 대한 시각화(범주형) </vt:lpstr>
      <vt:lpstr>데이터 시각화 – 단일 요인에 대한 시각화(범주형) </vt:lpstr>
      <vt:lpstr>데이터 시각화 – 상자 수염에 대한 불균형</vt:lpstr>
      <vt:lpstr>불임 원인(범주형)에 의한 히트맵 시각화</vt:lpstr>
      <vt:lpstr>Baseline 모델 분석</vt:lpstr>
      <vt:lpstr>불균형한 데이터를 Resampling</vt:lpstr>
      <vt:lpstr>Baseline 모델과 구별되는 모델 및 hyper parmeter</vt:lpstr>
      <vt:lpstr>변경된 모델로 roc-auc score 시각화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주상 한</dc:creator>
  <cp:lastModifiedBy>주상 한</cp:lastModifiedBy>
  <cp:revision>4</cp:revision>
  <dcterms:created xsi:type="dcterms:W3CDTF">2025-03-02T03:28:28Z</dcterms:created>
  <dcterms:modified xsi:type="dcterms:W3CDTF">2025-03-03T13:45:21Z</dcterms:modified>
</cp:coreProperties>
</file>