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C3B80-9E15-447D-C867-4EF21628D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B7445B-E9F1-6EF7-6FD6-BC813638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4F0A5-DB36-49C6-2D0C-9EB97B99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46AC1-D0E1-24A8-5E17-F99A0525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E780E-179F-E412-0296-9A735911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6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63001-B1BB-1043-EF6C-4AAF8E61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25EFF-8B4D-8EA9-C551-914852594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3E161-050A-976E-48C8-0C283A46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A504E-6F1C-3E72-7E46-5A283504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17A4A-FD99-6E4F-BC4C-3AD3ECD4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0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3835D-A7C0-54E0-4DBD-5E10E5D9F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47F70-F503-41CF-17B2-6D25F426F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9FD84-6284-07E2-D96F-E88F6541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64CB-6CE1-D6BB-7875-2732CB32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2A2E9-2A0E-697D-979B-EDADE26B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32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50AA-147A-E441-467C-2A651FD9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9788C-722B-D8EE-E469-16B6FFBB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7EDCE-E6F4-E32D-7E9E-A11ADA0A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FB432-03C6-4007-C61D-34031D98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1C599-43E3-8D5B-F3D4-186AC733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F44C1-5105-68A5-1033-8999156C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23309-8126-BBBB-AFD0-BD9512A0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94D8D-7B27-B8C3-1866-0987EECA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92BC0-BDA4-3AEC-EA51-67581CE7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5B790-F7D5-F79C-211E-7F0D8175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7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0416D-5880-B44C-13ED-482B8423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5A4E0-F39F-D38F-DCF6-804565FDB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D2315A-F199-B656-A588-9B993DBA0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7FACD-A527-1449-51C4-22A20BB8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51B22-EA10-C7D8-3C6B-1DE8CAE4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BA0EB-70FF-6F54-D8AB-54B98030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2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B30CE-669A-F3CA-E397-4F780BFB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80D27-AAEB-C1FE-E357-E28BAEFF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BA93C-4329-302A-E930-47EC613F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8E5C15-B8EA-E4D6-F24D-AB5F5449C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A0F50-536A-DCB6-C887-FCEC54FDC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9B3933-AEC8-80EF-3D7E-4B667140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9B71F7-A960-D2FD-2548-189571CD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ACEC65-C0FB-2345-6177-3D3C41AF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9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DBF6-C0FC-167F-A93A-5DAB71AA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6D330E-DF6E-DFC0-99B7-0825A79B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3E3B08-3DAC-B01F-50D4-B76A2DFD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1EDC2-1936-B066-069D-7671C389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B74DB8-EDE8-5C25-FCD5-BA0487F6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7AD543-ED90-F5BB-8667-0C0F7C41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E0F5C-7182-178C-C22A-B0357D73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2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0579E-16FE-08BE-A996-480BCC2B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B478A-E737-AFB2-FE05-C8880CE3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12AC6-0AA1-B74E-C019-AAF043718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767E6-0B9F-4691-BF18-8B84CDAA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C58AB-D365-217D-03B2-F00E4EFF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0A26A-D2CD-06BD-C15D-5CD43E27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0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4B80F-AA08-2544-1966-0E9EDD11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99F264-DF9A-D205-6133-BE383237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C4D21-10F6-8A77-A1E0-52218A2B6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9613A-7235-2498-089D-7F1B64AC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8E92F-6900-8C41-8253-80F08A0D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83E55-0F93-2B67-AE00-0989B50A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32AE95-5BD2-25A8-362F-C7AD7FF3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3B961-9C20-BF99-65A5-E22209B82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C5CA7-3D14-34F3-C56C-DFF4ED042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0D29-7EE1-41CF-ACE5-A817363B039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9B7AE-FF8A-87CF-BF77-CD4543F22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87A0A-9092-7A99-2E7F-79B78F402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8DDA-0342-4291-A3A4-3B38CA115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8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FE5BF-CE25-A926-FB50-6858D13FB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400" dirty="0"/>
              <a:t>7326527 </a:t>
            </a:r>
            <a:r>
              <a:rPr lang="ko-KR" altLang="en-US" sz="2400" dirty="0"/>
              <a:t>차량제어전략개발팀 이창준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CD7099-B7B0-A298-F954-6DE68E57C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차량 </a:t>
            </a:r>
            <a:r>
              <a:rPr lang="ko-KR" altLang="en-US" dirty="0" err="1"/>
              <a:t>종방향</a:t>
            </a:r>
            <a:r>
              <a:rPr lang="ko-KR" altLang="en-US" dirty="0"/>
              <a:t> 제어 개인과제</a:t>
            </a:r>
          </a:p>
        </p:txBody>
      </p:sp>
    </p:spTree>
    <p:extLst>
      <p:ext uri="{BB962C8B-B14F-4D97-AF65-F5344CB8AC3E}">
        <p14:creationId xmlns:p14="http://schemas.microsoft.com/office/powerpoint/2010/main" val="373817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F0305-F3D9-CC1E-D2D8-02C25D13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</a:t>
            </a:r>
            <a:r>
              <a:rPr lang="ko-KR" altLang="en-US" dirty="0"/>
              <a:t> 제어 </a:t>
            </a:r>
            <a:r>
              <a:rPr lang="en-US" altLang="ko-KR" dirty="0"/>
              <a:t>+ </a:t>
            </a:r>
            <a:r>
              <a:rPr lang="ko-KR" altLang="en-US" dirty="0" err="1"/>
              <a:t>외란</a:t>
            </a:r>
            <a:r>
              <a:rPr lang="ko-KR" altLang="en-US" dirty="0"/>
              <a:t> 관측기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8E8F0B-3C94-3CCC-DCB9-4C213E94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6" y="872037"/>
            <a:ext cx="5027170" cy="34244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C1D663-D53F-5895-93FD-A1A18C888E72}"/>
              </a:ext>
            </a:extLst>
          </p:cNvPr>
          <p:cNvSpPr txBox="1"/>
          <p:nvPr/>
        </p:nvSpPr>
        <p:spPr>
          <a:xfrm>
            <a:off x="473767" y="4672698"/>
            <a:ext cx="494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확대해보면 </a:t>
            </a:r>
            <a:r>
              <a:rPr lang="ko-KR" altLang="en-US" sz="1400" dirty="0" err="1"/>
              <a:t>외란</a:t>
            </a:r>
            <a:r>
              <a:rPr lang="ko-KR" altLang="en-US" sz="1400" dirty="0"/>
              <a:t> 관측기를 넣은 제어기의 성능이 </a:t>
            </a:r>
            <a:r>
              <a:rPr lang="ko-KR" altLang="en-US" sz="1400" dirty="0" err="1"/>
              <a:t>저항값을</a:t>
            </a:r>
            <a:r>
              <a:rPr lang="ko-KR" altLang="en-US" sz="1400" dirty="0"/>
              <a:t> 상수로 대입한 제어기보다 성능이 우수했다</a:t>
            </a:r>
            <a:endParaRPr lang="en-US" altLang="ko-KR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C6394CF-A5D5-42E5-4B48-C2A09008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31" y="610293"/>
            <a:ext cx="5476875" cy="3686175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22C7236-C5C3-E380-1119-71AFE2143833}"/>
              </a:ext>
            </a:extLst>
          </p:cNvPr>
          <p:cNvSpPr/>
          <p:nvPr/>
        </p:nvSpPr>
        <p:spPr>
          <a:xfrm>
            <a:off x="5677484" y="2528596"/>
            <a:ext cx="522514" cy="315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6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46DCA-4731-3EC0-ADB5-D06B40F7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차량 </a:t>
            </a:r>
            <a:r>
              <a:rPr lang="ko-KR" altLang="en-US" dirty="0" err="1"/>
              <a:t>종방향</a:t>
            </a:r>
            <a:r>
              <a:rPr lang="ko-KR" altLang="en-US" dirty="0"/>
              <a:t> 동역학 </a:t>
            </a:r>
            <a:r>
              <a:rPr lang="en-US" altLang="ko-KR" dirty="0"/>
              <a:t>Plant </a:t>
            </a:r>
            <a:r>
              <a:rPr lang="ko-KR" altLang="en-US" dirty="0"/>
              <a:t>수식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4F78CA-DCC9-30AB-FCF0-919710097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582" y="1266463"/>
            <a:ext cx="7852794" cy="27159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3B9CB-C919-5FA5-7549-DC6DDBCD381F}"/>
                  </a:ext>
                </a:extLst>
              </p:cNvPr>
              <p:cNvSpPr txBox="1"/>
              <p:nvPr/>
            </p:nvSpPr>
            <p:spPr>
              <a:xfrm>
                <a:off x="838200" y="4101854"/>
                <a:ext cx="10125512" cy="2109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차량 </a:t>
                </a:r>
                <a:r>
                  <a:rPr lang="ko-KR" altLang="en-US" dirty="0" err="1"/>
                  <a:t>종방향</a:t>
                </a:r>
                <a:r>
                  <a:rPr lang="ko-KR" altLang="en-US" dirty="0"/>
                  <a:t> 동역학 </a:t>
                </a:r>
                <a:r>
                  <a:rPr lang="en-US" altLang="ko-KR" dirty="0"/>
                  <a:t>Plant </a:t>
                </a:r>
                <a:r>
                  <a:rPr lang="ko-KR" altLang="en-US" dirty="0"/>
                  <a:t>수식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200" dirty="0"/>
                  <a:t> : </a:t>
                </a:r>
                <a:r>
                  <a:rPr lang="ko-KR" altLang="en-US" sz="1200" dirty="0"/>
                  <a:t>차량 질량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200" dirty="0"/>
                  <a:t> : </a:t>
                </a:r>
                <a:r>
                  <a:rPr lang="ko-KR" altLang="en-US" sz="1200" dirty="0"/>
                  <a:t>차량 </a:t>
                </a:r>
                <a:r>
                  <a:rPr lang="ko-KR" altLang="en-US" sz="1200" dirty="0" err="1"/>
                  <a:t>종방향</a:t>
                </a:r>
                <a:r>
                  <a:rPr lang="ko-KR" altLang="en-US" sz="1200" dirty="0"/>
                  <a:t> 속도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altLang="ko-KR" sz="1200" dirty="0"/>
                  <a:t> : </a:t>
                </a:r>
                <a:r>
                  <a:rPr lang="ko-KR" altLang="en-US" sz="1200" dirty="0"/>
                  <a:t>차량 </a:t>
                </a:r>
                <a:r>
                  <a:rPr lang="ko-KR" altLang="en-US" sz="1200" dirty="0" err="1"/>
                  <a:t>종방향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구동력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200" dirty="0"/>
                  <a:t> : </a:t>
                </a:r>
                <a:r>
                  <a:rPr lang="ko-KR" altLang="en-US" sz="1200" dirty="0"/>
                  <a:t>차량 </a:t>
                </a:r>
                <a:r>
                  <a:rPr lang="ko-KR" altLang="en-US" sz="1200" dirty="0" err="1"/>
                  <a:t>종방향</a:t>
                </a:r>
                <a:r>
                  <a:rPr lang="ko-KR" altLang="en-US" sz="1200" dirty="0"/>
                  <a:t> 저항력</a:t>
                </a:r>
                <a:endParaRPr lang="en-US" altLang="ko-KR" sz="12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정리하면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ko-KR" b="0" dirty="0"/>
                  <a:t>  ( </a:t>
                </a:r>
                <a:r>
                  <a:rPr lang="ko-KR" altLang="en-US" b="0" dirty="0"/>
                  <a:t>초기값 </a:t>
                </a:r>
                <a:r>
                  <a:rPr lang="en-US" altLang="ko-KR" b="0" dirty="0"/>
                  <a:t>= 0 )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3B9CB-C919-5FA5-7549-DC6DDBCD3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01854"/>
                <a:ext cx="10125512" cy="2109232"/>
              </a:xfrm>
              <a:prstGeom prst="rect">
                <a:avLst/>
              </a:prstGeom>
              <a:blipFill>
                <a:blip r:embed="rId3"/>
                <a:stretch>
                  <a:fillRect l="-542" t="-2023" b="-23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E1166B4-8A0D-E481-A63F-08E9D849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17" y="1394146"/>
            <a:ext cx="2743200" cy="15906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482BDF0-B015-007B-2D9D-C62D951A5E85}"/>
              </a:ext>
            </a:extLst>
          </p:cNvPr>
          <p:cNvSpPr/>
          <p:nvPr/>
        </p:nvSpPr>
        <p:spPr>
          <a:xfrm>
            <a:off x="3565321" y="2158025"/>
            <a:ext cx="704675" cy="315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7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883EC-5A62-1C9C-0337-A303D9E8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</a:t>
            </a:r>
            <a:r>
              <a:rPr lang="en-US" altLang="ko-KR" dirty="0"/>
              <a:t>Simulink </a:t>
            </a:r>
            <a:r>
              <a:rPr lang="ko-KR" altLang="en-US" dirty="0"/>
              <a:t>다이어그램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D6D765-8474-CBBC-B5BC-D374C310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82" y="1109861"/>
            <a:ext cx="10960435" cy="21138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5F0F20-F79F-C150-46E4-3AAD0F4D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3" y="4334071"/>
            <a:ext cx="5581925" cy="1548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0567BC-4CFC-2E31-AD0A-6C7824F74F0E}"/>
              </a:ext>
            </a:extLst>
          </p:cNvPr>
          <p:cNvSpPr txBox="1"/>
          <p:nvPr/>
        </p:nvSpPr>
        <p:spPr>
          <a:xfrm>
            <a:off x="1035698" y="3964739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P </a:t>
            </a:r>
            <a:r>
              <a:rPr lang="ko-KR" altLang="en-US" dirty="0"/>
              <a:t>제어기</a:t>
            </a:r>
          </a:p>
        </p:txBody>
      </p:sp>
    </p:spTree>
    <p:extLst>
      <p:ext uri="{BB962C8B-B14F-4D97-AF65-F5344CB8AC3E}">
        <p14:creationId xmlns:p14="http://schemas.microsoft.com/office/powerpoint/2010/main" val="10832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36A8FD9-3742-AE13-D537-72BC6DA0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32" y="1349681"/>
            <a:ext cx="5692871" cy="18243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1749DF-6F1B-1B6B-E9E8-175856DA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정상상태 오차 고려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856D5C-12E9-111C-94D7-81FA33FD99FD}"/>
              </a:ext>
            </a:extLst>
          </p:cNvPr>
          <p:cNvSpPr/>
          <p:nvPr/>
        </p:nvSpPr>
        <p:spPr>
          <a:xfrm>
            <a:off x="7613780" y="2472612"/>
            <a:ext cx="599041" cy="5977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051D7-D3A7-A6AC-BE9F-8990A4386594}"/>
                  </a:ext>
                </a:extLst>
              </p:cNvPr>
              <p:cNvSpPr txBox="1"/>
              <p:nvPr/>
            </p:nvSpPr>
            <p:spPr>
              <a:xfrm>
                <a:off x="708476" y="4296930"/>
                <a:ext cx="10515600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플랜트 모델식은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다음과 같으므로 </a:t>
                </a:r>
                <a:r>
                  <a:rPr lang="en-US" altLang="ko-KR" dirty="0"/>
                  <a:t>Fr</a:t>
                </a:r>
                <a:r>
                  <a:rPr lang="ko-KR" altLang="en-US" dirty="0"/>
                  <a:t>을 고려하여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값에 넣으면 </a:t>
                </a:r>
                <a:endParaRPr lang="en-US" altLang="ko-KR" dirty="0"/>
              </a:p>
              <a:p>
                <a:r>
                  <a:rPr lang="ko-KR" altLang="en-US" dirty="0"/>
                  <a:t>정상상태 오차를 제거 할 수 있다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051D7-D3A7-A6AC-BE9F-8990A4386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6" y="4296930"/>
                <a:ext cx="10515600" cy="1498744"/>
              </a:xfrm>
              <a:prstGeom prst="rect">
                <a:avLst/>
              </a:prstGeom>
              <a:blipFill>
                <a:blip r:embed="rId3"/>
                <a:stretch>
                  <a:fillRect l="-464" t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1D469A0E-08D1-F111-4187-49E0C69C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76" y="864524"/>
            <a:ext cx="4494701" cy="29749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48F455-D384-F5F3-B288-050363EF731B}"/>
              </a:ext>
            </a:extLst>
          </p:cNvPr>
          <p:cNvSpPr txBox="1"/>
          <p:nvPr/>
        </p:nvSpPr>
        <p:spPr>
          <a:xfrm>
            <a:off x="5831633" y="1125980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제어기</a:t>
            </a:r>
          </a:p>
        </p:txBody>
      </p:sp>
    </p:spTree>
    <p:extLst>
      <p:ext uri="{BB962C8B-B14F-4D97-AF65-F5344CB8AC3E}">
        <p14:creationId xmlns:p14="http://schemas.microsoft.com/office/powerpoint/2010/main" val="205526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7ABCC-8372-B81A-5DA0-FC44070A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정상상태 오차 고려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5A46F3-62E1-057F-A2F8-DF5B0EDCC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456" y="1398460"/>
            <a:ext cx="5863722" cy="15966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48FBFF-327D-B3EA-0B7A-B8273E8E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89" y="923051"/>
            <a:ext cx="4579341" cy="3135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30067-A078-93A9-A0FF-69B3F6E5FAD1}"/>
              </a:ext>
            </a:extLst>
          </p:cNvPr>
          <p:cNvSpPr txBox="1"/>
          <p:nvPr/>
        </p:nvSpPr>
        <p:spPr>
          <a:xfrm>
            <a:off x="708476" y="429693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다른 방법으로 </a:t>
            </a:r>
            <a:r>
              <a:rPr lang="en-US" altLang="ko-KR" dirty="0"/>
              <a:t>I </a:t>
            </a:r>
            <a:r>
              <a:rPr lang="ko-KR" altLang="en-US" dirty="0"/>
              <a:t>제어기 를 추가하면 </a:t>
            </a:r>
            <a:endParaRPr lang="en-US" altLang="ko-KR" dirty="0"/>
          </a:p>
          <a:p>
            <a:r>
              <a:rPr lang="ko-KR" altLang="en-US" dirty="0"/>
              <a:t>정상상태 오차를 줄일 수 있지만 </a:t>
            </a:r>
            <a:r>
              <a:rPr lang="en-US" altLang="ko-KR" dirty="0"/>
              <a:t>overshoot </a:t>
            </a:r>
            <a:r>
              <a:rPr lang="ko-KR" altLang="en-US" dirty="0"/>
              <a:t>이 발생할 수 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B361DB5-B5A0-4967-78CA-05EED4594D6B}"/>
              </a:ext>
            </a:extLst>
          </p:cNvPr>
          <p:cNvSpPr/>
          <p:nvPr/>
        </p:nvSpPr>
        <p:spPr>
          <a:xfrm>
            <a:off x="7259216" y="1891224"/>
            <a:ext cx="1483568" cy="6093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8504B-C2B0-8FFA-5007-8EB81F8ADB5A}"/>
              </a:ext>
            </a:extLst>
          </p:cNvPr>
          <p:cNvSpPr txBox="1"/>
          <p:nvPr/>
        </p:nvSpPr>
        <p:spPr>
          <a:xfrm>
            <a:off x="7436497" y="2570285"/>
            <a:ext cx="11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적분기</a:t>
            </a:r>
            <a:r>
              <a:rPr lang="ko-KR" altLang="en-US" sz="1200" dirty="0">
                <a:solidFill>
                  <a:srgbClr val="FF0000"/>
                </a:solidFill>
              </a:rPr>
              <a:t>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D4C73-5F40-8634-B602-D73DF9949C27}"/>
              </a:ext>
            </a:extLst>
          </p:cNvPr>
          <p:cNvSpPr txBox="1"/>
          <p:nvPr/>
        </p:nvSpPr>
        <p:spPr>
          <a:xfrm>
            <a:off x="5470849" y="1147273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제어기</a:t>
            </a:r>
          </a:p>
        </p:txBody>
      </p:sp>
    </p:spTree>
    <p:extLst>
      <p:ext uri="{BB962C8B-B14F-4D97-AF65-F5344CB8AC3E}">
        <p14:creationId xmlns:p14="http://schemas.microsoft.com/office/powerpoint/2010/main" val="151052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407EB-071F-969E-74F8-8386F3DA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 </a:t>
            </a:r>
            <a:r>
              <a:rPr lang="ko-KR" altLang="en-US" dirty="0"/>
              <a:t>제어기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8A0608-9BDF-E4D1-9B38-34C478D7C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53" y="991896"/>
            <a:ext cx="4261388" cy="293629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32635-A4D3-19D3-1B09-330FBF90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238" y="1141187"/>
            <a:ext cx="6661409" cy="2367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F6052-F2BE-19FE-8E71-BE7E6F52F8CF}"/>
              </a:ext>
            </a:extLst>
          </p:cNvPr>
          <p:cNvSpPr txBox="1"/>
          <p:nvPr/>
        </p:nvSpPr>
        <p:spPr>
          <a:xfrm>
            <a:off x="5274906" y="956521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1D4F3-D214-46DB-DE51-E1CAB4FF37EE}"/>
              </a:ext>
            </a:extLst>
          </p:cNvPr>
          <p:cNvSpPr txBox="1"/>
          <p:nvPr/>
        </p:nvSpPr>
        <p:spPr>
          <a:xfrm>
            <a:off x="708476" y="4296930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파란색 값은 정상상태 오차 제거한 </a:t>
            </a:r>
            <a:r>
              <a:rPr lang="en-US" altLang="ko-KR" dirty="0"/>
              <a:t>P</a:t>
            </a:r>
            <a:r>
              <a:rPr lang="ko-KR" altLang="en-US" dirty="0"/>
              <a:t>제어기</a:t>
            </a:r>
            <a:endParaRPr lang="en-US" altLang="ko-KR" dirty="0"/>
          </a:p>
          <a:p>
            <a:r>
              <a:rPr lang="ko-KR" altLang="en-US" dirty="0"/>
              <a:t>보라색 </a:t>
            </a:r>
            <a:r>
              <a:rPr lang="en-US" altLang="ko-KR" dirty="0"/>
              <a:t>: </a:t>
            </a:r>
            <a:r>
              <a:rPr lang="ko-KR" altLang="en-US" dirty="0"/>
              <a:t>정상상태 오차 제거한 </a:t>
            </a:r>
            <a:r>
              <a:rPr lang="en-US" altLang="ko-KR" dirty="0"/>
              <a:t>P </a:t>
            </a:r>
            <a:r>
              <a:rPr lang="ko-KR" altLang="en-US" dirty="0"/>
              <a:t>제어기 </a:t>
            </a:r>
            <a:r>
              <a:rPr lang="en-US" altLang="ko-KR" dirty="0"/>
              <a:t>+ D </a:t>
            </a:r>
            <a:r>
              <a:rPr lang="ko-KR" altLang="en-US" dirty="0"/>
              <a:t>제어기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타겟 값이 빨리 변하는 </a:t>
            </a:r>
            <a:r>
              <a:rPr lang="en-US" altLang="ko-KR" dirty="0">
                <a:solidFill>
                  <a:srgbClr val="FF0000"/>
                </a:solidFill>
              </a:rPr>
              <a:t>sinusoidal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input </a:t>
            </a:r>
            <a:r>
              <a:rPr lang="ko-KR" altLang="en-US" dirty="0">
                <a:solidFill>
                  <a:srgbClr val="FF0000"/>
                </a:solidFill>
              </a:rPr>
              <a:t>상황에서</a:t>
            </a:r>
            <a:r>
              <a:rPr lang="ko-KR" altLang="en-US" dirty="0"/>
              <a:t>도 대응하기 위한 설계를 위해</a:t>
            </a:r>
          </a:p>
          <a:p>
            <a:r>
              <a:rPr lang="ko-KR" altLang="en-US" dirty="0"/>
              <a:t>타겟 값의 시간에 대한 </a:t>
            </a:r>
            <a:r>
              <a:rPr lang="ko-KR" altLang="en-US" dirty="0" err="1"/>
              <a:t>미분값을</a:t>
            </a:r>
            <a:r>
              <a:rPr lang="ko-KR" altLang="en-US" dirty="0"/>
              <a:t> 더해준다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21E791-4E66-0842-F721-98F7B9F101E4}"/>
              </a:ext>
            </a:extLst>
          </p:cNvPr>
          <p:cNvSpPr/>
          <p:nvPr/>
        </p:nvSpPr>
        <p:spPr>
          <a:xfrm>
            <a:off x="5589036" y="2898931"/>
            <a:ext cx="3554964" cy="794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0D490-F79C-CE9C-CAC6-CDE41D5492EF}"/>
              </a:ext>
            </a:extLst>
          </p:cNvPr>
          <p:cNvSpPr txBox="1"/>
          <p:nvPr/>
        </p:nvSpPr>
        <p:spPr>
          <a:xfrm>
            <a:off x="6361145" y="3783794"/>
            <a:ext cx="1597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D</a:t>
            </a:r>
            <a:r>
              <a:rPr lang="ko-KR" altLang="en-US" sz="1800" dirty="0">
                <a:solidFill>
                  <a:srgbClr val="FF0000"/>
                </a:solidFill>
              </a:rPr>
              <a:t>제어 추가</a:t>
            </a:r>
          </a:p>
        </p:txBody>
      </p:sp>
    </p:spTree>
    <p:extLst>
      <p:ext uri="{BB962C8B-B14F-4D97-AF65-F5344CB8AC3E}">
        <p14:creationId xmlns:p14="http://schemas.microsoft.com/office/powerpoint/2010/main" val="42669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407EB-071F-969E-74F8-8386F3DA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 </a:t>
            </a:r>
            <a:r>
              <a:rPr lang="ko-KR" altLang="en-US" dirty="0"/>
              <a:t>제어기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332635-A4D3-19D3-1B09-330FBF90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238" y="1141187"/>
            <a:ext cx="6661409" cy="2367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F6052-F2BE-19FE-8E71-BE7E6F52F8CF}"/>
              </a:ext>
            </a:extLst>
          </p:cNvPr>
          <p:cNvSpPr txBox="1"/>
          <p:nvPr/>
        </p:nvSpPr>
        <p:spPr>
          <a:xfrm>
            <a:off x="5274906" y="956521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21E791-4E66-0842-F721-98F7B9F101E4}"/>
              </a:ext>
            </a:extLst>
          </p:cNvPr>
          <p:cNvSpPr/>
          <p:nvPr/>
        </p:nvSpPr>
        <p:spPr>
          <a:xfrm>
            <a:off x="5589036" y="2898931"/>
            <a:ext cx="3554964" cy="794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0D490-F79C-CE9C-CAC6-CDE41D5492EF}"/>
              </a:ext>
            </a:extLst>
          </p:cNvPr>
          <p:cNvSpPr txBox="1"/>
          <p:nvPr/>
        </p:nvSpPr>
        <p:spPr>
          <a:xfrm>
            <a:off x="6361145" y="3783794"/>
            <a:ext cx="1597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D</a:t>
            </a:r>
            <a:r>
              <a:rPr lang="ko-KR" altLang="en-US" sz="1800" dirty="0">
                <a:solidFill>
                  <a:srgbClr val="FF0000"/>
                </a:solidFill>
              </a:rPr>
              <a:t>제어 추가 </a:t>
            </a:r>
            <a:r>
              <a:rPr lang="en-US" altLang="ko-KR" sz="1800" dirty="0">
                <a:solidFill>
                  <a:srgbClr val="FF0000"/>
                </a:solidFill>
              </a:rPr>
              <a:t>1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FC32D91-9F17-BC39-15F8-20C7E60B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955" y="4299545"/>
            <a:ext cx="6245138" cy="1933019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770F5F-0DB3-65F3-6E88-3AB32AB8AD54}"/>
              </a:ext>
            </a:extLst>
          </p:cNvPr>
          <p:cNvSpPr/>
          <p:nvPr/>
        </p:nvSpPr>
        <p:spPr>
          <a:xfrm>
            <a:off x="6525209" y="5266055"/>
            <a:ext cx="2777412" cy="9665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CF3504-786A-9A63-8257-6A1DBF789B51}"/>
              </a:ext>
            </a:extLst>
          </p:cNvPr>
          <p:cNvSpPr txBox="1"/>
          <p:nvPr/>
        </p:nvSpPr>
        <p:spPr>
          <a:xfrm>
            <a:off x="7114981" y="6232564"/>
            <a:ext cx="1597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D</a:t>
            </a:r>
            <a:r>
              <a:rPr lang="ko-KR" altLang="en-US" sz="1800" dirty="0">
                <a:solidFill>
                  <a:srgbClr val="FF0000"/>
                </a:solidFill>
              </a:rPr>
              <a:t>제어 추가 </a:t>
            </a:r>
            <a:r>
              <a:rPr lang="en-US" altLang="ko-KR" sz="1800" dirty="0">
                <a:solidFill>
                  <a:srgbClr val="FF0000"/>
                </a:solidFill>
              </a:rPr>
              <a:t>2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77B300C-BA44-6A2E-8F0E-703EE0D0F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26" y="900538"/>
            <a:ext cx="4604730" cy="31966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55E766-3779-7B2A-4A90-793416CEE01A}"/>
              </a:ext>
            </a:extLst>
          </p:cNvPr>
          <p:cNvSpPr txBox="1"/>
          <p:nvPr/>
        </p:nvSpPr>
        <p:spPr>
          <a:xfrm>
            <a:off x="180226" y="4616268"/>
            <a:ext cx="4899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보라색 그래프 </a:t>
            </a:r>
            <a:r>
              <a:rPr lang="en-US" altLang="ko-KR" sz="1400" dirty="0"/>
              <a:t>: </a:t>
            </a:r>
            <a:r>
              <a:rPr lang="ko-KR" altLang="en-US" sz="1400" dirty="0"/>
              <a:t>이전 페이지에서 </a:t>
            </a:r>
            <a:r>
              <a:rPr lang="en-US" altLang="ko-KR" sz="1400" dirty="0"/>
              <a:t>target </a:t>
            </a:r>
            <a:r>
              <a:rPr lang="ko-KR" altLang="en-US" sz="1400" dirty="0"/>
              <a:t>값에 대한 </a:t>
            </a:r>
            <a:r>
              <a:rPr lang="en-US" altLang="ko-KR" sz="1400" dirty="0"/>
              <a:t>D</a:t>
            </a:r>
            <a:r>
              <a:rPr lang="ko-KR" altLang="en-US" sz="1400" dirty="0"/>
              <a:t>제어기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하늘색 </a:t>
            </a:r>
            <a:r>
              <a:rPr lang="en-US" altLang="ko-KR" sz="1400" dirty="0"/>
              <a:t>: P</a:t>
            </a:r>
            <a:r>
              <a:rPr lang="ko-KR" altLang="en-US" sz="1400" dirty="0"/>
              <a:t>제어기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현재값과</a:t>
            </a:r>
            <a:r>
              <a:rPr lang="ko-KR" altLang="en-US" sz="1400" dirty="0"/>
              <a:t> </a:t>
            </a:r>
            <a:r>
              <a:rPr lang="en-US" altLang="ko-KR" sz="1400" dirty="0"/>
              <a:t>target </a:t>
            </a:r>
            <a:r>
              <a:rPr lang="ko-KR" altLang="en-US" sz="1400" dirty="0"/>
              <a:t>값의 오차에 대한 </a:t>
            </a:r>
            <a:r>
              <a:rPr lang="en-US" altLang="ko-KR" sz="1400" dirty="0"/>
              <a:t>D</a:t>
            </a:r>
            <a:r>
              <a:rPr lang="ko-KR" altLang="en-US" sz="1400" dirty="0"/>
              <a:t>제어기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미분</a:t>
            </a:r>
            <a:r>
              <a:rPr lang="en-US" altLang="ko-KR" sz="1400" dirty="0"/>
              <a:t> branch </a:t>
            </a:r>
            <a:r>
              <a:rPr lang="ko-KR" altLang="en-US" sz="1400" dirty="0"/>
              <a:t>위치에 따라 </a:t>
            </a:r>
            <a:r>
              <a:rPr lang="en-US" altLang="ko-KR" sz="1400" dirty="0"/>
              <a:t>response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차이남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3979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F0305-F3D9-CC1E-D2D8-02C25D13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</a:t>
            </a:r>
            <a:r>
              <a:rPr lang="ko-KR" altLang="en-US" dirty="0"/>
              <a:t> 제어 </a:t>
            </a:r>
            <a:r>
              <a:rPr lang="en-US" altLang="ko-KR" dirty="0"/>
              <a:t>+ </a:t>
            </a:r>
            <a:r>
              <a:rPr lang="ko-KR" altLang="en-US" dirty="0" err="1"/>
              <a:t>외란</a:t>
            </a:r>
            <a:r>
              <a:rPr lang="ko-KR" altLang="en-US" dirty="0"/>
              <a:t> 관측기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3CC6B-D119-0CE1-5E3B-0133764AC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9" y="1035698"/>
            <a:ext cx="6733910" cy="47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4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F0305-F3D9-CC1E-D2D8-02C25D13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</a:t>
            </a:r>
            <a:r>
              <a:rPr lang="ko-KR" altLang="en-US" dirty="0"/>
              <a:t> 제어 </a:t>
            </a:r>
            <a:r>
              <a:rPr lang="en-US" altLang="ko-KR" dirty="0"/>
              <a:t>+ </a:t>
            </a:r>
            <a:r>
              <a:rPr lang="ko-KR" altLang="en-US" dirty="0" err="1"/>
              <a:t>외란</a:t>
            </a:r>
            <a:r>
              <a:rPr lang="ko-KR" altLang="en-US" dirty="0"/>
              <a:t> 관측기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B55CFD-13F0-DDC8-4760-3F6E2F0FF18D}"/>
              </a:ext>
            </a:extLst>
          </p:cNvPr>
          <p:cNvGrpSpPr/>
          <p:nvPr/>
        </p:nvGrpSpPr>
        <p:grpSpPr>
          <a:xfrm>
            <a:off x="433875" y="970384"/>
            <a:ext cx="5253861" cy="2678827"/>
            <a:chOff x="629816" y="979714"/>
            <a:chExt cx="6312159" cy="32399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C8167B-100B-385B-FA88-8012A07A2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816" y="1216090"/>
              <a:ext cx="5276461" cy="300352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D4D98-8B5C-7CB7-8236-3723D7F4CD9C}"/>
                </a:ext>
              </a:extLst>
            </p:cNvPr>
            <p:cNvSpPr/>
            <p:nvPr/>
          </p:nvSpPr>
          <p:spPr>
            <a:xfrm>
              <a:off x="690465" y="979714"/>
              <a:ext cx="765111" cy="223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Input</a:t>
              </a:r>
              <a:endParaRPr lang="ko-KR" altLang="en-US" sz="1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A620CD-97FB-3CA7-E28C-68D9830028AA}"/>
                </a:ext>
              </a:extLst>
            </p:cNvPr>
            <p:cNvSpPr/>
            <p:nvPr/>
          </p:nvSpPr>
          <p:spPr>
            <a:xfrm>
              <a:off x="5906276" y="1698171"/>
              <a:ext cx="1035699" cy="223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18E8F0B-3C94-3CCC-DCB9-4C213E94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17" y="900029"/>
            <a:ext cx="4596103" cy="313079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6712631-5457-E7FB-C751-21BE6D62CE0A}"/>
              </a:ext>
            </a:extLst>
          </p:cNvPr>
          <p:cNvSpPr/>
          <p:nvPr/>
        </p:nvSpPr>
        <p:spPr>
          <a:xfrm>
            <a:off x="563998" y="2283110"/>
            <a:ext cx="2785692" cy="174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1D663-D53F-5895-93FD-A1A18C888E72}"/>
                  </a:ext>
                </a:extLst>
              </p:cNvPr>
              <p:cNvSpPr txBox="1"/>
              <p:nvPr/>
            </p:nvSpPr>
            <p:spPr>
              <a:xfrm>
                <a:off x="5166874" y="5603076"/>
                <a:ext cx="4899222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Plant </a:t>
                </a:r>
                <a:r>
                  <a:rPr lang="ko-KR" altLang="en-US" sz="1400" dirty="0"/>
                  <a:t>모델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400" dirty="0"/>
                  <a:t> )</a:t>
                </a:r>
                <a:r>
                  <a:rPr lang="ko-KR" altLang="en-US" sz="14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값은 현실적으로 알기 어렵기 때문에 </a:t>
                </a:r>
                <a:endParaRPr lang="en-US" altLang="ko-KR" sz="1400" dirty="0"/>
              </a:p>
              <a:p>
                <a:r>
                  <a:rPr lang="ko-KR" altLang="en-US" sz="1400" dirty="0" err="1"/>
                  <a:t>외란</a:t>
                </a:r>
                <a:r>
                  <a:rPr lang="ko-KR" altLang="en-US" sz="1400" dirty="0"/>
                  <a:t> 관측기를 추가하여 오차를 줄일 수 있다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1D663-D53F-5895-93FD-A1A18C888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874" y="5603076"/>
                <a:ext cx="4899222" cy="755271"/>
              </a:xfrm>
              <a:prstGeom prst="rect">
                <a:avLst/>
              </a:prstGeom>
              <a:blipFill>
                <a:blip r:embed="rId4"/>
                <a:stretch>
                  <a:fillRect l="-374" t="-2419" b="-7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0514D8A-8CC1-7EAE-6F23-A1C376E7CFF0}"/>
              </a:ext>
            </a:extLst>
          </p:cNvPr>
          <p:cNvSpPr txBox="1"/>
          <p:nvPr/>
        </p:nvSpPr>
        <p:spPr>
          <a:xfrm>
            <a:off x="1178281" y="4042576"/>
            <a:ext cx="1994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solidFill>
                  <a:srgbClr val="FF0000"/>
                </a:solidFill>
              </a:rPr>
              <a:t>외란</a:t>
            </a:r>
            <a:r>
              <a:rPr lang="ko-KR" altLang="en-US" sz="1800" dirty="0">
                <a:solidFill>
                  <a:srgbClr val="FF0000"/>
                </a:solidFill>
              </a:rPr>
              <a:t> 관측기 추가</a:t>
            </a:r>
          </a:p>
        </p:txBody>
      </p:sp>
      <p:pic>
        <p:nvPicPr>
          <p:cNvPr id="17" name="내용 개체 틀 4">
            <a:extLst>
              <a:ext uri="{FF2B5EF4-FFF2-40B4-BE49-F238E27FC236}">
                <a16:creationId xmlns:a16="http://schemas.microsoft.com/office/drawing/2014/main" id="{48532C42-5CAA-5ED9-220F-95531D37B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63998" y="4521108"/>
            <a:ext cx="4119392" cy="1971766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42D6FA-D2BA-1409-03DF-1D272491B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591" y="4233054"/>
            <a:ext cx="5541461" cy="116779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464C106-1E18-F434-6011-ADBC19B788F6}"/>
              </a:ext>
            </a:extLst>
          </p:cNvPr>
          <p:cNvSpPr/>
          <p:nvPr/>
        </p:nvSpPr>
        <p:spPr>
          <a:xfrm rot="1121096">
            <a:off x="3414575" y="3965499"/>
            <a:ext cx="1753299" cy="28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9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247</Words>
  <Application>Microsoft Office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7326527 차량제어전략개발팀 이창준</vt:lpstr>
      <vt:lpstr>차량 종방향 동역학 Plant 수식</vt:lpstr>
      <vt:lpstr>제어기 Simulink 다이어그램 </vt:lpstr>
      <vt:lpstr>정상상태 오차 고려 1</vt:lpstr>
      <vt:lpstr>정상상태 오차 고려 2</vt:lpstr>
      <vt:lpstr>PD 제어기 1</vt:lpstr>
      <vt:lpstr>PD 제어기 2</vt:lpstr>
      <vt:lpstr>PD 제어 + 외란 관측기</vt:lpstr>
      <vt:lpstr>PD 제어 + 외란 관측기</vt:lpstr>
      <vt:lpstr>PD 제어 + 외란 관측기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7326527  차량제어전략개발팀 이창준</dc:title>
  <dc:creator>user</dc:creator>
  <cp:lastModifiedBy>user</cp:lastModifiedBy>
  <cp:revision>5</cp:revision>
  <dcterms:created xsi:type="dcterms:W3CDTF">2023-05-08T04:07:22Z</dcterms:created>
  <dcterms:modified xsi:type="dcterms:W3CDTF">2023-05-08T23:34:45Z</dcterms:modified>
</cp:coreProperties>
</file>