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Hvilke sammenhenger har vi mellom inntekt, kjønn og evnenivå («afqt»)?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Magnus og Harald</a:t>
            </a:r>
          </a:p>
        </p:txBody>
      </p:sp>
      <p:sp>
        <p:nvSpPr>
          <p:cNvPr id="4" name="Date Placeholder 3"/>
          <p:cNvSpPr>
            <a:spLocks noGrp="1"/>
          </p:cNvSpPr>
          <p:nvPr>
            <p:ph idx="10" sz="half" type="dt"/>
          </p:nvPr>
        </p:nvSpPr>
        <p:spPr/>
        <p:txBody>
          <a:bodyPr/>
          <a:lstStyle/>
          <a:p>
            <a:pPr lvl="0" indent="0" marL="0">
              <a:buNone/>
            </a:pPr>
            <a:r>
              <a:rPr/>
              <a:t>Monday 20 Oct,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8 Kjønnsforskjeller</a:t>
            </a:r>
          </a:p>
        </p:txBody>
      </p:sp>
      <p:pic>
        <p:nvPicPr>
          <p:cNvPr descr="MSB105-assign-2-presentasjon_files/figure-pptx/Fordeling%20av%20kjonn%20og%20inntek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assign-2-presentasjon_files/figure-pptx/Fordeling%20av%20AFQ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Sammenhenger</a:t>
            </a:r>
          </a:p>
        </p:txBody>
      </p:sp>
      <p:pic>
        <p:nvPicPr>
          <p:cNvPr descr="MSB105-assign-2-presentasjon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 Korrelasjoner eller regresjonsmedell</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8229600"/>
              </a:tblGrid>
              <a:tr h="0">
                <a:tc>
                  <a:txBody>
                    <a:bodyPr/>
                    <a:lstStyle/>
                    <a:p>
                      <a:pPr lvl="0" indent="0" marL="0" algn="r">
                        <a:buNone/>
                      </a:pPr>
                      <a:r>
                        <a:rPr/>
                        <a:t>kor_income_afqt</a:t>
                      </a:r>
                    </a:p>
                  </a:txBody>
                  <a:tcPr/>
                </a:tc>
              </a:tr>
              <a:tr h="0">
                <a:tc>
                  <a:txBody>
                    <a:bodyPr/>
                    <a:lstStyle/>
                    <a:p>
                      <a:pPr lvl="0" indent="0" marL="0" algn="r">
                        <a:buNone/>
                      </a:pPr>
                      <a:r>
                        <a:rPr/>
                        <a:t>NA</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assign-2-presentasjon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58900"/>
                <a:gridCol w="1244600"/>
                <a:gridCol w="1130300"/>
                <a:gridCol w="1130300"/>
                <a:gridCol w="901700"/>
                <a:gridCol w="1244600"/>
                <a:gridCol w="1244600"/>
              </a:tblGrid>
              <a:tr h="0">
                <a:tc>
                  <a:txBody>
                    <a:bodyPr/>
                    <a:lstStyle/>
                    <a:p>
                      <a:pPr lvl="0" indent="0" marL="0" algn="l">
                        <a:buNone/>
                      </a:pPr>
                      <a:r>
                        <a:rPr/>
                        <a:t>term</a:t>
                      </a:r>
                    </a:p>
                  </a:txBody>
                  <a:tcPr/>
                </a:tc>
                <a:tc>
                  <a:txBody>
                    <a:bodyPr/>
                    <a:lstStyle/>
                    <a:p>
                      <a:pPr lvl="0" indent="0" marL="0" algn="r">
                        <a:buNone/>
                      </a:pPr>
                      <a:r>
                        <a:rPr/>
                        <a:t>estimate</a:t>
                      </a:r>
                    </a:p>
                  </a:txBody>
                  <a:tcPr/>
                </a:tc>
                <a:tc>
                  <a:txBody>
                    <a:bodyPr/>
                    <a:lstStyle/>
                    <a:p>
                      <a:pPr lvl="0" indent="0" marL="0" algn="r">
                        <a:buNone/>
                      </a:pPr>
                      <a:r>
                        <a:rPr/>
                        <a:t>std.error</a:t>
                      </a:r>
                    </a:p>
                  </a:txBody>
                  <a:tcPr/>
                </a:tc>
                <a:tc>
                  <a:txBody>
                    <a:bodyPr/>
                    <a:lstStyle/>
                    <a:p>
                      <a:pPr lvl="0" indent="0" marL="0" algn="r">
                        <a:buNone/>
                      </a:pPr>
                      <a:r>
                        <a:rPr/>
                        <a:t>statistic</a:t>
                      </a:r>
                    </a:p>
                  </a:txBody>
                  <a:tcPr/>
                </a:tc>
                <a:tc>
                  <a:txBody>
                    <a:bodyPr/>
                    <a:lstStyle/>
                    <a:p>
                      <a:pPr lvl="0" indent="0" marL="0" algn="r">
                        <a:buNone/>
                      </a:pPr>
                      <a:r>
                        <a:rPr/>
                        <a:t>p.value</a:t>
                      </a:r>
                    </a:p>
                  </a:txBody>
                  <a:tcPr/>
                </a:tc>
                <a:tc>
                  <a:txBody>
                    <a:bodyPr/>
                    <a:lstStyle/>
                    <a:p>
                      <a:pPr lvl="0" indent="0" marL="0" algn="r">
                        <a:buNone/>
                      </a:pPr>
                      <a:r>
                        <a:rPr/>
                        <a:t>conf.low</a:t>
                      </a:r>
                    </a:p>
                  </a:txBody>
                  <a:tcPr/>
                </a:tc>
                <a:tc>
                  <a:txBody>
                    <a:bodyPr/>
                    <a:lstStyle/>
                    <a:p>
                      <a:pPr lvl="0" indent="0" marL="0" algn="r">
                        <a:buNone/>
                      </a:pPr>
                      <a:r>
                        <a:rPr/>
                        <a:t>conf.high</a:t>
                      </a:r>
                    </a:p>
                  </a:txBody>
                  <a:tcPr/>
                </a:tc>
              </a:tr>
              <a:tr h="0">
                <a:tc>
                  <a:txBody>
                    <a:bodyPr/>
                    <a:lstStyle/>
                    <a:p>
                      <a:pPr lvl="0" indent="0" marL="0" algn="l">
                        <a:buNone/>
                      </a:pPr>
                      <a:r>
                        <a:rPr/>
                        <a:t>(Intercept)</a:t>
                      </a:r>
                    </a:p>
                  </a:txBody>
                </a:tc>
                <a:tc>
                  <a:txBody>
                    <a:bodyPr/>
                    <a:lstStyle/>
                    <a:p>
                      <a:pPr lvl="0" indent="0" marL="0" algn="r">
                        <a:buNone/>
                      </a:pPr>
                      <a:r>
                        <a:rPr/>
                        <a:t>22660.058</a:t>
                      </a:r>
                    </a:p>
                  </a:txBody>
                </a:tc>
                <a:tc>
                  <a:txBody>
                    <a:bodyPr/>
                    <a:lstStyle/>
                    <a:p>
                      <a:pPr lvl="0" indent="0" marL="0" algn="r">
                        <a:buNone/>
                      </a:pPr>
                      <a:r>
                        <a:rPr/>
                        <a:t>1259.897</a:t>
                      </a:r>
                    </a:p>
                  </a:txBody>
                </a:tc>
                <a:tc>
                  <a:txBody>
                    <a:bodyPr/>
                    <a:lstStyle/>
                    <a:p>
                      <a:pPr lvl="0" indent="0" marL="0" algn="r">
                        <a:buNone/>
                      </a:pPr>
                      <a:r>
                        <a:rPr/>
                        <a:t>17.986</a:t>
                      </a:r>
                    </a:p>
                  </a:txBody>
                </a:tc>
                <a:tc>
                  <a:txBody>
                    <a:bodyPr/>
                    <a:lstStyle/>
                    <a:p>
                      <a:pPr lvl="0" indent="0" marL="0" algn="r">
                        <a:buNone/>
                      </a:pPr>
                      <a:r>
                        <a:rPr/>
                        <a:t>0</a:t>
                      </a:r>
                    </a:p>
                  </a:txBody>
                </a:tc>
                <a:tc>
                  <a:txBody>
                    <a:bodyPr/>
                    <a:lstStyle/>
                    <a:p>
                      <a:pPr lvl="0" indent="0" marL="0" algn="r">
                        <a:buNone/>
                      </a:pPr>
                      <a:r>
                        <a:rPr/>
                        <a:t>20190.262</a:t>
                      </a:r>
                    </a:p>
                  </a:txBody>
                </a:tc>
                <a:tc>
                  <a:txBody>
                    <a:bodyPr/>
                    <a:lstStyle/>
                    <a:p>
                      <a:pPr lvl="0" indent="0" marL="0" algn="r">
                        <a:buNone/>
                      </a:pPr>
                      <a:r>
                        <a:rPr/>
                        <a:t>25129.854</a:t>
                      </a:r>
                    </a:p>
                  </a:txBody>
                </a:tc>
              </a:tr>
              <a:tr h="0">
                <a:tc>
                  <a:txBody>
                    <a:bodyPr/>
                    <a:lstStyle/>
                    <a:p>
                      <a:pPr lvl="0" indent="0" marL="0" algn="l">
                        <a:buNone/>
                      </a:pPr>
                      <a:r>
                        <a:rPr/>
                        <a:t>afqt</a:t>
                      </a:r>
                    </a:p>
                  </a:txBody>
                </a:tc>
                <a:tc>
                  <a:txBody>
                    <a:bodyPr/>
                    <a:lstStyle/>
                    <a:p>
                      <a:pPr lvl="0" indent="0" marL="0" algn="r">
                        <a:buNone/>
                      </a:pPr>
                      <a:r>
                        <a:rPr/>
                        <a:t>754.528</a:t>
                      </a:r>
                    </a:p>
                  </a:txBody>
                </a:tc>
                <a:tc>
                  <a:txBody>
                    <a:bodyPr/>
                    <a:lstStyle/>
                    <a:p>
                      <a:pPr lvl="0" indent="0" marL="0" algn="r">
                        <a:buNone/>
                      </a:pPr>
                      <a:r>
                        <a:rPr/>
                        <a:t>21.289</a:t>
                      </a:r>
                    </a:p>
                  </a:txBody>
                </a:tc>
                <a:tc>
                  <a:txBody>
                    <a:bodyPr/>
                    <a:lstStyle/>
                    <a:p>
                      <a:pPr lvl="0" indent="0" marL="0" algn="r">
                        <a:buNone/>
                      </a:pPr>
                      <a:r>
                        <a:rPr/>
                        <a:t>35.443</a:t>
                      </a:r>
                    </a:p>
                  </a:txBody>
                </a:tc>
                <a:tc>
                  <a:txBody>
                    <a:bodyPr/>
                    <a:lstStyle/>
                    <a:p>
                      <a:pPr lvl="0" indent="0" marL="0" algn="r">
                        <a:buNone/>
                      </a:pPr>
                      <a:r>
                        <a:rPr/>
                        <a:t>0</a:t>
                      </a:r>
                    </a:p>
                  </a:txBody>
                </a:tc>
                <a:tc>
                  <a:txBody>
                    <a:bodyPr/>
                    <a:lstStyle/>
                    <a:p>
                      <a:pPr lvl="0" indent="0" marL="0" algn="r">
                        <a:buNone/>
                      </a:pPr>
                      <a:r>
                        <a:rPr/>
                        <a:t>712.796</a:t>
                      </a:r>
                    </a:p>
                  </a:txBody>
                </a:tc>
                <a:tc>
                  <a:txBody>
                    <a:bodyPr/>
                    <a:lstStyle/>
                    <a:p>
                      <a:pPr lvl="0" indent="0" marL="0" algn="r">
                        <a:buNone/>
                      </a:pPr>
                      <a:r>
                        <a:rPr/>
                        <a:t>796.261</a:t>
                      </a:r>
                    </a:p>
                  </a:txBody>
                </a:tc>
              </a:tr>
              <a:tr h="0">
                <a:tc>
                  <a:txBody>
                    <a:bodyPr/>
                    <a:lstStyle/>
                    <a:p>
                      <a:pPr lvl="0" indent="0" marL="0" algn="l">
                        <a:buNone/>
                      </a:pPr>
                      <a:r>
                        <a:rPr/>
                        <a:t>sexfemale</a:t>
                      </a:r>
                    </a:p>
                  </a:txBody>
                </a:tc>
                <a:tc>
                  <a:txBody>
                    <a:bodyPr/>
                    <a:lstStyle/>
                    <a:p>
                      <a:pPr lvl="0" indent="0" marL="0" algn="r">
                        <a:buNone/>
                      </a:pPr>
                      <a:r>
                        <a:rPr/>
                        <a:t>-23385.290</a:t>
                      </a:r>
                    </a:p>
                  </a:txBody>
                </a:tc>
                <a:tc>
                  <a:txBody>
                    <a:bodyPr/>
                    <a:lstStyle/>
                    <a:p>
                      <a:pPr lvl="0" indent="0" marL="0" algn="r">
                        <a:buNone/>
                      </a:pPr>
                      <a:r>
                        <a:rPr/>
                        <a:t>1236.818</a:t>
                      </a:r>
                    </a:p>
                  </a:txBody>
                </a:tc>
                <a:tc>
                  <a:txBody>
                    <a:bodyPr/>
                    <a:lstStyle/>
                    <a:p>
                      <a:pPr lvl="0" indent="0" marL="0" algn="r">
                        <a:buNone/>
                      </a:pPr>
                      <a:r>
                        <a:rPr/>
                        <a:t>-18.908</a:t>
                      </a:r>
                    </a:p>
                  </a:txBody>
                </a:tc>
                <a:tc>
                  <a:txBody>
                    <a:bodyPr/>
                    <a:lstStyle/>
                    <a:p>
                      <a:pPr lvl="0" indent="0" marL="0" algn="r">
                        <a:buNone/>
                      </a:pPr>
                      <a:r>
                        <a:rPr/>
                        <a:t>0</a:t>
                      </a:r>
                    </a:p>
                  </a:txBody>
                </a:tc>
                <a:tc>
                  <a:txBody>
                    <a:bodyPr/>
                    <a:lstStyle/>
                    <a:p>
                      <a:pPr lvl="0" indent="0" marL="0" algn="r">
                        <a:buNone/>
                      </a:pPr>
                      <a:r>
                        <a:rPr/>
                        <a:t>-25809.843</a:t>
                      </a:r>
                    </a:p>
                  </a:txBody>
                </a:tc>
                <a:tc>
                  <a:txBody>
                    <a:bodyPr/>
                    <a:lstStyle/>
                    <a:p>
                      <a:pPr lvl="0" indent="0" marL="0" algn="r">
                        <a:buNone/>
                      </a:pPr>
                      <a:r>
                        <a:rPr/>
                        <a:t>-20960.736</a:t>
                      </a: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diskusjon</a:t>
            </a:r>
          </a:p>
        </p:txBody>
      </p:sp>
      <p:sp>
        <p:nvSpPr>
          <p:cNvPr id="3" name="Content Placeholder 2"/>
          <p:cNvSpPr>
            <a:spLocks noGrp="1"/>
          </p:cNvSpPr>
          <p:nvPr>
            <p:ph idx="1"/>
          </p:nvPr>
        </p:nvSpPr>
        <p:spPr/>
        <p:txBody>
          <a:bodyPr/>
          <a:lstStyle/>
          <a:p>
            <a:pPr lvl="0"/>
            <a:r>
              <a:rPr/>
              <a:t>Hva viser figurene om:</a:t>
            </a:r>
          </a:p>
          <a:p>
            <a:pPr lvl="0"/>
            <a:r>
              <a:rPr/>
              <a:t>Fordelingene (skjevhet, outliers)?</a:t>
            </a:r>
          </a:p>
          <a:p>
            <a:pPr lvl="0"/>
            <a:r>
              <a:rPr/>
              <a:t>Kjønnsforskjeller i nivå?</a:t>
            </a:r>
          </a:p>
          <a:p>
            <a:pPr lvl="0"/>
            <a:r>
              <a:rPr/>
              <a:t>Styrken/retningen på sammenhengen AFQT–inntekt?</a:t>
            </a:r>
          </a:p>
          <a:p>
            <a:pPr lvl="0" indent="0" marL="0">
              <a:spcBef>
                <a:spcPts val="3000"/>
              </a:spcBef>
              <a:buNone/>
            </a:pPr>
            <a:r>
              <a:rPr b="1"/>
              <a:t>12 Stemmer funn med litteraturen? Mulige mekanismer? Begrensninger?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 konklusjon</a:t>
            </a:r>
          </a:p>
        </p:txBody>
      </p:sp>
      <p:sp>
        <p:nvSpPr>
          <p:cNvPr id="3" name="Content Placeholder 2"/>
          <p:cNvSpPr>
            <a:spLocks noGrp="1"/>
          </p:cNvSpPr>
          <p:nvPr>
            <p:ph idx="1"/>
          </p:nvPr>
        </p:nvSpPr>
        <p:spPr/>
        <p:txBody>
          <a:bodyPr/>
          <a:lstStyle/>
          <a:p>
            <a:pPr lvl="0"/>
            <a:r>
              <a:rPr/>
              <a:t>Kort oppsummering av hovedfunn</a:t>
            </a:r>
          </a:p>
          <a:p>
            <a:pPr lvl="0" indent="0" marL="0">
              <a:spcBef>
                <a:spcPts val="3000"/>
              </a:spcBef>
              <a:buNone/>
            </a:pPr>
            <a:r>
              <a:rPr b="1"/>
              <a:t>14 Impliserte videre steg (flere kontrollvariabler, robusthetstester, modellvalg)</a:t>
            </a:r>
          </a:p>
          <a:p>
            <a:pPr lvl="0" indent="0" marL="0">
              <a:buNone/>
            </a:pPr>
            <a:r>
              <a:rPr/>
              <a:t>“Judge.” n.d. </a:t>
            </a:r>
            <a:r>
              <a:rPr i="1"/>
              <a:t>ResearchGate</a:t>
            </a:r>
            <a:r>
              <a:rPr/>
              <a:t>. https://www.researchgate.net/publication/8545837_The_Effect_of_Physical_Height_on_Workplace_Success_and_Income_Preliminary_Test_of_a_Theoretical_Model. Accessed October 13, 2025.</a:t>
            </a:r>
          </a:p>
          <a:p>
            <a:pPr lvl="0" indent="0" marL="0">
              <a:buNone/>
            </a:pPr>
            <a:r>
              <a:rPr/>
              <a:t>Lin, Dajun, Randall Lutter, and Christopher J Ruhm. n.d. “Cognitive Performance and Labor Market Outcomes.”</a:t>
            </a:r>
          </a:p>
          <a:p>
            <a:pPr lvl="0" indent="0" marL="0">
              <a:buNone/>
            </a:pPr>
            <a:r>
              <a:rPr/>
              <a:t>“Women Benefit the Most from Taking Higher Education.” n.d.a. https://kifinfo.no/en/2025/04/women-benefit-most-taking-higher-education. Accessed October 16, 2025.</a:t>
            </a:r>
          </a:p>
          <a:p>
            <a:pPr lvl="0" indent="0" marL="0">
              <a:buNone/>
            </a:pPr>
            <a:r>
              <a:rPr/>
              <a:t>———. n.d.b. https://kifinfo.no/en/2025/04/women-benefit-most-taking-higher-education. Accessed October 16, 2025.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Introduksjon</a:t>
            </a:r>
          </a:p>
        </p:txBody>
      </p:sp>
      <p:sp>
        <p:nvSpPr>
          <p:cNvPr id="3" name="Content Placeholder 2"/>
          <p:cNvSpPr>
            <a:spLocks noGrp="1"/>
          </p:cNvSpPr>
          <p:nvPr>
            <p:ph idx="1"/>
          </p:nvPr>
        </p:nvSpPr>
        <p:spPr/>
        <p:txBody>
          <a:bodyPr/>
          <a:lstStyle/>
          <a:p>
            <a:pPr lvl="0"/>
            <a:r>
              <a:rPr/>
              <a:t>Kort om datasettet </a:t>
            </a:r>
            <a:r>
              <a:rPr>
                <a:latin typeface="Courier"/>
              </a:rPr>
              <a:t>modelr::heights</a:t>
            </a:r>
          </a:p>
          <a:p>
            <a:pPr lvl="0"/>
            <a:r>
              <a:rPr/>
              <a:t>Variabler:</a:t>
            </a:r>
          </a:p>
          <a:p>
            <a:pPr lvl="1"/>
            <a:r>
              <a:rPr>
                <a:latin typeface="Courier"/>
              </a:rPr>
              <a:t>income</a:t>
            </a:r>
            <a:r>
              <a:rPr/>
              <a:t>: Inntekt</a:t>
            </a:r>
          </a:p>
          <a:p>
            <a:pPr lvl="1"/>
            <a:r>
              <a:rPr>
                <a:latin typeface="Courier"/>
              </a:rPr>
              <a:t>gender</a:t>
            </a:r>
            <a:r>
              <a:rPr/>
              <a:t>: Kjønn</a:t>
            </a:r>
          </a:p>
          <a:p>
            <a:pPr lvl="1"/>
            <a:r>
              <a:rPr>
                <a:latin typeface="Courier"/>
              </a:rPr>
              <a:t>afqt</a:t>
            </a:r>
            <a:r>
              <a:rPr/>
              <a:t>: Evnenivå (testscore)</a:t>
            </a:r>
          </a:p>
          <a:p>
            <a:pPr lvl="0"/>
            <a:r>
              <a:rPr/>
              <a:t>Formål: Undersøke sammenhenger mellom inntekt, kjønn og evnenivå</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Litteraturgjennomgang</a:t>
            </a:r>
          </a:p>
        </p:txBody>
      </p:sp>
      <p:sp>
        <p:nvSpPr>
          <p:cNvPr id="3" name="Content Placeholder 2"/>
          <p:cNvSpPr>
            <a:spLocks noGrp="1"/>
          </p:cNvSpPr>
          <p:nvPr>
            <p:ph idx="1"/>
          </p:nvPr>
        </p:nvSpPr>
        <p:spPr/>
        <p:txBody>
          <a:bodyPr/>
          <a:lstStyle/>
          <a:p>
            <a:pPr lvl="0"/>
            <a:r>
              <a:rPr/>
              <a:t>Hva er kjent fra tidligere studier?</a:t>
            </a:r>
          </a:p>
          <a:p>
            <a:pPr lvl="0"/>
            <a:r>
              <a:rPr/>
              <a:t>Vi vil ta utgangspunkt fra artikkeler og forskninger som tar for seg variablene inntekt, kjønn og evnenivå.</a:t>
            </a:r>
          </a:p>
          <a:p>
            <a:pPr lvl="0"/>
            <a:r>
              <a:rPr/>
              <a:t>Artikkelen “cognitive perfromance and labo market outcomes” (</a:t>
            </a:r>
            <a:r>
              <a:rPr b="1"/>
              <a:t>lin?</a:t>
            </a:r>
            <a:r>
              <a:rPr/>
              <a:t>) tar for seg hvordan kognitiv prestasjoner henger sammen med arbeidsmarkedsutfall innen lønn, for personer i alderen 20-50 år.</a:t>
            </a:r>
          </a:p>
          <a:p>
            <a:pPr lvl="0"/>
            <a:r>
              <a:rPr/>
              <a:t>Andre studier som “women benefit the most from taking higher education” “Women Benefit the Most from Taking Higher Education” (n.d.a) tar for seg utdanningsnivå mellom kvinner og menn, og hvem som tjener mest på å øke sine evner gjennom utdanning. Dette vil kunne gi oss et grunnlag for å forklarer samhengene mellom inntekt, kjønn og evne nivå gjennom modellen hight.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Hvordan henger kognitive evner ofte sammen med inntekt?</a:t>
            </a:r>
          </a:p>
        </p:txBody>
      </p:sp>
      <p:sp>
        <p:nvSpPr>
          <p:cNvPr id="3" name="Content Placeholder 2"/>
          <p:cNvSpPr>
            <a:spLocks noGrp="1"/>
          </p:cNvSpPr>
          <p:nvPr>
            <p:ph idx="1"/>
          </p:nvPr>
        </p:nvSpPr>
        <p:spPr/>
        <p:txBody>
          <a:bodyPr/>
          <a:lstStyle/>
          <a:p>
            <a:pPr lvl="0"/>
            <a:r>
              <a:rPr/>
              <a:t>Den kognitive evnen virker gjennom utdanning, produktivitet og yrkesvalg.</a:t>
            </a:r>
          </a:p>
          <a:p>
            <a:pPr lvl="0"/>
            <a:r>
              <a:rPr/>
              <a:t>Artikkelen “cognitive performance”</a:t>
            </a:r>
          </a:p>
          <a:p>
            <a:pPr lvl="0"/>
            <a:r>
              <a:rPr/>
              <a:t>Kognitiv evner har en positiv sammenheng opp gjennom alle aldre.</a:t>
            </a:r>
          </a:p>
          <a:p>
            <a:pPr lvl="0"/>
            <a:r>
              <a:rPr/>
              <a:t>Gir en større totalinntekt</a:t>
            </a:r>
          </a:p>
          <a:p>
            <a:pPr lvl="0"/>
            <a:r>
              <a:rPr/>
              <a:t>Samlet over tid vil det gi en større avkastning.</a:t>
            </a:r>
          </a:p>
          <a:p>
            <a:pPr lvl="0"/>
            <a:r>
              <a:rPr/>
              <a:t>Andre faktorer som påvirker inntekt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Er det kjønnsforskjeller i inntekt og evnenivå?</a:t>
            </a:r>
          </a:p>
        </p:txBody>
      </p:sp>
      <p:sp>
        <p:nvSpPr>
          <p:cNvPr id="3" name="Content Placeholder 2"/>
          <p:cNvSpPr>
            <a:spLocks noGrp="1"/>
          </p:cNvSpPr>
          <p:nvPr>
            <p:ph idx="1"/>
          </p:nvPr>
        </p:nvSpPr>
        <p:spPr/>
        <p:txBody>
          <a:bodyPr/>
          <a:lstStyle/>
          <a:p>
            <a:pPr lvl="0"/>
            <a:r>
              <a:rPr/>
              <a:t>Forskjeller mellom kjønn når de kommer til inntekt med lik evnenivå</a:t>
            </a:r>
          </a:p>
          <a:p>
            <a:pPr lvl="0"/>
            <a:r>
              <a:rPr/>
              <a:t>Kvinner har en større avkastning på inntekt ved høyere evnenivå enn menn</a:t>
            </a:r>
          </a:p>
          <a:p>
            <a:pPr lvl="0"/>
            <a:r>
              <a:rPr/>
              <a:t>Aboslutte innteksterminologien</a:t>
            </a:r>
          </a:p>
          <a:p>
            <a:pPr lvl="0"/>
            <a:r>
              <a:rPr/>
              <a:t>Forskjellen kommer frem når vi trekker inn antall arbeidstimer per år</a:t>
            </a:r>
          </a:p>
          <a:p>
            <a:pPr lvl="0"/>
            <a:r>
              <a:rPr/>
              <a:t>Artikkelen “woman benefit the most from taking higher education” kommer også frem at kvinner tjener mest på høyere utdanning enn menn</a:t>
            </a:r>
          </a:p>
          <a:p>
            <a:pPr lvl="0"/>
            <a:r>
              <a:rPr/>
              <a:t>Kvinnedominerte felt gi en lavere avkastning i inntekt enn i mannsdominerte felt</a:t>
            </a:r>
          </a:p>
          <a:p>
            <a:pPr lvl="0"/>
            <a:r>
              <a:rPr/>
              <a:t>Andre faktorer som kan påvirke kjønnsforskjeller i inntekt og evnenivå vil være forhandlinger og forskjellige kulturer.</a:t>
            </a:r>
          </a:p>
          <a:p>
            <a:pPr lvl="0"/>
            <a:r>
              <a:rPr/>
              <a:t>Studere modeller ut fra de tre variablene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Data grunnlag &amp; klargjøring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Beskrivende statistikk (tabell)</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342900"/>
                <a:gridCol w="787400"/>
                <a:gridCol w="825500"/>
                <a:gridCol w="698500"/>
                <a:gridCol w="647700"/>
                <a:gridCol w="698500"/>
                <a:gridCol w="571500"/>
                <a:gridCol w="736600"/>
                <a:gridCol w="876300"/>
                <a:gridCol w="1092200"/>
                <a:gridCol w="952500"/>
              </a:tblGrid>
              <a:tr h="0">
                <a:tc>
                  <a:txBody>
                    <a:bodyPr/>
                    <a:lstStyle/>
                    <a:p>
                      <a:pPr lvl="0" indent="0" marL="0" algn="ctr">
                        <a:buNone/>
                      </a:pPr>
                      <a:r>
                        <a:rPr/>
                        <a:t>Antall</a:t>
                      </a:r>
                    </a:p>
                  </a:txBody>
                  <a:tcPr/>
                </a:tc>
                <a:tc>
                  <a:txBody>
                    <a:bodyPr/>
                    <a:lstStyle/>
                    <a:p>
                      <a:pPr lvl="0" indent="0" marL="0" algn="ctr">
                        <a:buNone/>
                      </a:pPr>
                      <a:r>
                        <a:rPr/>
                        <a:t>Gj.snitt inntekt</a:t>
                      </a:r>
                    </a:p>
                  </a:txBody>
                  <a:tcPr/>
                </a:tc>
                <a:tc>
                  <a:txBody>
                    <a:bodyPr/>
                    <a:lstStyle/>
                    <a:p>
                      <a:pPr lvl="0" indent="0" marL="0" algn="ctr">
                        <a:buNone/>
                      </a:pPr>
                      <a:r>
                        <a:rPr/>
                        <a:t>Std.avvik inntekt</a:t>
                      </a:r>
                    </a:p>
                  </a:txBody>
                  <a:tcPr/>
                </a:tc>
                <a:tc>
                  <a:txBody>
                    <a:bodyPr/>
                    <a:lstStyle/>
                    <a:p>
                      <a:pPr lvl="0" indent="0" marL="0" algn="ctr">
                        <a:buNone/>
                      </a:pPr>
                      <a:r>
                        <a:rPr/>
                        <a:t>Median inntekt</a:t>
                      </a:r>
                    </a:p>
                  </a:txBody>
                  <a:tcPr/>
                </a:tc>
                <a:tc>
                  <a:txBody>
                    <a:bodyPr/>
                    <a:lstStyle/>
                    <a:p>
                      <a:pPr lvl="0" indent="0" marL="0" algn="ctr">
                        <a:buNone/>
                      </a:pPr>
                      <a:r>
                        <a:rPr/>
                        <a:t>Gj.snitt AFQT</a:t>
                      </a:r>
                    </a:p>
                  </a:txBody>
                  <a:tcPr/>
                </a:tc>
                <a:tc>
                  <a:txBody>
                    <a:bodyPr/>
                    <a:lstStyle/>
                    <a:p>
                      <a:pPr lvl="0" indent="0" marL="0" algn="ctr">
                        <a:buNone/>
                      </a:pPr>
                      <a:r>
                        <a:rPr/>
                        <a:t>Std.avvik AFQT</a:t>
                      </a:r>
                    </a:p>
                  </a:txBody>
                  <a:tcPr/>
                </a:tc>
                <a:tc>
                  <a:txBody>
                    <a:bodyPr/>
                    <a:lstStyle/>
                    <a:p>
                      <a:pPr lvl="0" indent="0" marL="0" algn="ctr">
                        <a:buNone/>
                      </a:pPr>
                      <a:r>
                        <a:rPr/>
                        <a:t>Median AFQT</a:t>
                      </a:r>
                    </a:p>
                  </a:txBody>
                  <a:tcPr/>
                </a:tc>
                <a:tc>
                  <a:txBody>
                    <a:bodyPr/>
                    <a:lstStyle/>
                    <a:p>
                      <a:pPr lvl="0" indent="0" marL="0" algn="ctr">
                        <a:buNone/>
                      </a:pPr>
                      <a:r>
                        <a:rPr/>
                        <a:t>Gj.snitt (menn)</a:t>
                      </a:r>
                    </a:p>
                  </a:txBody>
                  <a:tcPr/>
                </a:tc>
                <a:tc>
                  <a:txBody>
                    <a:bodyPr/>
                    <a:lstStyle/>
                    <a:p>
                      <a:pPr lvl="0" indent="0" marL="0" algn="ctr">
                        <a:buNone/>
                      </a:pPr>
                      <a:r>
                        <a:rPr/>
                        <a:t>Gj.snitt (kvinner)</a:t>
                      </a:r>
                    </a:p>
                  </a:txBody>
                  <a:tcPr/>
                </a:tc>
                <a:tc>
                  <a:txBody>
                    <a:bodyPr/>
                    <a:lstStyle/>
                    <a:p>
                      <a:pPr lvl="0" indent="0" marL="0" algn="ctr">
                        <a:buNone/>
                      </a:pPr>
                      <a:r>
                        <a:rPr/>
                        <a:t>Gj.snitt AFQT (kvinner)</a:t>
                      </a:r>
                    </a:p>
                  </a:txBody>
                  <a:tcPr/>
                </a:tc>
                <a:tc>
                  <a:txBody>
                    <a:bodyPr/>
                    <a:lstStyle/>
                    <a:p>
                      <a:pPr lvl="0" indent="0" marL="0" algn="ctr">
                        <a:buNone/>
                      </a:pPr>
                      <a:r>
                        <a:rPr/>
                        <a:t>Gj.snitt AFQT (menn)</a:t>
                      </a:r>
                    </a:p>
                  </a:txBody>
                  <a:tcPr/>
                </a:tc>
              </a:tr>
              <a:tr h="0">
                <a:tc>
                  <a:txBody>
                    <a:bodyPr/>
                    <a:lstStyle/>
                    <a:p>
                      <a:pPr lvl="0" indent="0" marL="0" algn="ctr">
                        <a:buNone/>
                      </a:pPr>
                      <a:r>
                        <a:rPr/>
                        <a:t>7006</a:t>
                      </a:r>
                    </a:p>
                  </a:txBody>
                </a:tc>
                <a:tc>
                  <a:txBody>
                    <a:bodyPr/>
                    <a:lstStyle/>
                    <a:p>
                      <a:pPr lvl="0" indent="0" marL="0" algn="ctr">
                        <a:buNone/>
                      </a:pPr>
                      <a:r>
                        <a:rPr/>
                        <a:t>41203.9</a:t>
                      </a:r>
                    </a:p>
                  </a:txBody>
                </a:tc>
                <a:tc>
                  <a:txBody>
                    <a:bodyPr/>
                    <a:lstStyle/>
                    <a:p>
                      <a:pPr lvl="0" indent="0" marL="0" algn="ctr">
                        <a:buNone/>
                      </a:pPr>
                      <a:r>
                        <a:rPr/>
                        <a:t>55892.1</a:t>
                      </a:r>
                    </a:p>
                  </a:txBody>
                </a:tc>
                <a:tc>
                  <a:txBody>
                    <a:bodyPr/>
                    <a:lstStyle/>
                    <a:p>
                      <a:pPr lvl="0" indent="0" marL="0" algn="ctr">
                        <a:buNone/>
                      </a:pPr>
                      <a:r>
                        <a:rPr/>
                        <a:t>29589.5</a:t>
                      </a:r>
                    </a:p>
                  </a:txBody>
                </a:tc>
                <a:tc>
                  <a:txBody>
                    <a:bodyPr/>
                    <a:lstStyle/>
                    <a:p>
                      <a:pPr lvl="0" indent="0" marL="0" algn="ctr">
                        <a:buNone/>
                      </a:pPr>
                      <a:r>
                        <a:rPr/>
                        <a:t>41.2</a:t>
                      </a:r>
                    </a:p>
                  </a:txBody>
                </a:tc>
                <a:tc>
                  <a:txBody>
                    <a:bodyPr/>
                    <a:lstStyle/>
                    <a:p>
                      <a:pPr lvl="0" indent="0" marL="0" algn="ctr">
                        <a:buNone/>
                      </a:pPr>
                      <a:r>
                        <a:rPr/>
                        <a:t>29</a:t>
                      </a:r>
                    </a:p>
                  </a:txBody>
                </a:tc>
                <a:tc>
                  <a:txBody>
                    <a:bodyPr/>
                    <a:lstStyle/>
                    <a:p>
                      <a:pPr lvl="0" indent="0" marL="0" algn="ctr">
                        <a:buNone/>
                      </a:pPr>
                      <a:r>
                        <a:rPr/>
                        <a:t>36.8</a:t>
                      </a:r>
                    </a:p>
                  </a:txBody>
                </a:tc>
                <a:tc>
                  <a:txBody>
                    <a:bodyPr/>
                    <a:lstStyle/>
                    <a:p>
                      <a:pPr lvl="0" indent="0" marL="0" algn="ctr">
                        <a:buNone/>
                      </a:pPr>
                      <a:r>
                        <a:rPr/>
                        <a:t>53510.1</a:t>
                      </a:r>
                    </a:p>
                  </a:txBody>
                </a:tc>
                <a:tc>
                  <a:txBody>
                    <a:bodyPr/>
                    <a:lstStyle/>
                    <a:p>
                      <a:pPr lvl="0" indent="0" marL="0" algn="ctr">
                        <a:buNone/>
                      </a:pPr>
                      <a:r>
                        <a:rPr/>
                        <a:t>29587.6</a:t>
                      </a:r>
                    </a:p>
                  </a:txBody>
                </a:tc>
                <a:tc>
                  <a:txBody>
                    <a:bodyPr/>
                    <a:lstStyle/>
                    <a:p>
                      <a:pPr lvl="0" indent="0" marL="0" algn="ctr">
                        <a:buNone/>
                      </a:pPr>
                      <a:r>
                        <a:rPr/>
                        <a:t>40.6</a:t>
                      </a:r>
                    </a:p>
                  </a:txBody>
                </a:tc>
                <a:tc>
                  <a:txBody>
                    <a:bodyPr/>
                    <a:lstStyle/>
                    <a:p>
                      <a:pPr lvl="0" indent="0" marL="0" algn="ctr">
                        <a:buNone/>
                      </a:pPr>
                      <a:r>
                        <a:rPr/>
                        <a:t>41.9</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Sammendrag av utvalgets nokkelstatistikk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7 Fordeling av variabler</a:t>
            </a:r>
          </a:p>
        </p:txBody>
      </p:sp>
      <p:pic>
        <p:nvPicPr>
          <p:cNvPr descr="MSB105-assign-2-presentasjon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assign-2-presentasjon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Hvilke sammenhenger har vi mellom inntekt, kjønn og evnenivå («afqt»)?</dc:title>
  <dc:creator>Magnus og Harald</dc:creator>
  <cp:keywords/>
  <dcterms:created xsi:type="dcterms:W3CDTF">2025-10-20T14:05:20Z</dcterms:created>
  <dcterms:modified xsi:type="dcterms:W3CDTF">2025-10-20T14:05:20Z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Assignment_2.bib</vt:lpwstr>
  </property>
  <property fmtid="{D5CDD505-2E9C-101B-9397-08002B2CF9AE}" pid="6" name="by-affiliation">
    <vt:lpwstr/>
  </property>
  <property fmtid="{D5CDD505-2E9C-101B-9397-08002B2CF9AE}" pid="7" name="by-author">
    <vt:lpwstr/>
  </property>
  <property fmtid="{D5CDD505-2E9C-101B-9397-08002B2CF9AE}" pid="8" name="date">
    <vt:lpwstr>Monday 20 Oct, 2025</vt:lpwstr>
  </property>
  <property fmtid="{D5CDD505-2E9C-101B-9397-08002B2CF9AE}" pid="9" name="date-format">
    <vt:lpwstr>dddd D MMM, YYYY</vt:lpwstr>
  </property>
  <property fmtid="{D5CDD505-2E9C-101B-9397-08002B2CF9AE}" pid="10" name="editor">
    <vt:lpwstr>source</vt:lpwstr>
  </property>
  <property fmtid="{D5CDD505-2E9C-101B-9397-08002B2CF9AE}" pid="11" name="editor_options">
    <vt:lpwstr/>
  </property>
  <property fmtid="{D5CDD505-2E9C-101B-9397-08002B2CF9AE}" pid="12" name="encoding">
    <vt:lpwstr>UTF-8</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HVL</vt:lpwstr>
  </property>
  <property fmtid="{D5CDD505-2E9C-101B-9397-08002B2CF9AE}" pid="17" name="institutes">
    <vt:lpwstr/>
  </property>
  <property fmtid="{D5CDD505-2E9C-101B-9397-08002B2CF9AE}" pid="18" name="labels">
    <vt:lpwstr/>
  </property>
  <property fmtid="{D5CDD505-2E9C-101B-9397-08002B2CF9AE}" pid="19" name="nocite">
    <vt:lpwstr>@*</vt:lpwstr>
  </property>
  <property fmtid="{D5CDD505-2E9C-101B-9397-08002B2CF9AE}" pid="20" name="toc-title">
    <vt:lpwstr>Table of contents</vt:lpwstr>
  </property>
</Properties>
</file>