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9" Type="http://schemas.openxmlformats.org/officeDocument/2006/relationships/viewProps" Target="viewProps.xml" /><Relationship Id="rId1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1" Type="http://schemas.openxmlformats.org/officeDocument/2006/relationships/tableStyles" Target="tableStyles.xml" /><Relationship Id="rId2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Hvilke sammenhenger har vi mellom inntekt, kjønn og evnenivå («afqt») på arbeidsplassen?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Magnus og Harald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Monday 20 Oct, 2025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SB105-assign-2-presentasjon_files/figure-pptx/Fordeling%20av%20AFQ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7 Sammenhenger</a:t>
            </a:r>
          </a:p>
        </p:txBody>
      </p:sp>
      <p:pic>
        <p:nvPicPr>
          <p:cNvPr descr="MSB105-assign-2-presentasjon_files/figure-pptx/unnamed-chunk-5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8 Korrelasjoner eller regresjonsmedell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193800"/>
          <a:ext cx="8229600" cy="3390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/>
              </a:tblGrid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kor_income_afqt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NA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SB105-assign-2-presentasjon_files/figure-pptx/unnamed-chunk-6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193800"/>
          <a:ext cx="8229600" cy="3390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8900"/>
                <a:gridCol w="1244600"/>
                <a:gridCol w="1130300"/>
                <a:gridCol w="1130300"/>
                <a:gridCol w="901700"/>
                <a:gridCol w="1244600"/>
                <a:gridCol w="1244600"/>
              </a:tblGrid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term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estimate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std.error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statistic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p.value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conf.low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conf.high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(Intercept)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22660.058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1259.897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17.986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20190.262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25129.854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afqt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754.528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21.289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35.443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712.796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796.261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sexfemale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-23385.290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1236.818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-18.908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-25809.843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-20960.736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9 diskusjon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Hva viser figurene om:</a:t>
            </a:r>
          </a:p>
          <a:p>
            <a:pPr lvl="0"/>
            <a:r>
              <a:rPr/>
              <a:t>Fordelingene (skjevhet, outliers)?</a:t>
            </a:r>
          </a:p>
          <a:p>
            <a:pPr lvl="0"/>
            <a:r>
              <a:rPr/>
              <a:t>Kjønnsforskjeller i nivå?</a:t>
            </a:r>
          </a:p>
          <a:p>
            <a:pPr lvl="0"/>
            <a:r>
              <a:rPr/>
              <a:t>Styrken/retningen på sammenhengen AFQT–inntekt?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10 Stemmer funn med litteraturen? Mulige mekanismer? Begrensninger?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11 konklusjon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Kort oppsummering av hovedfunn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12 Impliserte videre steg (flere kontrollvariabler, robusthetstester, modellvalg)</a:t>
            </a:r>
          </a:p>
          <a:p>
            <a:pPr lvl="0" indent="0" marL="0">
              <a:buNone/>
            </a:pPr>
            <a:r>
              <a:rPr/>
              <a:t>“Judge.” n.d. </a:t>
            </a:r>
            <a:r>
              <a:rPr i="1"/>
              <a:t>ResearchGate</a:t>
            </a:r>
            <a:r>
              <a:rPr/>
              <a:t>. https://www.researchgate.net/publication/8545837_The_Effect_of_Physical_Height_on_Workplace_Success_and_Income_Preliminary_Test_of_a_Theoretical_Model. Accessed October 13, 2025.</a:t>
            </a:r>
          </a:p>
          <a:p>
            <a:pPr lvl="0" indent="0" marL="0">
              <a:buNone/>
            </a:pPr>
            <a:r>
              <a:rPr/>
              <a:t>Lin, Dajun, Randall Lutter, and Christopher J Ruhm. n.d. “Cognitive Performance and Labor Market Outcomes.”</a:t>
            </a:r>
          </a:p>
          <a:p>
            <a:pPr lvl="0" indent="0" marL="0">
              <a:buNone/>
            </a:pPr>
            <a:r>
              <a:rPr/>
              <a:t>“Women Benefit the Most from Taking Higher Education.” n.d. https://kifinfo.no/en/2025/04/women-benefit-most-taking-higher-education. Accessed October 16, 2025.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(Lin, Lutter, and Ruhm, n.d.) (“Judge” n.d.)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 Introduksjon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Kort om datasettet (</a:t>
            </a:r>
            <a:r>
              <a:rPr>
                <a:latin typeface="Courier"/>
              </a:rPr>
              <a:t>modelr::heights</a:t>
            </a:r>
            <a:r>
              <a:rPr/>
              <a:t> eller Judge-datasettet)</a:t>
            </a:r>
          </a:p>
          <a:p>
            <a:pPr lvl="0"/>
            <a:r>
              <a:rPr/>
              <a:t>Variabler:</a:t>
            </a:r>
          </a:p>
          <a:p>
            <a:pPr lvl="1"/>
            <a:r>
              <a:rPr>
                <a:latin typeface="Courier"/>
              </a:rPr>
              <a:t>income</a:t>
            </a:r>
            <a:r>
              <a:rPr/>
              <a:t>: Inntekt</a:t>
            </a:r>
          </a:p>
          <a:p>
            <a:pPr lvl="1"/>
            <a:r>
              <a:rPr>
                <a:latin typeface="Courier"/>
              </a:rPr>
              <a:t>gender</a:t>
            </a:r>
            <a:r>
              <a:rPr/>
              <a:t>: Kjønn</a:t>
            </a:r>
          </a:p>
          <a:p>
            <a:pPr lvl="1"/>
            <a:r>
              <a:rPr>
                <a:latin typeface="Courier"/>
              </a:rPr>
              <a:t>afqt</a:t>
            </a:r>
            <a:r>
              <a:rPr/>
              <a:t>: Evnenivå (testscore)</a:t>
            </a:r>
          </a:p>
          <a:p>
            <a:pPr lvl="0"/>
            <a:r>
              <a:rPr/>
              <a:t>Formål: Undersøke sammenhenger mellom inntekt, kjønn og evnenivå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 Litteraturgjennomgang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Hva er kjent fra tidligere studier?</a:t>
            </a:r>
          </a:p>
          <a:p>
            <a:pPr lvl="0"/>
            <a:r>
              <a:rPr/>
              <a:t>Hvordan henger kognitive evner ofte sammen med inntekt?</a:t>
            </a:r>
          </a:p>
          <a:p>
            <a:pPr lvl="1" indent="0" marL="342900">
              <a:buNone/>
            </a:pPr>
            <a:r>
              <a:rPr/>
              <a:t>I følge artikkelen</a:t>
            </a:r>
          </a:p>
          <a:p>
            <a:pPr lvl="0"/>
            <a:r>
              <a:rPr/>
              <a:t>Er det kjønnsforskjeller i inntekt og evnenivå?</a:t>
            </a:r>
          </a:p>
          <a:p>
            <a:pPr lvl="0"/>
            <a:r>
              <a:rPr/>
              <a:t>(Sett inn noen korte referanser med APA7-format her.)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3 Data grunnlag &amp; klargjøring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4 Beskrivende statistikk (tabell)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193800"/>
          <a:ext cx="8229600" cy="2882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900"/>
                <a:gridCol w="787400"/>
                <a:gridCol w="825500"/>
                <a:gridCol w="698500"/>
                <a:gridCol w="647700"/>
                <a:gridCol w="698500"/>
                <a:gridCol w="571500"/>
                <a:gridCol w="736600"/>
                <a:gridCol w="876300"/>
                <a:gridCol w="1092200"/>
                <a:gridCol w="952500"/>
              </a:tblGrid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Antall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Gj.snitt inntekt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Std.avvik inntekt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Median inntekt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Gj.snitt AFQT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Std.avvik AFQT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Median AFQT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Gj.snitt (menn)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Gj.snitt (kvinner)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Gj.snitt AFQT (kvinner)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Gj.snitt AFQT (menn)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7006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41203.9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55892.1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29589.5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41.2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29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36.8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53510.1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29587.6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40.6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41.9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Sammendrag av utvalgets nøkkelstatistikk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5 Fordeling av variabler</a:t>
            </a:r>
          </a:p>
        </p:txBody>
      </p:sp>
      <p:pic>
        <p:nvPicPr>
          <p:cNvPr descr="MSB105-assign-2-presentasjon_files/figure-pptx/unnamed-chunk-3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SB105-assign-2-presentasjon_files/figure-pptx/unnamed-chunk-4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6 Kjønnsforskjeller</a:t>
            </a:r>
          </a:p>
        </p:txBody>
      </p:sp>
      <p:pic>
        <p:nvPicPr>
          <p:cNvPr descr="MSB105-assign-2-presentasjon_files/figure-pptx/Fordeling%20av%20kjonn%20og%20inntek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Hvilke sammenhenger har vi mellom inntekt, kjønn og evnenivå («afqt») på arbeidsplassen?</dc:title>
  <dc:creator>Magnus og Harald</dc:creator>
  <cp:keywords/>
  <dcterms:created xsi:type="dcterms:W3CDTF">2025-10-20T13:36:23Z</dcterms:created>
  <dcterms:modified xsi:type="dcterms:W3CDTF">2025-10-20T13:36:23Z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ffiliations">
    <vt:lpwstr/>
  </property>
  <property fmtid="{D5CDD505-2E9C-101B-9397-08002B2CF9AE}" pid="3" name="authors">
    <vt:lpwstr/>
  </property>
  <property fmtid="{D5CDD505-2E9C-101B-9397-08002B2CF9AE}" pid="4" name="biblio-config">
    <vt:lpwstr>True</vt:lpwstr>
  </property>
  <property fmtid="{D5CDD505-2E9C-101B-9397-08002B2CF9AE}" pid="5" name="bibliography">
    <vt:lpwstr>Assignment_2.bib</vt:lpwstr>
  </property>
  <property fmtid="{D5CDD505-2E9C-101B-9397-08002B2CF9AE}" pid="6" name="by-affiliation">
    <vt:lpwstr/>
  </property>
  <property fmtid="{D5CDD505-2E9C-101B-9397-08002B2CF9AE}" pid="7" name="by-author">
    <vt:lpwstr/>
  </property>
  <property fmtid="{D5CDD505-2E9C-101B-9397-08002B2CF9AE}" pid="8" name="date">
    <vt:lpwstr>Monday 20 Oct, 2025</vt:lpwstr>
  </property>
  <property fmtid="{D5CDD505-2E9C-101B-9397-08002B2CF9AE}" pid="9" name="date-format">
    <vt:lpwstr>dddd D MMM, YYYY</vt:lpwstr>
  </property>
  <property fmtid="{D5CDD505-2E9C-101B-9397-08002B2CF9AE}" pid="10" name="editor">
    <vt:lpwstr>source</vt:lpwstr>
  </property>
  <property fmtid="{D5CDD505-2E9C-101B-9397-08002B2CF9AE}" pid="11" name="editor_options">
    <vt:lpwstr/>
  </property>
  <property fmtid="{D5CDD505-2E9C-101B-9397-08002B2CF9AE}" pid="12" name="encoding">
    <vt:lpwstr>UTF-8</vt:lpwstr>
  </property>
  <property fmtid="{D5CDD505-2E9C-101B-9397-08002B2CF9AE}" pid="13" name="header-includes">
    <vt:lpwstr/>
  </property>
  <property fmtid="{D5CDD505-2E9C-101B-9397-08002B2CF9AE}" pid="14" name="include-after">
    <vt:lpwstr/>
  </property>
  <property fmtid="{D5CDD505-2E9C-101B-9397-08002B2CF9AE}" pid="15" name="include-before">
    <vt:lpwstr/>
  </property>
  <property fmtid="{D5CDD505-2E9C-101B-9397-08002B2CF9AE}" pid="16" name="institute">
    <vt:lpwstr>HVL</vt:lpwstr>
  </property>
  <property fmtid="{D5CDD505-2E9C-101B-9397-08002B2CF9AE}" pid="17" name="institutes">
    <vt:lpwstr/>
  </property>
  <property fmtid="{D5CDD505-2E9C-101B-9397-08002B2CF9AE}" pid="18" name="labels">
    <vt:lpwstr/>
  </property>
  <property fmtid="{D5CDD505-2E9C-101B-9397-08002B2CF9AE}" pid="19" name="nocite">
    <vt:lpwstr>@*</vt:lpwstr>
  </property>
  <property fmtid="{D5CDD505-2E9C-101B-9397-08002B2CF9AE}" pid="20" name="toc-title">
    <vt:lpwstr>Table of contents</vt:lpwstr>
  </property>
</Properties>
</file>