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Hvilke sammenhenger har vi mellom inntekt, kjønn og evnenivå («afqt») på arbeidsplassen?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Magnus og Harald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Thursday 16 Oct, 2025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6 Kjønnsforskjeller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modelr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003B4F"/>
                </a:solidFill>
                <a:latin typeface="Courier"/>
              </a:rPr>
              <a:t>heights,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sex,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income,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sex))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geom_boxplot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0.8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show.legend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"Inntekt fordelt på kjønn"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"Kjønn"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"Inntekt"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MSB105-assign-2-presentasjon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modelr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003B4F"/>
                </a:solidFill>
                <a:latin typeface="Courier"/>
              </a:rPr>
              <a:t>heights,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sex,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income,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sex))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geom_violin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trim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0.6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geom_boxplot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outlier.shape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NA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0.8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"Inntektsfordeling etter kjønn"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"Kjønn"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"Inntekt"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MSB105-assign-2-presentasjon_files/figure-pptx/unnamed-chunk-5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modelr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003B4F"/>
                </a:solidFill>
                <a:latin typeface="Courier"/>
              </a:rPr>
              <a:t>heights,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sex,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income,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sex))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geom_jitter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stat_summary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fun =</a:t>
            </a:r>
            <a:r>
              <a:rPr>
                <a:solidFill>
                  <a:srgbClr val="003B4F"/>
                </a:solidFill>
                <a:latin typeface="Courier"/>
              </a:rPr>
              <a:t> mean, </a:t>
            </a:r>
            <a:r>
              <a:rPr>
                <a:solidFill>
                  <a:srgbClr val="657422"/>
                </a:solidFill>
                <a:latin typeface="Courier"/>
              </a:rPr>
              <a:t>geom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"point"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shape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"black"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"Inntekt per individ etter kjønn"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"Kjønn"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"Inntekt"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MSB105-assign-2-presentasjon_files/figure-pptx/unnamed-chunk-5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modelr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003B4F"/>
                </a:solidFill>
                <a:latin typeface="Courier"/>
              </a:rPr>
              <a:t>heights,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sex,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income,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sex))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stat_summary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fun =</a:t>
            </a:r>
            <a:r>
              <a:rPr>
                <a:solidFill>
                  <a:srgbClr val="003B4F"/>
                </a:solidFill>
                <a:latin typeface="Courier"/>
              </a:rPr>
              <a:t> mean, </a:t>
            </a:r>
            <a:r>
              <a:rPr>
                <a:solidFill>
                  <a:srgbClr val="657422"/>
                </a:solidFill>
                <a:latin typeface="Courier"/>
              </a:rPr>
              <a:t>geom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"bar"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0.7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stat_summary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fun.data =</a:t>
            </a:r>
            <a:r>
              <a:rPr>
                <a:solidFill>
                  <a:srgbClr val="003B4F"/>
                </a:solidFill>
                <a:latin typeface="Courier"/>
              </a:rPr>
              <a:t> mean_se, </a:t>
            </a:r>
            <a:r>
              <a:rPr>
                <a:solidFill>
                  <a:srgbClr val="657422"/>
                </a:solidFill>
                <a:latin typeface="Courier"/>
              </a:rPr>
              <a:t>geom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"errorbar"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"Gjennomsnittlig inntekt etter kjønn"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"Kjønn"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"Gjennomsnittlig inntekt"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MSB105-assign-2-presentasjon_files/figure-pptx/unnamed-chunk-5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(ggridges)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modelr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003B4F"/>
                </a:solidFill>
                <a:latin typeface="Courier"/>
              </a:rPr>
              <a:t>heights,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income,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sex,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sex))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geom_density_ridges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0.7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"Inntektsfordeling etter kjønn (tetthet)"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"Inntekt"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"Kjønn"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MSB105-assign-2-presentasjon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modelr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003B4F"/>
                </a:solidFill>
                <a:latin typeface="Courier"/>
              </a:rPr>
              <a:t>heights,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income,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sex))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geom_histogram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binwidth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10000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0.7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"white"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facet_wrap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sex)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"Fordeling av inntekt for menn og kvinner"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"Inntekt"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"Antall"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MSB105-assign-2-presentasjon_files/figure-pptx/unnamed-chunk-6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(scales)  </a:t>
            </a:r>
            <a:r>
              <a:rPr>
                <a:solidFill>
                  <a:srgbClr val="5E5E5E"/>
                </a:solidFill>
                <a:latin typeface="Courier"/>
              </a:rPr>
              <a:t># for å formatere tall pent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modelr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003B4F"/>
                </a:solidFill>
                <a:latin typeface="Courier"/>
              </a:rPr>
              <a:t>heights,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sex,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income,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sex))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geom_violin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trim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0.7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stat_summary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fun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"mean"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geom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"point"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shape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"black"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"white"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"Inntekt fordelt på kjønn (fordeling og gjennomsnitt)"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"Kjønn"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"Inntekt"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</a:t>
            </a:r>
            <a:r>
              <a:rPr>
                <a:solidFill>
                  <a:srgbClr val="4758AB"/>
                </a:solidFill>
                <a:latin typeface="Courier"/>
              </a:rPr>
              <a:t>scale_y_continuous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labels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label_number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big.mark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decimal.mark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","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breaks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pretty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range</a:t>
            </a:r>
            <a:r>
              <a:rPr>
                <a:solidFill>
                  <a:srgbClr val="003B4F"/>
                </a:solidFill>
                <a:latin typeface="Courier"/>
              </a:rPr>
              <a:t>(data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income,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)</a:t>
            </a:r>
          </a:p>
        </p:txBody>
      </p:sp>
      <p:pic>
        <p:nvPicPr>
          <p:cNvPr descr="MSB105-assign-2-presentasjon_files/figure-pptx/unnamed-chunk-6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data &lt;- modelr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003B4F"/>
                </a:solidFill>
                <a:latin typeface="Courier"/>
              </a:rPr>
              <a:t>heights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options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scipen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999</a:t>
            </a:r>
            <a:r>
              <a:rPr>
                <a:solidFill>
                  <a:srgbClr val="003B4F"/>
                </a:solidFill>
                <a:latin typeface="Courier"/>
              </a:rPr>
              <a:t>)  </a:t>
            </a:r>
            <a:r>
              <a:rPr>
                <a:solidFill>
                  <a:srgbClr val="5E5E5E"/>
                </a:solidFill>
                <a:latin typeface="Courier"/>
              </a:rPr>
              <a:t># slå av vitenskapelig notasjon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sex,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income,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sex))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geom_boxplot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0.8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show.legend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stat_summary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fun =</a:t>
            </a:r>
            <a:r>
              <a:rPr>
                <a:solidFill>
                  <a:srgbClr val="003B4F"/>
                </a:solidFill>
                <a:latin typeface="Courier"/>
              </a:rPr>
              <a:t> mean, </a:t>
            </a:r>
            <a:r>
              <a:rPr>
                <a:solidFill>
                  <a:srgbClr val="657422"/>
                </a:solidFill>
                <a:latin typeface="Courier"/>
              </a:rPr>
              <a:t>geom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"point"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shape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"white"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scale_y_continuous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labels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label_number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big.mark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decimal.mark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","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breaks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pretty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range</a:t>
            </a:r>
            <a:r>
              <a:rPr>
                <a:solidFill>
                  <a:srgbClr val="003B4F"/>
                </a:solidFill>
                <a:latin typeface="Courier"/>
              </a:rPr>
              <a:t>(data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income,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"Inntekt fordelt på kjønn"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"Kjønn"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"Inntekt (NOK)"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MSB105-assign-2-presentasjon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7 Sammenhenger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afqt,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income,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sex))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0.4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geom_smooth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method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"lm"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"Sammenheng mellom AFQT og inntekt"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"AFQT-score"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"Inntekt"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"Kjonn"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MSB105-assign-2-presentasjon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8 Korrelasjoner eller regresjonsmedell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Enkel korrelasjon mellom income og afqt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cor_tbl &lt;- data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summarise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kor_income_afqt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cor</a:t>
            </a:r>
            <a:r>
              <a:rPr>
                <a:solidFill>
                  <a:srgbClr val="003B4F"/>
                </a:solidFill>
                <a:latin typeface="Courier"/>
              </a:rPr>
              <a:t>(income, afqt))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knitr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kable</a:t>
            </a:r>
            <a:r>
              <a:rPr>
                <a:solidFill>
                  <a:srgbClr val="003B4F"/>
                </a:solidFill>
                <a:latin typeface="Courier"/>
              </a:rPr>
              <a:t>(cor_tbl)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kor_income_afqt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(Lin, Lutter, and Ruhm, n.d.) (“Judge” n.d.)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Parvis spredningsplott (kan være "tungt" på store datasett)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pairs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income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afqt,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data)</a:t>
            </a:r>
          </a:p>
        </p:txBody>
      </p:sp>
      <p:pic>
        <p:nvPicPr>
          <p:cNvPr descr="MSB105-assign-2-presentasjon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regresjon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mod1 &lt;- </a:t>
            </a:r>
            <a:r>
              <a:rPr>
                <a:solidFill>
                  <a:srgbClr val="4758AB"/>
                </a:solidFill>
                <a:latin typeface="Courier"/>
              </a:rPr>
              <a:t>lm</a:t>
            </a:r>
            <a:r>
              <a:rPr>
                <a:solidFill>
                  <a:srgbClr val="003B4F"/>
                </a:solidFill>
                <a:latin typeface="Courier"/>
              </a:rPr>
              <a:t>(income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afqt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sex,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data)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broom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tidy</a:t>
            </a:r>
            <a:r>
              <a:rPr>
                <a:solidFill>
                  <a:srgbClr val="003B4F"/>
                </a:solidFill>
                <a:latin typeface="Courier"/>
              </a:rPr>
              <a:t>(mod1, </a:t>
            </a:r>
            <a:r>
              <a:rPr>
                <a:solidFill>
                  <a:srgbClr val="657422"/>
                </a:solidFill>
                <a:latin typeface="Courier"/>
              </a:rPr>
              <a:t>conf.int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knitr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kable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digits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774700"/>
                <a:gridCol w="698500"/>
                <a:gridCol w="698500"/>
                <a:gridCol w="558800"/>
                <a:gridCol w="774700"/>
                <a:gridCol w="7747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std.error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conf.low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conf.high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22660.058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1259.897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17.986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20190.262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25129.854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afqt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754.528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21.289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35.443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712.796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796.261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sexfemale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-23385.290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1236.818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-18.908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-25809.843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-20960.736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 diskusjon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Hva viser figurene om:</a:t>
            </a:r>
          </a:p>
          <a:p>
            <a:pPr lvl="0"/>
            <a:r>
              <a:rPr/>
              <a:t>Fordelingene (skjevhet, outliers)?</a:t>
            </a:r>
          </a:p>
          <a:p>
            <a:pPr lvl="0"/>
            <a:r>
              <a:rPr/>
              <a:t>Kjønnsforskjeller i nivå?</a:t>
            </a:r>
          </a:p>
          <a:p>
            <a:pPr lvl="0"/>
            <a:r>
              <a:rPr/>
              <a:t>Styrken/retningen på sammenhengen AFQT–inntekt?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10 Stemmer funn med litteraturen? Mulige mekanismer? Begrensninger?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 konklusjon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Kort oppsummering av hovedfunn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12 Impliserte videre steg (flere kontrollvariabler, robusthetstester, modellvalg)</a:t>
            </a:r>
          </a:p>
          <a:p>
            <a:pPr lvl="0" indent="0" marL="0">
              <a:buNone/>
            </a:pPr>
            <a:r>
              <a:rPr/>
              <a:t>“Judge.” n.d. </a:t>
            </a:r>
            <a:r>
              <a:rPr i="1"/>
              <a:t>ResearchGate</a:t>
            </a:r>
            <a:r>
              <a:rPr/>
              <a:t>. https://www.researchgate.net/publication/8545837_The_Effect_of_Physical_Height_on_Workplace_Success_and_Income_Preliminary_Test_of_a_Theoretical_Model. Accessed October 13, 2025.</a:t>
            </a:r>
          </a:p>
          <a:p>
            <a:pPr lvl="0" indent="0" marL="0">
              <a:buNone/>
            </a:pPr>
            <a:r>
              <a:rPr/>
              <a:t>Lin, Dajun, Randall Lutter, and Christopher J Ruhm. n.d. “Cognitive Performance and Labor Market Outcomes.”</a:t>
            </a:r>
          </a:p>
          <a:p>
            <a:pPr lvl="0" indent="0" marL="0">
              <a:buNone/>
            </a:pPr>
            <a:r>
              <a:rPr/>
              <a:t>“Women Benefit the Most from Taking Higher Education.” n.d. https://kifinfo.no/en/2025/04/women-benefit-most-taking-higher-education. Accessed October 16, 2025.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Introduksjon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Kort om datasettet (</a:t>
            </a:r>
            <a:r>
              <a:rPr>
                <a:latin typeface="Courier"/>
              </a:rPr>
              <a:t>modelr::heights</a:t>
            </a:r>
            <a:r>
              <a:rPr/>
              <a:t> eller Judge-datasettet)</a:t>
            </a:r>
          </a:p>
          <a:p>
            <a:pPr lvl="0"/>
            <a:r>
              <a:rPr/>
              <a:t>Variabler:</a:t>
            </a:r>
          </a:p>
          <a:p>
            <a:pPr lvl="1"/>
            <a:r>
              <a:rPr>
                <a:latin typeface="Courier"/>
              </a:rPr>
              <a:t>income</a:t>
            </a:r>
            <a:r>
              <a:rPr/>
              <a:t>: Inntekt</a:t>
            </a:r>
          </a:p>
          <a:p>
            <a:pPr lvl="1"/>
            <a:r>
              <a:rPr>
                <a:latin typeface="Courier"/>
              </a:rPr>
              <a:t>gender</a:t>
            </a:r>
            <a:r>
              <a:rPr/>
              <a:t>: Kjønn</a:t>
            </a:r>
          </a:p>
          <a:p>
            <a:pPr lvl="1"/>
            <a:r>
              <a:rPr>
                <a:latin typeface="Courier"/>
              </a:rPr>
              <a:t>afqt</a:t>
            </a:r>
            <a:r>
              <a:rPr/>
              <a:t>: Evnenivå (testscore)</a:t>
            </a:r>
          </a:p>
          <a:p>
            <a:pPr lvl="0"/>
            <a:r>
              <a:rPr/>
              <a:t>Formål: Undersøke sammenhenger mellom inntekt, kjønn og evnenivå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 Litteraturgjennomgang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Hva er kjent fra tidligere studier?</a:t>
            </a:r>
          </a:p>
          <a:p>
            <a:pPr lvl="0"/>
            <a:r>
              <a:rPr/>
              <a:t>Hvordan henger kognitive evner ofte sammen med inntekt?</a:t>
            </a:r>
          </a:p>
          <a:p>
            <a:pPr lvl="1" indent="0" marL="342900">
              <a:buNone/>
            </a:pPr>
            <a:r>
              <a:rPr/>
              <a:t>I følge artikkelen</a:t>
            </a:r>
          </a:p>
          <a:p>
            <a:pPr lvl="0"/>
            <a:r>
              <a:rPr/>
              <a:t>Er det kjønnsforskjeller i inntekt og evnenivå?</a:t>
            </a:r>
          </a:p>
          <a:p>
            <a:pPr lvl="0"/>
            <a:r>
              <a:rPr/>
              <a:t>(Sett inn noen korte referanser med APA7-format her.)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 Data grunnlag &amp; klargjøring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(dplyr)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(ggplot2)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(modelr)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(knitr)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(tinytex)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 &lt;- modelr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003B4F"/>
                </a:solidFill>
                <a:latin typeface="Courier"/>
              </a:rPr>
              <a:t>heights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modelr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003B4F"/>
                </a:solidFill>
                <a:latin typeface="Courier"/>
              </a:rPr>
              <a:t>heights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7,006 × 8
   income height weight   age marital  sex    education  afqt
    &lt;int&gt;  &lt;dbl&gt;  &lt;int&gt; &lt;int&gt; &lt;fct&gt;    &lt;fct&gt;      &lt;int&gt; &lt;dbl&gt;
 1  19000     60    155    53 married  female        13  6.84
 2  35000     70    156    51 married  female        10 49.4 
 3 105000     65    195    52 married  male          16 99.4 
 4  40000     63    197    54 married  female        14 44.0 
 5  75000     66    190    49 married  male          14 59.7 
 6 102000     68    200    49 divorced female        18 98.8 
 7      0     74    225    48 married  male          16 82.3 
 8  70000     64    160    54 divorced female        12 50.3 
 9  60000     69    162    55 divorced male          12 89.7 
10 150000     69    194    54 divorced male          13 96.0 
# ℹ 6,996 more rows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4 Beskrivende statistikk (tabell)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data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summarise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(),</a:t>
            </a:r>
            <a:br/>
            <a:r>
              <a:rPr>
                <a:solidFill>
                  <a:srgbClr val="657422"/>
                </a:solidFill>
                <a:latin typeface="Courier"/>
              </a:rPr>
              <a:t>mean_income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(income),</a:t>
            </a:r>
            <a:br/>
            <a:r>
              <a:rPr>
                <a:solidFill>
                  <a:srgbClr val="657422"/>
                </a:solidFill>
                <a:latin typeface="Courier"/>
              </a:rPr>
              <a:t>sd_income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(income),</a:t>
            </a:r>
            <a:br/>
            <a:r>
              <a:rPr>
                <a:solidFill>
                  <a:srgbClr val="657422"/>
                </a:solidFill>
                <a:latin typeface="Courier"/>
              </a:rPr>
              <a:t>median_income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median</a:t>
            </a:r>
            <a:r>
              <a:rPr>
                <a:solidFill>
                  <a:srgbClr val="003B4F"/>
                </a:solidFill>
                <a:latin typeface="Courier"/>
              </a:rPr>
              <a:t>(income),</a:t>
            </a:r>
            <a:br/>
            <a:r>
              <a:rPr>
                <a:solidFill>
                  <a:srgbClr val="657422"/>
                </a:solidFill>
                <a:latin typeface="Courier"/>
              </a:rPr>
              <a:t>mean_afqt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(afqt),</a:t>
            </a:r>
            <a:br/>
            <a:r>
              <a:rPr>
                <a:solidFill>
                  <a:srgbClr val="657422"/>
                </a:solidFill>
                <a:latin typeface="Courier"/>
              </a:rPr>
              <a:t>sd_afqt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(afqt),</a:t>
            </a:r>
            <a:br/>
            <a:r>
              <a:rPr>
                <a:solidFill>
                  <a:srgbClr val="657422"/>
                </a:solidFill>
                <a:latin typeface="Courier"/>
              </a:rPr>
              <a:t>median_afqt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median</a:t>
            </a:r>
            <a:r>
              <a:rPr>
                <a:solidFill>
                  <a:srgbClr val="003B4F"/>
                </a:solidFill>
                <a:latin typeface="Courier"/>
              </a:rPr>
              <a:t>(afqt)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knitr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kable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/>
                <a:gridCol w="863600"/>
                <a:gridCol w="723900"/>
                <a:gridCol w="1003300"/>
                <a:gridCol w="723900"/>
                <a:gridCol w="571500"/>
                <a:gridCol w="8636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mean_income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sd_income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median_income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mean_afqt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sd_afqt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median_afqt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7006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41203.94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55892.12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29589.5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beskrivende_tabell &lt;- 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summarise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mean_income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(income,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sd_income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(income,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median_income_total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median</a:t>
            </a:r>
            <a:r>
              <a:rPr>
                <a:solidFill>
                  <a:srgbClr val="003B4F"/>
                </a:solidFill>
                <a:latin typeface="Courier"/>
              </a:rPr>
              <a:t>(income,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mean_afqt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(afqt,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sd_afqt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(afqt,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median_afqt_total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median</a:t>
            </a:r>
            <a:r>
              <a:rPr>
                <a:solidFill>
                  <a:srgbClr val="003B4F"/>
                </a:solidFill>
                <a:latin typeface="Courier"/>
              </a:rPr>
              <a:t>(afqt,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mean_income_menn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(income[sex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"male"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mean_income_kvinner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(income[sex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"female"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Vis tabellen pent</a:t>
            </a:r>
            <a:br/>
            <a:r>
              <a:rPr>
                <a:solidFill>
                  <a:srgbClr val="4758AB"/>
                </a:solidFill>
                <a:latin typeface="Courier"/>
              </a:rPr>
              <a:t>kable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beskrivende_tabell,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caption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"Beskrivende statistikk inkludert median inntekt per kjønn"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387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00"/>
                <a:gridCol w="508000"/>
                <a:gridCol w="419100"/>
                <a:gridCol w="838200"/>
                <a:gridCol w="419100"/>
                <a:gridCol w="381000"/>
                <a:gridCol w="762000"/>
                <a:gridCol w="711200"/>
                <a:gridCol w="8382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mean_income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sd_income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median_income_total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mean_afqt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sd_afqt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median_afqt_total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mean_income_menn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mean_income_kvinner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7006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41203.94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55892.12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29589.5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41.21117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29.03128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36.757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53510.06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29587.56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Beskrivende statistikk inkludert median inntekt per kjønn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5 Fordeling av variabler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income))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geom_histogram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binwidth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diff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range</a:t>
            </a:r>
            <a:r>
              <a:rPr>
                <a:solidFill>
                  <a:srgbClr val="003B4F"/>
                </a:solidFill>
                <a:latin typeface="Courier"/>
              </a:rPr>
              <a:t>(data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income, </a:t>
            </a:r>
            <a:r>
              <a:rPr>
                <a:solidFill>
                  <a:srgbClr val="657422"/>
                </a:solidFill>
                <a:latin typeface="Courier"/>
              </a:rPr>
              <a:t>na.rm=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AD0000"/>
                </a:solidFill>
                <a:latin typeface="Courier"/>
              </a:rPr>
              <a:t>30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"white"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"Fordeling av inntekt"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"Inntekt"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"Antall"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MSB105-assign-2-presentasjon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afqt))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geom_histogram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binwidth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diff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range</a:t>
            </a:r>
            <a:r>
              <a:rPr>
                <a:solidFill>
                  <a:srgbClr val="003B4F"/>
                </a:solidFill>
                <a:latin typeface="Courier"/>
              </a:rPr>
              <a:t>(data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afqt, </a:t>
            </a:r>
            <a:r>
              <a:rPr>
                <a:solidFill>
                  <a:srgbClr val="657422"/>
                </a:solidFill>
                <a:latin typeface="Courier"/>
              </a:rPr>
              <a:t>na.rm=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AD0000"/>
                </a:solidFill>
                <a:latin typeface="Courier"/>
              </a:rPr>
              <a:t>30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"white"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"Fordeling av AFQT"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"AFQT-score"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"Antall"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MSB105-assign-2-presentasjon_files/figure-pptx/unnamed-chunk-4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Hvilke sammenhenger har vi mellom inntekt, kjønn og evnenivå («afqt») på arbeidsplassen?</dc:title>
  <dc:creator>Magnus og Harald</dc:creator>
  <cp:keywords/>
  <dcterms:created xsi:type="dcterms:W3CDTF">2025-10-16T12:54:03Z</dcterms:created>
  <dcterms:modified xsi:type="dcterms:W3CDTF">2025-10-16T12:54:03Z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Assignment_2.bib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date">
    <vt:lpwstr>Thursday 16 Oct, 2025</vt:lpwstr>
  </property>
  <property fmtid="{D5CDD505-2E9C-101B-9397-08002B2CF9AE}" pid="9" name="date-format">
    <vt:lpwstr>dddd D MMM, YYYY</vt:lpwstr>
  </property>
  <property fmtid="{D5CDD505-2E9C-101B-9397-08002B2CF9AE}" pid="10" name="editor">
    <vt:lpwstr>source</vt:lpwstr>
  </property>
  <property fmtid="{D5CDD505-2E9C-101B-9397-08002B2CF9AE}" pid="11" name="editor_options">
    <vt:lpwstr/>
  </property>
  <property fmtid="{D5CDD505-2E9C-101B-9397-08002B2CF9AE}" pid="12" name="encoding">
    <vt:lpwstr>UTF-8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HVL</vt:lpwstr>
  </property>
  <property fmtid="{D5CDD505-2E9C-101B-9397-08002B2CF9AE}" pid="17" name="institutes">
    <vt:lpwstr/>
  </property>
  <property fmtid="{D5CDD505-2E9C-101B-9397-08002B2CF9AE}" pid="18" name="labels">
    <vt:lpwstr/>
  </property>
  <property fmtid="{D5CDD505-2E9C-101B-9397-08002B2CF9AE}" pid="19" name="nocite">
    <vt:lpwstr>@*</vt:lpwstr>
  </property>
  <property fmtid="{D5CDD505-2E9C-101B-9397-08002B2CF9AE}" pid="20" name="toc-title">
    <vt:lpwstr>Table of contents</vt:lpwstr>
  </property>
</Properties>
</file>