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Hvilke sammenhenger har vi mellom inntekt, kjønn og evnenivå («afqt»)?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Magnus og Harald</a:t>
            </a:r>
          </a:p>
        </p:txBody>
      </p:sp>
      <p:sp>
        <p:nvSpPr>
          <p:cNvPr id="4" name="Date Placeholder 3"/>
          <p:cNvSpPr>
            <a:spLocks noGrp="1"/>
          </p:cNvSpPr>
          <p:nvPr>
            <p:ph idx="10" sz="half" type="dt"/>
          </p:nvPr>
        </p:nvSpPr>
        <p:spPr/>
        <p:txBody>
          <a:bodyPr/>
          <a:lstStyle/>
          <a:p>
            <a:pPr lvl="0" indent="0" marL="0">
              <a:buNone/>
            </a:pPr>
            <a:r>
              <a:rPr/>
              <a:t>Monday 20 Oct, 2025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8 Kjønnsforskjeller</a:t>
            </a:r>
          </a:p>
        </p:txBody>
      </p:sp>
      <p:pic>
        <p:nvPicPr>
          <p:cNvPr descr="MSB105_assign_2_presentasjon_files/figure-pptx/Fordeling%20av%20kjonn%20og%20inntek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SB105_assign_2_presentasjon_files/figure-pptx/Fordeling%20av%20AFQ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9 Sammenhenger</a:t>
            </a:r>
          </a:p>
        </p:txBody>
      </p:sp>
      <p:pic>
        <p:nvPicPr>
          <p:cNvPr descr="MSB105_assign_2_presentasjon_files/figure-pptx/unnamed-chunk-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10 Korrelasjoner eller regresjonsmedell</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11 diskusjon</a:t>
            </a:r>
          </a:p>
        </p:txBody>
      </p:sp>
      <p:sp>
        <p:nvSpPr>
          <p:cNvPr id="3" name="Content Placeholder 2"/>
          <p:cNvSpPr>
            <a:spLocks noGrp="1"/>
          </p:cNvSpPr>
          <p:nvPr>
            <p:ph idx="1"/>
          </p:nvPr>
        </p:nvSpPr>
        <p:spPr/>
        <p:txBody>
          <a:bodyPr/>
          <a:lstStyle/>
          <a:p>
            <a:pPr lvl="0"/>
            <a:r>
              <a:rPr/>
              <a:t>Hva viser figurene om:</a:t>
            </a:r>
          </a:p>
          <a:p>
            <a:pPr lvl="0"/>
            <a:r>
              <a:rPr/>
              <a:t>Fordelingene (skjevhet, outliers)?</a:t>
            </a:r>
          </a:p>
          <a:p>
            <a:pPr lvl="0"/>
            <a:r>
              <a:rPr/>
              <a:t>Kjønnsforskjeller i nivå?</a:t>
            </a:r>
          </a:p>
          <a:p>
            <a:pPr lvl="0"/>
            <a:r>
              <a:rPr/>
              <a:t>Styrken/retningen på sammenhengen AFQT–inntekt?</a:t>
            </a:r>
          </a:p>
          <a:p>
            <a:pPr lvl="0" indent="0" marL="0">
              <a:spcBef>
                <a:spcPts val="3000"/>
              </a:spcBef>
              <a:buNone/>
            </a:pPr>
            <a:r>
              <a:rPr b="1"/>
              <a:t>12 Stemmer funn med litteraturen? Mulige mekanismer? Begrensninger?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 konklusjon</a:t>
            </a:r>
          </a:p>
        </p:txBody>
      </p:sp>
      <p:sp>
        <p:nvSpPr>
          <p:cNvPr id="3" name="Content Placeholder 2"/>
          <p:cNvSpPr>
            <a:spLocks noGrp="1"/>
          </p:cNvSpPr>
          <p:nvPr>
            <p:ph idx="1"/>
          </p:nvPr>
        </p:nvSpPr>
        <p:spPr/>
        <p:txBody>
          <a:bodyPr/>
          <a:lstStyle/>
          <a:p>
            <a:pPr lvl="0"/>
            <a:r>
              <a:rPr/>
              <a:t>Kort oppsummering av hovedfunn</a:t>
            </a:r>
          </a:p>
          <a:p>
            <a:pPr lvl="0" indent="0" marL="0">
              <a:spcBef>
                <a:spcPts val="3000"/>
              </a:spcBef>
              <a:buNone/>
            </a:pPr>
            <a:r>
              <a:rPr b="1"/>
              <a:t>14 Impliserte videre steg (flere kontrollvariabler, robusthetstester, modellvalg)</a:t>
            </a:r>
          </a:p>
          <a:p>
            <a:pPr lvl="0" indent="0" marL="0">
              <a:buNone/>
            </a:pPr>
            <a:r>
              <a:rPr/>
              <a:t>“Judge.” n.d. </a:t>
            </a:r>
            <a:r>
              <a:rPr i="1"/>
              <a:t>ResearchGate</a:t>
            </a:r>
            <a:r>
              <a:rPr/>
              <a:t>. https://www.researchgate.net/publication/8545837_The_Effect_of_Physical_Height_on_Workplace_Success_and_Income_Preliminary_Test_of_a_Theoretical_Model. Accessed October 13, 2025.</a:t>
            </a:r>
          </a:p>
          <a:p>
            <a:pPr lvl="0" indent="0" marL="0">
              <a:buNone/>
            </a:pPr>
            <a:r>
              <a:rPr/>
              <a:t>Lin, Dajun, Randall Lutter, and Christopher J Ruhm. n.d. “Cognitive Performance and Labor Market Outcomes.”</a:t>
            </a:r>
          </a:p>
          <a:p>
            <a:pPr lvl="0" indent="0" marL="0">
              <a:buNone/>
            </a:pPr>
            <a:r>
              <a:rPr/>
              <a:t>“Women Benefit the Most from Taking Higher Education.” n.d.a. https://kifinfo.no/en/2025/04/women-benefit-most-taking-higher-education. Accessed October 16, 2025.</a:t>
            </a:r>
          </a:p>
          <a:p>
            <a:pPr lvl="0" indent="0" marL="0">
              <a:buNone/>
            </a:pPr>
            <a:r>
              <a:rPr/>
              <a:t>———. n.d.b. https://kifinfo.no/en/2025/04/women-benefit-most-taking-higher-education. Accessed October 16, 2025.</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Introduksjon</a:t>
            </a:r>
          </a:p>
        </p:txBody>
      </p:sp>
      <p:sp>
        <p:nvSpPr>
          <p:cNvPr id="3" name="Content Placeholder 2"/>
          <p:cNvSpPr>
            <a:spLocks noGrp="1"/>
          </p:cNvSpPr>
          <p:nvPr>
            <p:ph idx="1"/>
          </p:nvPr>
        </p:nvSpPr>
        <p:spPr/>
        <p:txBody>
          <a:bodyPr/>
          <a:lstStyle/>
          <a:p>
            <a:pPr lvl="0"/>
            <a:r>
              <a:rPr/>
              <a:t>Kort om datasettet </a:t>
            </a:r>
            <a:r>
              <a:rPr>
                <a:latin typeface="Courier"/>
              </a:rPr>
              <a:t>modelr::heights</a:t>
            </a:r>
          </a:p>
          <a:p>
            <a:pPr lvl="0"/>
            <a:r>
              <a:rPr/>
              <a:t>Variabler:</a:t>
            </a:r>
          </a:p>
          <a:p>
            <a:pPr lvl="1"/>
            <a:r>
              <a:rPr>
                <a:latin typeface="Courier"/>
              </a:rPr>
              <a:t>income</a:t>
            </a:r>
            <a:r>
              <a:rPr/>
              <a:t>: Inntekt</a:t>
            </a:r>
          </a:p>
          <a:p>
            <a:pPr lvl="1"/>
            <a:r>
              <a:rPr>
                <a:latin typeface="Courier"/>
              </a:rPr>
              <a:t>gender</a:t>
            </a:r>
            <a:r>
              <a:rPr/>
              <a:t>: Kjønn</a:t>
            </a:r>
          </a:p>
          <a:p>
            <a:pPr lvl="1"/>
            <a:r>
              <a:rPr>
                <a:latin typeface="Courier"/>
              </a:rPr>
              <a:t>afqt</a:t>
            </a:r>
            <a:r>
              <a:rPr/>
              <a:t>: Evnenivå (testscore)</a:t>
            </a:r>
          </a:p>
          <a:p>
            <a:pPr lvl="0"/>
            <a:r>
              <a:rPr/>
              <a:t>Formål: Undersøke sammenhenger mellom inntekt, kjønn og evnenivå</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Litteraturgjennomgang</a:t>
            </a:r>
          </a:p>
        </p:txBody>
      </p:sp>
      <p:sp>
        <p:nvSpPr>
          <p:cNvPr id="3" name="Content Placeholder 2"/>
          <p:cNvSpPr>
            <a:spLocks noGrp="1"/>
          </p:cNvSpPr>
          <p:nvPr>
            <p:ph idx="1"/>
          </p:nvPr>
        </p:nvSpPr>
        <p:spPr/>
        <p:txBody>
          <a:bodyPr/>
          <a:lstStyle/>
          <a:p>
            <a:pPr lvl="0"/>
            <a:r>
              <a:rPr/>
              <a:t>Hva er kjent fra tidligere studier?</a:t>
            </a:r>
          </a:p>
          <a:p>
            <a:pPr lvl="0"/>
            <a:r>
              <a:rPr/>
              <a:t>Vi vil ta utgangspunkt fra artikkeler og forskninger som tar for seg variablene inntekt, kjønn og evnenivå.</a:t>
            </a:r>
          </a:p>
          <a:p>
            <a:pPr lvl="0"/>
            <a:r>
              <a:rPr/>
              <a:t>Artikkelen “cognitive perfromance and labo market outcomes” (</a:t>
            </a:r>
            <a:r>
              <a:rPr b="1"/>
              <a:t>lin?</a:t>
            </a:r>
            <a:r>
              <a:rPr/>
              <a:t>) tar for seg hvordan kognitiv prestasjoner henger sammen med arbeidsmarkedsutfall innen lønn, for personer i alderen 20-50 år.</a:t>
            </a:r>
          </a:p>
          <a:p>
            <a:pPr lvl="0"/>
            <a:r>
              <a:rPr/>
              <a:t>Andre studier som “women benefit the most from taking higher education” “Women Benefit the Most from Taking Higher Education” (n.d.a) tar for seg utdanningsnivå mellom kvinner og menn, og hvem som tjener mest på å øke sine evner gjennom utdanning. Dette vil kunne gi oss et grunnlag for å forklarer samhengene mellom inntekt, kjønn og evne nivå gjennom modellen hight.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Hvordan henger kognitive evner ofte sammen med inntekt?</a:t>
            </a:r>
          </a:p>
        </p:txBody>
      </p:sp>
      <p:sp>
        <p:nvSpPr>
          <p:cNvPr id="3" name="Content Placeholder 2"/>
          <p:cNvSpPr>
            <a:spLocks noGrp="1"/>
          </p:cNvSpPr>
          <p:nvPr>
            <p:ph idx="1"/>
          </p:nvPr>
        </p:nvSpPr>
        <p:spPr/>
        <p:txBody>
          <a:bodyPr/>
          <a:lstStyle/>
          <a:p>
            <a:pPr lvl="0"/>
            <a:r>
              <a:rPr/>
              <a:t>Den kognitive evnen virker gjennom utdanning, produktivitet og yrkesvalg.</a:t>
            </a:r>
          </a:p>
          <a:p>
            <a:pPr lvl="0"/>
            <a:r>
              <a:rPr/>
              <a:t>Artikkelen “cognitive performance”</a:t>
            </a:r>
          </a:p>
          <a:p>
            <a:pPr lvl="0"/>
            <a:r>
              <a:rPr/>
              <a:t>Kognitiv evner har en positiv sammenheng opp gjennom alle aldre.</a:t>
            </a:r>
          </a:p>
          <a:p>
            <a:pPr lvl="0"/>
            <a:r>
              <a:rPr/>
              <a:t>Gir en større totalinntekt</a:t>
            </a:r>
          </a:p>
          <a:p>
            <a:pPr lvl="0"/>
            <a:r>
              <a:rPr/>
              <a:t>Samlet over tid vil det gi en større avkastning.</a:t>
            </a:r>
          </a:p>
          <a:p>
            <a:pPr lvl="0"/>
            <a:r>
              <a:rPr/>
              <a:t>Andre faktorer som påvirker inntekt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Er det kjønnsforskjeller i inntekt og evnenivå?</a:t>
            </a:r>
          </a:p>
        </p:txBody>
      </p:sp>
      <p:sp>
        <p:nvSpPr>
          <p:cNvPr id="3" name="Content Placeholder 2"/>
          <p:cNvSpPr>
            <a:spLocks noGrp="1"/>
          </p:cNvSpPr>
          <p:nvPr>
            <p:ph idx="1"/>
          </p:nvPr>
        </p:nvSpPr>
        <p:spPr/>
        <p:txBody>
          <a:bodyPr/>
          <a:lstStyle/>
          <a:p>
            <a:pPr lvl="0"/>
            <a:r>
              <a:rPr/>
              <a:t>Forskjeller mellom kjønn når de kommer til inntekt med lik evnenivå</a:t>
            </a:r>
          </a:p>
          <a:p>
            <a:pPr lvl="0"/>
            <a:r>
              <a:rPr/>
              <a:t>Kvinner har en større avkastning på inntekt ved høyere evnenivå enn menn</a:t>
            </a:r>
          </a:p>
          <a:p>
            <a:pPr lvl="0"/>
            <a:r>
              <a:rPr/>
              <a:t>Aboslutte innteksterminologien</a:t>
            </a:r>
          </a:p>
          <a:p>
            <a:pPr lvl="0"/>
            <a:r>
              <a:rPr/>
              <a:t>Forskjellen kommer frem når vi trekker inn antall arbeidstimer per år</a:t>
            </a:r>
          </a:p>
          <a:p>
            <a:pPr lvl="0"/>
            <a:r>
              <a:rPr/>
              <a:t>Artikkelen “woman benefit the most from taking higher education” kommer også frem at kvinner tjener mest på høyere utdanning enn menn</a:t>
            </a:r>
          </a:p>
          <a:p>
            <a:pPr lvl="0"/>
            <a:r>
              <a:rPr/>
              <a:t>Kvinnedominerte felt gi en lavere avkastning i inntekt enn i mannsdominerte felt</a:t>
            </a:r>
          </a:p>
          <a:p>
            <a:pPr lvl="0"/>
            <a:r>
              <a:rPr/>
              <a:t>Andre faktorer som kan påvirke kjønnsforskjeller i inntekt og evnenivå vil være forhandlinger og forskjellige kulturer.</a:t>
            </a:r>
          </a:p>
          <a:p>
            <a:pPr lvl="0"/>
            <a:r>
              <a:rPr/>
              <a:t>Studere modeller ut fra de tre variablene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 Data grunnlag &amp; klargjøring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 Beskrivende statistikk (tabell)</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342900"/>
                <a:gridCol w="787400"/>
                <a:gridCol w="825500"/>
                <a:gridCol w="698500"/>
                <a:gridCol w="647700"/>
                <a:gridCol w="698500"/>
                <a:gridCol w="571500"/>
                <a:gridCol w="736600"/>
                <a:gridCol w="876300"/>
                <a:gridCol w="1092200"/>
                <a:gridCol w="952500"/>
              </a:tblGrid>
              <a:tr h="0">
                <a:tc>
                  <a:txBody>
                    <a:bodyPr/>
                    <a:lstStyle/>
                    <a:p>
                      <a:pPr lvl="0" indent="0" marL="0" algn="ctr">
                        <a:buNone/>
                      </a:pPr>
                      <a:r>
                        <a:rPr/>
                        <a:t>Antall</a:t>
                      </a:r>
                    </a:p>
                  </a:txBody>
                  <a:tcPr/>
                </a:tc>
                <a:tc>
                  <a:txBody>
                    <a:bodyPr/>
                    <a:lstStyle/>
                    <a:p>
                      <a:pPr lvl="0" indent="0" marL="0" algn="ctr">
                        <a:buNone/>
                      </a:pPr>
                      <a:r>
                        <a:rPr/>
                        <a:t>Gj.snitt inntekt</a:t>
                      </a:r>
                    </a:p>
                  </a:txBody>
                  <a:tcPr/>
                </a:tc>
                <a:tc>
                  <a:txBody>
                    <a:bodyPr/>
                    <a:lstStyle/>
                    <a:p>
                      <a:pPr lvl="0" indent="0" marL="0" algn="ctr">
                        <a:buNone/>
                      </a:pPr>
                      <a:r>
                        <a:rPr/>
                        <a:t>Std.avvik inntekt</a:t>
                      </a:r>
                    </a:p>
                  </a:txBody>
                  <a:tcPr/>
                </a:tc>
                <a:tc>
                  <a:txBody>
                    <a:bodyPr/>
                    <a:lstStyle/>
                    <a:p>
                      <a:pPr lvl="0" indent="0" marL="0" algn="ctr">
                        <a:buNone/>
                      </a:pPr>
                      <a:r>
                        <a:rPr/>
                        <a:t>Median inntekt</a:t>
                      </a:r>
                    </a:p>
                  </a:txBody>
                  <a:tcPr/>
                </a:tc>
                <a:tc>
                  <a:txBody>
                    <a:bodyPr/>
                    <a:lstStyle/>
                    <a:p>
                      <a:pPr lvl="0" indent="0" marL="0" algn="ctr">
                        <a:buNone/>
                      </a:pPr>
                      <a:r>
                        <a:rPr/>
                        <a:t>Gj.snitt AFQT</a:t>
                      </a:r>
                    </a:p>
                  </a:txBody>
                  <a:tcPr/>
                </a:tc>
                <a:tc>
                  <a:txBody>
                    <a:bodyPr/>
                    <a:lstStyle/>
                    <a:p>
                      <a:pPr lvl="0" indent="0" marL="0" algn="ctr">
                        <a:buNone/>
                      </a:pPr>
                      <a:r>
                        <a:rPr/>
                        <a:t>Std.avvik AFQT</a:t>
                      </a:r>
                    </a:p>
                  </a:txBody>
                  <a:tcPr/>
                </a:tc>
                <a:tc>
                  <a:txBody>
                    <a:bodyPr/>
                    <a:lstStyle/>
                    <a:p>
                      <a:pPr lvl="0" indent="0" marL="0" algn="ctr">
                        <a:buNone/>
                      </a:pPr>
                      <a:r>
                        <a:rPr/>
                        <a:t>Median AFQT</a:t>
                      </a:r>
                    </a:p>
                  </a:txBody>
                  <a:tcPr/>
                </a:tc>
                <a:tc>
                  <a:txBody>
                    <a:bodyPr/>
                    <a:lstStyle/>
                    <a:p>
                      <a:pPr lvl="0" indent="0" marL="0" algn="ctr">
                        <a:buNone/>
                      </a:pPr>
                      <a:r>
                        <a:rPr/>
                        <a:t>Gj.snitt (menn)</a:t>
                      </a:r>
                    </a:p>
                  </a:txBody>
                  <a:tcPr/>
                </a:tc>
                <a:tc>
                  <a:txBody>
                    <a:bodyPr/>
                    <a:lstStyle/>
                    <a:p>
                      <a:pPr lvl="0" indent="0" marL="0" algn="ctr">
                        <a:buNone/>
                      </a:pPr>
                      <a:r>
                        <a:rPr/>
                        <a:t>Gj.snitt (kvinner)</a:t>
                      </a:r>
                    </a:p>
                  </a:txBody>
                  <a:tcPr/>
                </a:tc>
                <a:tc>
                  <a:txBody>
                    <a:bodyPr/>
                    <a:lstStyle/>
                    <a:p>
                      <a:pPr lvl="0" indent="0" marL="0" algn="ctr">
                        <a:buNone/>
                      </a:pPr>
                      <a:r>
                        <a:rPr/>
                        <a:t>Gj.snitt AFQT (kvinner)</a:t>
                      </a:r>
                    </a:p>
                  </a:txBody>
                  <a:tcPr/>
                </a:tc>
                <a:tc>
                  <a:txBody>
                    <a:bodyPr/>
                    <a:lstStyle/>
                    <a:p>
                      <a:pPr lvl="0" indent="0" marL="0" algn="ctr">
                        <a:buNone/>
                      </a:pPr>
                      <a:r>
                        <a:rPr/>
                        <a:t>Gj.snitt AFQT (menn)</a:t>
                      </a:r>
                    </a:p>
                  </a:txBody>
                  <a:tcPr/>
                </a:tc>
              </a:tr>
              <a:tr h="0">
                <a:tc>
                  <a:txBody>
                    <a:bodyPr/>
                    <a:lstStyle/>
                    <a:p>
                      <a:pPr lvl="0" indent="0" marL="0" algn="ctr">
                        <a:buNone/>
                      </a:pPr>
                      <a:r>
                        <a:rPr/>
                        <a:t>7006</a:t>
                      </a:r>
                    </a:p>
                  </a:txBody>
                </a:tc>
                <a:tc>
                  <a:txBody>
                    <a:bodyPr/>
                    <a:lstStyle/>
                    <a:p>
                      <a:pPr lvl="0" indent="0" marL="0" algn="ctr">
                        <a:buNone/>
                      </a:pPr>
                      <a:r>
                        <a:rPr/>
                        <a:t>41203.9</a:t>
                      </a:r>
                    </a:p>
                  </a:txBody>
                </a:tc>
                <a:tc>
                  <a:txBody>
                    <a:bodyPr/>
                    <a:lstStyle/>
                    <a:p>
                      <a:pPr lvl="0" indent="0" marL="0" algn="ctr">
                        <a:buNone/>
                      </a:pPr>
                      <a:r>
                        <a:rPr/>
                        <a:t>55892.1</a:t>
                      </a:r>
                    </a:p>
                  </a:txBody>
                </a:tc>
                <a:tc>
                  <a:txBody>
                    <a:bodyPr/>
                    <a:lstStyle/>
                    <a:p>
                      <a:pPr lvl="0" indent="0" marL="0" algn="ctr">
                        <a:buNone/>
                      </a:pPr>
                      <a:r>
                        <a:rPr/>
                        <a:t>29589.5</a:t>
                      </a:r>
                    </a:p>
                  </a:txBody>
                </a:tc>
                <a:tc>
                  <a:txBody>
                    <a:bodyPr/>
                    <a:lstStyle/>
                    <a:p>
                      <a:pPr lvl="0" indent="0" marL="0" algn="ctr">
                        <a:buNone/>
                      </a:pPr>
                      <a:r>
                        <a:rPr/>
                        <a:t>41.2</a:t>
                      </a:r>
                    </a:p>
                  </a:txBody>
                </a:tc>
                <a:tc>
                  <a:txBody>
                    <a:bodyPr/>
                    <a:lstStyle/>
                    <a:p>
                      <a:pPr lvl="0" indent="0" marL="0" algn="ctr">
                        <a:buNone/>
                      </a:pPr>
                      <a:r>
                        <a:rPr/>
                        <a:t>29</a:t>
                      </a:r>
                    </a:p>
                  </a:txBody>
                </a:tc>
                <a:tc>
                  <a:txBody>
                    <a:bodyPr/>
                    <a:lstStyle/>
                    <a:p>
                      <a:pPr lvl="0" indent="0" marL="0" algn="ctr">
                        <a:buNone/>
                      </a:pPr>
                      <a:r>
                        <a:rPr/>
                        <a:t>36.8</a:t>
                      </a:r>
                    </a:p>
                  </a:txBody>
                </a:tc>
                <a:tc>
                  <a:txBody>
                    <a:bodyPr/>
                    <a:lstStyle/>
                    <a:p>
                      <a:pPr lvl="0" indent="0" marL="0" algn="ctr">
                        <a:buNone/>
                      </a:pPr>
                      <a:r>
                        <a:rPr/>
                        <a:t>53510.1</a:t>
                      </a:r>
                    </a:p>
                  </a:txBody>
                </a:tc>
                <a:tc>
                  <a:txBody>
                    <a:bodyPr/>
                    <a:lstStyle/>
                    <a:p>
                      <a:pPr lvl="0" indent="0" marL="0" algn="ctr">
                        <a:buNone/>
                      </a:pPr>
                      <a:r>
                        <a:rPr/>
                        <a:t>29587.6</a:t>
                      </a:r>
                    </a:p>
                  </a:txBody>
                </a:tc>
                <a:tc>
                  <a:txBody>
                    <a:bodyPr/>
                    <a:lstStyle/>
                    <a:p>
                      <a:pPr lvl="0" indent="0" marL="0" algn="ctr">
                        <a:buNone/>
                      </a:pPr>
                      <a:r>
                        <a:rPr/>
                        <a:t>40.6</a:t>
                      </a:r>
                    </a:p>
                  </a:txBody>
                </a:tc>
                <a:tc>
                  <a:txBody>
                    <a:bodyPr/>
                    <a:lstStyle/>
                    <a:p>
                      <a:pPr lvl="0" indent="0" marL="0" algn="ctr">
                        <a:buNone/>
                      </a:pPr>
                      <a:r>
                        <a:rPr/>
                        <a:t>41.9</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Sammendrag av utvalgets nokkelstatistikk</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7 Fordeling av variabler</a:t>
            </a:r>
          </a:p>
        </p:txBody>
      </p:sp>
      <p:pic>
        <p:nvPicPr>
          <p:cNvPr descr="MSB105_assign_2_presentasjon_files/figure-pptx/unnamed-chunk-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SB105_assign_2_presentasjon_files/figure-pptx/unnamed-chunk-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Hvilke sammenhenger har vi mellom inntekt, kjønn og evnenivå («afqt»)?</dc:title>
  <dc:creator>Magnus og Harald</dc:creator>
  <cp:keywords/>
  <dcterms:created xsi:type="dcterms:W3CDTF">2025-10-20T14:30:28Z</dcterms:created>
  <dcterms:modified xsi:type="dcterms:W3CDTF">2025-10-20T14:30:28Z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Assignment_2.bib</vt:lpwstr>
  </property>
  <property fmtid="{D5CDD505-2E9C-101B-9397-08002B2CF9AE}" pid="6" name="by-affiliation">
    <vt:lpwstr/>
  </property>
  <property fmtid="{D5CDD505-2E9C-101B-9397-08002B2CF9AE}" pid="7" name="by-author">
    <vt:lpwstr/>
  </property>
  <property fmtid="{D5CDD505-2E9C-101B-9397-08002B2CF9AE}" pid="8" name="date">
    <vt:lpwstr>Monday 20 Oct, 2025</vt:lpwstr>
  </property>
  <property fmtid="{D5CDD505-2E9C-101B-9397-08002B2CF9AE}" pid="9" name="date-format">
    <vt:lpwstr>dddd D MMM, YYYY</vt:lpwstr>
  </property>
  <property fmtid="{D5CDD505-2E9C-101B-9397-08002B2CF9AE}" pid="10" name="editor">
    <vt:lpwstr>source</vt:lpwstr>
  </property>
  <property fmtid="{D5CDD505-2E9C-101B-9397-08002B2CF9AE}" pid="11" name="editor_options">
    <vt:lpwstr/>
  </property>
  <property fmtid="{D5CDD505-2E9C-101B-9397-08002B2CF9AE}" pid="12" name="encoding">
    <vt:lpwstr>UTF-8</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HVL</vt:lpwstr>
  </property>
  <property fmtid="{D5CDD505-2E9C-101B-9397-08002B2CF9AE}" pid="17" name="institutes">
    <vt:lpwstr/>
  </property>
  <property fmtid="{D5CDD505-2E9C-101B-9397-08002B2CF9AE}" pid="18" name="labels">
    <vt:lpwstr/>
  </property>
  <property fmtid="{D5CDD505-2E9C-101B-9397-08002B2CF9AE}" pid="19" name="nocite">
    <vt:lpwstr>@*</vt:lpwstr>
  </property>
  <property fmtid="{D5CDD505-2E9C-101B-9397-08002B2CF9AE}" pid="20" name="toc-title">
    <vt:lpwstr>Table of contents</vt:lpwstr>
  </property>
</Properties>
</file>