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Hvilke sammenhenger har vi mellom inntekt, kjønn og evnenivå («afqt») på arbeidsplassen?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Magnus og Harald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Friday 17 Oct,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 Kjønnsforskjeller</a:t>
            </a:r>
          </a:p>
        </p:txBody>
      </p:sp>
      <p:pic>
        <p:nvPicPr>
          <p:cNvPr descr="MSB105-assign-2-presentasj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B105-assign-2-presentasjon_files/figure-pptx/unnamed-chunk-5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B105-assign-2-presentasjon_files/figure-pptx/unnamed-chunk-5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B105-assign-2-presentasjon_files/figure-pptx/unnamed-chunk-5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B105-assign-2-presentasj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B105-assign-2-presentasjon_files/figure-pptx/unnamed-chunk-6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B105-assign-2-presentasj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(menn)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(kvinner)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53510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29588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B105-assign-2-presentasj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 Sammenhenger</a:t>
            </a:r>
          </a:p>
        </p:txBody>
      </p:sp>
      <p:pic>
        <p:nvPicPr>
          <p:cNvPr descr="MSB105-assign-2-presentasjo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(Lin, Lutter, and Ruhm, n.d.) (“Judge” n.d.)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 Korrelasjoner eller regresjonsmedell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kor_income_afqt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B105-assign-2-presentasjon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244600"/>
                <a:gridCol w="1130300"/>
                <a:gridCol w="1130300"/>
                <a:gridCol w="901700"/>
                <a:gridCol w="1244600"/>
                <a:gridCol w="1244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conf.low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conf.high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22660.058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1259.897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17.986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20190.262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25129.854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afqt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754.528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21.289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35.443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712.796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796.261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-23385.290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1236.818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-18.908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-25809.843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-20960.736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 diskusjon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Hva viser figurene om:</a:t>
            </a:r>
          </a:p>
          <a:p>
            <a:pPr lvl="0"/>
            <a:r>
              <a:rPr/>
              <a:t>Fordelingene (skjevhet, outliers)?</a:t>
            </a:r>
          </a:p>
          <a:p>
            <a:pPr lvl="0"/>
            <a:r>
              <a:rPr/>
              <a:t>Kjønnsforskjeller i nivå?</a:t>
            </a:r>
          </a:p>
          <a:p>
            <a:pPr lvl="0"/>
            <a:r>
              <a:rPr/>
              <a:t>Styrken/retningen på sammenhengen AFQT–inntekt?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10 Stemmer funn med litteraturen? Mulige mekanismer? Begrensninger?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 konklusjon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Kort oppsummering av hovedfunn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12 Impliserte videre steg (flere kontrollvariabler, robusthetstester, modellvalg)</a:t>
            </a:r>
          </a:p>
          <a:p>
            <a:pPr lvl="0" indent="0" marL="0">
              <a:buNone/>
            </a:pPr>
            <a:r>
              <a:rPr/>
              <a:t>“Judge.” n.d. </a:t>
            </a:r>
            <a:r>
              <a:rPr i="1"/>
              <a:t>ResearchGate</a:t>
            </a:r>
            <a:r>
              <a:rPr/>
              <a:t>. https://www.researchgate.net/publication/8545837_The_Effect_of_Physical_Height_on_Workplace_Success_and_Income_Preliminary_Test_of_a_Theoretical_Model. Accessed October 13, 2025.</a:t>
            </a:r>
          </a:p>
          <a:p>
            <a:pPr lvl="0" indent="0" marL="0">
              <a:buNone/>
            </a:pPr>
            <a:r>
              <a:rPr/>
              <a:t>Lin, Dajun, Randall Lutter, and Christopher J Ruhm. n.d. “Cognitive Performance and Labor Market Outcomes.”</a:t>
            </a:r>
          </a:p>
          <a:p>
            <a:pPr lvl="0" indent="0" marL="0">
              <a:buNone/>
            </a:pPr>
            <a:r>
              <a:rPr/>
              <a:t>“Women Benefit the Most from Taking Higher Education.” n.d. https://kifinfo.no/en/2025/04/women-benefit-most-taking-higher-education. Accessed October 16, 2025.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Introduksjon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Kort om datasettet (</a:t>
            </a:r>
            <a:r>
              <a:rPr>
                <a:latin typeface="Courier"/>
              </a:rPr>
              <a:t>modelr::heights</a:t>
            </a:r>
            <a:r>
              <a:rPr/>
              <a:t> eller Judge-datasettet)</a:t>
            </a:r>
          </a:p>
          <a:p>
            <a:pPr lvl="0"/>
            <a:r>
              <a:rPr/>
              <a:t>Variabler:</a:t>
            </a:r>
          </a:p>
          <a:p>
            <a:pPr lvl="1"/>
            <a:r>
              <a:rPr>
                <a:latin typeface="Courier"/>
              </a:rPr>
              <a:t>income</a:t>
            </a:r>
            <a:r>
              <a:rPr/>
              <a:t>: Inntekt</a:t>
            </a:r>
          </a:p>
          <a:p>
            <a:pPr lvl="1"/>
            <a:r>
              <a:rPr>
                <a:latin typeface="Courier"/>
              </a:rPr>
              <a:t>gender</a:t>
            </a:r>
            <a:r>
              <a:rPr/>
              <a:t>: Kjønn</a:t>
            </a:r>
          </a:p>
          <a:p>
            <a:pPr lvl="1"/>
            <a:r>
              <a:rPr>
                <a:latin typeface="Courier"/>
              </a:rPr>
              <a:t>afqt</a:t>
            </a:r>
            <a:r>
              <a:rPr/>
              <a:t>: Evnenivå (testscore)</a:t>
            </a:r>
          </a:p>
          <a:p>
            <a:pPr lvl="0"/>
            <a:r>
              <a:rPr/>
              <a:t>Formål: Undersøke sammenhenger mellom inntekt, kjønn og evnenivå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Litteraturgjennomgang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Hva er kjent fra tidligere studier?</a:t>
            </a:r>
          </a:p>
          <a:p>
            <a:pPr lvl="0"/>
            <a:r>
              <a:rPr/>
              <a:t>Hvordan henger kognitive evner ofte sammen med inntekt?</a:t>
            </a:r>
          </a:p>
          <a:p>
            <a:pPr lvl="1" indent="0" marL="342900">
              <a:buNone/>
            </a:pPr>
            <a:r>
              <a:rPr/>
              <a:t>I følge artikkelen</a:t>
            </a:r>
          </a:p>
          <a:p>
            <a:pPr lvl="0"/>
            <a:r>
              <a:rPr/>
              <a:t>Er det kjønnsforskjeller i inntekt og evnenivå?</a:t>
            </a:r>
          </a:p>
          <a:p>
            <a:pPr lvl="0"/>
            <a:r>
              <a:rPr/>
              <a:t>(Sett inn noen korte referanser med APA7-format her.)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Data grunnlag &amp; klargjøring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7,006 × 8
   income height weight   age marital  sex    education  afqt
    &lt;int&gt;  &lt;dbl&gt;  &lt;int&gt; &lt;int&gt; &lt;fct&gt;    &lt;fct&gt;      &lt;int&gt; &lt;dbl&gt;
 1  19000     60    155    53 married  female        13  6.84
 2  35000     70    156    51 married  female        10 49.4 
 3 105000     65    195    52 married  male          16 99.4 
 4  40000     63    197    54 married  female        14 44.0 
 5  75000     66    190    49 married  male          14 59.7 
 6 102000     68    200    49 divorced female        18 98.8 
 7      0     74    225    48 married  male          16 82.3 
 8  70000     64    160    54 divorced female        12 50.3 
 9  60000     69    162    55 divorced male          12 89.7 
10 150000     69    194    54 divorced male          13 96.0 
# ℹ 6,996 more rows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Beskrivende statistikk (tabell)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900"/>
                <a:gridCol w="1041400"/>
                <a:gridCol w="1104900"/>
                <a:gridCol w="927100"/>
                <a:gridCol w="863600"/>
                <a:gridCol w="927100"/>
                <a:gridCol w="749300"/>
                <a:gridCol w="990600"/>
                <a:gridCol w="11557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Std.avvik 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Median 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AFQT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Std.avvik AFQT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Median AFQT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(menn)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(kvinner)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41203.9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55892.1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29589.5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53510.1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29587.6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Beskrivende statistikk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Fordeling av variabler</a:t>
            </a:r>
          </a:p>
        </p:txBody>
      </p:sp>
      <p:pic>
        <p:nvPicPr>
          <p:cNvPr descr="MSB105-assign-2-presentasj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B105-assign-2-presentasjon_files/figure-pptx/unnamed-chunk-4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Hvilke sammenhenger har vi mellom inntekt, kjønn og evnenivå («afqt») på arbeidsplassen?</dc:title>
  <dc:creator>Magnus og Harald</dc:creator>
  <cp:keywords/>
  <dcterms:created xsi:type="dcterms:W3CDTF">2025-10-17T16:40:42Z</dcterms:created>
  <dcterms:modified xsi:type="dcterms:W3CDTF">2025-10-17T16:40:42Z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Assignment_2.bib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Friday 17 Oct, 2025</vt:lpwstr>
  </property>
  <property fmtid="{D5CDD505-2E9C-101B-9397-08002B2CF9AE}" pid="9" name="date-format">
    <vt:lpwstr>dddd D MMM, YYYY</vt:lpwstr>
  </property>
  <property fmtid="{D5CDD505-2E9C-101B-9397-08002B2CF9AE}" pid="10" name="editor">
    <vt:lpwstr>source</vt:lpwstr>
  </property>
  <property fmtid="{D5CDD505-2E9C-101B-9397-08002B2CF9AE}" pid="11" name="editor_options">
    <vt:lpwstr/>
  </property>
  <property fmtid="{D5CDD505-2E9C-101B-9397-08002B2CF9AE}" pid="12" name="encoding">
    <vt:lpwstr>UTF-8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HVL</vt:lpwstr>
  </property>
  <property fmtid="{D5CDD505-2E9C-101B-9397-08002B2CF9AE}" pid="17" name="institutes">
    <vt:lpwstr/>
  </property>
  <property fmtid="{D5CDD505-2E9C-101B-9397-08002B2CF9AE}" pid="18" name="labels">
    <vt:lpwstr/>
  </property>
  <property fmtid="{D5CDD505-2E9C-101B-9397-08002B2CF9AE}" pid="19" name="nocite">
    <vt:lpwstr>@*</vt:lpwstr>
  </property>
  <property fmtid="{D5CDD505-2E9C-101B-9397-08002B2CF9AE}" pid="20" name="toc-title">
    <vt:lpwstr>Table of contents</vt:lpwstr>
  </property>
</Properties>
</file>