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C573A9-B3B6-437B-BCD4-41AEA24DCDB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92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9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1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66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75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5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51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5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6B746-66C1-4769-8992-AFC316243429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B188-A8D2-4522-B7A4-E28D59A02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3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5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Разрезание списков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['a', 'b',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', 'z', 'example']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[1:3]      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['b',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[1:-1]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['b',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', 'z']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[0:3]      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['a', 'b',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[:3]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['a', 'b',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[3:]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['z', 'example']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[:]        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['a', 'b',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', 'z', 'example']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4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списке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a_list</a:t>
            </a:r>
            <a:r>
              <a:rPr lang="en-US" dirty="0" smtClean="0"/>
              <a:t> = ['a', 'b', 'new', '</a:t>
            </a:r>
            <a:r>
              <a:rPr lang="en-US" dirty="0" err="1" smtClean="0"/>
              <a:t>mpilgrim</a:t>
            </a:r>
            <a:r>
              <a:rPr lang="en-US" dirty="0" smtClean="0"/>
              <a:t>', 'new']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a_list.count</a:t>
            </a:r>
            <a:r>
              <a:rPr lang="en-US" dirty="0" smtClean="0"/>
              <a:t>('new')       </a:t>
            </a:r>
            <a:br>
              <a:rPr lang="en-US" dirty="0" smtClean="0"/>
            </a:b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&gt;&gt;&gt; 'new' in </a:t>
            </a:r>
            <a:r>
              <a:rPr lang="en-US" dirty="0" err="1" smtClean="0"/>
              <a:t>a_list</a:t>
            </a:r>
            <a:r>
              <a:rPr lang="en-US" dirty="0" smtClean="0"/>
              <a:t>           </a:t>
            </a:r>
            <a:br>
              <a:rPr lang="en-US" dirty="0" smtClean="0"/>
            </a:b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&gt;&gt;&gt; 'c' in </a:t>
            </a:r>
            <a:r>
              <a:rPr lang="en-US" dirty="0" err="1" smtClean="0"/>
              <a:t>a_list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a_list.index</a:t>
            </a:r>
            <a:r>
              <a:rPr lang="en-US" dirty="0" smtClean="0"/>
              <a:t>('</a:t>
            </a:r>
            <a:r>
              <a:rPr lang="en-US" dirty="0" err="1" smtClean="0"/>
              <a:t>mpilgrim</a:t>
            </a:r>
            <a:r>
              <a:rPr lang="en-US" dirty="0" smtClean="0"/>
              <a:t>')  </a:t>
            </a:r>
            <a:br>
              <a:rPr lang="en-US" dirty="0" smtClean="0"/>
            </a:b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a_list.index</a:t>
            </a:r>
            <a:r>
              <a:rPr lang="en-US" dirty="0" smtClean="0"/>
              <a:t>('new')       </a:t>
            </a:r>
            <a:br>
              <a:rPr lang="en-US" dirty="0" smtClean="0"/>
            </a:b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a_list.index</a:t>
            </a:r>
            <a:r>
              <a:rPr lang="en-US" dirty="0" smtClean="0"/>
              <a:t>('c')         </a:t>
            </a:r>
            <a:br>
              <a:rPr lang="en-US" dirty="0" smtClean="0"/>
            </a:br>
            <a:r>
              <a:rPr lang="en-US" dirty="0" err="1" smtClean="0"/>
              <a:t>Traceback</a:t>
            </a:r>
            <a:r>
              <a:rPr lang="en-US" dirty="0" smtClean="0"/>
              <a:t> (innermost last):</a:t>
            </a:r>
            <a:br>
              <a:rPr lang="en-US" dirty="0" smtClean="0"/>
            </a:br>
            <a:r>
              <a:rPr lang="en-US" dirty="0" smtClean="0"/>
              <a:t>  File "&lt;interactive input&gt;", line 1, in ?</a:t>
            </a:r>
            <a:br>
              <a:rPr lang="en-US" dirty="0" smtClean="0"/>
            </a:b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err="1" smtClean="0"/>
              <a:t>list.index</a:t>
            </a:r>
            <a:r>
              <a:rPr lang="en-US" dirty="0" smtClean="0"/>
              <a:t>(x): x not in 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0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элементов из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 = ['a', 'b', 'new',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', 'new']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[1]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'b'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del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[1]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['a', 'new',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', 'new']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[1]      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'new'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30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элементов по значению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a_list.remove</a:t>
            </a:r>
            <a:r>
              <a:rPr lang="en-US" dirty="0" smtClean="0"/>
              <a:t>('new')  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['a', '</a:t>
            </a:r>
            <a:r>
              <a:rPr lang="en-US" dirty="0" err="1" smtClean="0"/>
              <a:t>mpilgrim</a:t>
            </a:r>
            <a:r>
              <a:rPr lang="en-US" dirty="0" smtClean="0"/>
              <a:t>', 'new']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a_list.remove</a:t>
            </a:r>
            <a:r>
              <a:rPr lang="en-US" dirty="0" smtClean="0"/>
              <a:t>('new')  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['a', '</a:t>
            </a:r>
            <a:r>
              <a:rPr lang="en-US" dirty="0" err="1" smtClean="0"/>
              <a:t>mpilgrim</a:t>
            </a:r>
            <a:r>
              <a:rPr lang="en-US" dirty="0" smtClean="0"/>
              <a:t>']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a_list.remove</a:t>
            </a:r>
            <a:r>
              <a:rPr lang="en-US" dirty="0" smtClean="0"/>
              <a:t>('new')</a:t>
            </a:r>
            <a:br>
              <a:rPr lang="en-US" dirty="0" smtClean="0"/>
            </a:br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  <a:br>
              <a:rPr lang="en-US" dirty="0" smtClean="0"/>
            </a:br>
            <a:r>
              <a:rPr lang="en-US" dirty="0" smtClean="0"/>
              <a:t> 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&lt;module&gt;</a:t>
            </a:r>
            <a:br>
              <a:rPr lang="en-US" dirty="0" smtClean="0"/>
            </a:b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err="1" smtClean="0"/>
              <a:t>list.remove</a:t>
            </a:r>
            <a:r>
              <a:rPr lang="en-US" dirty="0" smtClean="0"/>
              <a:t>(x): x not in 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44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 </a:t>
            </a:r>
            <a:r>
              <a:rPr lang="en-US" dirty="0" smtClean="0"/>
              <a:t>(tuple)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Кортеж — это неизменяемый список.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93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 = {1}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type(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)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&lt;class 'set'&gt;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 = {1, 2}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{1, 2}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08095" y="1825625"/>
            <a:ext cx="70705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 = ['a', 'b',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', True, False, 42]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 = set(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)              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                            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{'a', False, 'b', True,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', 42}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                                  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['a', 'b', '</a:t>
            </a:r>
            <a:r>
              <a:rPr lang="en-US" dirty="0" err="1" smtClean="0">
                <a:effectLst/>
              </a:rPr>
              <a:t>mpilgrim</a:t>
            </a:r>
            <a:r>
              <a:rPr lang="en-US" dirty="0" smtClean="0">
                <a:effectLst/>
              </a:rPr>
              <a:t>', True, False, 42]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8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 множествами: добавление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 = {1, 2}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a_set.add</a:t>
            </a:r>
            <a:r>
              <a:rPr lang="en-US" dirty="0" smtClean="0">
                <a:effectLst/>
              </a:rPr>
              <a:t>(4)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{1, 2, 4}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)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a_set.add</a:t>
            </a:r>
            <a:r>
              <a:rPr lang="en-US" dirty="0" smtClean="0">
                <a:effectLst/>
              </a:rPr>
              <a:t>(1)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{1, 2, 4}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)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3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968" y="1825625"/>
            <a:ext cx="717483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 = {1, 2, 3}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{1, 2, 3}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a_set.update</a:t>
            </a:r>
            <a:r>
              <a:rPr lang="en-US" dirty="0" smtClean="0">
                <a:effectLst/>
              </a:rPr>
              <a:t>({2, 4, 6})          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                            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{1, 2, 3, 4, 6}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a_set.update</a:t>
            </a:r>
            <a:r>
              <a:rPr lang="en-US" dirty="0" smtClean="0">
                <a:effectLst/>
              </a:rPr>
              <a:t>({3, 6, 9}, {1, 2, 3, 5, 8, 13})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{1, 2, 3, 4, 5, 6, 8, 9, 13}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a_set.update</a:t>
            </a:r>
            <a:r>
              <a:rPr lang="en-US" dirty="0" smtClean="0">
                <a:effectLst/>
              </a:rPr>
              <a:t>([10, 20, 30])              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{1, 2, 3, 4, 5, 6, 8, 9, 10, 13, 20, 30}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88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элементов множества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7365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a_set</a:t>
            </a:r>
            <a:r>
              <a:rPr lang="en-US" dirty="0" smtClean="0"/>
              <a:t> = {1, 3, 6, 10, 15, 21, 28, 36, 45}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{1, 3, 36, 6, 10, 45, 15, 21, 28}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a_set.discard</a:t>
            </a:r>
            <a:r>
              <a:rPr lang="en-US" dirty="0" smtClean="0"/>
              <a:t>(10)                        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{1, 3, 36, 6, 45, 15, 21, 28}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a_set.discard</a:t>
            </a:r>
            <a:r>
              <a:rPr lang="en-US" dirty="0" smtClean="0"/>
              <a:t>(10)                        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{1, 3, 36, 6, 45, 15, 21, 28}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a_set.remove</a:t>
            </a:r>
            <a:r>
              <a:rPr lang="en-US" dirty="0" smtClean="0"/>
              <a:t>(21)                         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{1, 3, 36, 6, 45, 15, 28}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a_set.remove</a:t>
            </a:r>
            <a:r>
              <a:rPr lang="en-US" dirty="0" smtClean="0"/>
              <a:t>(21)                         </a:t>
            </a:r>
            <a:br>
              <a:rPr lang="en-US" dirty="0" smtClean="0"/>
            </a:br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  <a:br>
              <a:rPr lang="en-US" dirty="0" smtClean="0"/>
            </a:br>
            <a:r>
              <a:rPr lang="en-US" dirty="0" smtClean="0"/>
              <a:t> 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&lt;module&gt;</a:t>
            </a:r>
            <a:br>
              <a:rPr lang="en-US" dirty="0" smtClean="0"/>
            </a:br>
            <a:r>
              <a:rPr lang="en-US" dirty="0" err="1" smtClean="0"/>
              <a:t>KeyError</a:t>
            </a:r>
            <a:r>
              <a:rPr lang="en-US" dirty="0" smtClean="0"/>
              <a:t>: 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25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pop() </a:t>
            </a:r>
            <a:r>
              <a:rPr lang="ru-RU" dirty="0" smtClean="0"/>
              <a:t>и </a:t>
            </a:r>
            <a:r>
              <a:rPr lang="en-US" dirty="0" smtClean="0"/>
              <a:t>clear() </a:t>
            </a:r>
            <a:r>
              <a:rPr lang="ru-RU" dirty="0" smtClean="0"/>
              <a:t>для множеств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a_set</a:t>
            </a:r>
            <a:r>
              <a:rPr lang="en-US" dirty="0" smtClean="0"/>
              <a:t> = {1, 3, 6, 10, 15, 21, 28, 36, 45}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a_set.pop</a:t>
            </a:r>
            <a:r>
              <a:rPr lang="en-US" dirty="0" smtClean="0"/>
              <a:t>()                                </a:t>
            </a:r>
            <a:br>
              <a:rPr lang="en-US" dirty="0" smtClean="0"/>
            </a:b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a_set.pop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a_set.pop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36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{6, 10, 45, 15, 21, 28}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a_set.clear</a:t>
            </a:r>
            <a:r>
              <a:rPr lang="en-US" dirty="0" smtClean="0"/>
              <a:t>()                              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set()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a_set.pop</a:t>
            </a:r>
            <a:r>
              <a:rPr lang="en-US" dirty="0" smtClean="0"/>
              <a:t>()                                </a:t>
            </a:r>
            <a:br>
              <a:rPr lang="en-US" dirty="0" smtClean="0"/>
            </a:br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  <a:br>
              <a:rPr lang="en-US" dirty="0" smtClean="0"/>
            </a:br>
            <a:r>
              <a:rPr lang="en-US" dirty="0" smtClean="0"/>
              <a:t> 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&lt;module&gt;</a:t>
            </a:r>
            <a:br>
              <a:rPr lang="en-US" dirty="0" smtClean="0"/>
            </a:br>
            <a:r>
              <a:rPr lang="en-US" dirty="0" err="1" smtClean="0"/>
              <a:t>KeyError</a:t>
            </a:r>
            <a:r>
              <a:rPr lang="en-US" dirty="0" smtClean="0"/>
              <a:t>: 'pop from an empty set'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80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 множествами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 = {2, 4, 5, 9, 12, 21, 30, 51, 76, 127, 195}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30 in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>                                        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True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31 in </a:t>
            </a:r>
            <a:r>
              <a:rPr lang="en-US" dirty="0" err="1" smtClean="0">
                <a:effectLst/>
              </a:rPr>
              <a:t>a_set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False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b_set</a:t>
            </a:r>
            <a:r>
              <a:rPr lang="en-US" dirty="0" smtClean="0">
                <a:effectLst/>
              </a:rPr>
              <a:t> = {1, 2, 3, 5, 6, 8, 9, 12, 15, 17, 18, 21}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a_set.union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b_set</a:t>
            </a:r>
            <a:r>
              <a:rPr lang="en-US" dirty="0" smtClean="0">
                <a:effectLst/>
              </a:rPr>
              <a:t>)                                        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{1, 2, 195, 4, 5, 6, 8, 12, 76, 15, 17, 18, 3, 21, 30, 51, 9, 127}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a_set.intersection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b_set</a:t>
            </a:r>
            <a:r>
              <a:rPr lang="en-US" dirty="0" smtClean="0">
                <a:effectLst/>
              </a:rPr>
              <a:t>)                          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{9, 2, 12, 5, 21}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a_set.difference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b_set</a:t>
            </a:r>
            <a:r>
              <a:rPr lang="en-US" dirty="0" smtClean="0">
                <a:effectLst/>
              </a:rPr>
              <a:t>)                            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{195, 4, 76, 51, 30, 127}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a_set.symmetric_difference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b_set</a:t>
            </a:r>
            <a:r>
              <a:rPr lang="en-US" dirty="0" smtClean="0">
                <a:effectLst/>
              </a:rPr>
              <a:t>)                  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{1, 3, 4, 6, 8, 76, 15, 17, 18, 195, 127, 30, 51}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3340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b_set.symmetric_difference</a:t>
            </a:r>
            <a:r>
              <a:rPr lang="en-US" dirty="0" smtClean="0"/>
              <a:t>(</a:t>
            </a:r>
            <a:r>
              <a:rPr lang="en-US" dirty="0" err="1" smtClean="0"/>
              <a:t>a_set</a:t>
            </a:r>
            <a:r>
              <a:rPr lang="en-US" dirty="0" smtClean="0"/>
              <a:t>)                                     </a:t>
            </a:r>
            <a:br>
              <a:rPr lang="en-US" dirty="0" smtClean="0"/>
            </a:br>
            <a:r>
              <a:rPr lang="en-US" dirty="0" smtClean="0"/>
              <a:t>{3, 1, 195, 4, 6, 8, 76, 15, 17, 18, 51, 30, 127}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b_set.symmetric_difference</a:t>
            </a:r>
            <a:r>
              <a:rPr lang="en-US" dirty="0" smtClean="0"/>
              <a:t>(</a:t>
            </a:r>
            <a:r>
              <a:rPr lang="en-US" dirty="0" err="1" smtClean="0"/>
              <a:t>a_set</a:t>
            </a:r>
            <a:r>
              <a:rPr lang="en-US" dirty="0" smtClean="0"/>
              <a:t>) == </a:t>
            </a:r>
            <a:r>
              <a:rPr lang="en-US" dirty="0" err="1" smtClean="0"/>
              <a:t>a_set.symmetric_difference</a:t>
            </a:r>
            <a:r>
              <a:rPr lang="en-US" dirty="0" smtClean="0"/>
              <a:t>(</a:t>
            </a:r>
            <a:r>
              <a:rPr lang="en-US" dirty="0" err="1" smtClean="0"/>
              <a:t>b_set</a:t>
            </a:r>
            <a:r>
              <a:rPr lang="en-US" dirty="0" smtClean="0"/>
              <a:t>)  </a:t>
            </a:r>
            <a:br>
              <a:rPr lang="en-US" dirty="0" smtClean="0"/>
            </a:b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b_set.union</a:t>
            </a:r>
            <a:r>
              <a:rPr lang="en-US" dirty="0" smtClean="0"/>
              <a:t>(</a:t>
            </a:r>
            <a:r>
              <a:rPr lang="en-US" dirty="0" err="1" smtClean="0"/>
              <a:t>a_set</a:t>
            </a:r>
            <a:r>
              <a:rPr lang="en-US" dirty="0" smtClean="0"/>
              <a:t>) == </a:t>
            </a:r>
            <a:r>
              <a:rPr lang="en-US" dirty="0" err="1" smtClean="0"/>
              <a:t>a_set.union</a:t>
            </a:r>
            <a:r>
              <a:rPr lang="en-US" dirty="0" smtClean="0"/>
              <a:t>(</a:t>
            </a:r>
            <a:r>
              <a:rPr lang="en-US" dirty="0" err="1" smtClean="0"/>
              <a:t>b_set</a:t>
            </a:r>
            <a:r>
              <a:rPr lang="en-US" dirty="0" smtClean="0"/>
              <a:t>)    </a:t>
            </a:r>
            <a:br>
              <a:rPr lang="en-US" dirty="0" smtClean="0"/>
            </a:b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b_set.intersection</a:t>
            </a:r>
            <a:r>
              <a:rPr lang="en-US" dirty="0" smtClean="0"/>
              <a:t>(</a:t>
            </a:r>
            <a:r>
              <a:rPr lang="en-US" dirty="0" err="1" smtClean="0"/>
              <a:t>a_set</a:t>
            </a:r>
            <a:r>
              <a:rPr lang="en-US" dirty="0" smtClean="0"/>
              <a:t>) == </a:t>
            </a:r>
            <a:r>
              <a:rPr lang="en-US" dirty="0" err="1" smtClean="0"/>
              <a:t>a_set.intersection</a:t>
            </a:r>
            <a:r>
              <a:rPr lang="en-US" dirty="0" smtClean="0"/>
              <a:t>(</a:t>
            </a:r>
            <a:r>
              <a:rPr lang="en-US" dirty="0" err="1" smtClean="0"/>
              <a:t>b_set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b_set.difference</a:t>
            </a:r>
            <a:r>
              <a:rPr lang="en-US" dirty="0" smtClean="0"/>
              <a:t>(</a:t>
            </a:r>
            <a:r>
              <a:rPr lang="en-US" dirty="0" err="1" smtClean="0"/>
              <a:t>a_set</a:t>
            </a:r>
            <a:r>
              <a:rPr lang="en-US" dirty="0" smtClean="0"/>
              <a:t>) == </a:t>
            </a:r>
            <a:r>
              <a:rPr lang="en-US" dirty="0" err="1" smtClean="0"/>
              <a:t>a_set.difference</a:t>
            </a:r>
            <a:r>
              <a:rPr lang="en-US" dirty="0" smtClean="0"/>
              <a:t>(</a:t>
            </a:r>
            <a:r>
              <a:rPr lang="en-US" dirty="0" err="1" smtClean="0"/>
              <a:t>b_set</a:t>
            </a:r>
            <a:r>
              <a:rPr lang="en-US" dirty="0" smtClean="0"/>
              <a:t>)  </a:t>
            </a:r>
            <a:br>
              <a:rPr lang="en-US" dirty="0" smtClean="0"/>
            </a:br>
            <a:r>
              <a:rPr lang="en-US" dirty="0" smtClean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44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Логический</a:t>
            </a:r>
            <a:r>
              <a:rPr lang="ru-RU" dirty="0" smtClean="0"/>
              <a:t>, может принимать одно из двух значений — </a:t>
            </a:r>
            <a:r>
              <a:rPr lang="ru-RU" dirty="0" err="1" smtClean="0"/>
              <a:t>True</a:t>
            </a:r>
            <a:r>
              <a:rPr lang="ru-RU" dirty="0" smtClean="0"/>
              <a:t> (истина) или </a:t>
            </a:r>
            <a:r>
              <a:rPr lang="ru-RU" dirty="0" err="1" smtClean="0"/>
              <a:t>False</a:t>
            </a:r>
            <a:r>
              <a:rPr lang="ru-RU" dirty="0" smtClean="0"/>
              <a:t> (ложь).</a:t>
            </a:r>
          </a:p>
          <a:p>
            <a:r>
              <a:rPr lang="ru-RU" b="1" dirty="0" smtClean="0"/>
              <a:t>Числа</a:t>
            </a:r>
            <a:r>
              <a:rPr lang="ru-RU" dirty="0" smtClean="0"/>
              <a:t>, могут быть целыми (1 и 2), с плавающей точкой (1.1 и 1.2), дробными (1/2 и 2/3), и даже комплексными.</a:t>
            </a:r>
          </a:p>
          <a:p>
            <a:r>
              <a:rPr lang="ru-RU" b="1" dirty="0" smtClean="0"/>
              <a:t>Строки</a:t>
            </a:r>
            <a:r>
              <a:rPr lang="ru-RU" dirty="0" smtClean="0"/>
              <a:t> — последовательности символов Юникода, например, HTML-документ.</a:t>
            </a:r>
          </a:p>
          <a:p>
            <a:r>
              <a:rPr lang="ru-RU" b="1" dirty="0" smtClean="0"/>
              <a:t>Байты</a:t>
            </a:r>
            <a:r>
              <a:rPr lang="ru-RU" dirty="0" smtClean="0"/>
              <a:t> и </a:t>
            </a:r>
            <a:r>
              <a:rPr lang="ru-RU" b="1" dirty="0" smtClean="0"/>
              <a:t>массивы байтов</a:t>
            </a:r>
            <a:r>
              <a:rPr lang="ru-RU" dirty="0" smtClean="0"/>
              <a:t>, например, файл изображения в формате JPEG.</a:t>
            </a:r>
          </a:p>
          <a:p>
            <a:r>
              <a:rPr lang="ru-RU" b="1" dirty="0" smtClean="0"/>
              <a:t>Списки</a:t>
            </a:r>
            <a:r>
              <a:rPr lang="ru-RU" dirty="0" smtClean="0"/>
              <a:t> — упорядоченные последовательности значений.</a:t>
            </a:r>
          </a:p>
          <a:p>
            <a:r>
              <a:rPr lang="ru-RU" b="1" dirty="0" smtClean="0"/>
              <a:t>Кортежи</a:t>
            </a:r>
            <a:r>
              <a:rPr lang="ru-RU" dirty="0" smtClean="0"/>
              <a:t> — упорядоченные неизменяемые последовательности значений.</a:t>
            </a:r>
          </a:p>
          <a:p>
            <a:r>
              <a:rPr lang="ru-RU" b="1" dirty="0" smtClean="0"/>
              <a:t>Множества</a:t>
            </a:r>
            <a:r>
              <a:rPr lang="ru-RU" dirty="0" smtClean="0"/>
              <a:t> — неупорядоченные наборы значений.</a:t>
            </a:r>
          </a:p>
          <a:p>
            <a:r>
              <a:rPr lang="ru-RU" b="1" dirty="0" smtClean="0"/>
              <a:t>Словари</a:t>
            </a:r>
            <a:r>
              <a:rPr lang="ru-RU" dirty="0" smtClean="0"/>
              <a:t> — неупорядоченные наборы пар вида ключ-значение.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23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91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a_dict</a:t>
            </a:r>
            <a:r>
              <a:rPr lang="en-US" dirty="0" smtClean="0"/>
              <a:t> = {'server': 'db.diveintopython3.org', 'database': '</a:t>
            </a:r>
            <a:r>
              <a:rPr lang="en-US" dirty="0" err="1" smtClean="0"/>
              <a:t>mysql</a:t>
            </a:r>
            <a:r>
              <a:rPr lang="en-US" dirty="0" smtClean="0"/>
              <a:t>'}  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a_dict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{'server': 'db.diveintopython3.org', 'database': '</a:t>
            </a:r>
            <a:r>
              <a:rPr lang="en-US" dirty="0" err="1" smtClean="0"/>
              <a:t>mysql</a:t>
            </a:r>
            <a:r>
              <a:rPr lang="en-US" dirty="0" smtClean="0"/>
              <a:t>'}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a_dict</a:t>
            </a:r>
            <a:r>
              <a:rPr lang="en-US" dirty="0" smtClean="0"/>
              <a:t>['server']                                                    </a:t>
            </a:r>
            <a:br>
              <a:rPr lang="en-US" dirty="0" smtClean="0"/>
            </a:br>
            <a:r>
              <a:rPr lang="en-US" dirty="0" smtClean="0"/>
              <a:t>'db.diveintopython3.org'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a_dict</a:t>
            </a:r>
            <a:r>
              <a:rPr lang="en-US" dirty="0" smtClean="0"/>
              <a:t>['database']                                                  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err="1" smtClean="0"/>
              <a:t>mysql</a:t>
            </a:r>
            <a:r>
              <a:rPr lang="en-US" dirty="0" smtClean="0"/>
              <a:t>'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a_dict</a:t>
            </a:r>
            <a:r>
              <a:rPr lang="en-US" dirty="0" smtClean="0"/>
              <a:t>['db.diveintopython3.org']                                   </a:t>
            </a:r>
            <a:br>
              <a:rPr lang="en-US" dirty="0" smtClean="0"/>
            </a:br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  <a:br>
              <a:rPr lang="en-US" dirty="0" smtClean="0"/>
            </a:br>
            <a:r>
              <a:rPr lang="en-US" dirty="0" smtClean="0"/>
              <a:t> 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&lt;module&gt;</a:t>
            </a:r>
            <a:br>
              <a:rPr lang="en-US" dirty="0" smtClean="0"/>
            </a:br>
            <a:r>
              <a:rPr lang="en-US" dirty="0" err="1" smtClean="0"/>
              <a:t>KeyError</a:t>
            </a:r>
            <a:r>
              <a:rPr lang="en-US" dirty="0" smtClean="0"/>
              <a:t>: 'db.diveintopython3.org'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67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3887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a_dict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{'server': 'db.diveintopython3.org', 'database': '</a:t>
            </a:r>
            <a:r>
              <a:rPr lang="en-US" dirty="0" err="1" smtClean="0">
                <a:effectLst/>
              </a:rPr>
              <a:t>mysql</a:t>
            </a:r>
            <a:r>
              <a:rPr lang="en-US" dirty="0" smtClean="0">
                <a:effectLst/>
              </a:rPr>
              <a:t>'}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a_dict</a:t>
            </a:r>
            <a:r>
              <a:rPr lang="en-US" dirty="0" smtClean="0">
                <a:effectLst/>
              </a:rPr>
              <a:t>['database'] = 'blog'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a_dict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{'server': 'db.diveintopython3.org', 'database': 'blog'}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a_dict</a:t>
            </a:r>
            <a:r>
              <a:rPr lang="en-US" dirty="0" smtClean="0">
                <a:effectLst/>
              </a:rPr>
              <a:t>['user'] = 'mark'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a_dict</a:t>
            </a:r>
            <a:r>
              <a:rPr lang="en-US" dirty="0" smtClean="0">
                <a:effectLst/>
              </a:rPr>
              <a:t>            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{'server': 'db.diveintopython3.org', 'user': 'mark', 'database': 'blog'}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a_dict</a:t>
            </a:r>
            <a:r>
              <a:rPr lang="en-US" dirty="0" smtClean="0">
                <a:effectLst/>
              </a:rPr>
              <a:t>['user'] = '</a:t>
            </a:r>
            <a:r>
              <a:rPr lang="en-US" dirty="0" err="1" smtClean="0">
                <a:effectLst/>
              </a:rPr>
              <a:t>dora</a:t>
            </a:r>
            <a:r>
              <a:rPr lang="en-US" dirty="0" smtClean="0">
                <a:effectLst/>
              </a:rPr>
              <a:t>'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a_dict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{'server': 'db.diveintopython3.org', 'user': '</a:t>
            </a:r>
            <a:r>
              <a:rPr lang="en-US" dirty="0" err="1" smtClean="0">
                <a:effectLst/>
              </a:rPr>
              <a:t>dora</a:t>
            </a:r>
            <a:r>
              <a:rPr lang="en-US" dirty="0" smtClean="0">
                <a:effectLst/>
              </a:rPr>
              <a:t>', 'database': 'blog'}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a_dict</a:t>
            </a:r>
            <a:r>
              <a:rPr lang="en-US" dirty="0" smtClean="0">
                <a:effectLst/>
              </a:rPr>
              <a:t>['User'] = 'mark'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a_dict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{'User': 'mark', 'server': 'db.diveintopython3.org', 'user': '</a:t>
            </a:r>
            <a:r>
              <a:rPr lang="en-US" dirty="0" err="1" smtClean="0">
                <a:effectLst/>
              </a:rPr>
              <a:t>dora</a:t>
            </a:r>
            <a:r>
              <a:rPr lang="en-US" dirty="0" smtClean="0">
                <a:effectLst/>
              </a:rPr>
              <a:t>', 'database': 'blog'}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03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None</a:t>
            </a:r>
            <a:r>
              <a:rPr lang="ru-RU" dirty="0" smtClean="0"/>
              <a:t> — это специальная константа в </a:t>
            </a:r>
            <a:r>
              <a:rPr lang="ru-RU" dirty="0" err="1" smtClean="0"/>
              <a:t>Python</a:t>
            </a:r>
            <a:r>
              <a:rPr lang="ru-RU" dirty="0" smtClean="0"/>
              <a:t>. Она обозначает пустое значение. </a:t>
            </a:r>
            <a:r>
              <a:rPr lang="ru-RU" dirty="0" err="1" smtClean="0"/>
              <a:t>None</a:t>
            </a:r>
            <a:r>
              <a:rPr lang="ru-RU" dirty="0" smtClean="0"/>
              <a:t> — это не то же самое, что </a:t>
            </a:r>
            <a:r>
              <a:rPr lang="ru-RU" dirty="0" err="1" smtClean="0"/>
              <a:t>False</a:t>
            </a:r>
            <a:r>
              <a:rPr lang="ru-RU" dirty="0" smtClean="0"/>
              <a:t>. </a:t>
            </a:r>
            <a:r>
              <a:rPr lang="ru-RU" dirty="0" err="1" smtClean="0"/>
              <a:t>None</a:t>
            </a:r>
            <a:r>
              <a:rPr lang="ru-RU" dirty="0" smtClean="0"/>
              <a:t> также и не 0. </a:t>
            </a:r>
            <a:r>
              <a:rPr lang="ru-RU" dirty="0" err="1" smtClean="0"/>
              <a:t>None</a:t>
            </a:r>
            <a:r>
              <a:rPr lang="ru-RU" dirty="0" smtClean="0"/>
              <a:t> даже не пустая строка. Если сравнивать </a:t>
            </a:r>
            <a:r>
              <a:rPr lang="ru-RU" dirty="0" err="1" smtClean="0"/>
              <a:t>None</a:t>
            </a:r>
            <a:r>
              <a:rPr lang="ru-RU" dirty="0" smtClean="0"/>
              <a:t> с другими типами данных, то результатом всегда будет 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None</a:t>
            </a:r>
            <a:r>
              <a:rPr lang="ru-RU" dirty="0" smtClean="0"/>
              <a:t> — это просто пустое значение. </a:t>
            </a:r>
            <a:r>
              <a:rPr lang="ru-RU" dirty="0" err="1" smtClean="0"/>
              <a:t>None</a:t>
            </a:r>
            <a:r>
              <a:rPr lang="ru-RU" dirty="0" smtClean="0"/>
              <a:t> имеет свой собственный тип (</a:t>
            </a:r>
            <a:r>
              <a:rPr lang="ru-RU" dirty="0" err="1" smtClean="0"/>
              <a:t>NoneType</a:t>
            </a:r>
            <a:r>
              <a:rPr lang="ru-RU" dirty="0" smtClean="0"/>
              <a:t>). Вы можете присвоить </a:t>
            </a:r>
            <a:r>
              <a:rPr lang="ru-RU" dirty="0" err="1" smtClean="0"/>
              <a:t>None</a:t>
            </a:r>
            <a:r>
              <a:rPr lang="ru-RU" dirty="0" smtClean="0"/>
              <a:t> любой переменной, но вы не можете создать других объектов типа </a:t>
            </a:r>
            <a:r>
              <a:rPr lang="ru-RU" dirty="0" err="1" smtClean="0"/>
              <a:t>NoneType</a:t>
            </a:r>
            <a:r>
              <a:rPr lang="ru-RU" dirty="0" smtClean="0"/>
              <a:t>. Все переменные, значение которых </a:t>
            </a:r>
            <a:r>
              <a:rPr lang="ru-RU" dirty="0" err="1" smtClean="0"/>
              <a:t>None</a:t>
            </a:r>
            <a:r>
              <a:rPr lang="ru-RU" dirty="0" smtClean="0"/>
              <a:t> равны друг другу.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74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и наполните значениями список целых чисел, кортеж строк, множество чисел с плавающей точкой, и словарь, ключами которого служат числа, а значениями – строки. </a:t>
            </a:r>
          </a:p>
          <a:p>
            <a:r>
              <a:rPr lang="ru-RU" dirty="0" smtClean="0"/>
              <a:t>Выведите все эти объекты на экран.</a:t>
            </a:r>
          </a:p>
          <a:p>
            <a:r>
              <a:rPr lang="ru-RU" dirty="0" smtClean="0"/>
              <a:t>Выполните слияние списка и множества, выведите результат на экран.</a:t>
            </a:r>
          </a:p>
          <a:p>
            <a:r>
              <a:rPr lang="ru-RU" dirty="0" smtClean="0"/>
              <a:t>Выполните преобразование списка во множество, выведите результаты </a:t>
            </a:r>
            <a:r>
              <a:rPr lang="ru-RU" smtClean="0"/>
              <a:t>на экран.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Логический тип данных может принимать одно из двух значений: истина или ложь (</a:t>
            </a:r>
            <a:r>
              <a:rPr lang="en-US" dirty="0" smtClean="0"/>
              <a:t>True/False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Результатом вычисления выражений также может быть логическое значение.</a:t>
            </a:r>
            <a:endParaRPr lang="en-US" dirty="0" smtClean="0"/>
          </a:p>
          <a:p>
            <a:pPr marL="457200" lvl="1" indent="0">
              <a:buNone/>
            </a:pPr>
            <a:r>
              <a:rPr lang="ru-RU" dirty="0" err="1" smtClean="0">
                <a:effectLst/>
              </a:rPr>
              <a:t>if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size</a:t>
            </a:r>
            <a:r>
              <a:rPr lang="ru-RU" dirty="0" smtClean="0">
                <a:effectLst/>
              </a:rPr>
              <a:t> &lt; 0: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    </a:t>
            </a:r>
            <a:r>
              <a:rPr lang="ru-RU" dirty="0" err="1" smtClean="0">
                <a:effectLst/>
              </a:rPr>
              <a:t>raise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ValueError</a:t>
            </a:r>
            <a:r>
              <a:rPr lang="ru-RU" dirty="0" smtClean="0">
                <a:effectLst/>
              </a:rPr>
              <a:t>('число должно быть неотрицательным')</a:t>
            </a:r>
          </a:p>
          <a:p>
            <a:r>
              <a:rPr lang="ru-RU" dirty="0" smtClean="0"/>
              <a:t>Из-за некоторых обстоятельств, связанных с наследием оставшимся от </a:t>
            </a:r>
            <a:r>
              <a:rPr lang="ru-RU" dirty="0" err="1" smtClean="0"/>
              <a:t>Python</a:t>
            </a:r>
            <a:r>
              <a:rPr lang="ru-RU" dirty="0" smtClean="0"/>
              <a:t> 2, логические значения могут трактоваться как числа. </a:t>
            </a:r>
            <a:r>
              <a:rPr lang="ru-RU" dirty="0" err="1" smtClean="0"/>
              <a:t>True</a:t>
            </a:r>
            <a:r>
              <a:rPr lang="ru-RU" dirty="0" smtClean="0"/>
              <a:t> как 1, и </a:t>
            </a:r>
            <a:r>
              <a:rPr lang="ru-RU" dirty="0" err="1" smtClean="0"/>
              <a:t>False</a:t>
            </a:r>
            <a:r>
              <a:rPr lang="ru-RU" dirty="0" smtClean="0"/>
              <a:t> как 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02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Python</a:t>
            </a:r>
            <a:r>
              <a:rPr lang="ru-RU" dirty="0" smtClean="0"/>
              <a:t> поддерживает как целые числа, так и с плавающей точкой. </a:t>
            </a:r>
          </a:p>
          <a:p>
            <a:r>
              <a:rPr lang="ru-RU" dirty="0"/>
              <a:t>Н</a:t>
            </a:r>
            <a:r>
              <a:rPr lang="ru-RU" dirty="0" smtClean="0"/>
              <a:t>ет необходимости объявлять тип для их различия; </a:t>
            </a:r>
            <a:r>
              <a:rPr lang="ru-RU" dirty="0" err="1" smtClean="0"/>
              <a:t>Python</a:t>
            </a:r>
            <a:r>
              <a:rPr lang="ru-RU" dirty="0" smtClean="0"/>
              <a:t> определяет его по наличию или отсутствию десятичной точки.</a:t>
            </a:r>
          </a:p>
          <a:p>
            <a:r>
              <a:rPr lang="ru-RU" dirty="0" smtClean="0"/>
              <a:t>Можно использовать функцию </a:t>
            </a:r>
            <a:r>
              <a:rPr lang="ru-RU" dirty="0" err="1" smtClean="0"/>
              <a:t>type</a:t>
            </a:r>
            <a:r>
              <a:rPr lang="ru-RU" dirty="0" smtClean="0"/>
              <a:t>() для проверки типа любого значения или переменной.</a:t>
            </a:r>
          </a:p>
          <a:p>
            <a:pPr marL="457200" lvl="1" indent="0">
              <a:buNone/>
            </a:pPr>
            <a:r>
              <a:rPr lang="en-US" dirty="0" smtClean="0"/>
              <a:t>&gt;&gt;&gt; type(1</a:t>
            </a:r>
            <a:r>
              <a:rPr lang="ru-RU" dirty="0" smtClean="0"/>
              <a:t>000</a:t>
            </a:r>
            <a:r>
              <a:rPr lang="en-US" dirty="0" smtClean="0"/>
              <a:t>)   </a:t>
            </a:r>
            <a:br>
              <a:rPr lang="en-US" dirty="0" smtClean="0"/>
            </a:br>
            <a:r>
              <a:rPr lang="en-US" dirty="0" smtClean="0"/>
              <a:t>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  <a:endParaRPr lang="ru-RU" dirty="0" smtClean="0"/>
          </a:p>
          <a:p>
            <a:r>
              <a:rPr lang="ru-RU" dirty="0" smtClean="0"/>
              <a:t>Функцию </a:t>
            </a:r>
            <a:r>
              <a:rPr lang="ru-RU" dirty="0" err="1" smtClean="0"/>
              <a:t>isinstance</a:t>
            </a:r>
            <a:r>
              <a:rPr lang="ru-RU" dirty="0" smtClean="0"/>
              <a:t>(переменная, тип) тоже можно использовать для проверки принадлежности значения или переменной определенному типу.</a:t>
            </a:r>
          </a:p>
        </p:txBody>
      </p:sp>
    </p:spTree>
    <p:extLst>
      <p:ext uri="{BB962C8B-B14F-4D97-AF65-F5344CB8AC3E}">
        <p14:creationId xmlns:p14="http://schemas.microsoft.com/office/powerpoint/2010/main" val="293701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числа и числа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float(</a:t>
            </a:r>
            <a:r>
              <a:rPr lang="ru-RU" dirty="0" smtClean="0"/>
              <a:t>целое</a:t>
            </a:r>
            <a:r>
              <a:rPr lang="en-US" dirty="0" smtClean="0"/>
              <a:t>)</a:t>
            </a:r>
            <a:r>
              <a:rPr lang="ru-RU" dirty="0" smtClean="0"/>
              <a:t> – преобразование в число с плавающей точкой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ru-RU" dirty="0" smtClean="0"/>
              <a:t>дробь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ru-RU" dirty="0" err="1" smtClean="0"/>
              <a:t>преобразоывание</a:t>
            </a:r>
            <a:r>
              <a:rPr lang="ru-RU" dirty="0" smtClean="0"/>
              <a:t> дроби в целое отбрасывая дробную часть</a:t>
            </a:r>
          </a:p>
          <a:p>
            <a:r>
              <a:rPr lang="ru-RU" dirty="0" smtClean="0"/>
              <a:t>Точность чисел с плавающей точкой равна 15 десятичным знакам в дробной части.</a:t>
            </a:r>
          </a:p>
          <a:p>
            <a:r>
              <a:rPr lang="ru-RU" dirty="0" smtClean="0"/>
              <a:t>Целые числа могут быть сколь угодно большими.</a:t>
            </a:r>
          </a:p>
          <a:p>
            <a:r>
              <a:rPr lang="ru-RU" dirty="0" smtClean="0"/>
              <a:t>Если ваше целое число больше чем 2**32 – 1, операции с ним будут медленными.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12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 с числами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+ Сложение двух чисел: </a:t>
            </a:r>
          </a:p>
          <a:p>
            <a:pPr marL="457200" lvl="1" indent="0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(6 + 2)  # 8</a:t>
            </a:r>
          </a:p>
          <a:p>
            <a:r>
              <a:rPr lang="ru-RU" dirty="0" smtClean="0"/>
              <a:t>- Вычитание двух чисел: </a:t>
            </a:r>
          </a:p>
          <a:p>
            <a:pPr marL="457200" lvl="1" indent="0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(6 - 2)  # 4</a:t>
            </a:r>
          </a:p>
          <a:p>
            <a:r>
              <a:rPr lang="ru-RU" dirty="0" smtClean="0"/>
              <a:t>* Умножение двух чисел: </a:t>
            </a:r>
          </a:p>
          <a:p>
            <a:pPr marL="457200" lvl="1" indent="0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(6 * 2)  # 12</a:t>
            </a:r>
          </a:p>
          <a:p>
            <a:r>
              <a:rPr lang="ru-RU" dirty="0" smtClean="0"/>
              <a:t>/ Деление двух чисел: </a:t>
            </a:r>
          </a:p>
          <a:p>
            <a:pPr marL="457200" lvl="1" indent="0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(6 / 2)  # 3.0</a:t>
            </a:r>
          </a:p>
          <a:p>
            <a:r>
              <a:rPr lang="ru-RU" dirty="0" smtClean="0"/>
              <a:t>// Целочисленное деление двух чисел: </a:t>
            </a:r>
          </a:p>
          <a:p>
            <a:pPr marL="457200" lvl="1" indent="0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(7 / 2)  # 3.5</a:t>
            </a:r>
          </a:p>
          <a:p>
            <a:pPr marL="457200" lvl="1" indent="0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(7 // 2)  # 3</a:t>
            </a:r>
          </a:p>
          <a:p>
            <a:pPr marL="457200" lvl="1" indent="0">
              <a:buNone/>
            </a:pPr>
            <a:r>
              <a:rPr lang="ru-RU" dirty="0" smtClean="0"/>
              <a:t>Данная операция возвращает целочисленный результат деления, отбрасывая дробную часть</a:t>
            </a:r>
          </a:p>
          <a:p>
            <a:r>
              <a:rPr lang="ru-RU" dirty="0" smtClean="0"/>
              <a:t>** Возведение в степень:</a:t>
            </a:r>
          </a:p>
          <a:p>
            <a:pPr marL="457200" lvl="1" indent="0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(6 ** 2)  # Возводим число 6 в степень 2. Результат - 36</a:t>
            </a:r>
          </a:p>
          <a:p>
            <a:r>
              <a:rPr lang="ru-RU" dirty="0" smtClean="0"/>
              <a:t>% Получение остатка от деления:	</a:t>
            </a:r>
          </a:p>
          <a:p>
            <a:pPr marL="457200" lvl="1" indent="0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(7 % 2)  # Получение остатка от деления числа 7 на 2. Результат - 1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4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Дроби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import fractions              </a:t>
            </a:r>
            <a:br>
              <a:rPr lang="en-US" dirty="0" smtClean="0"/>
            </a:br>
            <a:r>
              <a:rPr lang="en-US" dirty="0" smtClean="0"/>
              <a:t>&gt;&gt;&gt; x = </a:t>
            </a:r>
            <a:r>
              <a:rPr lang="en-US" dirty="0" err="1" smtClean="0"/>
              <a:t>fractions.Fraction</a:t>
            </a:r>
            <a:r>
              <a:rPr lang="en-US" dirty="0" smtClean="0"/>
              <a:t>(1, 3)  </a:t>
            </a:r>
            <a:br>
              <a:rPr lang="en-US" dirty="0" smtClean="0"/>
            </a:br>
            <a:r>
              <a:rPr lang="en-US" dirty="0" smtClean="0"/>
              <a:t>&gt;&gt;&gt; x</a:t>
            </a:r>
            <a:br>
              <a:rPr lang="en-US" dirty="0" smtClean="0"/>
            </a:br>
            <a:r>
              <a:rPr lang="en-US" dirty="0" smtClean="0"/>
              <a:t>Fraction(1, 3)</a:t>
            </a:r>
            <a:br>
              <a:rPr lang="en-US" dirty="0" smtClean="0"/>
            </a:br>
            <a:r>
              <a:rPr lang="en-US" dirty="0" smtClean="0"/>
              <a:t>&gt;&gt;&gt; x * 2                         </a:t>
            </a:r>
            <a:br>
              <a:rPr lang="en-US" dirty="0" smtClean="0"/>
            </a:br>
            <a:r>
              <a:rPr lang="en-US" dirty="0" smtClean="0"/>
              <a:t>Fraction(2, 3)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fractions.Fraction</a:t>
            </a:r>
            <a:r>
              <a:rPr lang="en-US" dirty="0" smtClean="0"/>
              <a:t>(6, 4)      </a:t>
            </a:r>
            <a:br>
              <a:rPr lang="en-US" dirty="0" smtClean="0"/>
            </a:br>
            <a:r>
              <a:rPr lang="en-US" dirty="0" smtClean="0"/>
              <a:t>Fraction(3, 2)</a:t>
            </a:r>
            <a:br>
              <a:rPr lang="en-US" dirty="0" smtClean="0"/>
            </a:br>
            <a:r>
              <a:rPr lang="en-US" dirty="0" smtClean="0"/>
              <a:t>&gt;&gt;&gt; </a:t>
            </a:r>
            <a:r>
              <a:rPr lang="en-US" dirty="0" err="1" smtClean="0"/>
              <a:t>fractions.Fraction</a:t>
            </a:r>
            <a:r>
              <a:rPr lang="en-US" dirty="0" smtClean="0"/>
              <a:t>(0, 0)      </a:t>
            </a:r>
            <a:br>
              <a:rPr lang="en-US" dirty="0" smtClean="0"/>
            </a:br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  <a:br>
              <a:rPr lang="en-US" dirty="0" smtClean="0"/>
            </a:br>
            <a:r>
              <a:rPr lang="en-US" dirty="0" smtClean="0"/>
              <a:t> 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&lt;module&gt;</a:t>
            </a:r>
            <a:br>
              <a:rPr lang="en-US" dirty="0" smtClean="0"/>
            </a:br>
            <a:r>
              <a:rPr lang="en-US" dirty="0" smtClean="0"/>
              <a:t>  File "fractions.py", line 96, in __new__</a:t>
            </a:r>
            <a:br>
              <a:rPr lang="en-US" dirty="0" smtClean="0"/>
            </a:br>
            <a:r>
              <a:rPr lang="en-US" dirty="0" smtClean="0"/>
              <a:t>    raise </a:t>
            </a:r>
            <a:r>
              <a:rPr lang="en-US" dirty="0" err="1" smtClean="0"/>
              <a:t>ZeroDivisionError</a:t>
            </a:r>
            <a:r>
              <a:rPr lang="en-US" dirty="0" smtClean="0"/>
              <a:t>('Fraction(%s, 0)' % numerator)</a:t>
            </a:r>
            <a:br>
              <a:rPr lang="en-US" dirty="0" smtClean="0"/>
            </a:br>
            <a:r>
              <a:rPr lang="en-US" dirty="0" err="1" smtClean="0"/>
              <a:t>ZeroDivisionError</a:t>
            </a:r>
            <a:r>
              <a:rPr lang="en-US" dirty="0" smtClean="0"/>
              <a:t>: Fraction(0, 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15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Тригонометрия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Тригонометрические, а также многие другие математические функции, находятся в модуле </a:t>
            </a:r>
            <a:r>
              <a:rPr lang="en-US" dirty="0" smtClean="0"/>
              <a:t>math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effectLst/>
              </a:rPr>
              <a:t>&gt;&gt;&gt; import math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math.pi</a:t>
            </a:r>
            <a:r>
              <a:rPr lang="en-US" dirty="0" smtClean="0">
                <a:effectLst/>
              </a:rPr>
              <a:t>          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3.1415926535897931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math.sin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math.pi</a:t>
            </a:r>
            <a:r>
              <a:rPr lang="en-US" dirty="0" smtClean="0">
                <a:effectLst/>
              </a:rPr>
              <a:t> / 2)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1.0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math.tan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math.pi</a:t>
            </a:r>
            <a:r>
              <a:rPr lang="en-US" dirty="0" smtClean="0">
                <a:effectLst/>
              </a:rPr>
              <a:t> / 4)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0.99999999999999989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23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Существует четыре способа добавить элементы в список.</a:t>
            </a:r>
          </a:p>
          <a:p>
            <a:r>
              <a:rPr lang="ru-RU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 = ['a']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 =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 + [2.0, 3]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>                        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['a', 2.0, 3]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a_list.append</a:t>
            </a:r>
            <a:r>
              <a:rPr lang="en-US" dirty="0" smtClean="0">
                <a:effectLst/>
              </a:rPr>
              <a:t>(True)          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['a', 2.0, 3, True]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a_list.extend</a:t>
            </a:r>
            <a:r>
              <a:rPr lang="en-US" dirty="0" smtClean="0">
                <a:effectLst/>
              </a:rPr>
              <a:t>(['four', '</a:t>
            </a:r>
            <a:r>
              <a:rPr lang="el-GR" dirty="0" smtClean="0">
                <a:effectLst/>
              </a:rPr>
              <a:t>Ω'])  </a:t>
            </a:r>
            <a:br>
              <a:rPr lang="el-GR" dirty="0" smtClean="0">
                <a:effectLst/>
              </a:rPr>
            </a:br>
            <a:r>
              <a:rPr lang="el-GR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['a', 2.0, 3, True, 'four', '</a:t>
            </a:r>
            <a:r>
              <a:rPr lang="el-GR" dirty="0" smtClean="0">
                <a:effectLst/>
              </a:rPr>
              <a:t>Ω']</a:t>
            </a:r>
            <a:br>
              <a:rPr lang="el-GR" dirty="0" smtClean="0">
                <a:effectLst/>
              </a:rPr>
            </a:br>
            <a:r>
              <a:rPr lang="el-GR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a_list.insert</a:t>
            </a:r>
            <a:r>
              <a:rPr lang="en-US" dirty="0" smtClean="0">
                <a:effectLst/>
              </a:rPr>
              <a:t>(0, '</a:t>
            </a:r>
            <a:r>
              <a:rPr lang="el-GR" dirty="0" smtClean="0">
                <a:effectLst/>
              </a:rPr>
              <a:t>Ω')         </a:t>
            </a:r>
            <a:br>
              <a:rPr lang="el-GR" dirty="0" smtClean="0">
                <a:effectLst/>
              </a:rPr>
            </a:br>
            <a:r>
              <a:rPr lang="el-GR" dirty="0" smtClean="0">
                <a:effectLst/>
              </a:rPr>
              <a:t>&gt;&gt;&gt; </a:t>
            </a:r>
            <a:r>
              <a:rPr lang="en-US" dirty="0" err="1" smtClean="0">
                <a:effectLst/>
              </a:rPr>
              <a:t>a_list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['</a:t>
            </a:r>
            <a:r>
              <a:rPr lang="el-GR" dirty="0" smtClean="0">
                <a:effectLst/>
              </a:rPr>
              <a:t>Ω', '</a:t>
            </a:r>
            <a:r>
              <a:rPr lang="en-US" dirty="0" smtClean="0">
                <a:effectLst/>
              </a:rPr>
              <a:t>a', 2.0, 3, True, 'four', '</a:t>
            </a:r>
            <a:r>
              <a:rPr lang="el-GR" dirty="0" smtClean="0">
                <a:effectLst/>
              </a:rPr>
              <a:t>Ω']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197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564</Words>
  <Application>Microsoft Office PowerPoint</Application>
  <PresentationFormat>Широкоэкранный</PresentationFormat>
  <Paragraphs>88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Python 3</vt:lpstr>
      <vt:lpstr>Типы данных Python</vt:lpstr>
      <vt:lpstr>Логический</vt:lpstr>
      <vt:lpstr>Числа</vt:lpstr>
      <vt:lpstr>Целые числа и числа с плавающей точкой</vt:lpstr>
      <vt:lpstr>Основные операции с числами</vt:lpstr>
      <vt:lpstr>Дроби</vt:lpstr>
      <vt:lpstr>Тригонометрия</vt:lpstr>
      <vt:lpstr>Списки</vt:lpstr>
      <vt:lpstr>Разрезание списков</vt:lpstr>
      <vt:lpstr>Поиск в списке</vt:lpstr>
      <vt:lpstr>Удаление элементов из списка</vt:lpstr>
      <vt:lpstr>Удаление элементов по значению</vt:lpstr>
      <vt:lpstr>Кортежи (tuple)</vt:lpstr>
      <vt:lpstr>Множества</vt:lpstr>
      <vt:lpstr>Операции со множествами: добавление</vt:lpstr>
      <vt:lpstr>Удаление элементов множества</vt:lpstr>
      <vt:lpstr>pop() и clear() для множеств</vt:lpstr>
      <vt:lpstr>Операции со множествами</vt:lpstr>
      <vt:lpstr>Словари</vt:lpstr>
      <vt:lpstr>Изменение словарей</vt:lpstr>
      <vt:lpstr>None</vt:lpstr>
      <vt:lpstr>Лабораторная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Gubin</dc:creator>
  <cp:lastModifiedBy>Gubin</cp:lastModifiedBy>
  <cp:revision>5</cp:revision>
  <dcterms:created xsi:type="dcterms:W3CDTF">2018-04-02T08:21:40Z</dcterms:created>
  <dcterms:modified xsi:type="dcterms:W3CDTF">2018-04-02T09:10:17Z</dcterms:modified>
</cp:coreProperties>
</file>