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0"/>
    <p:restoredTop sz="94681"/>
  </p:normalViewPr>
  <p:slideViewPr>
    <p:cSldViewPr snapToGrid="0" snapToObjects="1">
      <p:cViewPr>
        <p:scale>
          <a:sx n="88" d="100"/>
          <a:sy n="88" d="100"/>
        </p:scale>
        <p:origin x="13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2C1C8A-9232-CA4D-A521-AD7606582453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B4803E-3A1C-C34B-BDB4-AC0BF9F34A9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74454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1C8A-9232-CA4D-A521-AD7606582453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803E-3A1C-C34B-BDB4-AC0BF9F34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7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1C8A-9232-CA4D-A521-AD7606582453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803E-3A1C-C34B-BDB4-AC0BF9F34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0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1C8A-9232-CA4D-A521-AD7606582453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803E-3A1C-C34B-BDB4-AC0BF9F34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2C1C8A-9232-CA4D-A521-AD7606582453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B4803E-3A1C-C34B-BDB4-AC0BF9F34A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9760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1C8A-9232-CA4D-A521-AD7606582453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803E-3A1C-C34B-BDB4-AC0BF9F34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1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1C8A-9232-CA4D-A521-AD7606582453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803E-3A1C-C34B-BDB4-AC0BF9F34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0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1C8A-9232-CA4D-A521-AD7606582453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803E-3A1C-C34B-BDB4-AC0BF9F34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1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1C8A-9232-CA4D-A521-AD7606582453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803E-3A1C-C34B-BDB4-AC0BF9F34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4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2C1C8A-9232-CA4D-A521-AD7606582453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B4803E-3A1C-C34B-BDB4-AC0BF9F34A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996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2C1C8A-9232-CA4D-A521-AD7606582453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B4803E-3A1C-C34B-BDB4-AC0BF9F34A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542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A2C1C8A-9232-CA4D-A521-AD7606582453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EB4803E-3A1C-C34B-BDB4-AC0BF9F34A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950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0CDA5809-5664-4520-ADC8-6959936A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C77E91-33B6-9D4D-AEA2-9D978362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8" y="1263012"/>
            <a:ext cx="4331976" cy="4331976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D4C54414-6E76-4C63-9BDF-ED19F3B33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4493C-492D-B248-B29A-1BBFDBF5F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824" y="1817221"/>
            <a:ext cx="5607908" cy="2262984"/>
          </a:xfrm>
        </p:spPr>
        <p:txBody>
          <a:bodyPr>
            <a:normAutofit/>
          </a:bodyPr>
          <a:lstStyle/>
          <a:p>
            <a:pPr algn="l"/>
            <a:r>
              <a:rPr lang="en-US" sz="7000" b="1" dirty="0">
                <a:latin typeface="Comic Sans MS" panose="030F0902030302020204" pitchFamily="66" charset="0"/>
              </a:rPr>
              <a:t> ADDEPAR</a:t>
            </a:r>
          </a:p>
        </p:txBody>
      </p:sp>
    </p:spTree>
    <p:extLst>
      <p:ext uri="{BB962C8B-B14F-4D97-AF65-F5344CB8AC3E}">
        <p14:creationId xmlns:p14="http://schemas.microsoft.com/office/powerpoint/2010/main" val="1039430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F61B-021A-1B40-9FE9-AFE8A3F0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990600"/>
            <a:ext cx="9601200" cy="1485900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902030302020204" pitchFamily="66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1C98-CE86-BD46-999F-A1B7511DB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18449"/>
            <a:ext cx="9601200" cy="3918284"/>
          </a:xfrm>
        </p:spPr>
        <p:txBody>
          <a:bodyPr>
            <a:noAutofit/>
          </a:bodyPr>
          <a:lstStyle/>
          <a:p>
            <a:r>
              <a:rPr lang="en-US" sz="2400" dirty="0"/>
              <a:t>Privately held investment management cloud-based software</a:t>
            </a:r>
          </a:p>
          <a:p>
            <a:r>
              <a:rPr lang="en-US" sz="2400" dirty="0"/>
              <a:t>Co-founded by Joe Lonsdale and Jason </a:t>
            </a:r>
            <a:r>
              <a:rPr lang="en-US" sz="2400" dirty="0" err="1"/>
              <a:t>Mirra</a:t>
            </a:r>
            <a:r>
              <a:rPr lang="en-US" sz="2400" dirty="0"/>
              <a:t> in September 2009</a:t>
            </a:r>
          </a:p>
          <a:p>
            <a:r>
              <a:rPr lang="en-US" sz="2400" dirty="0"/>
              <a:t>Headquarters: Mountain View, California</a:t>
            </a:r>
          </a:p>
          <a:p>
            <a:r>
              <a:rPr lang="en-US" sz="2400" dirty="0"/>
              <a:t>Ideas behind </a:t>
            </a:r>
            <a:r>
              <a:rPr lang="en-US" sz="2400" dirty="0" err="1"/>
              <a:t>Addepar</a:t>
            </a:r>
            <a:r>
              <a:rPr lang="en-US" sz="2400" dirty="0"/>
              <a:t>: </a:t>
            </a:r>
          </a:p>
          <a:p>
            <a:pPr lvl="1"/>
            <a:r>
              <a:rPr lang="en-US" sz="2400" dirty="0"/>
              <a:t>To replace 20 to 40 years old technology infrastructure used by Wall Street</a:t>
            </a:r>
          </a:p>
          <a:p>
            <a:pPr lvl="1"/>
            <a:r>
              <a:rPr lang="en-US" sz="2400" dirty="0"/>
              <a:t>Efficient and effective ways to store, process, and analyzed big data after the financial crisis</a:t>
            </a:r>
          </a:p>
          <a:p>
            <a:r>
              <a:rPr lang="en-US" sz="2400" dirty="0"/>
              <a:t>Funding: $240 millions</a:t>
            </a:r>
          </a:p>
          <a:p>
            <a:pPr lvl="1"/>
            <a:endParaRPr lang="en-US" sz="2400" dirty="0"/>
          </a:p>
          <a:p>
            <a:pPr marL="530352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569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ED06-680E-B446-8115-B0800E44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989" y="628649"/>
            <a:ext cx="9601200" cy="1485900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902030302020204" pitchFamily="66" charset="0"/>
              </a:rPr>
              <a:t>Business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E9FA-0AE2-A740-A5DE-02F12B5C1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1336" y="1708486"/>
            <a:ext cx="6763137" cy="391527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Bringing data, people, technology together to help clients make better and more informed investment decisions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the increasingly complex world of investment management with tools such as: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aggregation and reconciliation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reporting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&amp; Integrations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Intended customers are family offices, wealth advisors, and private banks (partnerships)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8F5AE-181A-D644-8041-F59D5770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2275" y="2295525"/>
            <a:ext cx="3048389" cy="358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Competitors: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Enfusion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Morningstar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Diamond </a:t>
            </a:r>
          </a:p>
        </p:txBody>
      </p:sp>
    </p:spTree>
    <p:extLst>
      <p:ext uri="{BB962C8B-B14F-4D97-AF65-F5344CB8AC3E}">
        <p14:creationId xmlns:p14="http://schemas.microsoft.com/office/powerpoint/2010/main" val="255054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0198B0-ABF9-E743-BF9F-EC9B17D5D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732234"/>
            <a:ext cx="11226799" cy="53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3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&#10;&#10;Description automatically generated">
            <a:extLst>
              <a:ext uri="{FF2B5EF4-FFF2-40B4-BE49-F238E27FC236}">
                <a16:creationId xmlns:a16="http://schemas.microsoft.com/office/drawing/2014/main" id="{8A176B33-7954-D84A-AD23-5F42E36B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68379"/>
            <a:ext cx="5073650" cy="279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DAA553-A110-004A-BFA7-E27C0741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18148"/>
            <a:ext cx="9601200" cy="1485900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902030302020204" pitchFamily="66" charset="0"/>
              </a:rPr>
              <a:t>Landscape - FinTech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D108-7E52-0A47-95D4-7D8285387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350" y="2021306"/>
            <a:ext cx="10676689" cy="5047248"/>
          </a:xfrm>
        </p:spPr>
        <p:txBody>
          <a:bodyPr>
            <a:normAutofit/>
          </a:bodyPr>
          <a:lstStyle/>
          <a:p>
            <a:r>
              <a:rPr lang="en-US" sz="2400" dirty="0"/>
              <a:t>Wealth Management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Major Trends in the domain: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High demand of digital customer experience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Mobile apps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Digital assistants that involves advanced AI technology for voice recognition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Replacing personnel in bank call centers for virtual assistants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0041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39FB-D654-F04F-AD87-862840B9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90600"/>
            <a:ext cx="9601200" cy="1485900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902030302020204" pitchFamily="66" charset="0"/>
              </a:rPr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A817-4322-7E4D-9EA5-227A9D509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10010274" cy="3695700"/>
          </a:xfrm>
        </p:spPr>
        <p:txBody>
          <a:bodyPr>
            <a:normAutofit/>
          </a:bodyPr>
          <a:lstStyle/>
          <a:p>
            <a:r>
              <a:rPr lang="en-US" sz="2400" dirty="0"/>
              <a:t>Disrupting the traditional ways to manage portfolios but also creating new resources for revenues</a:t>
            </a:r>
          </a:p>
          <a:p>
            <a:r>
              <a:rPr lang="en-US" sz="2400" dirty="0"/>
              <a:t>Replacing software like Microsoft Excel and Access and accounting software like QuickBooks </a:t>
            </a:r>
          </a:p>
          <a:p>
            <a:r>
              <a:rPr lang="en-US" sz="2400" dirty="0"/>
              <a:t>Managing data for over $1.3 trillion of assets on its platform </a:t>
            </a:r>
          </a:p>
          <a:p>
            <a:r>
              <a:rPr lang="en-US" sz="2400" dirty="0"/>
              <a:t>Awarded by Morgan Stanley for recognition of a FinTech company that has had a significant impact on Morgan Stanley’s mission (2017)</a:t>
            </a:r>
          </a:p>
        </p:txBody>
      </p:sp>
    </p:spTree>
    <p:extLst>
      <p:ext uri="{BB962C8B-B14F-4D97-AF65-F5344CB8AC3E}">
        <p14:creationId xmlns:p14="http://schemas.microsoft.com/office/powerpoint/2010/main" val="386973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&#10;&#10;Description automatically generated">
            <a:extLst>
              <a:ext uri="{FF2B5EF4-FFF2-40B4-BE49-F238E27FC236}">
                <a16:creationId xmlns:a16="http://schemas.microsoft.com/office/drawing/2014/main" id="{A7D720A4-F8DB-8746-AA19-26E24EBBF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850" y="1907406"/>
            <a:ext cx="7499685" cy="3980578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A88F4-CB2D-1B48-BAFD-25580948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335" y="1015594"/>
            <a:ext cx="9601200" cy="1485900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902030302020204" pitchFamily="66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62BF-566B-8A40-AB71-CACA466B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01494"/>
            <a:ext cx="5390147" cy="2792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002060"/>
                </a:solidFill>
              </a:rPr>
              <a:t>Implementing Blockchain technology to transform the asset management value chain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9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1D526-8DDE-0246-BCA8-613551CBD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463" y="3152274"/>
            <a:ext cx="7267074" cy="15360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tx1"/>
                </a:solidFill>
                <a:latin typeface="Comic Sans MS" panose="030F0902030302020204" pitchFamily="66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0985102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243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Comic Sans MS</vt:lpstr>
      <vt:lpstr>Franklin Gothic Book</vt:lpstr>
      <vt:lpstr>Times New Roman</vt:lpstr>
      <vt:lpstr>Wingdings</vt:lpstr>
      <vt:lpstr>Crop</vt:lpstr>
      <vt:lpstr> ADDEPAR</vt:lpstr>
      <vt:lpstr>Background</vt:lpstr>
      <vt:lpstr>Business Activities</vt:lpstr>
      <vt:lpstr>PowerPoint Presentation</vt:lpstr>
      <vt:lpstr>Landscape - FinTech Domain</vt:lpstr>
      <vt:lpstr>Results 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ADDEPAR</dc:title>
  <dc:creator>huimin chen</dc:creator>
  <cp:lastModifiedBy>huimin chen</cp:lastModifiedBy>
  <cp:revision>6</cp:revision>
  <dcterms:created xsi:type="dcterms:W3CDTF">2019-09-04T02:27:57Z</dcterms:created>
  <dcterms:modified xsi:type="dcterms:W3CDTF">2019-09-04T03:01:35Z</dcterms:modified>
</cp:coreProperties>
</file>