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9" r:id="rId7"/>
    <p:sldId id="276" r:id="rId8"/>
    <p:sldId id="259" r:id="rId9"/>
    <p:sldId id="260" r:id="rId10"/>
    <p:sldId id="261" r:id="rId11"/>
    <p:sldId id="291" r:id="rId12"/>
    <p:sldId id="292" r:id="rId13"/>
    <p:sldId id="275" r:id="rId14"/>
    <p:sldId id="262" r:id="rId15"/>
    <p:sldId id="263" r:id="rId16"/>
    <p:sldId id="264" r:id="rId17"/>
    <p:sldId id="268"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github.com/H-e-manth/Capstone__CSD-G31.g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latin typeface="Times New Roman" panose="02020603050405020304" pitchFamily="18" charset="0"/>
                <a:cs typeface="Times New Roman" panose="02020603050405020304" pitchFamily="18" charset="0"/>
                <a:sym typeface="+mn-ea"/>
              </a:rPr>
              <a:t>Building a Platform to Connect with Potential Agents and Facilitates Application Process and Hiring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a:t>
            </a:r>
            <a:r>
              <a:rPr lang="en-IN"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Ankita Bhaumik</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sz="17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17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IN" altLang="en-US" sz="2000" dirty="0" smtClean="0">
                <a:latin typeface="Cambria" panose="02040503050406030204" pitchFamily="18" charset="0"/>
                <a:ea typeface="Cambria" panose="02040503050406030204" pitchFamily="18" charset="0"/>
                <a:cs typeface="Verdana" panose="020B0604030504040204"/>
                <a:sym typeface="Verdana" panose="020B0604030504040204"/>
              </a:rPr>
              <a:t>Computer Science Of Engineering (Data Science)</a:t>
            </a: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Dr. Saira Bhanu</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Dr. Manjula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nvGraphicFramePr>
        <p:xfrm>
          <a:off x="228446" y="2721309"/>
          <a:ext cx="6006408" cy="1854200"/>
        </p:xfrm>
        <a:graphic>
          <a:graphicData uri="http://schemas.openxmlformats.org/drawingml/2006/table">
            <a:tbl>
              <a:tblPr firstRow="1" bandRow="1">
                <a:tableStyleId>{5C22544A-7EE6-4342-B048-85BDC9FD1C3A}</a:tableStyleId>
              </a:tblPr>
              <a:tblGrid>
                <a:gridCol w="3003204"/>
                <a:gridCol w="3003204"/>
              </a:tblGrid>
              <a:tr h="370840">
                <a:tc>
                  <a:txBody>
                    <a:bodyPr/>
                    <a:p>
                      <a:pPr marL="0" marR="0" lvl="1" indent="0" algn="ctr" rtl="0">
                        <a:spcBef>
                          <a:spcPts val="0"/>
                        </a:spcBef>
                        <a:spcAft>
                          <a:spcPts val="0"/>
                        </a:spcAft>
                        <a:buNone/>
                      </a:pPr>
                      <a:r>
                        <a:rPr lang="en-GB" sz="1600" u="none" strike="noStrike" cap="none" dirty="0" smtClean="0"/>
                        <a:t>Roll Number</a:t>
                      </a:r>
                      <a:endParaRPr lang="en-GB" sz="1600" b="1" u="none" strike="noStrike" cap="none" dirty="0">
                        <a:solidFill>
                          <a:srgbClr val="17365D"/>
                        </a:solidFill>
                        <a:latin typeface="+mj-lt"/>
                      </a:endParaRPr>
                    </a:p>
                  </a:txBody>
                  <a:tcPr/>
                </a:tc>
                <a:tc>
                  <a:txBody>
                    <a:bodyPr/>
                    <a:p>
                      <a:pPr marL="0" marR="0" lvl="0" indent="0" algn="ctr" rtl="0">
                        <a:spcBef>
                          <a:spcPts val="0"/>
                        </a:spcBef>
                        <a:spcAft>
                          <a:spcPts val="0"/>
                        </a:spcAft>
                        <a:buNone/>
                      </a:pPr>
                      <a:r>
                        <a:rPr lang="en-GB" sz="1600" u="none" strike="noStrike" cap="none" dirty="0" smtClean="0"/>
                        <a:t>Student Name</a:t>
                      </a:r>
                      <a:endParaRPr lang="en-IN" sz="1600" b="1" u="none" strike="noStrike" cap="none" dirty="0" smtClean="0">
                        <a:solidFill>
                          <a:srgbClr val="17365D"/>
                        </a:solidFill>
                        <a:latin typeface="+mj-lt"/>
                      </a:endParaRPr>
                    </a:p>
                  </a:txBody>
                  <a:tcPr/>
                </a:tc>
              </a:tr>
              <a:tr h="370840">
                <a:tc>
                  <a:txBody>
                    <a:bodyPr/>
                    <a:p>
                      <a:pPr marL="0" marR="0" lvl="0" indent="0" algn="ctr" rtl="0">
                        <a:spcBef>
                          <a:spcPts val="0"/>
                        </a:spcBef>
                        <a:spcAft>
                          <a:spcPts val="0"/>
                        </a:spcAft>
                        <a:buFont typeface="+mj-lt"/>
                        <a:buNone/>
                      </a:pPr>
                      <a:r>
                        <a:rPr lang="en-IN" sz="1400" dirty="0" smtClean="0"/>
                        <a:t>20211CSD0073</a:t>
                      </a:r>
                      <a:endParaRPr lang="en-IN" sz="1400" dirty="0" smtClean="0">
                        <a:latin typeface="+mj-lt"/>
                      </a:endParaRPr>
                    </a:p>
                  </a:txBody>
                  <a:tcPr/>
                </a:tc>
                <a:tc>
                  <a:txBody>
                    <a:bodyPr/>
                    <a:p>
                      <a:pPr marL="0" marR="0" lvl="0" indent="0" algn="ctr" rtl="0">
                        <a:spcBef>
                          <a:spcPts val="0"/>
                        </a:spcBef>
                        <a:spcAft>
                          <a:spcPts val="0"/>
                        </a:spcAft>
                        <a:buNone/>
                      </a:pPr>
                      <a:r>
                        <a:rPr lang="en-IN" sz="1400" dirty="0" smtClean="0"/>
                        <a:t>G HEMANTH KUMAR</a:t>
                      </a:r>
                      <a:endParaRPr lang="en-IN" sz="1400" dirty="0" smtClean="0"/>
                    </a:p>
                  </a:txBody>
                  <a:tcPr/>
                </a:tc>
              </a:tr>
              <a:tr h="370840">
                <a:tc>
                  <a:txBody>
                    <a:bodyPr/>
                    <a:p>
                      <a:pPr marL="0" marR="0" lvl="0" indent="0" algn="ctr" rtl="0">
                        <a:spcBef>
                          <a:spcPts val="0"/>
                        </a:spcBef>
                        <a:spcAft>
                          <a:spcPts val="0"/>
                        </a:spcAft>
                        <a:buFont typeface="+mj-lt"/>
                        <a:buNone/>
                      </a:pPr>
                      <a:r>
                        <a:rPr lang="en-IN" sz="1400" dirty="0" smtClean="0"/>
                        <a:t>20211CSD0128</a:t>
                      </a:r>
                      <a:endParaRPr lang="en-IN" sz="1400" dirty="0" smtClean="0">
                        <a:latin typeface="+mj-lt"/>
                      </a:endParaRPr>
                    </a:p>
                  </a:txBody>
                  <a:tcPr/>
                </a:tc>
                <a:tc>
                  <a:txBody>
                    <a:bodyPr/>
                    <a:p>
                      <a:pPr marL="0" marR="0" lvl="0" indent="0" algn="ctr" rtl="0">
                        <a:spcBef>
                          <a:spcPts val="0"/>
                        </a:spcBef>
                        <a:spcAft>
                          <a:spcPts val="0"/>
                        </a:spcAft>
                        <a:buNone/>
                      </a:pPr>
                      <a:r>
                        <a:rPr lang="en-IN" sz="1400" dirty="0" smtClean="0"/>
                        <a:t>Guddattu Ravith Kumar</a:t>
                      </a:r>
                      <a:endParaRPr lang="en-IN" sz="1400" dirty="0" smtClean="0"/>
                    </a:p>
                  </a:txBody>
                  <a:tcPr/>
                </a:tc>
              </a:tr>
              <a:tr h="370840">
                <a:tc>
                  <a:txBody>
                    <a:bodyPr/>
                    <a:p>
                      <a:pPr marL="0" marR="0" lvl="0" indent="0" algn="ctr" rtl="0">
                        <a:spcBef>
                          <a:spcPts val="0"/>
                        </a:spcBef>
                        <a:spcAft>
                          <a:spcPts val="0"/>
                        </a:spcAft>
                        <a:buFont typeface="+mj-lt"/>
                        <a:buNone/>
                      </a:pPr>
                      <a:r>
                        <a:rPr lang="en-IN" sz="1400" dirty="0" smtClean="0"/>
                        <a:t>20211CSD0046</a:t>
                      </a:r>
                      <a:endParaRPr lang="en-IN" sz="1400" dirty="0" smtClean="0">
                        <a:latin typeface="+mj-lt"/>
                      </a:endParaRPr>
                    </a:p>
                  </a:txBody>
                  <a:tcPr/>
                </a:tc>
                <a:tc>
                  <a:txBody>
                    <a:bodyPr/>
                    <a:p>
                      <a:pPr marL="0" marR="0" lvl="0" indent="0" algn="ctr" rtl="0">
                        <a:spcBef>
                          <a:spcPts val="0"/>
                        </a:spcBef>
                        <a:spcAft>
                          <a:spcPts val="0"/>
                        </a:spcAft>
                        <a:buNone/>
                      </a:pPr>
                      <a:r>
                        <a:rPr lang="en-IN" sz="1400" dirty="0" smtClean="0"/>
                        <a:t>Abhishek Shivlal Rathod</a:t>
                      </a:r>
                      <a:endParaRPr lang="en-IN" sz="1400" dirty="0" smtClean="0"/>
                    </a:p>
                  </a:txBody>
                  <a:tcPr/>
                </a:tc>
              </a:tr>
              <a:tr h="370840">
                <a:tc>
                  <a:txBody>
                    <a:bodyPr/>
                    <a:p>
                      <a:pPr marL="0" marR="0" lvl="0" indent="0" algn="ctr" rtl="0">
                        <a:spcBef>
                          <a:spcPts val="0"/>
                        </a:spcBef>
                        <a:spcAft>
                          <a:spcPts val="0"/>
                        </a:spcAft>
                        <a:buFont typeface="+mj-lt"/>
                        <a:buNone/>
                      </a:pPr>
                      <a:r>
                        <a:rPr lang="en-IN" sz="1400" dirty="0" smtClean="0"/>
                        <a:t>20221LSD0007</a:t>
                      </a:r>
                      <a:endParaRPr lang="en-IN" sz="1400" u="none" strike="noStrike" cap="none" dirty="0">
                        <a:latin typeface="+mj-lt"/>
                      </a:endParaRPr>
                    </a:p>
                  </a:txBody>
                  <a:tcPr/>
                </a:tc>
                <a:tc>
                  <a:txBody>
                    <a:bodyPr/>
                    <a:p>
                      <a:pPr marL="0" marR="0" lvl="0" indent="0" algn="ctr" rtl="0">
                        <a:spcBef>
                          <a:spcPts val="0"/>
                        </a:spcBef>
                        <a:spcAft>
                          <a:spcPts val="0"/>
                        </a:spcAft>
                        <a:buNone/>
                      </a:pPr>
                      <a:r>
                        <a:rPr lang="en-IN" sz="1400" dirty="0" smtClean="0"/>
                        <a:t>Salmondavid F Potagoli</a:t>
                      </a:r>
                      <a:endParaRPr lang="en-IN" sz="1400" dirty="0" smtClean="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Software Used</a:t>
            </a:r>
            <a:endParaRPr lang="en-IN" altLang="en-US" dirty="0"/>
          </a:p>
        </p:txBody>
      </p:sp>
      <p:sp>
        <p:nvSpPr>
          <p:cNvPr id="3" name="Content Placeholder 2"/>
          <p:cNvSpPr>
            <a:spLocks noGrp="1"/>
          </p:cNvSpPr>
          <p:nvPr>
            <p:ph idx="1"/>
          </p:nvPr>
        </p:nvSpPr>
        <p:spPr/>
        <p:txBody>
          <a:bodyPr/>
          <a:lstStyle/>
          <a:p>
            <a:r>
              <a:rPr lang="en-IN"/>
              <a:t>The Smart Hiring platform is designed using the MERN stack (MongoDB, Express, React, Node.js) to ensure scalability, high performance, and efficient handling of recruitment-related data. This architecture integrates AI components for resume parsing, job matching, and optimization while leveraging the strengths of each layer in the MERN stack.</a:t>
            </a:r>
            <a:endParaRPr lang="en-IN"/>
          </a:p>
          <a:p>
            <a:r>
              <a:rPr lang="en-IN"/>
              <a:t> Frontend Layer: React</a:t>
            </a:r>
            <a:endParaRPr lang="en-IN"/>
          </a:p>
          <a:p>
            <a:pPr marL="0" indent="0">
              <a:buNone/>
            </a:pPr>
            <a:r>
              <a:rPr lang="en-IN"/>
              <a:t>Technology Used: React.js</a:t>
            </a:r>
            <a:endParaRPr lang="en-IN"/>
          </a:p>
          <a:p>
            <a:r>
              <a:rPr lang="en-IN"/>
              <a:t>Backend Layer: Express and Node.js</a:t>
            </a:r>
            <a:endParaRPr lang="en-IN"/>
          </a:p>
          <a:p>
            <a:pPr marL="0" indent="0">
              <a:buNone/>
            </a:pPr>
            <a:r>
              <a:rPr lang="en-IN"/>
              <a:t>Technology Used: Express.js and Node.js</a:t>
            </a:r>
            <a:endParaRPr lang="en-IN"/>
          </a:p>
          <a:p>
            <a:r>
              <a:rPr lang="en-IN"/>
              <a:t>Database Layer: MongoDB</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3" name="Content Placeholder 2"/>
          <p:cNvSpPr>
            <a:spLocks noGrp="1"/>
          </p:cNvSpPr>
          <p:nvPr>
            <p:ph idx="1"/>
          </p:nvPr>
        </p:nvSpPr>
        <p:spPr/>
        <p:txBody>
          <a:bodyPr/>
          <a:lstStyle/>
          <a:p>
            <a:endParaRPr lang="en-IN"/>
          </a:p>
        </p:txBody>
      </p:sp>
      <p:pic>
        <p:nvPicPr>
          <p:cNvPr id="5" name="Picture 4" descr="imagee"/>
          <p:cNvPicPr>
            <a:picLocks noChangeAspect="1"/>
          </p:cNvPicPr>
          <p:nvPr/>
        </p:nvPicPr>
        <p:blipFill>
          <a:blip r:embed="rId1"/>
          <a:stretch>
            <a:fillRect/>
          </a:stretch>
        </p:blipFill>
        <p:spPr>
          <a:xfrm>
            <a:off x="2132965" y="1015365"/>
            <a:ext cx="7757160" cy="507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sp>
        <p:nvSpPr>
          <p:cNvPr id="3" name="Content Placeholder 2"/>
          <p:cNvSpPr>
            <a:spLocks noGrp="1"/>
          </p:cNvSpPr>
          <p:nvPr>
            <p:ph idx="1"/>
          </p:nvPr>
        </p:nvSpPr>
        <p:spPr/>
        <p:txBody>
          <a:bodyPr/>
          <a:lstStyle/>
          <a:p>
            <a:endParaRPr lang="en-GB"/>
          </a:p>
        </p:txBody>
      </p:sp>
      <p:graphicFrame>
        <p:nvGraphicFramePr>
          <p:cNvPr id="5" name="Table 4"/>
          <p:cNvGraphicFramePr>
            <a:graphicFrameLocks noGrp="1"/>
          </p:cNvGraphicFramePr>
          <p:nvPr>
            <p:custDataLst>
              <p:tags r:id="rId1"/>
            </p:custDataLst>
          </p:nvPr>
        </p:nvGraphicFramePr>
        <p:xfrm>
          <a:off x="812800" y="1012825"/>
          <a:ext cx="10668635" cy="5639435"/>
        </p:xfrm>
        <a:graphic>
          <a:graphicData uri="http://schemas.openxmlformats.org/drawingml/2006/table">
            <a:tbl>
              <a:tblPr firstRow="1" bandRow="1">
                <a:tableStyleId>{BC89EF96-8CEA-46FF-86C4-4CE0E7609802}</a:tableStyleId>
              </a:tblPr>
              <a:tblGrid>
                <a:gridCol w="3105785"/>
                <a:gridCol w="1129030"/>
                <a:gridCol w="1110615"/>
                <a:gridCol w="1026795"/>
                <a:gridCol w="1036320"/>
                <a:gridCol w="1090295"/>
                <a:gridCol w="1078865"/>
                <a:gridCol w="1090930"/>
              </a:tblGrid>
              <a:tr h="902335">
                <a:tc>
                  <a:txBody>
                    <a:bodyPr/>
                    <a:lstStyle/>
                    <a:p>
                      <a:r>
                        <a:rPr lang="en-IN" dirty="0" smtClean="0"/>
                        <a:t>Task</a:t>
                      </a:r>
                      <a:endParaRPr lang="en-IN" dirty="0"/>
                    </a:p>
                  </a:txBody>
                  <a:tcPr/>
                </a:tc>
                <a:tc>
                  <a:txBody>
                    <a:bodyPr/>
                    <a:lstStyle/>
                    <a:p>
                      <a:pPr algn="ctr"/>
                      <a:r>
                        <a:rPr lang="en-IN" dirty="0" smtClean="0"/>
                        <a:t>Week 1</a:t>
                      </a:r>
                      <a:endParaRPr lang="en-IN" dirty="0" smtClean="0"/>
                    </a:p>
                    <a:p>
                      <a:pPr algn="ctr"/>
                      <a:endParaRPr lang="en-IN" dirty="0"/>
                    </a:p>
                  </a:txBody>
                  <a:tcPr/>
                </a:tc>
                <a:tc>
                  <a:txBody>
                    <a:bodyPr/>
                    <a:lstStyle/>
                    <a:p>
                      <a:pPr algn="ctr"/>
                      <a:r>
                        <a:rPr lang="en-IN" dirty="0" smtClean="0"/>
                        <a:t>Week 2</a:t>
                      </a:r>
                      <a:endParaRPr lang="en-IN" dirty="0"/>
                    </a:p>
                  </a:txBody>
                  <a:tcPr/>
                </a:tc>
                <a:tc>
                  <a:txBody>
                    <a:bodyPr/>
                    <a:lstStyle/>
                    <a:p>
                      <a:pPr algn="ctr"/>
                      <a:r>
                        <a:rPr lang="en-IN" dirty="0" smtClean="0"/>
                        <a:t>Week 3</a:t>
                      </a:r>
                      <a:endParaRPr lang="en-IN" dirty="0"/>
                    </a:p>
                  </a:txBody>
                  <a:tcPr/>
                </a:tc>
                <a:tc>
                  <a:txBody>
                    <a:bodyPr/>
                    <a:lstStyle/>
                    <a:p>
                      <a:pPr algn="ctr"/>
                      <a:r>
                        <a:rPr lang="en-IN" dirty="0" smtClean="0"/>
                        <a:t>Week 4</a:t>
                      </a:r>
                      <a:endParaRPr lang="en-IN" dirty="0"/>
                    </a:p>
                  </a:txBody>
                  <a:tcPr/>
                </a:tc>
                <a:tc>
                  <a:txBody>
                    <a:bodyPr/>
                    <a:lstStyle/>
                    <a:p>
                      <a:pPr algn="ctr"/>
                      <a:r>
                        <a:rPr lang="en-IN" dirty="0" smtClean="0"/>
                        <a:t>Week 5</a:t>
                      </a:r>
                      <a:endParaRPr lang="en-IN" dirty="0"/>
                    </a:p>
                  </a:txBody>
                  <a:tcPr/>
                </a:tc>
                <a:tc>
                  <a:txBody>
                    <a:bodyPr/>
                    <a:lstStyle/>
                    <a:p>
                      <a:pPr algn="ctr"/>
                      <a:r>
                        <a:rPr lang="en-IN" dirty="0" smtClean="0"/>
                        <a:t>Week 6</a:t>
                      </a:r>
                      <a:endParaRPr lang="en-IN" dirty="0"/>
                    </a:p>
                  </a:txBody>
                  <a:tcPr/>
                </a:tc>
                <a:tc>
                  <a:txBody>
                    <a:bodyPr/>
                    <a:lstStyle/>
                    <a:p>
                      <a:pPr algn="ctr"/>
                      <a:r>
                        <a:rPr lang="en-IN" dirty="0" smtClean="0"/>
                        <a:t>Week 7</a:t>
                      </a:r>
                      <a:endParaRPr lang="en-IN" dirty="0"/>
                    </a:p>
                  </a:txBody>
                  <a:tcPr/>
                </a:tc>
              </a:tr>
              <a:tr h="902970">
                <a:tc>
                  <a:txBody>
                    <a:bodyPr/>
                    <a:lstStyle/>
                    <a:p>
                      <a:r>
                        <a:rPr lang="en-IN" dirty="0" smtClean="0"/>
                        <a:t>Planning and Strategy Development</a:t>
                      </a:r>
                      <a:endParaRPr lang="en-IN" dirty="0" smtClean="0"/>
                    </a:p>
                  </a:txBody>
                  <a:tcPr/>
                </a:tc>
                <a:tc>
                  <a:txBody>
                    <a:bodyPr/>
                    <a:lstStyle/>
                    <a:p>
                      <a:pPr algn="ctr"/>
                      <a:r>
                        <a:rPr lang="en-IN" sz="2000" b="1" dirty="0" smtClean="0">
                          <a:solidFill>
                            <a:srgbClr val="00B050"/>
                          </a:solidFill>
                          <a:sym typeface="Wingdings" panose="05000000000000000000" pitchFamily="2" charset="2"/>
                        </a:rPr>
                        <a:t></a:t>
                      </a:r>
                      <a:endParaRPr lang="en-IN" sz="2000" dirty="0"/>
                    </a:p>
                  </a:txBody>
                  <a:tcPr/>
                </a:tc>
                <a:tc>
                  <a:txBody>
                    <a:bodyPr/>
                    <a:lstStyle/>
                    <a:p>
                      <a:pPr algn="ctr"/>
                      <a:r>
                        <a:rPr lang="en-IN" sz="2000" b="1" dirty="0" smtClean="0">
                          <a:solidFill>
                            <a:srgbClr val="00B050"/>
                          </a:solidFill>
                          <a:sym typeface="Wingdings" panose="05000000000000000000" pitchFamily="2" charset="2"/>
                        </a:rPr>
                        <a:t></a:t>
                      </a:r>
                      <a:endParaRPr lang="en-IN" sz="2000"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902335">
                <a:tc>
                  <a:txBody>
                    <a:bodyPr/>
                    <a:lstStyle/>
                    <a:p>
                      <a:r>
                        <a:rPr lang="en-IN" dirty="0" smtClean="0"/>
                        <a:t>Software Architecture and Design </a:t>
                      </a:r>
                      <a:endParaRPr lang="en-IN" dirty="0" smtClean="0"/>
                    </a:p>
                  </a:txBody>
                  <a:tcPr/>
                </a:tc>
                <a:tc>
                  <a:txBody>
                    <a:bodyPr/>
                    <a:lstStyle/>
                    <a:p>
                      <a:endParaRPr lang="en-IN"/>
                    </a:p>
                  </a:txBody>
                  <a:tcPr/>
                </a:tc>
                <a:tc>
                  <a:txBody>
                    <a:bodyPr/>
                    <a:lstStyle/>
                    <a:p>
                      <a:endParaRPr lang="en-IN" dirty="0"/>
                    </a:p>
                  </a:txBody>
                  <a:tcPr/>
                </a:tc>
                <a:tc>
                  <a:txBody>
                    <a:bodyPr/>
                    <a:lstStyle/>
                    <a:p>
                      <a:pPr algn="ctr"/>
                      <a:r>
                        <a:rPr lang="en-IN" sz="2000" b="1" dirty="0" smtClean="0">
                          <a:solidFill>
                            <a:srgbClr val="00B050"/>
                          </a:solidFill>
                          <a:sym typeface="Wingdings" panose="05000000000000000000" pitchFamily="2" charset="2"/>
                        </a:rPr>
                        <a:t></a:t>
                      </a:r>
                      <a:endParaRPr lang="en-IN" sz="2000" dirty="0"/>
                    </a:p>
                    <a:p>
                      <a:pPr algn="ctr"/>
                      <a:endParaRPr lang="en-IN" sz="2000" b="1" dirty="0">
                        <a:solidFill>
                          <a:srgbClr val="FF0000"/>
                        </a:solidFill>
                      </a:endParaRP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631825">
                <a:tc>
                  <a:txBody>
                    <a:bodyPr/>
                    <a:lstStyle/>
                    <a:p>
                      <a:r>
                        <a:rPr lang="en-IN" dirty="0" smtClean="0"/>
                        <a:t>Backend Development</a:t>
                      </a:r>
                      <a:endParaRPr lang="en-IN" dirty="0" smtClean="0"/>
                    </a:p>
                  </a:txBody>
                  <a:tcPr/>
                </a:tc>
                <a:tc>
                  <a:txBody>
                    <a:bodyPr/>
                    <a:lstStyle/>
                    <a:p>
                      <a:endParaRPr lang="en-IN"/>
                    </a:p>
                  </a:txBody>
                  <a:tcPr/>
                </a:tc>
                <a:tc>
                  <a:txBody>
                    <a:bodyPr/>
                    <a:lstStyle/>
                    <a:p>
                      <a:endParaRPr lang="en-IN"/>
                    </a:p>
                  </a:txBody>
                  <a:tcPr/>
                </a:tc>
                <a:tc>
                  <a:txBody>
                    <a:bodyPr/>
                    <a:lstStyle/>
                    <a:p>
                      <a:pPr algn="ctr"/>
                      <a:r>
                        <a:rPr lang="en-IN" sz="2000" b="1" dirty="0" smtClean="0">
                          <a:solidFill>
                            <a:srgbClr val="00B050"/>
                          </a:solidFill>
                          <a:sym typeface="Wingdings" panose="05000000000000000000" pitchFamily="2" charset="2"/>
                        </a:rPr>
                        <a:t></a:t>
                      </a:r>
                      <a:endParaRPr lang="en-IN" sz="2000" dirty="0"/>
                    </a:p>
                    <a:p>
                      <a:pPr algn="ctr"/>
                      <a:endParaRPr lang="en-IN" sz="2000" b="1" dirty="0">
                        <a:solidFill>
                          <a:srgbClr val="FF0000"/>
                        </a:solidFill>
                      </a:endParaRPr>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a:p>
                  </a:txBody>
                  <a:tcPr/>
                </a:tc>
                <a:tc>
                  <a:txBody>
                    <a:bodyPr/>
                    <a:lstStyle/>
                    <a:p>
                      <a:pPr algn="ctr"/>
                      <a:endParaRPr lang="en-IN" sz="2000"/>
                    </a:p>
                  </a:txBody>
                  <a:tcPr/>
                </a:tc>
              </a:tr>
              <a:tr h="396240">
                <a:tc>
                  <a:txBody>
                    <a:bodyPr/>
                    <a:lstStyle/>
                    <a:p>
                      <a:r>
                        <a:rPr lang="en-IN" sz="1400" dirty="0" smtClean="0">
                          <a:sym typeface="+mn-ea"/>
                        </a:rPr>
                        <a:t>Frontend Development</a:t>
                      </a:r>
                      <a:endParaRPr lang="en-IN" dirty="0" smtClean="0"/>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dirty="0"/>
                    </a:p>
                  </a:txBody>
                  <a:tcPr/>
                </a:tc>
                <a:tc>
                  <a:txBody>
                    <a:bodyPr/>
                    <a:lstStyle/>
                    <a:p>
                      <a:pPr algn="ctr"/>
                      <a:endParaRPr lang="en-IN" sz="2000"/>
                    </a:p>
                  </a:txBody>
                  <a:tcPr/>
                </a:tc>
              </a:tr>
              <a:tr h="640080">
                <a:tc>
                  <a:txBody>
                    <a:bodyPr/>
                    <a:lstStyle/>
                    <a:p>
                      <a:r>
                        <a:rPr lang="en-IN" dirty="0" smtClean="0"/>
                        <a:t>Testing and Quality Assurance</a:t>
                      </a:r>
                      <a:endParaRPr lang="en-IN" dirty="0" smtClean="0"/>
                    </a:p>
                  </a:txBody>
                  <a:tcPr/>
                </a:tc>
                <a:tc>
                  <a:txBody>
                    <a:bodyPr/>
                    <a:lstStyle/>
                    <a:p>
                      <a:endParaRPr lang="en-IN"/>
                    </a:p>
                  </a:txBody>
                  <a:tcPr/>
                </a:tc>
                <a:tc>
                  <a:txBody>
                    <a:bodyPr/>
                    <a:lstStyle/>
                    <a:p>
                      <a:endParaRPr lang="en-IN"/>
                    </a:p>
                  </a:txBody>
                  <a:tcPr/>
                </a:tc>
                <a:tc>
                  <a:txBody>
                    <a:bodyPr/>
                    <a:lstStyle/>
                    <a:p>
                      <a:pPr algn="ctr"/>
                      <a:endParaRPr lang="en-IN" sz="2000" dirty="0"/>
                    </a:p>
                  </a:txBody>
                  <a:tcPr/>
                </a:tc>
                <a:tc>
                  <a:txBody>
                    <a:bodyPr/>
                    <a:lstStyle/>
                    <a:p>
                      <a:pPr algn="ctr"/>
                      <a:endParaRPr lang="en-IN" sz="2000"/>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a:p>
                  </a:txBody>
                  <a:tcPr/>
                </a:tc>
              </a:tr>
              <a:tr h="631825">
                <a:tc>
                  <a:txBody>
                    <a:bodyPr/>
                    <a:lstStyle/>
                    <a:p>
                      <a:r>
                        <a:rPr lang="en-IN" dirty="0" smtClean="0"/>
                        <a:t>User Acceptance Testing</a:t>
                      </a:r>
                      <a:endParaRPr lang="en-IN" dirty="0" smtClean="0"/>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endParaRPr lang="en-IN" sz="2000"/>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dirty="0"/>
                    </a:p>
                  </a:txBody>
                  <a:tcPr/>
                </a:tc>
              </a:tr>
              <a:tr h="631825">
                <a:tc>
                  <a:txBody>
                    <a:bodyPr/>
                    <a:lstStyle/>
                    <a:p>
                      <a:r>
                        <a:rPr lang="en-IN" dirty="0" smtClean="0"/>
                        <a:t>Continuous Improvement</a:t>
                      </a:r>
                      <a:endParaRPr lang="en-IN" dirty="0" smtClean="0"/>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endParaRPr lang="en-IN" sz="2000"/>
                    </a:p>
                  </a:txBody>
                  <a:tcPr/>
                </a:tc>
                <a:tc>
                  <a:txBody>
                    <a:bodyPr/>
                    <a:lstStyle/>
                    <a:p>
                      <a:pPr algn="ctr"/>
                      <a:endParaRPr lang="en-IN" sz="2000"/>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r>
                        <a:rPr lang="en-IN" sz="2000" b="1" dirty="0" smtClean="0">
                          <a:solidFill>
                            <a:srgbClr val="FF0000"/>
                          </a:solidFill>
                          <a:sym typeface="Wingdings" panose="05000000000000000000" pitchFamily="2" charset="2"/>
                        </a:rPr>
                        <a:t></a:t>
                      </a:r>
                      <a:endParaRPr lang="en-IN" sz="2000" b="1" dirty="0">
                        <a:solidFill>
                          <a:srgbClr val="FF0000"/>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r>
              <a:rPr lang="en-GB"/>
              <a:t>Enhanced Candidate-Job Matching Accuracy</a:t>
            </a:r>
            <a:endParaRPr lang="en-GB"/>
          </a:p>
          <a:p>
            <a:r>
              <a:rPr lang="en-GB"/>
              <a:t>Improved Resume Success with ATS Systems</a:t>
            </a:r>
            <a:endParaRPr lang="en-GB"/>
          </a:p>
          <a:p>
            <a:r>
              <a:rPr lang="en-GB"/>
              <a:t>Streamlined Recruitment Process for Employers</a:t>
            </a:r>
            <a:endParaRPr lang="en-GB"/>
          </a:p>
          <a:p>
            <a:r>
              <a:rPr lang="en-GB"/>
              <a:t> Reduced Bias in Hiring Decisions</a:t>
            </a:r>
            <a:endParaRPr lang="en-GB"/>
          </a:p>
          <a:p>
            <a:r>
              <a:rPr lang="en-GB"/>
              <a:t> Increased Job Seeker Engagement and Satisfaction</a:t>
            </a:r>
            <a:endParaRPr lang="en-GB"/>
          </a:p>
          <a:p>
            <a:r>
              <a:rPr lang="en-GB"/>
              <a:t>Higher Conversion Rates for Job Applications</a:t>
            </a:r>
            <a:endParaRPr lang="en-GB"/>
          </a:p>
          <a:p>
            <a:r>
              <a:rPr lang="en-GB"/>
              <a:t>Reduced Time-to-Hire for Employers</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r>
              <a:rPr lang="en-GB" sz="2000"/>
              <a:t>The Smart Hiring job portal, powered by the MERN stack and AI-driven ATS resume optimization, represents a transformative solution for modern recruitment challenges. By integrating AI into the hiring process, the platform not only enhances the accuracy and relevance of job matching but also optimizes candidates' resumes to improve their chances of passing through ATS systems. This benefits both job seekers, who can tailor their resumes for better visibility, and employers, who can more efficiently screen and rank candidates based on relevance and qualifications.</a:t>
            </a:r>
            <a:endParaRPr lang="en-GB" sz="2000"/>
          </a:p>
          <a:p>
            <a:r>
              <a:rPr lang="en-GB" sz="2000"/>
              <a:t>In conclusion, Smart Hiring creates a win-win scenario in the recruitment space by leveraging cutting-edge technology to streamline the hiring process, reduce biases, and improve the quality of matches, ultimately leading to more successful and efficient recruitment outcomes.</a:t>
            </a:r>
            <a:endParaRPr lang="en-GB"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hlinkClick r:id="rId1" tooltip="" action="ppaction://hlinkfile"/>
              </a:rPr>
              <a:t>https://github.com/H-e-manth/Capstone__CSD-G31.git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a:bodyPr>
          <a:lstStyle/>
          <a:p>
            <a:r>
              <a:rPr lang="en-GB" sz="1600"/>
              <a:t>S. Agarwal, R. Patel, and M. Verma, “Multi-Crop Disease Classification Using CNN and Web-Based Deployment,” IEEE Transactions on Computational Agriculture, vol. 35, no. 4, pp. 1589-1598, Apr. 2023.</a:t>
            </a:r>
            <a:endParaRPr lang="en-GB" sz="1600"/>
          </a:p>
          <a:p>
            <a:endParaRPr lang="en-GB" sz="1600"/>
          </a:p>
          <a:p>
            <a:r>
              <a:rPr lang="en-GB" sz="1600"/>
              <a:t>D. Zhang, K. Zhao, and Y. Lee, “CNN-Based Plant Disease Detection with Deployment on AWS,” IEEE Access, vol. 9, pp. 10212-10225, Feb. 2022.</a:t>
            </a:r>
            <a:endParaRPr lang="en-GB" sz="1600"/>
          </a:p>
          <a:p>
            <a:endParaRPr lang="en-GB" sz="1600"/>
          </a:p>
          <a:p>
            <a:r>
              <a:rPr lang="en-GB" sz="1600"/>
              <a:t>H. Singh, P. Gupta, and V. Reddy, “Deploying Scalable Deep Learning Models for Agriculture on Cloud Platforms,” IEEE Transactions on Cloud Computing, vol. 10, no. 5, pp. 1154-1162, Mar. 2021.</a:t>
            </a:r>
            <a:endParaRPr lang="en-GB" sz="1600"/>
          </a:p>
          <a:p>
            <a:r>
              <a:rPr lang="en-GB" sz="1600"/>
              <a:t> “Mordent Online Job Portal Website Page” Available: (Access Date: 05 July 2016) </a:t>
            </a:r>
            <a:endParaRPr lang="en-GB" sz="1600"/>
          </a:p>
          <a:p>
            <a:pPr marL="0" indent="0">
              <a:buNone/>
            </a:pPr>
            <a:r>
              <a:rPr lang="en-GB" sz="1600"/>
              <a:t>     http://projects-seminars.net/Thread-i-t-job-portal</a:t>
            </a:r>
            <a:endParaRPr lang="en-GB" sz="1600"/>
          </a:p>
          <a:p>
            <a:r>
              <a:rPr lang="en-GB" sz="1600"/>
              <a:t> “Systems development life cycle (SDLC)” Available: (Access Date: 11 August 2016) </a:t>
            </a:r>
            <a:endParaRPr lang="en-GB" sz="1600"/>
          </a:p>
          <a:p>
            <a:pPr marL="0" indent="0">
              <a:buNone/>
            </a:pPr>
            <a:r>
              <a:rPr lang="en-GB" sz="1600"/>
              <a:t>     https://en.wikipedia.org/wiki/Systems_development_life_cycle</a:t>
            </a:r>
            <a:endParaRPr lang="en-GB" sz="1600"/>
          </a:p>
          <a:p>
            <a:r>
              <a:rPr lang="en-GB" sz="1600"/>
              <a:t> “Waterfall Model description” Available: (Access Date: 20 August 2016)      https://www.tutorialspoint.com/sdlc/sdlc_waterfall_model.htm</a:t>
            </a:r>
            <a:endParaRPr lang="en-GB" sz="1600"/>
          </a:p>
          <a:p>
            <a:r>
              <a:rPr lang="en-GB" sz="1600"/>
              <a:t>“Waterfall Model Advan-Disadvan” Available: (Access Date: 12 September 2016)    http://istqbexamcertification.com/what-is-waterfall-model-advantages   </a:t>
            </a:r>
            <a:endParaRPr lang="en-GB"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lstStyle/>
          <a:p>
            <a:r>
              <a:rPr lang="en-GB"/>
              <a:t>Smart Hiring is an innovative job portal built using the MERN (MongoDB, Express, React, Node.js) stack, designed to streamline the recruitment process for both employers and job seekers. It leverages cutting-edge AI to enhance its Applicant Tracking System (ATS), optimizing resumes for better job matching. The platform uses intelligent algorithms to analyze job descriptions and resumes, ensuring that candidates’ skills and qualifications align with employers' needs. By integrating AI-driven resume optimization, Smart Hiring improves job application success rates, making the hiring process faster, smarter, and more efficient for all parties involved.</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lstStyle/>
          <a:p>
            <a:r>
              <a:rPr lang="en-GB"/>
              <a:t>The increasing demand for efficient recruitment processes has led to significant advancements in job portals and applicant tracking systems (ATS). Traditional job portals have evolved, incorporating artificial intelligence (AI) and machine learning techniques to improve the hiring process. This review examines the relevant literature that forms the foundation for the development of Smart Hiring, a job portal that combines the MERN stack with AI-driven resume optimization.</a:t>
            </a:r>
            <a:endParaRPr lang="en-GB"/>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r>
              <a:rPr lang="en-IN" altLang="en-GB" dirty="0"/>
              <a:t>  Cont’d</a:t>
            </a:r>
            <a:endParaRPr lang="en-IN" altLang="en-GB" dirty="0"/>
          </a:p>
        </p:txBody>
      </p:sp>
      <p:sp>
        <p:nvSpPr>
          <p:cNvPr id="3" name="Content Placeholder 2"/>
          <p:cNvSpPr>
            <a:spLocks noGrp="1"/>
          </p:cNvSpPr>
          <p:nvPr>
            <p:ph idx="1"/>
          </p:nvPr>
        </p:nvSpPr>
        <p:spPr/>
        <p:txBody>
          <a:bodyPr/>
          <a:lstStyle/>
          <a:p>
            <a:pPr marL="514350" indent="-514350">
              <a:buFont typeface="+mj-lt"/>
              <a:buAutoNum type="romanUcPeriod"/>
            </a:pPr>
            <a:r>
              <a:rPr lang="en-GB"/>
              <a:t> Evolution of Job Portals and Recruitment Systems</a:t>
            </a:r>
            <a:endParaRPr lang="en-GB"/>
          </a:p>
          <a:p>
            <a:pPr marL="0" indent="0">
              <a:buFont typeface="+mj-lt"/>
              <a:buNone/>
            </a:pPr>
            <a:endParaRPr lang="en-GB"/>
          </a:p>
          <a:p>
            <a:pPr marL="514350" indent="-514350">
              <a:buFont typeface="+mj-lt"/>
              <a:buAutoNum type="romanUcPeriod"/>
            </a:pPr>
            <a:r>
              <a:rPr lang="en-GB"/>
              <a:t>Applicant Tracking Systems (ATS) and Resume Screening</a:t>
            </a:r>
            <a:endParaRPr lang="en-GB"/>
          </a:p>
          <a:p>
            <a:pPr marL="514350" indent="-514350">
              <a:buFont typeface="+mj-lt"/>
              <a:buAutoNum type="romanUcPeriod"/>
            </a:pPr>
            <a:endParaRPr lang="en-GB"/>
          </a:p>
          <a:p>
            <a:pPr marL="514350" indent="-514350">
              <a:buFont typeface="+mj-lt"/>
              <a:buAutoNum type="romanUcPeriod"/>
            </a:pPr>
            <a:r>
              <a:rPr lang="en-GB"/>
              <a:t>AI in Recruitment and Resume Optimization</a:t>
            </a:r>
            <a:endParaRPr lang="en-GB"/>
          </a:p>
          <a:p>
            <a:pPr marL="514350" indent="-514350">
              <a:buFont typeface="+mj-lt"/>
              <a:buAutoNum type="romanUcPeriod"/>
            </a:pPr>
            <a:endParaRPr lang="en-GB"/>
          </a:p>
          <a:p>
            <a:pPr marL="514350" indent="-514350">
              <a:buFont typeface="+mj-lt"/>
              <a:buAutoNum type="romanUcPeriod"/>
            </a:pPr>
            <a:r>
              <a:rPr lang="en-GB"/>
              <a:t>MERN Stack and Web Development for Job Portals</a:t>
            </a:r>
            <a:endParaRPr lang="en-GB"/>
          </a:p>
          <a:p>
            <a:pPr marL="514350" indent="-514350">
              <a:buFont typeface="+mj-lt"/>
              <a:buAutoNum type="romanUcPeriod"/>
            </a:pPr>
            <a:endParaRPr lang="en-GB"/>
          </a:p>
          <a:p>
            <a:pPr marL="514350" indent="-514350">
              <a:buFont typeface="+mj-lt"/>
              <a:buAutoNum type="romanUcPeriod"/>
            </a:pPr>
            <a:r>
              <a:rPr lang="en-GB"/>
              <a:t>Impact of AI-Driven Resume Optimization on Hiring</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r>
              <a:rPr lang="en-IN" sz="2800"/>
              <a:t>Keyword-Based Resume Filtering</a:t>
            </a:r>
            <a:endParaRPr lang="en-IN" sz="2800"/>
          </a:p>
          <a:p>
            <a:r>
              <a:rPr lang="en-IN" sz="2800"/>
              <a:t>Lack of Personalization in Job Matching</a:t>
            </a:r>
            <a:endParaRPr lang="en-IN" sz="2800"/>
          </a:p>
          <a:p>
            <a:r>
              <a:rPr lang="en-IN" sz="2800"/>
              <a:t>Inefficient Resume Parsing</a:t>
            </a:r>
            <a:endParaRPr lang="en-IN" sz="2800"/>
          </a:p>
          <a:p>
            <a:r>
              <a:rPr lang="en-IN" sz="2800"/>
              <a:t>Manual Resume Optimization by Job SeekersBias in Hiring Decisions</a:t>
            </a:r>
            <a:endParaRPr lang="en-IN" sz="2800"/>
          </a:p>
          <a:p>
            <a:r>
              <a:rPr lang="en-IN" sz="2800"/>
              <a:t>Bias in Hiring Decisions</a:t>
            </a:r>
            <a:endParaRPr lang="en-IN" sz="2800"/>
          </a:p>
          <a:p>
            <a:r>
              <a:rPr lang="en-IN" sz="2800"/>
              <a:t>Slow and Inefficient Recruitment Process</a:t>
            </a:r>
            <a:endParaRPr lang="en-IN"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lstStyle/>
          <a:p>
            <a:r>
              <a:rPr lang="en-GB"/>
              <a:t>AI-Driven Contextual Resume Analysis</a:t>
            </a:r>
            <a:endParaRPr lang="en-GB"/>
          </a:p>
          <a:p>
            <a:r>
              <a:rPr lang="en-GB"/>
              <a:t>Personalized Job Recommendations Using Machine Learning</a:t>
            </a:r>
            <a:endParaRPr lang="en-GB"/>
          </a:p>
          <a:p>
            <a:r>
              <a:rPr lang="en-GB"/>
              <a:t>Advanced Resume Parsing with AI</a:t>
            </a:r>
            <a:endParaRPr lang="en-GB"/>
          </a:p>
          <a:p>
            <a:r>
              <a:rPr lang="en-GB"/>
              <a:t>AI-Powered Resume Optimization Tools for Job Seekers</a:t>
            </a:r>
            <a:endParaRPr lang="en-GB"/>
          </a:p>
          <a:p>
            <a:r>
              <a:rPr lang="en-GB"/>
              <a:t>Bias Mitigation Using AI in ATS</a:t>
            </a:r>
            <a:endParaRPr lang="en-GB"/>
          </a:p>
          <a:p>
            <a:r>
              <a:rPr lang="en-GB"/>
              <a:t>Automated and Streamlined Recruitment Process</a:t>
            </a:r>
            <a:endParaRPr lang="en-GB"/>
          </a:p>
          <a:p>
            <a:r>
              <a:rPr lang="en-GB"/>
              <a:t>Scalable and Responsive MERN Stack Architecture</a:t>
            </a:r>
            <a:endParaRPr lang="en-GB"/>
          </a:p>
          <a:p>
            <a:r>
              <a:rPr lang="en-GB"/>
              <a:t>Real-Time Analytics and Reporting</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r>
              <a:rPr lang="en-GB"/>
              <a:t>Enhance Job Matching Accuracy</a:t>
            </a:r>
            <a:endParaRPr lang="en-GB"/>
          </a:p>
          <a:p>
            <a:r>
              <a:rPr lang="en-GB"/>
              <a:t>Streamline the Recruitment Process</a:t>
            </a:r>
            <a:endParaRPr lang="en-GB"/>
          </a:p>
          <a:p>
            <a:r>
              <a:rPr lang="en-GB"/>
              <a:t>Provide Personalized Job Recommendations</a:t>
            </a:r>
            <a:endParaRPr lang="en-GB"/>
          </a:p>
          <a:p>
            <a:r>
              <a:rPr lang="en-GB"/>
              <a:t>Optimize Resumes for ATS Systems</a:t>
            </a:r>
            <a:endParaRPr lang="en-GB"/>
          </a:p>
          <a:p>
            <a:r>
              <a:rPr lang="en-GB"/>
              <a:t>Support Scalability and High Performance</a:t>
            </a:r>
            <a:endParaRPr lang="en-GB"/>
          </a:p>
          <a:p>
            <a:r>
              <a:rPr lang="en-GB"/>
              <a:t>Improve User Experience and Engagement</a:t>
            </a:r>
            <a:endParaRPr lang="en-GB"/>
          </a:p>
          <a:p>
            <a:r>
              <a:rPr lang="en-GB"/>
              <a:t>Reduce Recruitment Costs</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lstStyle/>
          <a:p>
            <a:r>
              <a:rPr lang="en-GB"/>
              <a:t>The development of Smart Hiring follows a structured methodology that integrates cutting-edge technologies like AI, machine learning, and the MERN (MongoDB, Express, React, Node.js) stack. The platform is designed to address key limitations of traditional job portals and enhance the recruitment process for both employers and job seekers.</a:t>
            </a:r>
            <a:endParaRPr lang="en-GB"/>
          </a:p>
          <a:p>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lstStyle/>
          <a:p>
            <a:pPr marL="514350" indent="-514350">
              <a:buFont typeface="+mj-lt"/>
              <a:buAutoNum type="romanLcPeriod"/>
            </a:pPr>
            <a:r>
              <a:rPr lang="en-GB"/>
              <a:t>Requirement Analysis and Problem Definition</a:t>
            </a:r>
            <a:endParaRPr lang="en-GB"/>
          </a:p>
          <a:p>
            <a:pPr marL="514350" indent="-514350">
              <a:buFont typeface="+mj-lt"/>
              <a:buAutoNum type="romanLcPeriod"/>
            </a:pPr>
            <a:r>
              <a:rPr lang="en-GB"/>
              <a:t>System Architecture Design (MERN Stack)</a:t>
            </a:r>
            <a:endParaRPr lang="en-GB"/>
          </a:p>
          <a:p>
            <a:pPr marL="514350" indent="-514350">
              <a:buFont typeface="+mj-lt"/>
              <a:buAutoNum type="romanLcPeriod"/>
            </a:pPr>
            <a:r>
              <a:rPr lang="en-GB"/>
              <a:t>AI and Machine Learning Integration</a:t>
            </a:r>
            <a:endParaRPr lang="en-GB"/>
          </a:p>
          <a:p>
            <a:pPr marL="514350" indent="-514350">
              <a:buFont typeface="+mj-lt"/>
              <a:buAutoNum type="romanLcPeriod"/>
            </a:pPr>
            <a:r>
              <a:rPr lang="en-GB"/>
              <a:t>Development of AI-Powered Resume Optimization Tool</a:t>
            </a:r>
            <a:endParaRPr lang="en-GB"/>
          </a:p>
          <a:p>
            <a:pPr marL="514350" indent="-514350">
              <a:buFont typeface="+mj-lt"/>
              <a:buAutoNum type="romanLcPeriod"/>
            </a:pPr>
            <a:r>
              <a:rPr lang="en-GB"/>
              <a:t>Automation of Recruitment Processes</a:t>
            </a:r>
            <a:endParaRPr lang="en-GB"/>
          </a:p>
          <a:p>
            <a:pPr marL="514350" indent="-514350">
              <a:buFont typeface="+mj-lt"/>
              <a:buAutoNum type="romanLcPeriod"/>
            </a:pPr>
            <a:r>
              <a:rPr lang="en-GB"/>
              <a:t>User Interface and Experience (UI/UX) Development</a:t>
            </a:r>
            <a:endParaRPr lang="en-GB"/>
          </a:p>
          <a:p>
            <a:pPr marL="514350" indent="-514350">
              <a:buFont typeface="+mj-lt"/>
              <a:buAutoNum type="romanLcPeriod"/>
            </a:pPr>
            <a:r>
              <a:rPr lang="en-GB"/>
              <a:t>Testing and Quality Assurance</a:t>
            </a:r>
            <a:endParaRPr lang="en-GB"/>
          </a:p>
          <a:p>
            <a:pPr marL="514350" indent="-514350">
              <a:buFont typeface="+mj-lt"/>
              <a:buAutoNum type="romanLcPeriod"/>
            </a:pPr>
            <a:r>
              <a:rPr lang="en-GB"/>
              <a:t>Deployment and Continuous Improvement</a:t>
            </a:r>
            <a:endParaRPr lang="en-GB"/>
          </a:p>
          <a:p>
            <a:pPr/>
            <a:endParaRPr lang="en-GB"/>
          </a:p>
        </p:txBody>
      </p:sp>
    </p:spTree>
  </p:cSld>
  <p:clrMapOvr>
    <a:masterClrMapping/>
  </p:clrMapOvr>
</p:sld>
</file>

<file path=ppt/tags/tag1.xml><?xml version="1.0" encoding="utf-8"?>
<p:tagLst xmlns:p="http://schemas.openxmlformats.org/presentationml/2006/main">
  <p:tag name="TABLE_ENDDRAG_ORIGIN_RECT" val="840*442"/>
  <p:tag name="TABLE_ENDDRAG_RECT" val="64*89*840*443"/>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6721</Words>
  <Application>WPS Presentation</Application>
  <PresentationFormat>Widescreen</PresentationFormat>
  <Paragraphs>225</Paragraphs>
  <Slides>17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Verdana</vt:lpstr>
      <vt:lpstr>Verdana</vt:lpstr>
      <vt:lpstr>Cambria</vt:lpstr>
      <vt:lpstr>Arial</vt:lpstr>
      <vt:lpstr>Bookman Old Style</vt:lpstr>
      <vt:lpstr>Microsoft YaHei</vt:lpstr>
      <vt:lpstr>Arial Unicode MS</vt:lpstr>
      <vt:lpstr>Calibri</vt:lpstr>
      <vt:lpstr>Bookman Old Style</vt:lpstr>
      <vt:lpstr>Times New Roman</vt:lpstr>
      <vt:lpstr>Wingdings</vt:lpstr>
      <vt:lpstr>Bioinformatics</vt:lpstr>
      <vt:lpstr>PROJECT TITLE</vt:lpstr>
      <vt:lpstr>Introduction</vt:lpstr>
      <vt:lpstr>Literature Review</vt:lpstr>
      <vt:lpstr>Literature Review</vt:lpstr>
      <vt:lpstr>Existing method Drawback</vt:lpstr>
      <vt:lpstr>Proposed Method</vt:lpstr>
      <vt:lpstr>Objectives</vt:lpstr>
      <vt:lpstr>Methodology/Modules</vt:lpstr>
      <vt:lpstr>Methodology/Modules</vt:lpstr>
      <vt:lpstr>Architecture</vt:lpstr>
      <vt:lpstr>Architecture</vt:lpstr>
      <vt:lpstr>Timeline of Project</vt:lpstr>
      <vt:lpstr>Expected Outcomes</vt:lpstr>
      <vt:lpstr>Conclusion</vt:lpstr>
      <vt:lpstr>Github Link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Hemanth Kumar</cp:lastModifiedBy>
  <cp:revision>18</cp:revision>
  <dcterms:created xsi:type="dcterms:W3CDTF">2023-03-16T03:26:00Z</dcterms:created>
  <dcterms:modified xsi:type="dcterms:W3CDTF">2024-10-20T05:21:56Z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ED920B030A554ACFA8135B9445FEED3D_12</vt:lpwstr>
  </property>
  <property fmtid="{D5CDD505-2E9C-101B-9397-08002B2CF9AE}" pid="3" name="KSOProductBuildVer">
    <vt:lpwstr>1033-12.2.0.18607</vt:lpwstr>
  </property>
</Properties>
</file>