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6" r:id="rId3"/>
    <p:sldId id="277" r:id="rId4"/>
    <p:sldId id="278" r:id="rId5"/>
    <p:sldId id="279" r:id="rId6"/>
    <p:sldId id="280" r:id="rId7"/>
    <p:sldId id="281" r:id="rId8"/>
    <p:sldId id="282" r:id="rId9"/>
    <p:sldId id="283" r:id="rId10"/>
    <p:sldId id="284" r:id="rId11"/>
    <p:sldId id="285" r:id="rId12"/>
    <p:sldId id="286" r:id="rId13"/>
    <p:sldId id="28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47" name="Slide Image Placeholder 1"/>
          <p:cNvSpPr>
            <a:spLocks noChangeAspect="1" noRot="1" noGrp="1"/>
          </p:cNvSpPr>
          <p:nvPr>
            <p:ph type="sldImg"/>
          </p:nvPr>
        </p:nvSpPr>
        <p:spPr/>
      </p:sp>
      <p:sp>
        <p:nvSpPr>
          <p:cNvPr id="1048648" name="Notes Placeholder 2"/>
          <p:cNvSpPr>
            <a:spLocks noGrp="1"/>
          </p:cNvSpPr>
          <p:nvPr>
            <p:ph type="body" idx="1"/>
          </p:nvPr>
        </p:nvSpPr>
        <p:spPr/>
        <p:txBody>
          <a:bodyPr/>
          <a:p>
            <a:endParaRPr dirty="0" lang="en-IN"/>
          </a:p>
        </p:txBody>
      </p:sp>
      <p:sp>
        <p:nvSpPr>
          <p:cNvPr id="104864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7" name=""/>
        <p:cNvGrpSpPr/>
        <p:nvPr/>
      </p:nvGrpSpPr>
      <p:grpSpPr>
        <a:xfrm>
          <a:off x="0" y="0"/>
          <a:ext cx="0" cy="0"/>
          <a:chOff x="0" y="0"/>
          <a:chExt cx="0" cy="0"/>
        </a:xfrm>
      </p:grpSpPr>
      <p:sp>
        <p:nvSpPr>
          <p:cNvPr id="1048624"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25"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2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2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66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68" name="Holder 3"/>
          <p:cNvSpPr>
            <a:spLocks noGrp="1"/>
          </p:cNvSpPr>
          <p:nvPr>
            <p:ph type="body" idx="1"/>
          </p:nvPr>
        </p:nvSpPr>
        <p:spPr>
          <a:xfrm>
            <a:off x="609600" y="1577340"/>
            <a:ext cx="10972800" cy="266700"/>
          </a:xfrm>
        </p:spPr>
        <p:txBody>
          <a:bodyPr bIns="0" lIns="0" rIns="0" tIns="0"/>
          <a:p/>
        </p:txBody>
      </p:sp>
      <p:sp>
        <p:nvSpPr>
          <p:cNvPr id="104866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7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76299" y="990600"/>
            <a:ext cx="1743075" cy="1333500"/>
            <a:chOff x="742950" y="1104900"/>
            <a:chExt cx="1743075" cy="1333500"/>
          </a:xfrm>
        </p:grpSpPr>
        <p:sp>
          <p:nvSpPr>
            <p:cNvPr id="104864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4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4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4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44"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1"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4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46" name="TextBox 13"/>
          <p:cNvSpPr txBox="1"/>
          <p:nvPr/>
        </p:nvSpPr>
        <p:spPr>
          <a:xfrm>
            <a:off x="2295523" y="2799079"/>
            <a:ext cx="8610600" cy="2059940"/>
          </a:xfrm>
          <a:prstGeom prst="rect"/>
          <a:noFill/>
        </p:spPr>
        <p:txBody>
          <a:bodyPr rtlCol="0" wrap="square">
            <a:spAutoFit/>
          </a:bodyPr>
          <a:p>
            <a:r>
              <a:rPr sz="2400" lang="en-US"/>
              <a:t>STUDENT NAME:</a:t>
            </a:r>
            <a:r>
              <a:rPr sz="2400" lang="en-US"/>
              <a:t> </a:t>
            </a:r>
            <a:r>
              <a:rPr sz="2400" lang="en-US"/>
              <a:t> </a:t>
            </a:r>
            <a:r>
              <a:rPr sz="2400" lang="en-US"/>
              <a:t>G</a:t>
            </a:r>
            <a:r>
              <a:rPr sz="2400" lang="en-US"/>
              <a:t>A</a:t>
            </a:r>
            <a:r>
              <a:rPr sz="2400" lang="en-US"/>
              <a:t>Y</a:t>
            </a:r>
            <a:r>
              <a:rPr sz="2400" lang="en-US"/>
              <a:t>A</a:t>
            </a:r>
            <a:r>
              <a:rPr sz="2400" lang="en-US"/>
              <a:t>T</a:t>
            </a:r>
            <a:r>
              <a:rPr sz="2400" lang="en-US"/>
              <a:t>H</a:t>
            </a:r>
            <a:r>
              <a:rPr sz="2400" lang="en-US"/>
              <a:t>R</a:t>
            </a:r>
            <a:r>
              <a:rPr sz="2400" lang="en-US"/>
              <a:t>I</a:t>
            </a:r>
            <a:r>
              <a:rPr sz="2400" lang="en-US"/>
              <a:t>.</a:t>
            </a:r>
            <a:r>
              <a:rPr sz="2400" lang="en-US"/>
              <a:t>T</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3</a:t>
            </a:r>
            <a:r>
              <a:rPr dirty="0" sz="2400" lang="en-US"/>
              <a:t>1</a:t>
            </a:r>
            <a:r>
              <a:rPr dirty="0" sz="2400" lang="en-US"/>
              <a:t>2</a:t>
            </a:r>
            <a:r>
              <a:rPr dirty="0" sz="2400" lang="en-US"/>
              <a:t>2</a:t>
            </a:r>
            <a:r>
              <a:rPr dirty="0" sz="2400" lang="en-US"/>
              <a:t>0</a:t>
            </a:r>
            <a:r>
              <a:rPr dirty="0" sz="2400" lang="en-US"/>
              <a:t>5</a:t>
            </a:r>
            <a:r>
              <a:rPr dirty="0" sz="2400" lang="en-US"/>
              <a:t>8</a:t>
            </a:r>
            <a:r>
              <a:rPr dirty="0" sz="2400" lang="en-US"/>
              <a:t>6</a:t>
            </a:r>
            <a:r>
              <a:rPr dirty="0" sz="2400" lang="en-US"/>
              <a:t>5</a:t>
            </a:r>
            <a:r>
              <a:rPr dirty="0" sz="2400" lang="en-US"/>
              <a:t> </a:t>
            </a:r>
            <a:r>
              <a:rPr dirty="0" sz="2400" lang="en-US"/>
              <a:t>(</a:t>
            </a:r>
            <a:r>
              <a:rPr dirty="0" sz="2400" lang="en-US"/>
              <a:t>N</a:t>
            </a:r>
            <a:r>
              <a:rPr dirty="0" sz="2400" lang="en-US"/>
              <a:t>A</a:t>
            </a:r>
            <a:r>
              <a:rPr dirty="0" sz="2400" lang="en-US"/>
              <a:t>N</a:t>
            </a:r>
            <a:r>
              <a:rPr dirty="0" sz="2400" lang="en-US"/>
              <a:t> </a:t>
            </a:r>
            <a:r>
              <a:rPr dirty="0" sz="2400" lang="en-US"/>
              <a:t>M</a:t>
            </a:r>
            <a:r>
              <a:rPr dirty="0" sz="2400" lang="en-US"/>
              <a:t>U</a:t>
            </a:r>
            <a:r>
              <a:rPr dirty="0" sz="2400" lang="en-US"/>
              <a:t>D</a:t>
            </a:r>
            <a:r>
              <a:rPr dirty="0" sz="2400" lang="en-US"/>
              <a:t>H</a:t>
            </a:r>
            <a:r>
              <a:rPr dirty="0" sz="2400" lang="en-US"/>
              <a:t>A</a:t>
            </a:r>
            <a:r>
              <a:rPr dirty="0" sz="2400" lang="en-US"/>
              <a:t>L</a:t>
            </a:r>
            <a:r>
              <a:rPr dirty="0" sz="2400" lang="en-US"/>
              <a:t>A</a:t>
            </a:r>
            <a:r>
              <a:rPr dirty="0" sz="2400" lang="en-US"/>
              <a:t>V</a:t>
            </a:r>
            <a:r>
              <a:rPr dirty="0" sz="2400" lang="en-US"/>
              <a:t>A</a:t>
            </a:r>
            <a:r>
              <a:rPr dirty="0" sz="2400" lang="en-US"/>
              <a:t>N</a:t>
            </a:r>
            <a:r>
              <a:rPr dirty="0" sz="2400" lang="en-US"/>
              <a:t>)</a:t>
            </a:r>
            <a:r>
              <a:rPr dirty="0" sz="2400" lang="en-US"/>
              <a:t> </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 </a:t>
            </a:r>
            <a:r>
              <a:rPr dirty="0" sz="2400" lang="en-US"/>
              <a:t>B</a:t>
            </a:r>
            <a:r>
              <a:rPr dirty="0" sz="2400" lang="en-US"/>
              <a:t>.</a:t>
            </a:r>
            <a:r>
              <a:rPr dirty="0" sz="2400" lang="en-US"/>
              <a:t>C</a:t>
            </a:r>
            <a:r>
              <a:rPr dirty="0" sz="2400" lang="en-US"/>
              <a:t>O</a:t>
            </a:r>
            <a:r>
              <a:rPr dirty="0" sz="2400" lang="en-US"/>
              <a:t>M</a:t>
            </a:r>
            <a:endParaRPr altLang="en-US" lang="zh-CN"/>
          </a:p>
          <a:p>
            <a:r>
              <a:rPr dirty="0" sz="2400" lang="en-US"/>
              <a:t>COLLEGE</a:t>
            </a:r>
            <a:r>
              <a:rPr dirty="0" sz="2400" lang="en-US"/>
              <a:t> </a:t>
            </a:r>
            <a:r>
              <a:rPr dirty="0" sz="2400" lang="en-US"/>
              <a: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V</a:t>
            </a:r>
            <a:r>
              <a:rPr dirty="0" sz="2400" lang="en-US"/>
              <a:t>I</a:t>
            </a:r>
            <a:r>
              <a:rPr dirty="0" sz="2400" lang="en-US"/>
              <a:t>D</a:t>
            </a:r>
            <a:r>
              <a:rPr dirty="0" sz="2400" lang="en-US"/>
              <a:t>H</a:t>
            </a:r>
            <a:r>
              <a:rPr dirty="0" sz="2400" lang="en-US"/>
              <a:t>Y</a:t>
            </a:r>
            <a:r>
              <a:rPr dirty="0" sz="2400" lang="en-US"/>
              <a:t>A</a:t>
            </a:r>
            <a:r>
              <a:rPr dirty="0" sz="2400" lang="en-US"/>
              <a:t> </a:t>
            </a:r>
            <a:r>
              <a:rPr dirty="0" sz="2400" lang="en-US"/>
              <a:t>S</a:t>
            </a:r>
            <a:r>
              <a:rPr dirty="0" sz="2400" lang="en-US"/>
              <a:t>A</a:t>
            </a:r>
            <a:r>
              <a:rPr dirty="0" sz="2400" lang="en-US"/>
              <a:t>G</a:t>
            </a:r>
            <a:r>
              <a:rPr dirty="0" sz="2400" lang="en-US"/>
              <a:t>A</a:t>
            </a:r>
            <a:r>
              <a:rPr dirty="0" sz="2400" lang="en-US"/>
              <a:t>R</a:t>
            </a:r>
            <a:r>
              <a:rPr dirty="0" sz="2400" lang="en-US"/>
              <a:t> </a:t>
            </a:r>
            <a:r>
              <a:rPr dirty="0" sz="2400" lang="en-US"/>
              <a:t>WOMEN'S</a:t>
            </a:r>
            <a:r>
              <a:rPr dirty="0" sz="2400" lang="en-US"/>
              <a:t> </a:t>
            </a:r>
            <a:r>
              <a:rPr altLang="en-IN" dirty="0" sz="2400" lang="en-US"/>
              <a:t>COLLEGE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1" name="object 8"/>
          <p:cNvSpPr txBox="1"/>
          <p:nvPr/>
        </p:nvSpPr>
        <p:spPr>
          <a:xfrm>
            <a:off x="739775" y="291147"/>
            <a:ext cx="3303904" cy="749935"/>
          </a:xfrm>
          <a:prstGeom prst="rect"/>
        </p:spPr>
        <p:txBody>
          <a:bodyPr bIns="0" lIns="0" rIns="0" rtlCol="0" tIns="13335" vert="horz" wrap="square">
            <a:spAutoFit/>
          </a:bodyPr>
          <a:p>
            <a:pPr marL="12700">
              <a:lnSpc>
                <a:spcPct val="100000"/>
              </a:lnSpc>
              <a:spcBef>
                <a:spcPts val="105"/>
              </a:spcBef>
            </a:pPr>
            <a:r>
              <a:rPr b="1" dirty="0" sz="4400" spc="15">
                <a:latin typeface="Trebuchet MS"/>
                <a:cs typeface="Trebuchet MS"/>
              </a:rPr>
              <a:t>M</a:t>
            </a:r>
            <a:r>
              <a:rPr b="1" dirty="0" sz="4400">
                <a:latin typeface="Trebuchet MS"/>
                <a:cs typeface="Trebuchet MS"/>
              </a:rPr>
              <a:t>O</a:t>
            </a:r>
            <a:r>
              <a:rPr b="1" dirty="0" sz="4400" spc="-15">
                <a:latin typeface="Trebuchet MS"/>
                <a:cs typeface="Trebuchet MS"/>
              </a:rPr>
              <a:t>D</a:t>
            </a:r>
            <a:r>
              <a:rPr b="1" dirty="0" sz="4400" spc="-35">
                <a:latin typeface="Trebuchet MS"/>
                <a:cs typeface="Trebuchet MS"/>
              </a:rPr>
              <a:t>E</a:t>
            </a:r>
            <a:r>
              <a:rPr b="1" dirty="0" sz="4400" spc="-30">
                <a:latin typeface="Trebuchet MS"/>
                <a:cs typeface="Trebuchet MS"/>
              </a:rPr>
              <a:t>LL</a:t>
            </a:r>
            <a:r>
              <a:rPr b="1" dirty="0" sz="4400" spc="-5">
                <a:latin typeface="Trebuchet MS"/>
                <a:cs typeface="Trebuchet MS"/>
              </a:rPr>
              <a:t>I</a:t>
            </a:r>
            <a:r>
              <a:rPr b="1" dirty="0" sz="4400" spc="30">
                <a:latin typeface="Trebuchet MS"/>
                <a:cs typeface="Trebuchet MS"/>
              </a:rPr>
              <a:t>N</a:t>
            </a:r>
            <a:r>
              <a:rPr b="1" dirty="0" sz="4400" spc="5">
                <a:latin typeface="Trebuchet MS"/>
                <a:cs typeface="Trebuchet MS"/>
              </a:rPr>
              <a:t>G</a:t>
            </a:r>
            <a:endParaRPr dirty="0" sz="4400">
              <a:latin typeface="Trebuchet MS"/>
              <a:cs typeface="Trebuchet MS"/>
            </a:endParaRPr>
          </a:p>
        </p:txBody>
      </p:sp>
      <p:sp>
        <p:nvSpPr>
          <p:cNvPr id="104863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30" name=""/>
          <p:cNvSpPr txBox="1"/>
          <p:nvPr/>
        </p:nvSpPr>
        <p:spPr>
          <a:xfrm rot="13515">
            <a:off x="375460" y="1262899"/>
            <a:ext cx="8791993" cy="5577840"/>
          </a:xfrm>
          <a:prstGeom prst="rect"/>
        </p:spPr>
        <p:txBody>
          <a:bodyPr rtlCol="0" wrap="square">
            <a:spAutoFit/>
          </a:bodyPr>
          <a:p>
            <a:r>
              <a:rPr sz="2800" lang="en-US">
                <a:solidFill>
                  <a:srgbClr val="000000"/>
                </a:solidFill>
              </a:rPr>
              <a:t>Modeling for employee performance analysis in Excel involves creating structured templates for data input, including fields for productivity, attendance, and quality metrics. Utilize Excel functions and formulas for calculations like averages and variances. Develop pivot tables to summarize data and charts for visual representation. Implement conditional formatting to highlight performance trends and anomalies. Integrate these elements into interactive dashboards for real-time insights. This approach enables detailed, dynamic analysis and facilitates data-driven decision-making in performance evaluations.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1" name="object 4"/>
          <p:cNvSpPr/>
          <p:nvPr/>
        </p:nvSpPr>
        <p:spPr>
          <a:xfrm>
            <a:off x="8037076" y="38544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49935"/>
          </a:xfrm>
          <a:prstGeom prst="rect"/>
        </p:spPr>
        <p:txBody>
          <a:bodyPr bIns="0" lIns="0" rIns="0" rtlCol="0" tIns="13335" vert="horz" wrap="square">
            <a:spAutoFit/>
          </a:bodyPr>
          <a:p>
            <a:pPr marL="12700">
              <a:lnSpc>
                <a:spcPct val="100000"/>
              </a:lnSpc>
              <a:spcBef>
                <a:spcPts val="105"/>
              </a:spcBef>
            </a:pPr>
            <a:r>
              <a:rPr dirty="0" sz="4400"/>
              <a:t>R</a:t>
            </a:r>
            <a:r>
              <a:rPr dirty="0" sz="4400" spc="-40"/>
              <a:t>E</a:t>
            </a:r>
            <a:r>
              <a:rPr dirty="0" sz="4400" spc="15"/>
              <a:t>S</a:t>
            </a:r>
            <a:r>
              <a:rPr dirty="0" sz="4400" spc="-30"/>
              <a:t>U</a:t>
            </a:r>
            <a:r>
              <a:rPr dirty="0" sz="4400" spc="-405"/>
              <a:t>L</a:t>
            </a:r>
            <a:r>
              <a:rPr dirty="0" sz="4400"/>
              <a:t>TS</a:t>
            </a:r>
            <a:endParaRPr dirty="0" sz="4400"/>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32" name=""/>
          <p:cNvSpPr txBox="1"/>
          <p:nvPr/>
        </p:nvSpPr>
        <p:spPr>
          <a:xfrm>
            <a:off x="755331" y="1346834"/>
            <a:ext cx="9265507" cy="5120640"/>
          </a:xfrm>
          <a:prstGeom prst="rect"/>
        </p:spPr>
        <p:txBody>
          <a:bodyPr rtlCol="0" wrap="square">
            <a:spAutoFit/>
          </a:bodyPr>
          <a:p>
            <a:r>
              <a:rPr sz="2800" lang="en-US">
                <a:solidFill>
                  <a:srgbClr val="000000"/>
                </a:solidFill>
              </a:rPr>
              <a:t>The results of employee performance analysis using Excel include comprehensive insights into productivity, attendance, and quality metrics. The analysis reveals trends and patterns, identifying top performers and areas needing improvement. Dynamic dashboards and visual reports highlight performance discrepancies, track progress over time, and support data-driven decision-making. These results help in optimizing workforce management, targeting training needs, and making informed decisions on promotions and resource allocation, ultimately enhancing overall organizational efficiency and effectiveness.</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6"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36" name=""/>
          <p:cNvSpPr txBox="1"/>
          <p:nvPr/>
        </p:nvSpPr>
        <p:spPr>
          <a:xfrm>
            <a:off x="755332" y="1491136"/>
            <a:ext cx="8796157" cy="5120639"/>
          </a:xfrm>
          <a:prstGeom prst="rect"/>
        </p:spPr>
        <p:txBody>
          <a:bodyPr rtlCol="0" wrap="square">
            <a:spAutoFit/>
          </a:bodyPr>
          <a:p>
            <a:r>
              <a:rPr sz="2800" lang="en-US">
                <a:solidFill>
                  <a:srgbClr val="000000"/>
                </a:solidFill>
              </a:rPr>
              <a:t>In conclusion, the employee performance analysis using Excel delivers a powerful tool for understanding and improving workforce dynamics. By leveraging automated calculations, visual dashboards, and detailed metrics, organizations can gain actionable insights into employee productivity and effectiveness. This analysis not only highlights high performers and areas needing development but also supports strategic decision-making. Ultimately, the solution enhances performance management, fosters employee growth, and contributes to achieving organizational goals more efficiently.</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5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17"/>
          <p:cNvSpPr txBox="1">
            <a:spLocks noGrp="1"/>
          </p:cNvSpPr>
          <p:nvPr>
            <p:ph type="title"/>
          </p:nvPr>
        </p:nvSpPr>
        <p:spPr>
          <a:xfrm>
            <a:off x="739775" y="829627"/>
            <a:ext cx="3909695" cy="7150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6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6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6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7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0" name="object 3"/>
          <p:cNvGrpSpPr/>
          <p:nvPr/>
        </p:nvGrpSpPr>
        <p:grpSpPr>
          <a:xfrm>
            <a:off x="7443849" y="0"/>
            <a:ext cx="4752975" cy="6863080"/>
            <a:chOff x="7443849" y="0"/>
            <a:chExt cx="4752975" cy="6863080"/>
          </a:xfrm>
        </p:grpSpPr>
        <p:sp>
          <p:nvSpPr>
            <p:cNvPr id="104867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7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7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7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7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7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7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8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8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8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8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8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4"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1" name="object 18"/>
          <p:cNvGrpSpPr/>
          <p:nvPr/>
        </p:nvGrpSpPr>
        <p:grpSpPr>
          <a:xfrm>
            <a:off x="47625" y="3819523"/>
            <a:ext cx="4124325" cy="3009900"/>
            <a:chOff x="47625" y="3819523"/>
            <a:chExt cx="4124325" cy="3009900"/>
          </a:xfrm>
        </p:grpSpPr>
        <p:pic>
          <p:nvPicPr>
            <p:cNvPr id="2097165"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6"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86" name=""/>
          <p:cNvSpPr>
            <a:spLocks noGrp="1"/>
          </p:cNvSpPr>
          <p:nvPr>
            <p:ph type="body" idx="1"/>
          </p:nvPr>
        </p:nvSpPr>
        <p:spPr>
          <a:xfrm>
            <a:off x="609600" y="1577340"/>
            <a:ext cx="10972800" cy="304800"/>
          </a:xfrm>
        </p:spPr>
        <p:txBody>
          <a:bodyPr/>
          <a:p>
            <a:endParaRPr lang="en-IN"/>
          </a:p>
        </p:txBody>
      </p:sp>
      <p:sp>
        <p:nvSpPr>
          <p:cNvPr id="1048687" name="object 21"/>
          <p:cNvSpPr txBox="1">
            <a:spLocks noGrp="1"/>
          </p:cNvSpPr>
          <p:nvPr>
            <p:ph type="title"/>
          </p:nvPr>
        </p:nvSpPr>
        <p:spPr>
          <a:xfrm>
            <a:off x="755332" y="385444"/>
            <a:ext cx="10681335" cy="800100"/>
          </a:xfrm>
          <a:prstGeom prst="rect"/>
        </p:spPr>
        <p:txBody>
          <a:bodyPr bIns="0" lIns="0" rIns="0" tIns="0"/>
          <a:p>
            <a:pPr marL="12700">
              <a:lnSpc>
                <a:spcPct val="100000"/>
              </a:lnSpc>
              <a:spcBef>
                <a:spcPts val="105"/>
              </a:spcBef>
            </a:pPr>
            <a:r>
              <a:rPr dirty="0" spc="25"/>
              <a:t>A</a:t>
            </a:r>
            <a:r>
              <a:rPr dirty="0" spc="-5"/>
              <a:t>G</a:t>
            </a:r>
            <a:r>
              <a:rPr dirty="0" spc="-35"/>
              <a:t>E</a:t>
            </a:r>
            <a:r>
              <a:rPr dirty="0" spc="15"/>
              <a:t>N</a:t>
            </a:r>
            <a:r>
              <a:rPr dirty="0"/>
              <a:t>DA</a:t>
            </a:r>
          </a:p>
        </p:txBody>
      </p:sp>
      <p:sp>
        <p:nvSpPr>
          <p:cNvPr id="1048688" name="object 22"/>
          <p:cNvSpPr txBox="1">
            <a:spLocks noGrp="1"/>
          </p:cNvSpPr>
          <p:nvPr>
            <p:ph type="sldNum" sz="quarter" idx="7"/>
          </p:nvPr>
        </p:nvSpPr>
        <p:spPr>
          <a:xfrm>
            <a:off x="11353418" y="6473337"/>
            <a:ext cx="151129" cy="165100"/>
          </a:xfrm>
          <a:prstGeom prst="rect"/>
        </p:spPr>
        <p:txBody>
          <a:bodyPr bIns="0" lIns="0" rIns="0" tIns="0"/>
          <a:p>
            <a:pPr marL="38100">
              <a:lnSpc>
                <a:spcPct val="100000"/>
              </a:lnSpc>
              <a:spcBef>
                <a:spcPts val="55"/>
              </a:spcBef>
            </a:pPr>
            <a:fld id="{81D60167-4931-47E6-BA6A-407CBD079E47}" type="slidenum">
              <a:rPr dirty="0" spc="10"/>
              <a:t>3</a:t>
            </a:fld>
            <a:endParaRPr dirty="0" spc="10"/>
          </a:p>
        </p:txBody>
      </p:sp>
      <p:sp>
        <p:nvSpPr>
          <p:cNvPr id="1048689" name="TextBox 22"/>
          <p:cNvSpPr txBox="1"/>
          <p:nvPr/>
        </p:nvSpPr>
        <p:spPr>
          <a:xfrm>
            <a:off x="2419411" y="1435416"/>
            <a:ext cx="5029200" cy="4663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7" name="object 7"/>
          <p:cNvSpPr txBox="1">
            <a:spLocks noGrp="1"/>
          </p:cNvSpPr>
          <p:nvPr>
            <p:ph type="title"/>
          </p:nvPr>
        </p:nvSpPr>
        <p:spPr>
          <a:xfrm>
            <a:off x="834072" y="575055"/>
            <a:ext cx="5636895" cy="6896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00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14" name=""/>
          <p:cNvSpPr txBox="1"/>
          <p:nvPr/>
        </p:nvSpPr>
        <p:spPr>
          <a:xfrm>
            <a:off x="834072" y="1448582"/>
            <a:ext cx="5798107" cy="5120640"/>
          </a:xfrm>
          <a:prstGeom prst="rect"/>
        </p:spPr>
        <p:txBody>
          <a:bodyPr rtlCol="0" wrap="square">
            <a:spAutoFit/>
          </a:bodyPr>
          <a:p>
            <a:r>
              <a:rPr sz="2800" lang="en-US">
                <a:solidFill>
                  <a:srgbClr val="000000"/>
                </a:solidFill>
              </a:rPr>
              <a:t>Develop an Excel-based performance analysis tool to evaluate employee productivity, efficiency, and effectiveness. The tool should aggregate data from various metrics, generate visual reports, and provide actionable insights to identify top performers and areas needing improvement, facilitating informed decision-making for HR and management teams.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658225" y="2647950"/>
            <a:ext cx="3533775" cy="3810000"/>
            <a:chOff x="8658225" y="2647950"/>
            <a:chExt cx="3533775" cy="3810000"/>
          </a:xfrm>
        </p:grpSpPr>
        <p:sp>
          <p:nvSpPr>
            <p:cNvPr id="104861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2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7"/>
          <p:cNvSpPr txBox="1">
            <a:spLocks noGrp="1"/>
          </p:cNvSpPr>
          <p:nvPr>
            <p:ph type="title"/>
          </p:nvPr>
        </p:nvSpPr>
        <p:spPr>
          <a:xfrm>
            <a:off x="739775" y="829627"/>
            <a:ext cx="5263515" cy="7150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16" name=""/>
          <p:cNvSpPr txBox="1"/>
          <p:nvPr/>
        </p:nvSpPr>
        <p:spPr>
          <a:xfrm>
            <a:off x="739774" y="1546861"/>
            <a:ext cx="5798108" cy="5120639"/>
          </a:xfrm>
          <a:prstGeom prst="rect"/>
        </p:spPr>
        <p:txBody>
          <a:bodyPr rtlCol="0" wrap="square">
            <a:spAutoFit/>
          </a:bodyPr>
          <a:p>
            <a:r>
              <a:rPr sz="2800" lang="en-US">
                <a:solidFill>
                  <a:srgbClr val="000000"/>
                </a:solidFill>
              </a:rPr>
              <a:t>Create an Excel spreadsheet to analyze employee performance by tracking key metrics such as productivity, attendance, and quality of work. The project includes designing data input templates, implementing formulas for automated calculations, and creating dashboards for visual reporting. The goal is to support data-driven performance evaluations and improve workforce management.</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4"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0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18" name=""/>
          <p:cNvSpPr txBox="1"/>
          <p:nvPr/>
        </p:nvSpPr>
        <p:spPr>
          <a:xfrm>
            <a:off x="723900" y="1695449"/>
            <a:ext cx="5521802" cy="4663440"/>
          </a:xfrm>
          <a:prstGeom prst="rect"/>
        </p:spPr>
        <p:txBody>
          <a:bodyPr rtlCol="0" wrap="square">
            <a:spAutoFit/>
          </a:bodyPr>
          <a:p>
            <a:r>
              <a:rPr sz="2800" lang="en-US">
                <a:solidFill>
                  <a:srgbClr val="000000"/>
                </a:solidFill>
              </a:rPr>
              <a:t>End users include HR professionals, team managers, and senior executives who need to assess employee performance. They use the Excel tool to track individual and team metrics, generate performance reports, and make informed decisions on promotions, training, and resource allocation based on comprehensive performance data.</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pic>
        <p:nvPicPr>
          <p:cNvPr id="2097152"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598" name="object 6"/>
          <p:cNvSpPr txBox="1">
            <a:spLocks noGrp="1"/>
          </p:cNvSpPr>
          <p:nvPr>
            <p:ph type="title"/>
          </p:nvPr>
        </p:nvSpPr>
        <p:spPr>
          <a:xfrm>
            <a:off x="558165" y="857885"/>
            <a:ext cx="9763125" cy="6102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20" name=""/>
          <p:cNvSpPr txBox="1"/>
          <p:nvPr/>
        </p:nvSpPr>
        <p:spPr>
          <a:xfrm>
            <a:off x="2962657" y="2116455"/>
            <a:ext cx="6229836" cy="4663441"/>
          </a:xfrm>
          <a:prstGeom prst="rect"/>
        </p:spPr>
        <p:txBody>
          <a:bodyPr rtlCol="0" wrap="square">
            <a:spAutoFit/>
          </a:bodyPr>
          <a:p>
            <a:r>
              <a:rPr sz="2800" lang="en-US">
                <a:solidFill>
                  <a:srgbClr val="000000"/>
                </a:solidFill>
              </a:rPr>
              <a:t>Our solution leverages Excel to offer a streamlined performance analysis tool that consolidates employee metrics into actionable insights. It provides automated calculations, visual dashboards, and detailed reports, enabling efficient performance tracking and data-driven decision-making, thereby enhancing productivity, identifying training needs, and supporting fair evaluations.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1" name="Title 1"/>
          <p:cNvSpPr>
            <a:spLocks noGrp="1"/>
          </p:cNvSpPr>
          <p:nvPr>
            <p:ph type="title"/>
          </p:nvPr>
        </p:nvSpPr>
        <p:spPr>
          <a:xfrm>
            <a:off x="755332" y="385444"/>
            <a:ext cx="10681335" cy="800100"/>
          </a:xfrm>
        </p:spPr>
        <p:txBody>
          <a:bodyPr/>
          <a:p>
            <a:r>
              <a:rPr dirty="0" lang="en-IN"/>
              <a:t>Dataset Description</a:t>
            </a:r>
          </a:p>
        </p:txBody>
      </p:sp>
      <p:sp>
        <p:nvSpPr>
          <p:cNvPr id="1048726" name=""/>
          <p:cNvSpPr txBox="1"/>
          <p:nvPr/>
        </p:nvSpPr>
        <p:spPr>
          <a:xfrm>
            <a:off x="755332" y="1428598"/>
            <a:ext cx="8807394" cy="51206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The dataset encompasses comprehensive employee performance metrics, including productivity scores, attendance records, task completion rates, quality assessments, and feedback ratings. It features fields for employee IDs, names, roles, and department affiliations, with data organized by time periods such as monthly or quarterly. This structured information supports detailed analysis of individual and team performance, facilitating trend identification, benchmarking, and performance evaluations. The dataset is designed to provide a holistic view of employee contributions and areas for development.</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3" name="object 7"/>
          <p:cNvSpPr txBox="1">
            <a:spLocks noGrp="1"/>
          </p:cNvSpPr>
          <p:nvPr>
            <p:ph type="title"/>
          </p:nvPr>
        </p:nvSpPr>
        <p:spPr>
          <a:xfrm>
            <a:off x="607511" y="665601"/>
            <a:ext cx="8480425" cy="7150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5" name="TextBox 8"/>
          <p:cNvSpPr txBox="1"/>
          <p:nvPr/>
        </p:nvSpPr>
        <p:spPr>
          <a:xfrm>
            <a:off x="2743200" y="2354703"/>
            <a:ext cx="8534018" cy="10058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6" name="TextBox 8"/>
          <p:cNvSpPr txBox="1"/>
          <p:nvPr/>
        </p:nvSpPr>
        <p:spPr>
          <a:xfrm>
            <a:off x="2895600" y="2507103"/>
            <a:ext cx="8534018" cy="1005839"/>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28" name=""/>
          <p:cNvSpPr txBox="1"/>
          <p:nvPr/>
        </p:nvSpPr>
        <p:spPr>
          <a:xfrm>
            <a:off x="2526030" y="2446166"/>
            <a:ext cx="6684078" cy="4206240"/>
          </a:xfrm>
          <a:prstGeom prst="rect"/>
        </p:spPr>
        <p:txBody>
          <a:bodyPr rtlCol="0" wrap="square">
            <a:spAutoFit/>
          </a:bodyPr>
          <a:p>
            <a:r>
              <a:rPr sz="2800" lang="en-US">
                <a:solidFill>
                  <a:srgbClr val="000000"/>
                </a:solidFill>
              </a:rPr>
              <a:t>The WOW in our solution lies in its seamless integration of automated calculations and dynamic dashboards within Excel. It transforms raw data into intuitive, actionable insights with minimal manual effort, offering real-time performance tracking and visually engaging reports that enhance decision-making and drive strategic workforce improvements.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2024-03-26T21:07:22Z</dcterms:created>
  <dcterms:modified xsi:type="dcterms:W3CDTF">2024-08-30T15:43:51Z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f44400c618b84b7cb355ebccf3a56e2e</vt:lpwstr>
  </property>
</Properties>
</file>