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426" r:id="rId4"/>
    <p:sldId id="429" r:id="rId5"/>
    <p:sldId id="43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703"/>
  </p:normalViewPr>
  <p:slideViewPr>
    <p:cSldViewPr snapToGrid="0">
      <p:cViewPr>
        <p:scale>
          <a:sx n="75" d="100"/>
          <a:sy n="75" d="100"/>
        </p:scale>
        <p:origin x="51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1CA8-03BB-B0F1-5891-5CCA57C567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32FBB5-6B21-8C7E-B988-BED9F02E56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780A8A-5E37-FD4B-459D-F47E63D415CF}"/>
              </a:ext>
            </a:extLst>
          </p:cNvPr>
          <p:cNvSpPr>
            <a:spLocks noGrp="1"/>
          </p:cNvSpPr>
          <p:nvPr>
            <p:ph type="dt" sz="half" idx="10"/>
          </p:nvPr>
        </p:nvSpPr>
        <p:spPr/>
        <p:txBody>
          <a:bodyPr/>
          <a:lstStyle/>
          <a:p>
            <a:fld id="{0AA2572B-DD54-1E4D-8B10-F47CD82835A7}" type="datetimeFigureOut">
              <a:rPr lang="en-US" smtClean="0"/>
              <a:t>2/21/2025</a:t>
            </a:fld>
            <a:endParaRPr lang="en-US"/>
          </a:p>
        </p:txBody>
      </p:sp>
      <p:sp>
        <p:nvSpPr>
          <p:cNvPr id="5" name="Footer Placeholder 4">
            <a:extLst>
              <a:ext uri="{FF2B5EF4-FFF2-40B4-BE49-F238E27FC236}">
                <a16:creationId xmlns:a16="http://schemas.microsoft.com/office/drawing/2014/main" id="{96BBCFE8-E112-190D-5684-6CBB84A67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A1D42-174E-DCFD-E479-05A4AC7643D3}"/>
              </a:ext>
            </a:extLst>
          </p:cNvPr>
          <p:cNvSpPr>
            <a:spLocks noGrp="1"/>
          </p:cNvSpPr>
          <p:nvPr>
            <p:ph type="sldNum" sz="quarter" idx="12"/>
          </p:nvPr>
        </p:nvSpPr>
        <p:spPr/>
        <p:txBody>
          <a:bodyPr/>
          <a:lstStyle/>
          <a:p>
            <a:fld id="{2942F178-82FA-7641-AF48-E5B53F0CA4D3}" type="slidenum">
              <a:rPr lang="en-US" smtClean="0"/>
              <a:t>‹#›</a:t>
            </a:fld>
            <a:endParaRPr lang="en-US"/>
          </a:p>
        </p:txBody>
      </p:sp>
    </p:spTree>
    <p:extLst>
      <p:ext uri="{BB962C8B-B14F-4D97-AF65-F5344CB8AC3E}">
        <p14:creationId xmlns:p14="http://schemas.microsoft.com/office/powerpoint/2010/main" val="212859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4B66-502A-1B7A-27BB-3F2D6F2373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4DB45A-DC9A-0081-6FF8-47AD149233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BD3F80-71D1-3267-4AC8-F20C09339F4B}"/>
              </a:ext>
            </a:extLst>
          </p:cNvPr>
          <p:cNvSpPr>
            <a:spLocks noGrp="1"/>
          </p:cNvSpPr>
          <p:nvPr>
            <p:ph type="dt" sz="half" idx="10"/>
          </p:nvPr>
        </p:nvSpPr>
        <p:spPr/>
        <p:txBody>
          <a:bodyPr/>
          <a:lstStyle/>
          <a:p>
            <a:fld id="{0AA2572B-DD54-1E4D-8B10-F47CD82835A7}" type="datetimeFigureOut">
              <a:rPr lang="en-US" smtClean="0"/>
              <a:t>2/21/2025</a:t>
            </a:fld>
            <a:endParaRPr lang="en-US"/>
          </a:p>
        </p:txBody>
      </p:sp>
      <p:sp>
        <p:nvSpPr>
          <p:cNvPr id="5" name="Footer Placeholder 4">
            <a:extLst>
              <a:ext uri="{FF2B5EF4-FFF2-40B4-BE49-F238E27FC236}">
                <a16:creationId xmlns:a16="http://schemas.microsoft.com/office/drawing/2014/main" id="{DDA98EE7-35DD-A619-0A3F-6CB05054C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026D4-60F0-C232-FA5F-AF20F6A738AD}"/>
              </a:ext>
            </a:extLst>
          </p:cNvPr>
          <p:cNvSpPr>
            <a:spLocks noGrp="1"/>
          </p:cNvSpPr>
          <p:nvPr>
            <p:ph type="sldNum" sz="quarter" idx="12"/>
          </p:nvPr>
        </p:nvSpPr>
        <p:spPr/>
        <p:txBody>
          <a:bodyPr/>
          <a:lstStyle/>
          <a:p>
            <a:fld id="{2942F178-82FA-7641-AF48-E5B53F0CA4D3}" type="slidenum">
              <a:rPr lang="en-US" smtClean="0"/>
              <a:t>‹#›</a:t>
            </a:fld>
            <a:endParaRPr lang="en-US"/>
          </a:p>
        </p:txBody>
      </p:sp>
    </p:spTree>
    <p:extLst>
      <p:ext uri="{BB962C8B-B14F-4D97-AF65-F5344CB8AC3E}">
        <p14:creationId xmlns:p14="http://schemas.microsoft.com/office/powerpoint/2010/main" val="2504479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DB0D36-7034-4A69-4D3A-4AB8F78DCA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248C68-8F41-DDAC-DB59-2A03330C79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33C65-3FC3-65CE-79DE-1627498D25BF}"/>
              </a:ext>
            </a:extLst>
          </p:cNvPr>
          <p:cNvSpPr>
            <a:spLocks noGrp="1"/>
          </p:cNvSpPr>
          <p:nvPr>
            <p:ph type="dt" sz="half" idx="10"/>
          </p:nvPr>
        </p:nvSpPr>
        <p:spPr/>
        <p:txBody>
          <a:bodyPr/>
          <a:lstStyle/>
          <a:p>
            <a:fld id="{0AA2572B-DD54-1E4D-8B10-F47CD82835A7}" type="datetimeFigureOut">
              <a:rPr lang="en-US" smtClean="0"/>
              <a:t>2/21/2025</a:t>
            </a:fld>
            <a:endParaRPr lang="en-US"/>
          </a:p>
        </p:txBody>
      </p:sp>
      <p:sp>
        <p:nvSpPr>
          <p:cNvPr id="5" name="Footer Placeholder 4">
            <a:extLst>
              <a:ext uri="{FF2B5EF4-FFF2-40B4-BE49-F238E27FC236}">
                <a16:creationId xmlns:a16="http://schemas.microsoft.com/office/drawing/2014/main" id="{B0E71588-DC7E-CA51-5A60-B37CD4BD8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E3427-79B4-E190-C5AA-0E90F8E8B1A9}"/>
              </a:ext>
            </a:extLst>
          </p:cNvPr>
          <p:cNvSpPr>
            <a:spLocks noGrp="1"/>
          </p:cNvSpPr>
          <p:nvPr>
            <p:ph type="sldNum" sz="quarter" idx="12"/>
          </p:nvPr>
        </p:nvSpPr>
        <p:spPr/>
        <p:txBody>
          <a:bodyPr/>
          <a:lstStyle/>
          <a:p>
            <a:fld id="{2942F178-82FA-7641-AF48-E5B53F0CA4D3}" type="slidenum">
              <a:rPr lang="en-US" smtClean="0"/>
              <a:t>‹#›</a:t>
            </a:fld>
            <a:endParaRPr lang="en-US"/>
          </a:p>
        </p:txBody>
      </p:sp>
    </p:spTree>
    <p:extLst>
      <p:ext uri="{BB962C8B-B14F-4D97-AF65-F5344CB8AC3E}">
        <p14:creationId xmlns:p14="http://schemas.microsoft.com/office/powerpoint/2010/main" val="3097071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dirty="0">
              <a:solidFill>
                <a:srgbClr val="000000"/>
              </a:solidFill>
              <a:latin typeface="Arial"/>
            </a:endParaRPr>
          </a:p>
        </p:txBody>
      </p:sp>
    </p:spTree>
    <p:extLst>
      <p:ext uri="{BB962C8B-B14F-4D97-AF65-F5344CB8AC3E}">
        <p14:creationId xmlns:p14="http://schemas.microsoft.com/office/powerpoint/2010/main" val="3778015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69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1039-7710-B518-B953-52454A3FE2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101B7E-736B-903D-72CC-014CD90BE9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A415A-2FEC-757D-83C1-1339A26B4CA4}"/>
              </a:ext>
            </a:extLst>
          </p:cNvPr>
          <p:cNvSpPr>
            <a:spLocks noGrp="1"/>
          </p:cNvSpPr>
          <p:nvPr>
            <p:ph type="dt" sz="half" idx="10"/>
          </p:nvPr>
        </p:nvSpPr>
        <p:spPr/>
        <p:txBody>
          <a:bodyPr/>
          <a:lstStyle/>
          <a:p>
            <a:fld id="{0AA2572B-DD54-1E4D-8B10-F47CD82835A7}" type="datetimeFigureOut">
              <a:rPr lang="en-US" smtClean="0"/>
              <a:t>2/21/2025</a:t>
            </a:fld>
            <a:endParaRPr lang="en-US"/>
          </a:p>
        </p:txBody>
      </p:sp>
      <p:sp>
        <p:nvSpPr>
          <p:cNvPr id="5" name="Footer Placeholder 4">
            <a:extLst>
              <a:ext uri="{FF2B5EF4-FFF2-40B4-BE49-F238E27FC236}">
                <a16:creationId xmlns:a16="http://schemas.microsoft.com/office/drawing/2014/main" id="{86B30BEE-381D-B834-3C34-6D07303D7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44726-EE3A-C46C-7974-CFAF7463787A}"/>
              </a:ext>
            </a:extLst>
          </p:cNvPr>
          <p:cNvSpPr>
            <a:spLocks noGrp="1"/>
          </p:cNvSpPr>
          <p:nvPr>
            <p:ph type="sldNum" sz="quarter" idx="12"/>
          </p:nvPr>
        </p:nvSpPr>
        <p:spPr/>
        <p:txBody>
          <a:bodyPr/>
          <a:lstStyle/>
          <a:p>
            <a:fld id="{2942F178-82FA-7641-AF48-E5B53F0CA4D3}" type="slidenum">
              <a:rPr lang="en-US" smtClean="0"/>
              <a:t>‹#›</a:t>
            </a:fld>
            <a:endParaRPr lang="en-US"/>
          </a:p>
        </p:txBody>
      </p:sp>
    </p:spTree>
    <p:extLst>
      <p:ext uri="{BB962C8B-B14F-4D97-AF65-F5344CB8AC3E}">
        <p14:creationId xmlns:p14="http://schemas.microsoft.com/office/powerpoint/2010/main" val="176835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E4A8-E09E-6F95-CD6A-BB2B549E21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330961-419B-F723-1AA9-EDE8379B94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398F02-19ED-4D3A-B68D-31D8E1FBDCE4}"/>
              </a:ext>
            </a:extLst>
          </p:cNvPr>
          <p:cNvSpPr>
            <a:spLocks noGrp="1"/>
          </p:cNvSpPr>
          <p:nvPr>
            <p:ph type="dt" sz="half" idx="10"/>
          </p:nvPr>
        </p:nvSpPr>
        <p:spPr/>
        <p:txBody>
          <a:bodyPr/>
          <a:lstStyle/>
          <a:p>
            <a:fld id="{0AA2572B-DD54-1E4D-8B10-F47CD82835A7}" type="datetimeFigureOut">
              <a:rPr lang="en-US" smtClean="0"/>
              <a:t>2/21/2025</a:t>
            </a:fld>
            <a:endParaRPr lang="en-US"/>
          </a:p>
        </p:txBody>
      </p:sp>
      <p:sp>
        <p:nvSpPr>
          <p:cNvPr id="5" name="Footer Placeholder 4">
            <a:extLst>
              <a:ext uri="{FF2B5EF4-FFF2-40B4-BE49-F238E27FC236}">
                <a16:creationId xmlns:a16="http://schemas.microsoft.com/office/drawing/2014/main" id="{CE1546BD-66B5-D488-FB32-CBA6513BE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CBCDD-8C82-0720-4533-0EBF7FDA0A94}"/>
              </a:ext>
            </a:extLst>
          </p:cNvPr>
          <p:cNvSpPr>
            <a:spLocks noGrp="1"/>
          </p:cNvSpPr>
          <p:nvPr>
            <p:ph type="sldNum" sz="quarter" idx="12"/>
          </p:nvPr>
        </p:nvSpPr>
        <p:spPr/>
        <p:txBody>
          <a:bodyPr/>
          <a:lstStyle/>
          <a:p>
            <a:fld id="{2942F178-82FA-7641-AF48-E5B53F0CA4D3}" type="slidenum">
              <a:rPr lang="en-US" smtClean="0"/>
              <a:t>‹#›</a:t>
            </a:fld>
            <a:endParaRPr lang="en-US"/>
          </a:p>
        </p:txBody>
      </p:sp>
    </p:spTree>
    <p:extLst>
      <p:ext uri="{BB962C8B-B14F-4D97-AF65-F5344CB8AC3E}">
        <p14:creationId xmlns:p14="http://schemas.microsoft.com/office/powerpoint/2010/main" val="67892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DFDC-8A65-1A67-2B1C-4E58D0786F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B3A7F8-6B52-DF24-3904-CAB07976B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E0A122-EEF3-15B0-424B-E5011260EE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9E3FE8-69A2-7EB5-58FD-0C51C605DB33}"/>
              </a:ext>
            </a:extLst>
          </p:cNvPr>
          <p:cNvSpPr>
            <a:spLocks noGrp="1"/>
          </p:cNvSpPr>
          <p:nvPr>
            <p:ph type="dt" sz="half" idx="10"/>
          </p:nvPr>
        </p:nvSpPr>
        <p:spPr/>
        <p:txBody>
          <a:bodyPr/>
          <a:lstStyle/>
          <a:p>
            <a:fld id="{0AA2572B-DD54-1E4D-8B10-F47CD82835A7}" type="datetimeFigureOut">
              <a:rPr lang="en-US" smtClean="0"/>
              <a:t>2/21/2025</a:t>
            </a:fld>
            <a:endParaRPr lang="en-US"/>
          </a:p>
        </p:txBody>
      </p:sp>
      <p:sp>
        <p:nvSpPr>
          <p:cNvPr id="6" name="Footer Placeholder 5">
            <a:extLst>
              <a:ext uri="{FF2B5EF4-FFF2-40B4-BE49-F238E27FC236}">
                <a16:creationId xmlns:a16="http://schemas.microsoft.com/office/drawing/2014/main" id="{A00E5C12-4962-63BB-4076-CC3FBC7CB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D803D5-7410-792B-E1C0-269FDC986537}"/>
              </a:ext>
            </a:extLst>
          </p:cNvPr>
          <p:cNvSpPr>
            <a:spLocks noGrp="1"/>
          </p:cNvSpPr>
          <p:nvPr>
            <p:ph type="sldNum" sz="quarter" idx="12"/>
          </p:nvPr>
        </p:nvSpPr>
        <p:spPr/>
        <p:txBody>
          <a:bodyPr/>
          <a:lstStyle/>
          <a:p>
            <a:fld id="{2942F178-82FA-7641-AF48-E5B53F0CA4D3}" type="slidenum">
              <a:rPr lang="en-US" smtClean="0"/>
              <a:t>‹#›</a:t>
            </a:fld>
            <a:endParaRPr lang="en-US"/>
          </a:p>
        </p:txBody>
      </p:sp>
    </p:spTree>
    <p:extLst>
      <p:ext uri="{BB962C8B-B14F-4D97-AF65-F5344CB8AC3E}">
        <p14:creationId xmlns:p14="http://schemas.microsoft.com/office/powerpoint/2010/main" val="376785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8507-1717-80CA-2A35-70CE1DA4A7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BA2C7-3195-795D-79E5-B2188D0396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F123FE-8EE2-42BB-71CF-F7F60A5D6A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F455CF-6EAD-8ADD-F087-F0228AB023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CB28B4-C3A1-4AA2-61D7-10148B2990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E8CD79-9BC6-4631-9936-DCE123D42767}"/>
              </a:ext>
            </a:extLst>
          </p:cNvPr>
          <p:cNvSpPr>
            <a:spLocks noGrp="1"/>
          </p:cNvSpPr>
          <p:nvPr>
            <p:ph type="dt" sz="half" idx="10"/>
          </p:nvPr>
        </p:nvSpPr>
        <p:spPr/>
        <p:txBody>
          <a:bodyPr/>
          <a:lstStyle/>
          <a:p>
            <a:fld id="{0AA2572B-DD54-1E4D-8B10-F47CD82835A7}" type="datetimeFigureOut">
              <a:rPr lang="en-US" smtClean="0"/>
              <a:t>2/21/2025</a:t>
            </a:fld>
            <a:endParaRPr lang="en-US"/>
          </a:p>
        </p:txBody>
      </p:sp>
      <p:sp>
        <p:nvSpPr>
          <p:cNvPr id="8" name="Footer Placeholder 7">
            <a:extLst>
              <a:ext uri="{FF2B5EF4-FFF2-40B4-BE49-F238E27FC236}">
                <a16:creationId xmlns:a16="http://schemas.microsoft.com/office/drawing/2014/main" id="{D2927E7C-7ED1-85CE-4D66-D5972FBBB8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90B926-1ED2-7907-76A5-0A85AC16459A}"/>
              </a:ext>
            </a:extLst>
          </p:cNvPr>
          <p:cNvSpPr>
            <a:spLocks noGrp="1"/>
          </p:cNvSpPr>
          <p:nvPr>
            <p:ph type="sldNum" sz="quarter" idx="12"/>
          </p:nvPr>
        </p:nvSpPr>
        <p:spPr/>
        <p:txBody>
          <a:bodyPr/>
          <a:lstStyle/>
          <a:p>
            <a:fld id="{2942F178-82FA-7641-AF48-E5B53F0CA4D3}" type="slidenum">
              <a:rPr lang="en-US" smtClean="0"/>
              <a:t>‹#›</a:t>
            </a:fld>
            <a:endParaRPr lang="en-US"/>
          </a:p>
        </p:txBody>
      </p:sp>
    </p:spTree>
    <p:extLst>
      <p:ext uri="{BB962C8B-B14F-4D97-AF65-F5344CB8AC3E}">
        <p14:creationId xmlns:p14="http://schemas.microsoft.com/office/powerpoint/2010/main" val="74428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71A3-AD9E-5138-469B-DA5D383B61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D87F5-F486-1D46-607A-9308C64031D2}"/>
              </a:ext>
            </a:extLst>
          </p:cNvPr>
          <p:cNvSpPr>
            <a:spLocks noGrp="1"/>
          </p:cNvSpPr>
          <p:nvPr>
            <p:ph type="dt" sz="half" idx="10"/>
          </p:nvPr>
        </p:nvSpPr>
        <p:spPr/>
        <p:txBody>
          <a:bodyPr/>
          <a:lstStyle/>
          <a:p>
            <a:fld id="{0AA2572B-DD54-1E4D-8B10-F47CD82835A7}" type="datetimeFigureOut">
              <a:rPr lang="en-US" smtClean="0"/>
              <a:t>2/21/2025</a:t>
            </a:fld>
            <a:endParaRPr lang="en-US"/>
          </a:p>
        </p:txBody>
      </p:sp>
      <p:sp>
        <p:nvSpPr>
          <p:cNvPr id="4" name="Footer Placeholder 3">
            <a:extLst>
              <a:ext uri="{FF2B5EF4-FFF2-40B4-BE49-F238E27FC236}">
                <a16:creationId xmlns:a16="http://schemas.microsoft.com/office/drawing/2014/main" id="{5F58FBB8-AA4E-E5BF-01BA-7892C95A00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B12F1B-CF1C-55CA-83D5-BCB836CEA240}"/>
              </a:ext>
            </a:extLst>
          </p:cNvPr>
          <p:cNvSpPr>
            <a:spLocks noGrp="1"/>
          </p:cNvSpPr>
          <p:nvPr>
            <p:ph type="sldNum" sz="quarter" idx="12"/>
          </p:nvPr>
        </p:nvSpPr>
        <p:spPr/>
        <p:txBody>
          <a:bodyPr/>
          <a:lstStyle/>
          <a:p>
            <a:fld id="{2942F178-82FA-7641-AF48-E5B53F0CA4D3}" type="slidenum">
              <a:rPr lang="en-US" smtClean="0"/>
              <a:t>‹#›</a:t>
            </a:fld>
            <a:endParaRPr lang="en-US"/>
          </a:p>
        </p:txBody>
      </p:sp>
    </p:spTree>
    <p:extLst>
      <p:ext uri="{BB962C8B-B14F-4D97-AF65-F5344CB8AC3E}">
        <p14:creationId xmlns:p14="http://schemas.microsoft.com/office/powerpoint/2010/main" val="2124137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78B68-D003-2895-CCBC-51654984996E}"/>
              </a:ext>
            </a:extLst>
          </p:cNvPr>
          <p:cNvSpPr>
            <a:spLocks noGrp="1"/>
          </p:cNvSpPr>
          <p:nvPr>
            <p:ph type="dt" sz="half" idx="10"/>
          </p:nvPr>
        </p:nvSpPr>
        <p:spPr/>
        <p:txBody>
          <a:bodyPr/>
          <a:lstStyle/>
          <a:p>
            <a:fld id="{0AA2572B-DD54-1E4D-8B10-F47CD82835A7}" type="datetimeFigureOut">
              <a:rPr lang="en-US" smtClean="0"/>
              <a:t>2/21/2025</a:t>
            </a:fld>
            <a:endParaRPr lang="en-US"/>
          </a:p>
        </p:txBody>
      </p:sp>
      <p:sp>
        <p:nvSpPr>
          <p:cNvPr id="3" name="Footer Placeholder 2">
            <a:extLst>
              <a:ext uri="{FF2B5EF4-FFF2-40B4-BE49-F238E27FC236}">
                <a16:creationId xmlns:a16="http://schemas.microsoft.com/office/drawing/2014/main" id="{340BFCFF-9BE3-95B3-0F8E-BBA729FE45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3813A6-53AD-CCE1-C38B-F6FAC8F2CA37}"/>
              </a:ext>
            </a:extLst>
          </p:cNvPr>
          <p:cNvSpPr>
            <a:spLocks noGrp="1"/>
          </p:cNvSpPr>
          <p:nvPr>
            <p:ph type="sldNum" sz="quarter" idx="12"/>
          </p:nvPr>
        </p:nvSpPr>
        <p:spPr/>
        <p:txBody>
          <a:bodyPr/>
          <a:lstStyle/>
          <a:p>
            <a:fld id="{2942F178-82FA-7641-AF48-E5B53F0CA4D3}" type="slidenum">
              <a:rPr lang="en-US" smtClean="0"/>
              <a:t>‹#›</a:t>
            </a:fld>
            <a:endParaRPr lang="en-US"/>
          </a:p>
        </p:txBody>
      </p:sp>
    </p:spTree>
    <p:extLst>
      <p:ext uri="{BB962C8B-B14F-4D97-AF65-F5344CB8AC3E}">
        <p14:creationId xmlns:p14="http://schemas.microsoft.com/office/powerpoint/2010/main" val="71905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5C6C-5AD7-A33D-1A05-339B0DAD1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F43DF8-A012-F622-A852-7FC4BA4518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9FBD7D-90FD-078E-81B4-BD1331EE87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03230-431F-0482-C0E0-93558E83CA59}"/>
              </a:ext>
            </a:extLst>
          </p:cNvPr>
          <p:cNvSpPr>
            <a:spLocks noGrp="1"/>
          </p:cNvSpPr>
          <p:nvPr>
            <p:ph type="dt" sz="half" idx="10"/>
          </p:nvPr>
        </p:nvSpPr>
        <p:spPr/>
        <p:txBody>
          <a:bodyPr/>
          <a:lstStyle/>
          <a:p>
            <a:fld id="{0AA2572B-DD54-1E4D-8B10-F47CD82835A7}" type="datetimeFigureOut">
              <a:rPr lang="en-US" smtClean="0"/>
              <a:t>2/21/2025</a:t>
            </a:fld>
            <a:endParaRPr lang="en-US"/>
          </a:p>
        </p:txBody>
      </p:sp>
      <p:sp>
        <p:nvSpPr>
          <p:cNvPr id="6" name="Footer Placeholder 5">
            <a:extLst>
              <a:ext uri="{FF2B5EF4-FFF2-40B4-BE49-F238E27FC236}">
                <a16:creationId xmlns:a16="http://schemas.microsoft.com/office/drawing/2014/main" id="{029B0C2E-0409-83D2-18DB-EB8511B10B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F265-AA8A-116E-827E-0414CBB4983C}"/>
              </a:ext>
            </a:extLst>
          </p:cNvPr>
          <p:cNvSpPr>
            <a:spLocks noGrp="1"/>
          </p:cNvSpPr>
          <p:nvPr>
            <p:ph type="sldNum" sz="quarter" idx="12"/>
          </p:nvPr>
        </p:nvSpPr>
        <p:spPr/>
        <p:txBody>
          <a:bodyPr/>
          <a:lstStyle/>
          <a:p>
            <a:fld id="{2942F178-82FA-7641-AF48-E5B53F0CA4D3}" type="slidenum">
              <a:rPr lang="en-US" smtClean="0"/>
              <a:t>‹#›</a:t>
            </a:fld>
            <a:endParaRPr lang="en-US"/>
          </a:p>
        </p:txBody>
      </p:sp>
    </p:spTree>
    <p:extLst>
      <p:ext uri="{BB962C8B-B14F-4D97-AF65-F5344CB8AC3E}">
        <p14:creationId xmlns:p14="http://schemas.microsoft.com/office/powerpoint/2010/main" val="280238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4E345-6585-FFF4-34EE-83E36E578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BA0AA2-EE55-D096-8D65-75082C67B7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97D1BA-DAB3-9853-D692-214034EDE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E70F4-B507-CEFA-7CAE-0516C2603913}"/>
              </a:ext>
            </a:extLst>
          </p:cNvPr>
          <p:cNvSpPr>
            <a:spLocks noGrp="1"/>
          </p:cNvSpPr>
          <p:nvPr>
            <p:ph type="dt" sz="half" idx="10"/>
          </p:nvPr>
        </p:nvSpPr>
        <p:spPr/>
        <p:txBody>
          <a:bodyPr/>
          <a:lstStyle/>
          <a:p>
            <a:fld id="{0AA2572B-DD54-1E4D-8B10-F47CD82835A7}" type="datetimeFigureOut">
              <a:rPr lang="en-US" smtClean="0"/>
              <a:t>2/21/2025</a:t>
            </a:fld>
            <a:endParaRPr lang="en-US"/>
          </a:p>
        </p:txBody>
      </p:sp>
      <p:sp>
        <p:nvSpPr>
          <p:cNvPr id="6" name="Footer Placeholder 5">
            <a:extLst>
              <a:ext uri="{FF2B5EF4-FFF2-40B4-BE49-F238E27FC236}">
                <a16:creationId xmlns:a16="http://schemas.microsoft.com/office/drawing/2014/main" id="{3EE72A96-29A8-90AE-EE4A-42E017F17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AA6C9C-69D8-0B68-BFFC-B5A6E876F63C}"/>
              </a:ext>
            </a:extLst>
          </p:cNvPr>
          <p:cNvSpPr>
            <a:spLocks noGrp="1"/>
          </p:cNvSpPr>
          <p:nvPr>
            <p:ph type="sldNum" sz="quarter" idx="12"/>
          </p:nvPr>
        </p:nvSpPr>
        <p:spPr/>
        <p:txBody>
          <a:bodyPr/>
          <a:lstStyle/>
          <a:p>
            <a:fld id="{2942F178-82FA-7641-AF48-E5B53F0CA4D3}" type="slidenum">
              <a:rPr lang="en-US" smtClean="0"/>
              <a:t>‹#›</a:t>
            </a:fld>
            <a:endParaRPr lang="en-US"/>
          </a:p>
        </p:txBody>
      </p:sp>
    </p:spTree>
    <p:extLst>
      <p:ext uri="{BB962C8B-B14F-4D97-AF65-F5344CB8AC3E}">
        <p14:creationId xmlns:p14="http://schemas.microsoft.com/office/powerpoint/2010/main" val="76241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8F1D81-6F03-36F2-D785-864C1B1A5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97F584-B435-87BB-C379-48557E7E0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A9C69-3E40-E3F4-0651-EE0891C71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2572B-DD54-1E4D-8B10-F47CD82835A7}" type="datetimeFigureOut">
              <a:rPr lang="en-US" smtClean="0"/>
              <a:t>2/21/2025</a:t>
            </a:fld>
            <a:endParaRPr lang="en-US"/>
          </a:p>
        </p:txBody>
      </p:sp>
      <p:sp>
        <p:nvSpPr>
          <p:cNvPr id="5" name="Footer Placeholder 4">
            <a:extLst>
              <a:ext uri="{FF2B5EF4-FFF2-40B4-BE49-F238E27FC236}">
                <a16:creationId xmlns:a16="http://schemas.microsoft.com/office/drawing/2014/main" id="{D092D33F-03B3-2E37-0CA9-544DD7CA3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47C5A3-533B-F6D1-CA48-956A64B636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2F178-82FA-7641-AF48-E5B53F0CA4D3}" type="slidenum">
              <a:rPr lang="en-US" smtClean="0"/>
              <a:t>‹#›</a:t>
            </a:fld>
            <a:endParaRPr lang="en-US"/>
          </a:p>
        </p:txBody>
      </p:sp>
    </p:spTree>
    <p:extLst>
      <p:ext uri="{BB962C8B-B14F-4D97-AF65-F5344CB8AC3E}">
        <p14:creationId xmlns:p14="http://schemas.microsoft.com/office/powerpoint/2010/main" val="918602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self-attention-in-nlp/"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F964-3B58-BB76-AED4-14113EDB3247}"/>
              </a:ext>
            </a:extLst>
          </p:cNvPr>
          <p:cNvSpPr>
            <a:spLocks noGrp="1"/>
          </p:cNvSpPr>
          <p:nvPr>
            <p:ph type="ctrTitle"/>
          </p:nvPr>
        </p:nvSpPr>
        <p:spPr/>
        <p:txBody>
          <a:bodyPr/>
          <a:lstStyle/>
          <a:p>
            <a:r>
              <a:rPr lang="en-US" dirty="0"/>
              <a:t>BERT Architecture &amp; Coding Exercise</a:t>
            </a:r>
          </a:p>
        </p:txBody>
      </p:sp>
      <p:sp>
        <p:nvSpPr>
          <p:cNvPr id="3" name="Subtitle 2">
            <a:extLst>
              <a:ext uri="{FF2B5EF4-FFF2-40B4-BE49-F238E27FC236}">
                <a16:creationId xmlns:a16="http://schemas.microsoft.com/office/drawing/2014/main" id="{22E60BFB-A6C7-FE0D-A79B-AFB13495309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065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702240" y="-10800"/>
            <a:ext cx="11489760" cy="100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0" strike="noStrike" spc="-1" dirty="0">
                <a:solidFill>
                  <a:srgbClr val="000000"/>
                </a:solidFill>
                <a:latin typeface="Aptos Display"/>
                <a:ea typeface="DejaVu Sans"/>
              </a:rPr>
              <a:t>Top View of Architecture</a:t>
            </a:r>
            <a:endParaRPr lang="en-IN" sz="3600" b="0" strike="noStrike" spc="-1" dirty="0">
              <a:latin typeface="Arial"/>
            </a:endParaRPr>
          </a:p>
        </p:txBody>
      </p:sp>
      <p:sp>
        <p:nvSpPr>
          <p:cNvPr id="142" name="CustomShape 2"/>
          <p:cNvSpPr/>
          <p:nvPr/>
        </p:nvSpPr>
        <p:spPr>
          <a:xfrm>
            <a:off x="9851760" y="6447600"/>
            <a:ext cx="2180520" cy="257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1100" b="0" strike="noStrike" spc="-1">
                <a:solidFill>
                  <a:srgbClr val="000000"/>
                </a:solidFill>
                <a:latin typeface="Aptos"/>
                <a:ea typeface="DejaVu Sans"/>
              </a:rPr>
              <a:t>Attention all you need paper</a:t>
            </a:r>
            <a:endParaRPr lang="en-IN" sz="1100" b="0" strike="noStrike" spc="-1">
              <a:latin typeface="Arial"/>
            </a:endParaRPr>
          </a:p>
        </p:txBody>
      </p:sp>
      <p:pic>
        <p:nvPicPr>
          <p:cNvPr id="143" name="Picture 2"/>
          <p:cNvPicPr/>
          <p:nvPr/>
        </p:nvPicPr>
        <p:blipFill>
          <a:blip r:embed="rId2"/>
          <a:stretch/>
        </p:blipFill>
        <p:spPr>
          <a:xfrm>
            <a:off x="4221760" y="997560"/>
            <a:ext cx="3637040" cy="5178360"/>
          </a:xfrm>
          <a:prstGeom prst="rect">
            <a:avLst/>
          </a:prstGeom>
          <a:ln>
            <a:noFill/>
          </a:ln>
        </p:spPr>
      </p:pic>
      <p:sp>
        <p:nvSpPr>
          <p:cNvPr id="144" name="Line 3"/>
          <p:cNvSpPr/>
          <p:nvPr/>
        </p:nvSpPr>
        <p:spPr>
          <a:xfrm>
            <a:off x="6078960" y="2017800"/>
            <a:ext cx="0" cy="3304440"/>
          </a:xfrm>
          <a:prstGeom prst="line">
            <a:avLst/>
          </a:prstGeom>
          <a:ln>
            <a:prstDash val="dash"/>
          </a:ln>
        </p:spPr>
        <p:style>
          <a:lnRef idx="2">
            <a:schemeClr val="accent2"/>
          </a:lnRef>
          <a:fillRef idx="0">
            <a:schemeClr val="accent2"/>
          </a:fillRef>
          <a:effectRef idx="1">
            <a:schemeClr val="accent2"/>
          </a:effectRef>
          <a:fontRef idx="minor"/>
        </p:style>
      </p:sp>
      <p:sp>
        <p:nvSpPr>
          <p:cNvPr id="145" name="CustomShape 4"/>
          <p:cNvSpPr/>
          <p:nvPr/>
        </p:nvSpPr>
        <p:spPr>
          <a:xfrm>
            <a:off x="2980800" y="3773520"/>
            <a:ext cx="135144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Aft>
                <a:spcPts val="1800"/>
              </a:spcAft>
            </a:pPr>
            <a:r>
              <a:rPr lang="en-IN" sz="2400" b="0" strike="noStrike" spc="-1">
                <a:solidFill>
                  <a:srgbClr val="46B1E1"/>
                </a:solidFill>
                <a:latin typeface="Aptos"/>
                <a:ea typeface="DejaVu Sans"/>
              </a:rPr>
              <a:t>Encoder</a:t>
            </a:r>
            <a:endParaRPr lang="en-IN" sz="2400" b="0" strike="noStrike" spc="-1">
              <a:latin typeface="Arial"/>
            </a:endParaRPr>
          </a:p>
        </p:txBody>
      </p:sp>
      <p:sp>
        <p:nvSpPr>
          <p:cNvPr id="146" name="CustomShape 5"/>
          <p:cNvSpPr/>
          <p:nvPr/>
        </p:nvSpPr>
        <p:spPr>
          <a:xfrm>
            <a:off x="7858800" y="3311640"/>
            <a:ext cx="135144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Aft>
                <a:spcPts val="1800"/>
              </a:spcAft>
            </a:pPr>
            <a:r>
              <a:rPr lang="en-IN" sz="2400" b="0" strike="noStrike" spc="-1">
                <a:solidFill>
                  <a:srgbClr val="46B1E1"/>
                </a:solidFill>
                <a:latin typeface="Aptos"/>
                <a:ea typeface="DejaVu Sans"/>
              </a:rPr>
              <a:t>Decoder</a:t>
            </a:r>
            <a:endParaRPr lang="en-IN"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423" y="199074"/>
            <a:ext cx="6240275" cy="536906"/>
          </a:xfrm>
          <a:prstGeom prst="rect">
            <a:avLst/>
          </a:prstGeom>
        </p:spPr>
        <p:txBody>
          <a:bodyPr wrap="none" lIns="0" tIns="0" rIns="0" bIns="0">
            <a:noAutofit/>
          </a:bodyPr>
          <a:lstStyle/>
          <a:p>
            <a:r>
              <a:rPr lang="en-US" sz="3300" spc="-1" dirty="0">
                <a:solidFill>
                  <a:srgbClr val="000000"/>
                </a:solidFill>
                <a:latin typeface="Aptos Display"/>
              </a:rPr>
              <a:t>Evolution of Transformers - BERT</a:t>
            </a:r>
          </a:p>
        </p:txBody>
      </p:sp>
      <p:sp>
        <p:nvSpPr>
          <p:cNvPr id="13" name="Rectangle 12"/>
          <p:cNvSpPr/>
          <p:nvPr/>
        </p:nvSpPr>
        <p:spPr>
          <a:xfrm>
            <a:off x="11706652" y="6390699"/>
            <a:ext cx="195012" cy="170635"/>
          </a:xfrm>
          <a:prstGeom prst="rect">
            <a:avLst/>
          </a:prstGeom>
        </p:spPr>
        <p:txBody>
          <a:bodyPr wrap="none" lIns="0" tIns="0" rIns="0" bIns="0">
            <a:noAutofit/>
          </a:bodyPr>
          <a:lstStyle/>
          <a:p>
            <a:r>
              <a:rPr lang="en-US" sz="1200" b="1">
                <a:solidFill>
                  <a:srgbClr val="595A5A"/>
                </a:solidFill>
                <a:latin typeface="Arial"/>
              </a:rPr>
              <a:t>31</a:t>
            </a:r>
          </a:p>
        </p:txBody>
      </p:sp>
      <p:pic>
        <p:nvPicPr>
          <p:cNvPr id="1026" name="Picture 2" descr="https://miro.medium.com/v2/resize:fit:700/0*ViwaI3Vvbnd-CJ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967" y="1282369"/>
            <a:ext cx="7528065" cy="510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57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321" y="199074"/>
            <a:ext cx="3018843" cy="316894"/>
          </a:xfrm>
          <a:prstGeom prst="rect">
            <a:avLst/>
          </a:prstGeom>
        </p:spPr>
        <p:txBody>
          <a:bodyPr wrap="none" lIns="0" tIns="0" rIns="0" bIns="0">
            <a:noAutofit/>
          </a:bodyPr>
          <a:lstStyle/>
          <a:p>
            <a:r>
              <a:rPr lang="en-US" sz="3300" spc="-1" dirty="0">
                <a:solidFill>
                  <a:srgbClr val="000000"/>
                </a:solidFill>
                <a:latin typeface="Aptos Display"/>
              </a:rPr>
              <a:t>Evolution of Transformers - BERT</a:t>
            </a:r>
          </a:p>
        </p:txBody>
      </p:sp>
      <p:sp>
        <p:nvSpPr>
          <p:cNvPr id="3" name="Rectangle 2"/>
          <p:cNvSpPr/>
          <p:nvPr/>
        </p:nvSpPr>
        <p:spPr>
          <a:xfrm>
            <a:off x="627321" y="1063869"/>
            <a:ext cx="10607666" cy="3170099"/>
          </a:xfrm>
          <a:prstGeom prst="rect">
            <a:avLst/>
          </a:prstGeom>
        </p:spPr>
        <p:txBody>
          <a:bodyPr wrap="square">
            <a:spAutoFit/>
          </a:bodyPr>
          <a:lstStyle/>
          <a:p>
            <a:pPr fontAlgn="base">
              <a:spcAft>
                <a:spcPts val="601"/>
              </a:spcAft>
              <a:buClr>
                <a:srgbClr val="000000"/>
              </a:buClr>
            </a:pPr>
            <a:r>
              <a:rPr lang="en-US" spc="-1" dirty="0">
                <a:solidFill>
                  <a:srgbClr val="000000"/>
                </a:solidFill>
                <a:latin typeface="Aptos"/>
              </a:rPr>
              <a:t>The architecture of BERT is a multilayer bidirectional transformer encoder which is quite similar to the transformer model. A transformer architecture is an encoder-decoder network that uses </a:t>
            </a:r>
            <a:r>
              <a:rPr lang="en-US" spc="-1" dirty="0">
                <a:solidFill>
                  <a:srgbClr val="000000"/>
                </a:solidFill>
                <a:latin typeface="Aptos"/>
                <a:hlinkClick r:id="rId2">
                  <a:extLst>
                    <a:ext uri="{A12FA001-AC4F-418D-AE19-62706E023703}">
                      <ahyp:hlinkClr xmlns:ahyp="http://schemas.microsoft.com/office/drawing/2018/hyperlinkcolor" val="tx"/>
                    </a:ext>
                  </a:extLst>
                </a:hlinkClick>
              </a:rPr>
              <a:t>self-attention</a:t>
            </a:r>
            <a:r>
              <a:rPr lang="en-US" spc="-1" dirty="0">
                <a:solidFill>
                  <a:srgbClr val="000000"/>
                </a:solidFill>
                <a:latin typeface="Aptos"/>
              </a:rPr>
              <a:t> on the encoder side and attention on the decoder side.</a:t>
            </a:r>
          </a:p>
          <a:p>
            <a:pPr fontAlgn="base">
              <a:spcAft>
                <a:spcPts val="601"/>
              </a:spcAft>
              <a:buClr>
                <a:srgbClr val="000000"/>
              </a:buClr>
            </a:pPr>
            <a:endParaRPr lang="en-US" spc="-1" dirty="0">
              <a:solidFill>
                <a:srgbClr val="000000"/>
              </a:solidFill>
              <a:latin typeface="Aptos"/>
            </a:endParaRPr>
          </a:p>
          <a:p>
            <a:pPr marL="285750" indent="-342900" fontAlgn="base">
              <a:spcAft>
                <a:spcPts val="601"/>
              </a:spcAft>
              <a:buClr>
                <a:srgbClr val="000000"/>
              </a:buClr>
              <a:buFont typeface="Arial"/>
              <a:buChar char="•"/>
            </a:pPr>
            <a:r>
              <a:rPr lang="en-US" spc="-1" dirty="0">
                <a:solidFill>
                  <a:srgbClr val="000000"/>
                </a:solidFill>
                <a:latin typeface="Aptos"/>
              </a:rPr>
              <a:t>BERT has 12 layers in the Encoder stack. These are more than the Transformer architecture described in the original paper (6 encoder layers).</a:t>
            </a:r>
          </a:p>
          <a:p>
            <a:pPr marL="285750" indent="-342900" fontAlgn="base">
              <a:spcAft>
                <a:spcPts val="601"/>
              </a:spcAft>
              <a:buClr>
                <a:srgbClr val="000000"/>
              </a:buClr>
              <a:buFont typeface="Arial"/>
              <a:buChar char="•"/>
            </a:pPr>
            <a:r>
              <a:rPr lang="en-US" spc="-1" dirty="0">
                <a:solidFill>
                  <a:srgbClr val="000000"/>
                </a:solidFill>
                <a:latin typeface="Aptos"/>
              </a:rPr>
              <a:t>BERT architectures also have larger feedforward networks (768 and 1024 hidden units respectively), and more attention heads (12 and 16 respectively) than the Transformer architecture suggested in the original paper. It contains 512 hidden units and 8 attention heads.</a:t>
            </a:r>
          </a:p>
          <a:p>
            <a:pPr marL="285750" indent="-342900" fontAlgn="base">
              <a:spcAft>
                <a:spcPts val="601"/>
              </a:spcAft>
              <a:buClr>
                <a:srgbClr val="000000"/>
              </a:buClr>
              <a:buFont typeface="Arial"/>
              <a:buChar char="•"/>
            </a:pPr>
            <a:r>
              <a:rPr lang="en-US" spc="-1" dirty="0">
                <a:solidFill>
                  <a:srgbClr val="000000"/>
                </a:solidFill>
                <a:latin typeface="Aptos"/>
              </a:rPr>
              <a:t>BERT contains 110M parameters</a:t>
            </a:r>
          </a:p>
        </p:txBody>
      </p:sp>
      <p:pic>
        <p:nvPicPr>
          <p:cNvPr id="1026" name="Picture 2" descr="Bidirectional Encoder Representations from Transformers (BERT)">
            <a:extLst>
              <a:ext uri="{FF2B5EF4-FFF2-40B4-BE49-F238E27FC236}">
                <a16:creationId xmlns:a16="http://schemas.microsoft.com/office/drawing/2014/main" id="{72C480DC-FE4D-0D81-574E-F73AB36DE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3378" y="3831623"/>
            <a:ext cx="4901609" cy="2729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79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FBCAF-8606-D2B9-B263-F27CC0933AD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454B772-FA8F-E522-B54A-7F02EFFD5019}"/>
              </a:ext>
            </a:extLst>
          </p:cNvPr>
          <p:cNvSpPr/>
          <p:nvPr/>
        </p:nvSpPr>
        <p:spPr>
          <a:xfrm>
            <a:off x="627321" y="199074"/>
            <a:ext cx="3018843" cy="316894"/>
          </a:xfrm>
          <a:prstGeom prst="rect">
            <a:avLst/>
          </a:prstGeom>
        </p:spPr>
        <p:txBody>
          <a:bodyPr wrap="none" lIns="0" tIns="0" rIns="0" bIns="0">
            <a:noAutofit/>
          </a:bodyPr>
          <a:lstStyle/>
          <a:p>
            <a:r>
              <a:rPr lang="en-US" sz="3300" spc="-1" dirty="0">
                <a:solidFill>
                  <a:srgbClr val="000000"/>
                </a:solidFill>
                <a:latin typeface="Aptos Display"/>
              </a:rPr>
              <a:t>Evolution of Transformers - BERT</a:t>
            </a:r>
          </a:p>
        </p:txBody>
      </p:sp>
      <p:sp>
        <p:nvSpPr>
          <p:cNvPr id="3" name="Rectangle 2">
            <a:extLst>
              <a:ext uri="{FF2B5EF4-FFF2-40B4-BE49-F238E27FC236}">
                <a16:creationId xmlns:a16="http://schemas.microsoft.com/office/drawing/2014/main" id="{9132DA3B-74D9-FC23-E225-C37CC33EA063}"/>
              </a:ext>
            </a:extLst>
          </p:cNvPr>
          <p:cNvSpPr/>
          <p:nvPr/>
        </p:nvSpPr>
        <p:spPr>
          <a:xfrm>
            <a:off x="380734" y="895704"/>
            <a:ext cx="6467162" cy="5355312"/>
          </a:xfrm>
          <a:prstGeom prst="rect">
            <a:avLst/>
          </a:prstGeom>
        </p:spPr>
        <p:txBody>
          <a:bodyPr wrap="square">
            <a:spAutoFit/>
          </a:bodyPr>
          <a:lstStyle/>
          <a:p>
            <a:r>
              <a:rPr lang="en-US" b="1" dirty="0"/>
              <a:t>BERT's Architecture:</a:t>
            </a:r>
          </a:p>
          <a:p>
            <a:pPr marL="285750" indent="-285750">
              <a:buFont typeface="Arial" panose="020B0604020202020204" pitchFamily="34" charset="0"/>
              <a:buChar char="•"/>
            </a:pPr>
            <a:r>
              <a:rPr lang="en-US" b="1" dirty="0"/>
              <a:t>BERT</a:t>
            </a:r>
            <a:r>
              <a:rPr lang="en-US" dirty="0"/>
              <a:t> stands for </a:t>
            </a:r>
            <a:r>
              <a:rPr lang="en-US" b="1" dirty="0"/>
              <a:t>Bidirectional Encoder Representations from Transformers</a:t>
            </a:r>
            <a:r>
              <a:rPr lang="en-US" dirty="0"/>
              <a:t>.</a:t>
            </a:r>
          </a:p>
          <a:p>
            <a:pPr marL="285750" indent="-285750">
              <a:buFont typeface="Arial" panose="020B0604020202020204" pitchFamily="34" charset="0"/>
              <a:buChar char="•"/>
            </a:pPr>
            <a:r>
              <a:rPr lang="en-US" dirty="0"/>
              <a:t>It is built </a:t>
            </a:r>
            <a:r>
              <a:rPr lang="en-US" b="1" dirty="0"/>
              <a:t>only</a:t>
            </a:r>
            <a:r>
              <a:rPr lang="en-US" dirty="0"/>
              <a:t> from the </a:t>
            </a:r>
            <a:r>
              <a:rPr lang="en-US" b="1" dirty="0"/>
              <a:t>encoder</a:t>
            </a:r>
            <a:r>
              <a:rPr lang="en-US" dirty="0"/>
              <a:t> part of the Transformer architecture.</a:t>
            </a:r>
          </a:p>
          <a:p>
            <a:pPr marL="285750" indent="-285750">
              <a:buFont typeface="Arial" panose="020B0604020202020204" pitchFamily="34" charset="0"/>
              <a:buChar char="•"/>
            </a:pPr>
            <a:r>
              <a:rPr lang="en-US" dirty="0"/>
              <a:t>The encoder:</a:t>
            </a:r>
          </a:p>
          <a:p>
            <a:pPr marL="742950" lvl="1" indent="-285750">
              <a:buFont typeface="Arial" panose="020B0604020202020204" pitchFamily="34" charset="0"/>
              <a:buChar char="•"/>
            </a:pPr>
            <a:r>
              <a:rPr lang="en-US" dirty="0"/>
              <a:t>Processes input text tokens.</a:t>
            </a:r>
          </a:p>
          <a:p>
            <a:pPr marL="742950" lvl="1" indent="-285750">
              <a:buFont typeface="Arial" panose="020B0604020202020204" pitchFamily="34" charset="0"/>
              <a:buChar char="•"/>
            </a:pPr>
            <a:r>
              <a:rPr lang="en-US" dirty="0"/>
              <a:t>Computes contextualized representations for each token by attending to all other tokens in the input sequence (bidirectional attention).</a:t>
            </a:r>
          </a:p>
          <a:p>
            <a:r>
              <a:rPr lang="en-US" b="1" dirty="0"/>
              <a:t>2. Purpose of BERT:</a:t>
            </a:r>
          </a:p>
          <a:p>
            <a:pPr marL="285750" indent="-285750">
              <a:buFont typeface="Arial" panose="020B0604020202020204" pitchFamily="34" charset="0"/>
              <a:buChar char="•"/>
            </a:pPr>
            <a:r>
              <a:rPr lang="en-US" dirty="0"/>
              <a:t>BERT is designed primarily for </a:t>
            </a:r>
            <a:r>
              <a:rPr lang="en-US" b="1" dirty="0"/>
              <a:t>language understanding</a:t>
            </a:r>
            <a:r>
              <a:rPr lang="en-US" dirty="0"/>
              <a:t> tasks like:</a:t>
            </a:r>
          </a:p>
          <a:p>
            <a:pPr marL="742950" lvl="1" indent="-285750">
              <a:buFont typeface="Arial" panose="020B0604020202020204" pitchFamily="34" charset="0"/>
              <a:buChar char="•"/>
            </a:pPr>
            <a:r>
              <a:rPr lang="en-US" dirty="0"/>
              <a:t>Sentiment analysis.</a:t>
            </a:r>
          </a:p>
          <a:p>
            <a:pPr marL="742950" lvl="1" indent="-285750">
              <a:buFont typeface="Arial" panose="020B0604020202020204" pitchFamily="34" charset="0"/>
              <a:buChar char="•"/>
            </a:pPr>
            <a:r>
              <a:rPr lang="en-US" dirty="0"/>
              <a:t>Named entity recognition (NER).</a:t>
            </a:r>
          </a:p>
          <a:p>
            <a:pPr marL="742950" lvl="1" indent="-285750">
              <a:buFont typeface="Arial" panose="020B0604020202020204" pitchFamily="34" charset="0"/>
              <a:buChar char="•"/>
            </a:pPr>
            <a:r>
              <a:rPr lang="en-US" dirty="0"/>
              <a:t>Question answering.</a:t>
            </a:r>
          </a:p>
          <a:p>
            <a:pPr marL="742950" lvl="1" indent="-285750">
              <a:buFont typeface="Arial" panose="020B0604020202020204" pitchFamily="34" charset="0"/>
              <a:buChar char="•"/>
            </a:pPr>
            <a:r>
              <a:rPr lang="en-US" dirty="0"/>
              <a:t>Text classification.</a:t>
            </a:r>
          </a:p>
          <a:p>
            <a:pPr marL="285750" indent="-285750">
              <a:buFont typeface="Arial" panose="020B0604020202020204" pitchFamily="34" charset="0"/>
              <a:buChar char="•"/>
            </a:pPr>
            <a:r>
              <a:rPr lang="en-US" dirty="0"/>
              <a:t>These tasks require understanding and encoding information from the input but do not generate new sequences.</a:t>
            </a:r>
          </a:p>
        </p:txBody>
      </p:sp>
      <p:pic>
        <p:nvPicPr>
          <p:cNvPr id="1026" name="Picture 2" descr="Bidirectional Encoder Representations from Transformers (BERT)">
            <a:extLst>
              <a:ext uri="{FF2B5EF4-FFF2-40B4-BE49-F238E27FC236}">
                <a16:creationId xmlns:a16="http://schemas.microsoft.com/office/drawing/2014/main" id="{64FAD9CB-0D90-539E-721D-B2E55BEC4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896" y="199074"/>
            <a:ext cx="4901609" cy="2729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444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1476</TotalTime>
  <Words>248</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Calibri</vt:lpstr>
      <vt:lpstr>Calibri Light</vt:lpstr>
      <vt:lpstr>Office Theme</vt:lpstr>
      <vt:lpstr>BERT Architecture &amp; Coding Exercise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Neil Sharma</dc:creator>
  <cp:lastModifiedBy>harsha konduru</cp:lastModifiedBy>
  <cp:revision>2</cp:revision>
  <dcterms:created xsi:type="dcterms:W3CDTF">2025-01-22T08:56:09Z</dcterms:created>
  <dcterms:modified xsi:type="dcterms:W3CDTF">2025-02-22T15:43:06Z</dcterms:modified>
</cp:coreProperties>
</file>