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58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363" r:id="rId18"/>
    <p:sldId id="27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E23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>
      <p:cViewPr>
        <p:scale>
          <a:sx n="125" d="100"/>
          <a:sy n="125" d="100"/>
        </p:scale>
        <p:origin x="-139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D98AE-9DC4-440D-8E4D-00944125B066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1BA8B-B0A8-422D-80CC-5BD17D104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1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BA8B-B0A8-422D-80CC-5BD17D104D9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wBmMfsnoglanxl8cwEpFGO0tksBmb8d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qttx.app/z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646844" y="4293096"/>
            <a:ext cx="6696743" cy="136815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方案廠商：振邦科技股份有限公司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策略夥伴：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財團法人資訊工業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策進會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物聯網智造基地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>
                <a:latin typeface="微軟正黑體" pitchFamily="34" charset="-120"/>
                <a:ea typeface="微軟正黑體" pitchFamily="34" charset="-120"/>
              </a:rPr>
              <a:t>HUB 8735 SMART AI </a:t>
            </a:r>
            <a:r>
              <a:rPr lang="en-US" altLang="zh-TW" sz="2800" b="1" u="sng" dirty="0" smtClean="0">
                <a:latin typeface="微軟正黑體" pitchFamily="34" charset="-120"/>
                <a:ea typeface="微軟正黑體" pitchFamily="34" charset="-120"/>
              </a:rPr>
              <a:t>CAM</a:t>
            </a:r>
            <a:endParaRPr lang="zh-TW" altLang="en-US" sz="2800" b="1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0" y="6401507"/>
            <a:ext cx="255577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kumimoji="0" lang="zh-TW" altLang="en-US" sz="2000" dirty="0">
                <a:latin typeface="Calibri" pitchFamily="34" charset="0"/>
                <a:ea typeface="微軟正黑體" pitchFamily="34" charset="-120"/>
              </a:rPr>
              <a:t>主講人</a:t>
            </a:r>
            <a:r>
              <a:rPr kumimoji="0" lang="en-US" altLang="zh-TW" sz="2000" dirty="0">
                <a:latin typeface="Calibri" pitchFamily="34" charset="0"/>
                <a:ea typeface="微軟正黑體" pitchFamily="34" charset="-120"/>
              </a:rPr>
              <a:t>: Howard Tien</a:t>
            </a:r>
            <a:endParaRPr kumimoji="0" lang="en-US" altLang="zh-TW" sz="4000" dirty="0"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63960" y="2420888"/>
            <a:ext cx="7552456" cy="1251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/>
              <a:t>HUB 8735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SMART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AI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CAM</a:t>
            </a: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2073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/>
              <a:t>MQTT </a:t>
            </a:r>
            <a:r>
              <a:rPr lang="zh-TW" altLang="en-US" sz="2800" b="1" u="sng" dirty="0"/>
              <a:t>範例使用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565176"/>
            <a:ext cx="7992888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 smtClean="0">
                <a:solidFill>
                  <a:srgbClr val="C00000"/>
                </a:solidFill>
              </a:rPr>
              <a:t>輸入</a:t>
            </a:r>
            <a:r>
              <a:rPr lang="en-US" altLang="zh-TW" sz="2600" dirty="0" smtClean="0">
                <a:solidFill>
                  <a:srgbClr val="C00000"/>
                </a:solidFill>
              </a:rPr>
              <a:t>Name, Host, Port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74" y="2132856"/>
            <a:ext cx="5400000" cy="396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35896" y="2996952"/>
            <a:ext cx="3024336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35896" y="3501008"/>
            <a:ext cx="3024336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3797424"/>
            <a:ext cx="3024336" cy="207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63888" y="3284984"/>
            <a:ext cx="3168352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051720" y="264795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自行</a:t>
            </a:r>
            <a:r>
              <a:rPr lang="zh-TW" altLang="en-US" dirty="0" smtClean="0">
                <a:solidFill>
                  <a:srgbClr val="FF0000"/>
                </a:solidFill>
              </a:rPr>
              <a:t>輸入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87624" y="349309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Host </a:t>
            </a:r>
            <a:r>
              <a:rPr lang="zh-TW" altLang="en-US" dirty="0" smtClean="0">
                <a:solidFill>
                  <a:srgbClr val="FF0000"/>
                </a:solidFill>
              </a:rPr>
              <a:t>填入程式</a:t>
            </a:r>
            <a:r>
              <a:rPr lang="en-US" altLang="zh-TW" dirty="0" smtClean="0">
                <a:solidFill>
                  <a:srgbClr val="FF0000"/>
                </a:solidFill>
              </a:rPr>
              <a:t>28</a:t>
            </a:r>
            <a:r>
              <a:rPr lang="zh-TW" altLang="en-US" dirty="0" smtClean="0">
                <a:solidFill>
                  <a:srgbClr val="FF0000"/>
                </a:solidFill>
              </a:rPr>
              <a:t>行的</a:t>
            </a:r>
            <a:r>
              <a:rPr lang="en-US" altLang="zh-TW" dirty="0">
                <a:solidFill>
                  <a:srgbClr val="FF0000"/>
                </a:solidFill>
              </a:rPr>
              <a:t>test.mosquitto.org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092280" y="3149352"/>
            <a:ext cx="19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Client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zh-TW" altLang="en-US" dirty="0" smtClean="0">
                <a:solidFill>
                  <a:srgbClr val="FF0000"/>
                </a:solidFill>
              </a:rPr>
              <a:t>不要更改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08732" y="3824646"/>
            <a:ext cx="225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Port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smtClean="0">
                <a:solidFill>
                  <a:srgbClr val="FF0000"/>
                </a:solidFill>
              </a:rPr>
              <a:t>1883</a:t>
            </a:r>
            <a:r>
              <a:rPr lang="zh-TW" altLang="en-US" dirty="0" smtClean="0">
                <a:solidFill>
                  <a:srgbClr val="FF0000"/>
                </a:solidFill>
              </a:rPr>
              <a:t> 對應程式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  <a:r>
              <a:rPr lang="zh-TW" altLang="en-US" dirty="0" smtClean="0">
                <a:solidFill>
                  <a:srgbClr val="FF0000"/>
                </a:solidFill>
              </a:rPr>
              <a:t>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/>
              <a:t>MQTT </a:t>
            </a:r>
            <a:r>
              <a:rPr lang="zh-TW" altLang="en-US" sz="2800" b="1" u="sng" dirty="0"/>
              <a:t>範例使用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565176"/>
            <a:ext cx="7992888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 smtClean="0">
                <a:solidFill>
                  <a:srgbClr val="C00000"/>
                </a:solidFill>
              </a:rPr>
              <a:t>改完後像下圖。在按右上角的</a:t>
            </a:r>
            <a:r>
              <a:rPr lang="en-US" altLang="zh-TW" sz="2600" dirty="0" smtClean="0">
                <a:solidFill>
                  <a:srgbClr val="C00000"/>
                </a:solidFill>
              </a:rPr>
              <a:t>Connect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04" y="2060848"/>
            <a:ext cx="5400000" cy="396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948264" y="2348880"/>
            <a:ext cx="57606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/>
              <a:t>MQTT </a:t>
            </a:r>
            <a:r>
              <a:rPr lang="zh-TW" altLang="en-US" sz="2800" b="1" u="sng" dirty="0"/>
              <a:t>範例使用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22" y="1772816"/>
            <a:ext cx="5400000" cy="396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339752" y="2276872"/>
            <a:ext cx="1296144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404" y="4941168"/>
            <a:ext cx="251621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51920" y="2348880"/>
            <a:ext cx="1008112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11760" y="27809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已建立的連結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27984" y="2636912"/>
            <a:ext cx="211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Subscription </a:t>
            </a:r>
            <a:r>
              <a:rPr lang="zh-TW" altLang="en-US" dirty="0" smtClean="0">
                <a:solidFill>
                  <a:srgbClr val="FF0000"/>
                </a:solidFill>
              </a:rPr>
              <a:t>訂閱誰的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72224" y="445819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Publish </a:t>
            </a:r>
            <a:r>
              <a:rPr lang="zh-TW" altLang="en-US" dirty="0" smtClean="0">
                <a:solidFill>
                  <a:srgbClr val="FF0000"/>
                </a:solidFill>
              </a:rPr>
              <a:t>推播給誰的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/>
              <a:t>MQTT </a:t>
            </a:r>
            <a:r>
              <a:rPr lang="zh-TW" altLang="en-US" sz="2800" b="1" u="sng" dirty="0"/>
              <a:t>範例使用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1" y="2060848"/>
            <a:ext cx="7590526" cy="399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37829" y="2996952"/>
            <a:ext cx="3838793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1"/>
          <p:cNvSpPr>
            <a:spLocks noGrp="1"/>
          </p:cNvSpPr>
          <p:nvPr>
            <p:ph idx="1"/>
          </p:nvPr>
        </p:nvSpPr>
        <p:spPr>
          <a:xfrm>
            <a:off x="580178" y="1565176"/>
            <a:ext cx="7992888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 smtClean="0">
                <a:solidFill>
                  <a:srgbClr val="C00000"/>
                </a:solidFill>
              </a:rPr>
              <a:t>從</a:t>
            </a:r>
            <a:r>
              <a:rPr lang="en-US" altLang="zh-TW" sz="2600" dirty="0" smtClean="0">
                <a:solidFill>
                  <a:srgbClr val="C00000"/>
                </a:solidFill>
              </a:rPr>
              <a:t>Serial Monitor </a:t>
            </a:r>
            <a:r>
              <a:rPr lang="zh-TW" altLang="en-US" sz="2600" dirty="0" smtClean="0">
                <a:solidFill>
                  <a:srgbClr val="C00000"/>
                </a:solidFill>
              </a:rPr>
              <a:t>看到 </a:t>
            </a:r>
            <a:r>
              <a:rPr lang="en-US" altLang="zh-TW" sz="2600" dirty="0" smtClean="0">
                <a:solidFill>
                  <a:srgbClr val="C00000"/>
                </a:solidFill>
              </a:rPr>
              <a:t>PC</a:t>
            </a:r>
            <a:r>
              <a:rPr lang="zh-TW" altLang="en-US" sz="2600" dirty="0" smtClean="0">
                <a:solidFill>
                  <a:srgbClr val="C00000"/>
                </a:solidFill>
              </a:rPr>
              <a:t>端 </a:t>
            </a:r>
            <a:r>
              <a:rPr lang="en-US" altLang="zh-TW" sz="2600" dirty="0" smtClean="0">
                <a:solidFill>
                  <a:srgbClr val="C00000"/>
                </a:solidFill>
              </a:rPr>
              <a:t>MQTT</a:t>
            </a:r>
            <a:r>
              <a:rPr lang="zh-TW" altLang="en-US" sz="2600" dirty="0" smtClean="0">
                <a:solidFill>
                  <a:srgbClr val="C00000"/>
                </a:solidFill>
              </a:rPr>
              <a:t>的 </a:t>
            </a:r>
            <a:r>
              <a:rPr lang="en-US" altLang="zh-TW" sz="2600" dirty="0" smtClean="0">
                <a:solidFill>
                  <a:srgbClr val="C00000"/>
                </a:solidFill>
              </a:rPr>
              <a:t>publish/ subscribed</a:t>
            </a:r>
          </a:p>
        </p:txBody>
      </p:sp>
      <p:sp>
        <p:nvSpPr>
          <p:cNvPr id="11" name="矩形 10"/>
          <p:cNvSpPr/>
          <p:nvPr/>
        </p:nvSpPr>
        <p:spPr>
          <a:xfrm>
            <a:off x="1691680" y="3429000"/>
            <a:ext cx="1368152" cy="1440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699320" y="3689980"/>
            <a:ext cx="1368152" cy="1440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514740" y="32036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推播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29216" y="35317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訂閱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/>
              <a:t>MQTT </a:t>
            </a:r>
            <a:r>
              <a:rPr lang="zh-TW" altLang="en-US" sz="2800" b="1" u="sng" dirty="0"/>
              <a:t>範例使用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565176"/>
            <a:ext cx="7992888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600" dirty="0" smtClean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99992" y="4509120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7" y="1628800"/>
            <a:ext cx="7952616" cy="35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87747"/>
            <a:ext cx="22288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形圖說文字 2"/>
          <p:cNvSpPr/>
          <p:nvPr/>
        </p:nvSpPr>
        <p:spPr>
          <a:xfrm>
            <a:off x="1846744" y="620688"/>
            <a:ext cx="3312368" cy="1433884"/>
          </a:xfrm>
          <a:prstGeom prst="wedgeEllipseCallou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5507"/>
            <a:ext cx="46767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形圖說文字 12"/>
          <p:cNvSpPr/>
          <p:nvPr/>
        </p:nvSpPr>
        <p:spPr>
          <a:xfrm rot="10800000">
            <a:off x="683568" y="5047048"/>
            <a:ext cx="3706539" cy="1433884"/>
          </a:xfrm>
          <a:prstGeom prst="wedgeEllipseCallou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88044" y="1152964"/>
            <a:ext cx="300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SubScribed</a:t>
            </a:r>
            <a:r>
              <a:rPr lang="zh-TW" altLang="en-US" dirty="0" smtClean="0">
                <a:solidFill>
                  <a:srgbClr val="FF0000"/>
                </a:solidFill>
              </a:rPr>
              <a:t>填對方的</a:t>
            </a:r>
            <a:r>
              <a:rPr lang="en-US" altLang="zh-TW" dirty="0" err="1" smtClean="0">
                <a:solidFill>
                  <a:srgbClr val="FF0000"/>
                </a:solidFill>
              </a:rPr>
              <a:t>PubTopic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95936" y="5579324"/>
            <a:ext cx="292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Published </a:t>
            </a:r>
            <a:r>
              <a:rPr lang="zh-TW" altLang="en-US" dirty="0" smtClean="0">
                <a:solidFill>
                  <a:srgbClr val="FF0000"/>
                </a:solidFill>
              </a:rPr>
              <a:t>填對方的</a:t>
            </a:r>
            <a:r>
              <a:rPr lang="en-US" altLang="zh-TW" dirty="0" err="1" smtClean="0">
                <a:solidFill>
                  <a:srgbClr val="FF0000"/>
                </a:solidFill>
              </a:rPr>
              <a:t>SubTopic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/>
              <a:t>MQTT </a:t>
            </a:r>
            <a:r>
              <a:rPr lang="zh-TW" altLang="en-US" sz="2800" b="1" u="sng" dirty="0"/>
              <a:t>範例使用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565176"/>
            <a:ext cx="7992888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 smtClean="0">
                <a:solidFill>
                  <a:srgbClr val="C00000"/>
                </a:solidFill>
              </a:rPr>
              <a:t>這樣就完成</a:t>
            </a:r>
            <a:r>
              <a:rPr lang="en-US" altLang="zh-TW" sz="2600" dirty="0" smtClean="0">
                <a:solidFill>
                  <a:srgbClr val="C00000"/>
                </a:solidFill>
              </a:rPr>
              <a:t>MQTT</a:t>
            </a:r>
            <a:r>
              <a:rPr lang="zh-TW" altLang="en-US" sz="2600" dirty="0" smtClean="0">
                <a:solidFill>
                  <a:srgbClr val="C00000"/>
                </a:solidFill>
              </a:rPr>
              <a:t>與</a:t>
            </a:r>
            <a:r>
              <a:rPr lang="en-US" altLang="zh-TW" sz="2600" dirty="0" smtClean="0">
                <a:solidFill>
                  <a:srgbClr val="C00000"/>
                </a:solidFill>
              </a:rPr>
              <a:t>HUB</a:t>
            </a:r>
            <a:r>
              <a:rPr lang="zh-TW" altLang="en-US" sz="2600" dirty="0" smtClean="0">
                <a:solidFill>
                  <a:srgbClr val="C00000"/>
                </a:solidFill>
              </a:rPr>
              <a:t> </a:t>
            </a:r>
            <a:r>
              <a:rPr lang="en-US" altLang="zh-TW" sz="2600" dirty="0" smtClean="0">
                <a:solidFill>
                  <a:srgbClr val="C00000"/>
                </a:solidFill>
              </a:rPr>
              <a:t>8735</a:t>
            </a:r>
            <a:r>
              <a:rPr lang="zh-TW" altLang="en-US" sz="2600" dirty="0" smtClean="0">
                <a:solidFill>
                  <a:srgbClr val="C00000"/>
                </a:solidFill>
              </a:rPr>
              <a:t> </a:t>
            </a:r>
            <a:r>
              <a:rPr lang="en-US" altLang="zh-TW" sz="2600" dirty="0" smtClean="0">
                <a:solidFill>
                  <a:srgbClr val="C00000"/>
                </a:solidFill>
              </a:rPr>
              <a:t>ultra</a:t>
            </a:r>
            <a:r>
              <a:rPr lang="zh-TW" altLang="en-US" sz="2600" dirty="0" smtClean="0">
                <a:solidFill>
                  <a:srgbClr val="C00000"/>
                </a:solidFill>
              </a:rPr>
              <a:t>的連結。</a:t>
            </a:r>
            <a:endParaRPr lang="en-US" altLang="zh-TW" sz="2600" dirty="0" smtClean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10" y="2852936"/>
            <a:ext cx="417310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21488"/>
            <a:ext cx="3600000" cy="29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4211960" y="3573016"/>
            <a:ext cx="432048" cy="360040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0800000">
            <a:off x="4211960" y="4581128"/>
            <a:ext cx="432048" cy="360040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/>
              <a:t>MQTT </a:t>
            </a:r>
            <a:r>
              <a:rPr lang="zh-TW" altLang="en-US" sz="2800" b="1" u="sng" dirty="0"/>
              <a:t>範例使用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565176"/>
            <a:ext cx="7992888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 smtClean="0">
                <a:solidFill>
                  <a:srgbClr val="C00000"/>
                </a:solidFill>
              </a:rPr>
              <a:t>開啟 </a:t>
            </a:r>
            <a:r>
              <a:rPr lang="en-US" altLang="zh-TW" sz="2600" dirty="0" err="1" smtClean="0">
                <a:solidFill>
                  <a:srgbClr val="C00000"/>
                </a:solidFill>
              </a:rPr>
              <a:t>MQTT_Button_LED</a:t>
            </a:r>
            <a:r>
              <a:rPr lang="zh-TW" altLang="en-US" sz="2600" dirty="0" smtClean="0">
                <a:solidFill>
                  <a:srgbClr val="C00000"/>
                </a:solidFill>
              </a:rPr>
              <a:t>，按照一樣的方式先與</a:t>
            </a:r>
            <a:r>
              <a:rPr lang="en-US" altLang="zh-TW" sz="2600" dirty="0" smtClean="0">
                <a:solidFill>
                  <a:srgbClr val="C00000"/>
                </a:solidFill>
              </a:rPr>
              <a:t>MQTTX</a:t>
            </a:r>
            <a:r>
              <a:rPr lang="zh-TW" altLang="en-US" sz="2600" dirty="0" smtClean="0">
                <a:solidFill>
                  <a:srgbClr val="C00000"/>
                </a:solidFill>
              </a:rPr>
              <a:t>做連結。</a:t>
            </a:r>
            <a:endParaRPr lang="en-US" altLang="zh-TW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600" dirty="0" smtClean="0">
                <a:solidFill>
                  <a:srgbClr val="C00000"/>
                </a:solidFill>
              </a:rPr>
              <a:t>可以透過電腦端下指令</a:t>
            </a:r>
            <a:r>
              <a:rPr lang="en-US" altLang="zh-TW" sz="2600" dirty="0" smtClean="0">
                <a:solidFill>
                  <a:srgbClr val="C00000"/>
                </a:solidFill>
              </a:rPr>
              <a:t>on/ off </a:t>
            </a:r>
            <a:r>
              <a:rPr lang="zh-TW" altLang="en-US" sz="2600" dirty="0" smtClean="0">
                <a:solidFill>
                  <a:srgbClr val="C00000"/>
                </a:solidFill>
              </a:rPr>
              <a:t>控制</a:t>
            </a:r>
            <a:r>
              <a:rPr lang="en-US" altLang="zh-TW" sz="2600" dirty="0" smtClean="0">
                <a:solidFill>
                  <a:srgbClr val="C00000"/>
                </a:solidFill>
              </a:rPr>
              <a:t>HUB8735ultra</a:t>
            </a:r>
            <a:r>
              <a:rPr lang="zh-TW" altLang="en-US" sz="2600" dirty="0" smtClean="0">
                <a:solidFill>
                  <a:srgbClr val="C00000"/>
                </a:solidFill>
              </a:rPr>
              <a:t>內建燈號。</a:t>
            </a:r>
            <a:endParaRPr lang="en-US" altLang="zh-TW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2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600" dirty="0">
                <a:solidFill>
                  <a:srgbClr val="C00000"/>
                </a:solidFill>
              </a:rPr>
              <a:t>可以</a:t>
            </a:r>
            <a:r>
              <a:rPr lang="zh-TW" altLang="en-US" sz="2600" dirty="0" smtClean="0">
                <a:solidFill>
                  <a:srgbClr val="C00000"/>
                </a:solidFill>
              </a:rPr>
              <a:t>透過</a:t>
            </a:r>
            <a:r>
              <a:rPr lang="en-US" altLang="zh-TW" sz="2600" dirty="0" smtClean="0">
                <a:solidFill>
                  <a:srgbClr val="C00000"/>
                </a:solidFill>
              </a:rPr>
              <a:t>HUB</a:t>
            </a:r>
            <a:r>
              <a:rPr lang="zh-TW" altLang="en-US" sz="2600" dirty="0" smtClean="0">
                <a:solidFill>
                  <a:srgbClr val="C00000"/>
                </a:solidFill>
              </a:rPr>
              <a:t> </a:t>
            </a:r>
            <a:r>
              <a:rPr lang="en-US" altLang="zh-TW" sz="2600" dirty="0" smtClean="0">
                <a:solidFill>
                  <a:srgbClr val="C00000"/>
                </a:solidFill>
              </a:rPr>
              <a:t>8735</a:t>
            </a:r>
            <a:r>
              <a:rPr lang="zh-TW" altLang="en-US" sz="2600" dirty="0" smtClean="0">
                <a:solidFill>
                  <a:srgbClr val="C00000"/>
                </a:solidFill>
              </a:rPr>
              <a:t>左側按鍵來發送訊息給電腦端。</a:t>
            </a:r>
            <a:endParaRPr lang="en-US" altLang="zh-TW" sz="2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>
                <a:latin typeface="微軟正黑體" pitchFamily="34" charset="-120"/>
                <a:ea typeface="微軟正黑體" pitchFamily="34" charset="-120"/>
              </a:rPr>
              <a:t>HUB 8735 SMART AI </a:t>
            </a:r>
            <a:r>
              <a:rPr lang="en-US" altLang="zh-TW" sz="2800" b="1" u="sng" dirty="0" smtClean="0">
                <a:latin typeface="微軟正黑體" pitchFamily="34" charset="-120"/>
                <a:ea typeface="微軟正黑體" pitchFamily="34" charset="-120"/>
              </a:rPr>
              <a:t>CAM</a:t>
            </a:r>
            <a:endParaRPr lang="zh-TW" altLang="en-US" sz="2800" b="1" u="sng" dirty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80178" y="2924944"/>
            <a:ext cx="7992888" cy="835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>
                <a:solidFill>
                  <a:srgbClr val="C00000"/>
                </a:solidFill>
              </a:rPr>
              <a:t>Questions &amp; Answers</a:t>
            </a:r>
          </a:p>
          <a:p>
            <a:pPr marL="0" indent="0" algn="ctr">
              <a:buNone/>
            </a:pPr>
            <a:endParaRPr lang="en-US" altLang="zh-TW" sz="4800" dirty="0" smtClean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0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>
                <a:latin typeface="微軟正黑體" pitchFamily="34" charset="-120"/>
                <a:ea typeface="微軟正黑體" pitchFamily="34" charset="-120"/>
              </a:rPr>
              <a:t>HUB 8735 SMART AI </a:t>
            </a:r>
            <a:r>
              <a:rPr lang="en-US" altLang="zh-TW" sz="2800" b="1" u="sng" dirty="0" smtClean="0">
                <a:latin typeface="微軟正黑體" pitchFamily="34" charset="-120"/>
                <a:ea typeface="微軟正黑體" pitchFamily="34" charset="-120"/>
              </a:rPr>
              <a:t>CAM</a:t>
            </a:r>
            <a:endParaRPr lang="zh-TW" altLang="en-US" sz="2800" b="1" u="sng" dirty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80178" y="3429000"/>
            <a:ext cx="7992888" cy="835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>
                <a:solidFill>
                  <a:srgbClr val="C00000"/>
                </a:solidFill>
              </a:rPr>
              <a:t>Thank You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/>
          <p:cNvSpPr txBox="1">
            <a:spLocks noChangeArrowheads="1"/>
          </p:cNvSpPr>
          <p:nvPr/>
        </p:nvSpPr>
        <p:spPr bwMode="auto">
          <a:xfrm>
            <a:off x="7467600" y="9525"/>
            <a:ext cx="16938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4572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4572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4572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4572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 smtClean="0">
                <a:latin typeface="微軟正黑體" pitchFamily="34" charset="-120"/>
                <a:ea typeface="微軟正黑體" pitchFamily="34" charset="-120"/>
              </a:rPr>
              <a:t>HUB</a:t>
            </a:r>
            <a:r>
              <a:rPr lang="zh-TW" altLang="en-US" sz="2800" b="1" u="sng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u="sng" dirty="0" smtClean="0">
                <a:latin typeface="微軟正黑體" pitchFamily="34" charset="-120"/>
                <a:ea typeface="微軟正黑體" pitchFamily="34" charset="-120"/>
              </a:rPr>
              <a:t>8735</a:t>
            </a:r>
            <a:r>
              <a:rPr lang="zh-TW" altLang="en-US" sz="2800" b="1" u="sng" dirty="0" smtClean="0">
                <a:latin typeface="微軟正黑體" pitchFamily="34" charset="-120"/>
                <a:ea typeface="微軟正黑體" pitchFamily="34" charset="-120"/>
              </a:rPr>
              <a:t> 實做案例</a:t>
            </a:r>
            <a:endParaRPr lang="zh-TW" altLang="en-US" sz="2800" b="1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>
          <a:xfrm>
            <a:off x="683568" y="12687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zh-TW" altLang="zh-TW" sz="2800" dirty="0"/>
          </a:p>
        </p:txBody>
      </p:sp>
      <p:sp>
        <p:nvSpPr>
          <p:cNvPr id="9" name="內容版面配置區 1"/>
          <p:cNvSpPr txBox="1">
            <a:spLocks/>
          </p:cNvSpPr>
          <p:nvPr/>
        </p:nvSpPr>
        <p:spPr>
          <a:xfrm>
            <a:off x="732887" y="12687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273" y="3645024"/>
            <a:ext cx="3974100" cy="220735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內容版面配置區 1"/>
          <p:cNvSpPr txBox="1">
            <a:spLocks/>
          </p:cNvSpPr>
          <p:nvPr/>
        </p:nvSpPr>
        <p:spPr>
          <a:xfrm>
            <a:off x="652186" y="1628800"/>
            <a:ext cx="7848872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algn="ctr">
              <a:lnSpc>
                <a:spcPct val="150000"/>
              </a:lnSpc>
              <a:buNone/>
            </a:pP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HUB 8735 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作案例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400050" lvl="1" indent="0" algn="ctr">
              <a:lnSpc>
                <a:spcPct val="150000"/>
              </a:lnSpc>
              <a:buNone/>
            </a:pP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6604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 smtClean="0"/>
              <a:t>0202</a:t>
            </a:r>
            <a:r>
              <a:rPr lang="zh-TW" altLang="en-US" sz="2800" b="1" u="sng" dirty="0"/>
              <a:t> </a:t>
            </a:r>
            <a:r>
              <a:rPr lang="zh-TW" altLang="en-US" sz="2800" b="1" u="sng" dirty="0" smtClean="0"/>
              <a:t>程式</a:t>
            </a:r>
            <a:r>
              <a:rPr lang="en-US" altLang="zh-TW" sz="2800" b="1" u="sng" dirty="0" err="1" smtClean="0"/>
              <a:t>github</a:t>
            </a:r>
            <a:r>
              <a:rPr lang="en-US" altLang="zh-TW" sz="2800" b="1" u="sng" dirty="0" smtClean="0"/>
              <a:t> </a:t>
            </a:r>
            <a:r>
              <a:rPr lang="zh-TW" altLang="en-US" sz="2800" b="1" u="sng" dirty="0" smtClean="0"/>
              <a:t>下載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E:\WIN10系統\Downloads\qrcode_94632502_44fe8d20e574e58754fa7881898ce26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148001" cy="5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 smtClean="0"/>
              <a:t>0202</a:t>
            </a:r>
            <a:r>
              <a:rPr lang="zh-TW" altLang="en-US" sz="2800" b="1" u="sng" dirty="0" smtClean="0"/>
              <a:t> 程式雲端硬碟下載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2924944"/>
            <a:ext cx="7992888" cy="835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>
                <a:solidFill>
                  <a:srgbClr val="C00000"/>
                </a:solidFill>
                <a:hlinkClick r:id="rId3"/>
              </a:rPr>
              <a:t>0202 </a:t>
            </a:r>
            <a:r>
              <a:rPr lang="zh-TW" altLang="en-US" sz="4800" dirty="0" smtClean="0">
                <a:solidFill>
                  <a:srgbClr val="C00000"/>
                </a:solidFill>
                <a:hlinkClick r:id="rId3"/>
              </a:rPr>
              <a:t>程式雲端硬碟下載</a:t>
            </a:r>
            <a:endParaRPr lang="en-US" altLang="zh-TW" sz="4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 smtClean="0"/>
              <a:t>MQTT PC</a:t>
            </a:r>
            <a:r>
              <a:rPr lang="zh-TW" altLang="en-US" sz="2800" b="1" u="sng" dirty="0" smtClean="0"/>
              <a:t>端工具 </a:t>
            </a:r>
            <a:r>
              <a:rPr lang="en-US" altLang="zh-TW" sz="2800" b="1" u="sng" dirty="0" smtClean="0"/>
              <a:t>MQTTX</a:t>
            </a:r>
            <a:r>
              <a:rPr lang="zh-TW" altLang="en-US" sz="2800" b="1" u="sng" dirty="0" smtClean="0"/>
              <a:t> 下載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268760"/>
            <a:ext cx="7992888" cy="4464496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zh-TW" altLang="en-US" sz="2600" dirty="0" smtClean="0">
                <a:solidFill>
                  <a:srgbClr val="C00000"/>
                </a:solidFill>
              </a:rPr>
              <a:t>輸入網址 </a:t>
            </a:r>
            <a:r>
              <a:rPr lang="en-US" altLang="zh-TW" sz="2600" dirty="0">
                <a:solidFill>
                  <a:srgbClr val="C00000"/>
                </a:solidFill>
                <a:hlinkClick r:id="rId3"/>
              </a:rPr>
              <a:t>https://</a:t>
            </a:r>
            <a:r>
              <a:rPr lang="en-US" altLang="zh-TW" sz="2600" dirty="0" smtClean="0">
                <a:solidFill>
                  <a:srgbClr val="C00000"/>
                </a:solidFill>
                <a:hlinkClick r:id="rId3"/>
              </a:rPr>
              <a:t>mqttx.app/zh</a:t>
            </a:r>
            <a:r>
              <a:rPr lang="zh-TW" altLang="en-US" sz="2600" dirty="0" smtClean="0">
                <a:solidFill>
                  <a:srgbClr val="C00000"/>
                </a:solidFill>
              </a:rPr>
              <a:t> 或搜尋 </a:t>
            </a:r>
            <a:r>
              <a:rPr lang="en-US" altLang="zh-TW" sz="2600" dirty="0" smtClean="0">
                <a:solidFill>
                  <a:srgbClr val="C00000"/>
                </a:solidFill>
              </a:rPr>
              <a:t>MQTTX</a:t>
            </a:r>
            <a:r>
              <a:rPr lang="zh-TW" altLang="en-US" sz="2600" dirty="0">
                <a:solidFill>
                  <a:srgbClr val="C00000"/>
                </a:solidFill>
              </a:rPr>
              <a:t> </a:t>
            </a:r>
            <a:r>
              <a:rPr lang="zh-TW" altLang="en-US" sz="2600" dirty="0" smtClean="0">
                <a:solidFill>
                  <a:srgbClr val="C00000"/>
                </a:solidFill>
              </a:rPr>
              <a:t>找到官網。</a:t>
            </a:r>
            <a:endParaRPr lang="en-US" altLang="zh-TW" sz="2600" dirty="0" smtClean="0">
              <a:solidFill>
                <a:srgbClr val="C00000"/>
              </a:solidFill>
            </a:endParaRPr>
          </a:p>
          <a:p>
            <a:pPr marL="914400" indent="-914400">
              <a:buAutoNum type="arabicPeriod"/>
            </a:pPr>
            <a:endParaRPr lang="en-US" altLang="zh-TW" sz="2600" dirty="0" smtClean="0">
              <a:solidFill>
                <a:srgbClr val="C00000"/>
              </a:solidFill>
            </a:endParaRPr>
          </a:p>
          <a:p>
            <a:pPr marL="914400" indent="-914400">
              <a:buAutoNum type="arabicPeriod"/>
            </a:pPr>
            <a:endParaRPr lang="en-US" altLang="zh-TW" sz="2600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22" y="2468880"/>
            <a:ext cx="6480000" cy="35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39752" y="4437112"/>
            <a:ext cx="79208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 smtClean="0"/>
              <a:t>MQTT PC</a:t>
            </a:r>
            <a:r>
              <a:rPr lang="zh-TW" altLang="en-US" sz="2800" b="1" u="sng" dirty="0" smtClean="0"/>
              <a:t>端工具 </a:t>
            </a:r>
            <a:r>
              <a:rPr lang="en-US" altLang="zh-TW" sz="2800" b="1" u="sng" dirty="0" smtClean="0"/>
              <a:t>MQTTX</a:t>
            </a:r>
            <a:r>
              <a:rPr lang="zh-TW" altLang="en-US" sz="2800" b="1" u="sng" dirty="0" smtClean="0"/>
              <a:t> 下載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268760"/>
            <a:ext cx="7992888" cy="4464496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zh-TW" altLang="en-US" sz="2600" dirty="0" smtClean="0">
                <a:solidFill>
                  <a:srgbClr val="C00000"/>
                </a:solidFill>
              </a:rPr>
              <a:t>選擇搭配的電腦平台</a:t>
            </a:r>
            <a:endParaRPr lang="en-US" altLang="zh-TW" sz="2600" dirty="0" smtClean="0">
              <a:solidFill>
                <a:srgbClr val="C00000"/>
              </a:solidFill>
            </a:endParaRPr>
          </a:p>
          <a:p>
            <a:pPr marL="914400" indent="-914400">
              <a:buAutoNum type="arabicPeriod" startAt="2"/>
            </a:pPr>
            <a:endParaRPr lang="en-US" altLang="zh-TW" sz="2600" dirty="0" smtClean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22" y="1988840"/>
            <a:ext cx="7200000" cy="3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339752" y="3938840"/>
            <a:ext cx="1800200" cy="4262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8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 smtClean="0"/>
              <a:t>MQTT </a:t>
            </a:r>
            <a:r>
              <a:rPr lang="zh-TW" altLang="en-US" sz="2800" b="1" u="sng" dirty="0" smtClean="0"/>
              <a:t>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268760"/>
            <a:ext cx="7992888" cy="4464496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zh-TW" altLang="en-US" sz="2600" dirty="0" smtClean="0">
                <a:solidFill>
                  <a:srgbClr val="C00000"/>
                </a:solidFill>
              </a:rPr>
              <a:t>開啟</a:t>
            </a:r>
            <a:r>
              <a:rPr lang="en-US" altLang="zh-TW" sz="2600" dirty="0" smtClean="0">
                <a:solidFill>
                  <a:srgbClr val="C00000"/>
                </a:solidFill>
              </a:rPr>
              <a:t>MQTTX</a:t>
            </a:r>
            <a:r>
              <a:rPr lang="zh-TW" altLang="en-US" sz="2600" dirty="0" smtClean="0">
                <a:solidFill>
                  <a:srgbClr val="C00000"/>
                </a:solidFill>
              </a:rPr>
              <a:t>應用程式</a:t>
            </a:r>
            <a:endParaRPr lang="en-US" altLang="zh-TW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2600" dirty="0" smtClean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79" y="2132856"/>
            <a:ext cx="5400000" cy="396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6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 smtClean="0"/>
              <a:t>MQTT </a:t>
            </a:r>
            <a:r>
              <a:rPr lang="zh-TW" altLang="en-US" sz="2800" b="1" u="sng" dirty="0"/>
              <a:t>範例使用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565176"/>
            <a:ext cx="7992888" cy="4464496"/>
          </a:xfrm>
        </p:spPr>
        <p:txBody>
          <a:bodyPr>
            <a:normAutofit/>
          </a:bodyPr>
          <a:lstStyle/>
          <a:p>
            <a:pPr marL="914400" indent="-914400">
              <a:buAutoNum type="arabicPeriod" startAt="2"/>
            </a:pPr>
            <a:r>
              <a:rPr lang="zh-TW" altLang="en-US" sz="2600" dirty="0" smtClean="0">
                <a:solidFill>
                  <a:srgbClr val="C00000"/>
                </a:solidFill>
              </a:rPr>
              <a:t>開啟</a:t>
            </a:r>
            <a:r>
              <a:rPr lang="en-US" altLang="zh-TW" sz="2600" dirty="0" smtClean="0">
                <a:solidFill>
                  <a:srgbClr val="C00000"/>
                </a:solidFill>
              </a:rPr>
              <a:t>Arduino IDE</a:t>
            </a:r>
            <a:r>
              <a:rPr lang="zh-TW" altLang="en-US" sz="2600" dirty="0" smtClean="0">
                <a:solidFill>
                  <a:srgbClr val="C00000"/>
                </a:solidFill>
              </a:rPr>
              <a:t>，從</a:t>
            </a:r>
            <a:r>
              <a:rPr lang="zh-TW" altLang="en-US" sz="2600" dirty="0">
                <a:solidFill>
                  <a:srgbClr val="C00000"/>
                </a:solidFill>
              </a:rPr>
              <a:t>檔案</a:t>
            </a:r>
            <a:r>
              <a:rPr lang="en-US" altLang="zh-TW" sz="2600" dirty="0">
                <a:solidFill>
                  <a:srgbClr val="C00000"/>
                </a:solidFill>
              </a:rPr>
              <a:t>(File) -&gt; </a:t>
            </a:r>
            <a:r>
              <a:rPr lang="zh-TW" altLang="en-US" sz="2600" dirty="0">
                <a:solidFill>
                  <a:srgbClr val="C00000"/>
                </a:solidFill>
              </a:rPr>
              <a:t>開啟</a:t>
            </a:r>
            <a:r>
              <a:rPr lang="en-US" altLang="zh-TW" sz="2600" dirty="0">
                <a:solidFill>
                  <a:srgbClr val="C00000"/>
                </a:solidFill>
              </a:rPr>
              <a:t>(Open</a:t>
            </a:r>
            <a:r>
              <a:rPr lang="en-US" altLang="zh-TW" sz="2600" dirty="0" smtClean="0">
                <a:solidFill>
                  <a:srgbClr val="C00000"/>
                </a:solidFill>
              </a:rPr>
              <a:t>…)</a:t>
            </a:r>
          </a:p>
          <a:p>
            <a:pPr marL="914400" indent="-914400">
              <a:buAutoNum type="arabicPeriod" startAt="2"/>
            </a:pPr>
            <a:endParaRPr lang="en-US" altLang="zh-TW" sz="2600" dirty="0" smtClean="0">
              <a:solidFill>
                <a:srgbClr val="C00000"/>
              </a:solidFill>
            </a:endParaRPr>
          </a:p>
          <a:p>
            <a:pPr marL="914400" indent="-914400">
              <a:buAutoNum type="arabicPeriod" startAt="2"/>
            </a:pPr>
            <a:r>
              <a:rPr lang="zh-TW" altLang="en-US" sz="2600" dirty="0" smtClean="0">
                <a:solidFill>
                  <a:srgbClr val="C00000"/>
                </a:solidFill>
              </a:rPr>
              <a:t>開啟</a:t>
            </a:r>
            <a:r>
              <a:rPr lang="en-US" altLang="zh-TW" sz="2600" dirty="0" smtClean="0">
                <a:solidFill>
                  <a:srgbClr val="C00000"/>
                </a:solidFill>
              </a:rPr>
              <a:t>0202</a:t>
            </a:r>
            <a:r>
              <a:rPr lang="zh-TW" altLang="en-US" sz="2600" dirty="0" smtClean="0">
                <a:solidFill>
                  <a:srgbClr val="C00000"/>
                </a:solidFill>
              </a:rPr>
              <a:t>範例程式 </a:t>
            </a:r>
            <a:r>
              <a:rPr lang="en-US" altLang="zh-TW" sz="2600" dirty="0" err="1" smtClean="0">
                <a:solidFill>
                  <a:srgbClr val="C00000"/>
                </a:solidFill>
              </a:rPr>
              <a:t>MQTT_Loop</a:t>
            </a:r>
            <a:r>
              <a:rPr lang="zh-TW" altLang="en-US" sz="2600" dirty="0" smtClean="0">
                <a:solidFill>
                  <a:srgbClr val="C00000"/>
                </a:solidFill>
              </a:rPr>
              <a:t> </a:t>
            </a:r>
            <a:r>
              <a:rPr lang="zh-TW" altLang="en-US" sz="2600" dirty="0" smtClean="0">
                <a:solidFill>
                  <a:srgbClr val="C00000"/>
                </a:solidFill>
              </a:rPr>
              <a:t>。</a:t>
            </a:r>
            <a:endParaRPr lang="en-US" altLang="zh-TW" sz="2600" dirty="0" smtClean="0">
              <a:solidFill>
                <a:srgbClr val="C00000"/>
              </a:solidFill>
            </a:endParaRPr>
          </a:p>
          <a:p>
            <a:pPr marL="914400" indent="-914400">
              <a:buAutoNum type="arabicPeriod" startAt="2"/>
            </a:pPr>
            <a:endParaRPr lang="en-US" altLang="zh-TW" sz="2600" dirty="0" smtClean="0">
              <a:solidFill>
                <a:srgbClr val="C00000"/>
              </a:solidFill>
            </a:endParaRPr>
          </a:p>
          <a:p>
            <a:pPr marL="914400" indent="-914400">
              <a:buAutoNum type="arabicPeriod" startAt="2"/>
            </a:pPr>
            <a:r>
              <a:rPr lang="zh-TW" altLang="en-US" sz="2600" dirty="0" smtClean="0">
                <a:solidFill>
                  <a:srgbClr val="C00000"/>
                </a:solidFill>
              </a:rPr>
              <a:t>輸入可以連外</a:t>
            </a:r>
            <a:r>
              <a:rPr lang="zh-TW" altLang="en-US" sz="2600" dirty="0">
                <a:solidFill>
                  <a:srgbClr val="C00000"/>
                </a:solidFill>
              </a:rPr>
              <a:t>網</a:t>
            </a:r>
            <a:r>
              <a:rPr lang="zh-TW" altLang="en-US" sz="2600" dirty="0" smtClean="0">
                <a:solidFill>
                  <a:srgbClr val="C00000"/>
                </a:solidFill>
              </a:rPr>
              <a:t>的</a:t>
            </a:r>
            <a:r>
              <a:rPr lang="en-US" altLang="zh-TW" sz="2600" dirty="0" smtClean="0">
                <a:solidFill>
                  <a:srgbClr val="C00000"/>
                </a:solidFill>
              </a:rPr>
              <a:t>WIFI</a:t>
            </a:r>
            <a:r>
              <a:rPr lang="zh-TW" altLang="en-US" sz="2600" dirty="0" smtClean="0">
                <a:solidFill>
                  <a:srgbClr val="C00000"/>
                </a:solidFill>
              </a:rPr>
              <a:t> </a:t>
            </a:r>
            <a:r>
              <a:rPr lang="en-US" altLang="zh-TW" sz="2600" dirty="0" smtClean="0">
                <a:solidFill>
                  <a:srgbClr val="C00000"/>
                </a:solidFill>
              </a:rPr>
              <a:t>SSID</a:t>
            </a:r>
            <a:r>
              <a:rPr lang="zh-TW" altLang="en-US" sz="2600" dirty="0" smtClean="0">
                <a:solidFill>
                  <a:srgbClr val="C00000"/>
                </a:solidFill>
              </a:rPr>
              <a:t>及 </a:t>
            </a:r>
            <a:r>
              <a:rPr lang="en-US" altLang="zh-TW" sz="2600" dirty="0" smtClean="0">
                <a:solidFill>
                  <a:srgbClr val="C00000"/>
                </a:solidFill>
              </a:rPr>
              <a:t>PASSWORD</a:t>
            </a:r>
            <a:r>
              <a:rPr lang="zh-TW" altLang="en-US" sz="2600" dirty="0" smtClean="0">
                <a:solidFill>
                  <a:srgbClr val="C00000"/>
                </a:solidFill>
              </a:rPr>
              <a:t>，在程式的第</a:t>
            </a:r>
            <a:r>
              <a:rPr lang="en-US" altLang="zh-TW" sz="2600" dirty="0" smtClean="0">
                <a:solidFill>
                  <a:srgbClr val="C00000"/>
                </a:solidFill>
              </a:rPr>
              <a:t>24</a:t>
            </a:r>
            <a:r>
              <a:rPr lang="zh-TW" altLang="en-US" sz="2600" dirty="0" smtClean="0">
                <a:solidFill>
                  <a:srgbClr val="C00000"/>
                </a:solidFill>
              </a:rPr>
              <a:t>、</a:t>
            </a:r>
            <a:r>
              <a:rPr lang="en-US" altLang="zh-TW" sz="2600" dirty="0" smtClean="0">
                <a:solidFill>
                  <a:srgbClr val="C00000"/>
                </a:solidFill>
              </a:rPr>
              <a:t>25</a:t>
            </a:r>
            <a:r>
              <a:rPr lang="zh-TW" altLang="en-US" sz="2600" dirty="0" smtClean="0">
                <a:solidFill>
                  <a:srgbClr val="C00000"/>
                </a:solidFill>
              </a:rPr>
              <a:t>行。</a:t>
            </a:r>
            <a:endParaRPr lang="en-US" altLang="zh-TW" sz="2600" dirty="0" smtClean="0">
              <a:solidFill>
                <a:srgbClr val="C00000"/>
              </a:solidFill>
            </a:endParaRPr>
          </a:p>
          <a:p>
            <a:pPr marL="914400" indent="-914400">
              <a:buAutoNum type="arabicPeriod" startAt="2"/>
            </a:pPr>
            <a:endParaRPr lang="en-US" altLang="zh-TW" sz="2600" dirty="0">
              <a:solidFill>
                <a:srgbClr val="C00000"/>
              </a:solidFill>
            </a:endParaRPr>
          </a:p>
          <a:p>
            <a:pPr marL="914400" indent="-914400">
              <a:buAutoNum type="arabicPeriod" startAt="2"/>
            </a:pPr>
            <a:r>
              <a:rPr lang="zh-TW" altLang="en-US" sz="2600" dirty="0">
                <a:solidFill>
                  <a:srgbClr val="C00000"/>
                </a:solidFill>
              </a:rPr>
              <a:t>編譯並燒</a:t>
            </a:r>
            <a:r>
              <a:rPr lang="zh-TW" altLang="en-US" sz="2600" dirty="0" smtClean="0">
                <a:solidFill>
                  <a:srgbClr val="C00000"/>
                </a:solidFill>
              </a:rPr>
              <a:t>錄。</a:t>
            </a:r>
            <a:endParaRPr lang="en-US" altLang="zh-TW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2600" dirty="0" smtClean="0">
              <a:solidFill>
                <a:srgbClr val="C00000"/>
              </a:solidFill>
            </a:endParaRPr>
          </a:p>
          <a:p>
            <a:pPr marL="914400" indent="-914400">
              <a:buAutoNum type="arabicPeriod" startAt="2"/>
            </a:pPr>
            <a:endParaRPr lang="en-US" altLang="zh-TW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2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21" y="0"/>
            <a:ext cx="9169686" cy="764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u="sng" dirty="0"/>
              <a:t>MQTT </a:t>
            </a:r>
            <a:r>
              <a:rPr lang="zh-TW" altLang="en-US" sz="2800" b="1" u="sng" dirty="0"/>
              <a:t>範例使用</a:t>
            </a:r>
            <a:endParaRPr lang="en-US" altLang="zh-TW" sz="2800" b="1" u="sng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1" y="6401507"/>
            <a:ext cx="1475656" cy="40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defTabSz="457200"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45720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defTabSz="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4572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4572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r>
              <a:rPr kumimoji="0" lang="en-US" altLang="zh-TW" sz="2000" dirty="0">
                <a:solidFill>
                  <a:srgbClr val="FF99FF"/>
                </a:solidFill>
                <a:latin typeface="Calibri" pitchFamily="34" charset="0"/>
                <a:ea typeface="微軟正黑體" pitchFamily="34" charset="-120"/>
              </a:rPr>
              <a:t>Confidential</a:t>
            </a:r>
            <a:endParaRPr kumimoji="0" lang="en-US" altLang="zh-TW" sz="4000" dirty="0">
              <a:solidFill>
                <a:srgbClr val="FF99FF"/>
              </a:solidFill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6401507"/>
            <a:ext cx="2195553" cy="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835968" y="1421160"/>
            <a:ext cx="78488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80178" y="1565176"/>
            <a:ext cx="7992888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>
                <a:solidFill>
                  <a:srgbClr val="C00000"/>
                </a:solidFill>
              </a:rPr>
              <a:t>建立新的連結</a:t>
            </a:r>
            <a:endParaRPr lang="en-US" altLang="zh-TW" sz="2600" dirty="0" smtClean="0">
              <a:solidFill>
                <a:srgbClr val="C0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79" y="2132856"/>
            <a:ext cx="5400000" cy="396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499992" y="4509120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11329</TotalTime>
  <Words>328</Words>
  <Application>Microsoft Office PowerPoint</Application>
  <PresentationFormat>如螢幕大小 (4:3)</PresentationFormat>
  <Paragraphs>80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方案廠商：振邦科技股份有限公司 策略夥伴：財團法人資訊工業策進會/物聯網智造基地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SHUMMI   Smart Toothbrush Development Proposal  智慧雲端藍芽電動牙刷</dc:title>
  <dc:creator>Howard_Tien</dc:creator>
  <cp:lastModifiedBy>Charles_Lin</cp:lastModifiedBy>
  <cp:revision>317</cp:revision>
  <dcterms:modified xsi:type="dcterms:W3CDTF">2024-02-02T04:09:21Z</dcterms:modified>
</cp:coreProperties>
</file>