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字版面配置區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73" name="內文層級一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文字版面配置區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大標題文字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83" name="圖片版面配置區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內文層級一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0.png"/><Relationship Id="rId4" Type="http://schemas.openxmlformats.org/officeDocument/2006/relationships/image" Target="../media/image1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thingspeak.com/" TargetMode="External"/><Relationship Id="rId4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notify-bot.line.me/zh_TW/" TargetMode="External"/><Relationship Id="rId4" Type="http://schemas.openxmlformats.org/officeDocument/2006/relationships/image" Target="../media/image36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8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9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0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2.png"/><Relationship Id="rId4" Type="http://schemas.openxmlformats.org/officeDocument/2006/relationships/image" Target="../media/image39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3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4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5"/>
          <p:cNvSpPr txBox="1"/>
          <p:nvPr/>
        </p:nvSpPr>
        <p:spPr>
          <a:xfrm>
            <a:off x="1692563" y="4486952"/>
            <a:ext cx="6605305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50000"/>
              </a:lnSpc>
              <a:defRPr sz="20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方案廠商：振邦科技股份有限公司</a:t>
            </a:r>
            <a:br/>
            <a:r>
              <a:t>策略夥伴：財團法人資訊工業策進會</a:t>
            </a:r>
            <a:r>
              <a:t>/</a:t>
            </a:r>
            <a:r>
              <a:t>物聯網智造基地</a:t>
            </a:r>
          </a:p>
        </p:txBody>
      </p:sp>
      <p:grpSp>
        <p:nvGrpSpPr>
          <p:cNvPr id="97" name="矩形 11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95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96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sp>
        <p:nvSpPr>
          <p:cNvPr id="98" name="文字方塊 7"/>
          <p:cNvSpPr txBox="1"/>
          <p:nvPr/>
        </p:nvSpPr>
        <p:spPr>
          <a:xfrm>
            <a:off x="0" y="6401506"/>
            <a:ext cx="2555776" cy="4470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/>
          <a:p>
            <a:pPr defTabSz="457200">
              <a:defRPr sz="20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主講人</a:t>
            </a:r>
            <a:r>
              <a:t>:</a:t>
            </a:r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 5"/>
          <p:cNvSpPr txBox="1"/>
          <p:nvPr/>
        </p:nvSpPr>
        <p:spPr>
          <a:xfrm>
            <a:off x="809679" y="2745863"/>
            <a:ext cx="7461018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000"/>
            </a:pPr>
            <a:r>
              <a:t>HUB 8735</a:t>
            </a:r>
            <a:r>
              <a:t> </a:t>
            </a:r>
            <a:r>
              <a:t>ThingSpeak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188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89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1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文字方塊 13"/>
          <p:cNvSpPr txBox="1"/>
          <p:nvPr/>
        </p:nvSpPr>
        <p:spPr>
          <a:xfrm>
            <a:off x="2168733" y="2780924"/>
            <a:ext cx="5309876" cy="231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5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範例實作</a:t>
            </a:r>
            <a:r>
              <a:t>(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一</a:t>
            </a:r>
            <a:r>
              <a:t>)</a:t>
            </a:r>
          </a:p>
          <a:p>
            <a:pPr algn="ctr">
              <a:defRPr sz="5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溫溼度數據收集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194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95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1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文字方塊 13"/>
          <p:cNvSpPr txBox="1"/>
          <p:nvPr/>
        </p:nvSpPr>
        <p:spPr>
          <a:xfrm>
            <a:off x="657280" y="1052736"/>
            <a:ext cx="163675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硬體接線</a:t>
            </a:r>
          </a:p>
        </p:txBody>
      </p:sp>
      <p:grpSp>
        <p:nvGrpSpPr>
          <p:cNvPr id="213" name="群組 34"/>
          <p:cNvGrpSpPr/>
          <p:nvPr/>
        </p:nvGrpSpPr>
        <p:grpSpPr>
          <a:xfrm>
            <a:off x="1619671" y="1754428"/>
            <a:ext cx="5616626" cy="3979108"/>
            <a:chOff x="0" y="0"/>
            <a:chExt cx="5616624" cy="3979108"/>
          </a:xfrm>
        </p:grpSpPr>
        <p:pic>
          <p:nvPicPr>
            <p:cNvPr id="199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240359" y="-1"/>
              <a:ext cx="1895476" cy="37433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Picture 4" descr="Picture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7469"/>
              <a:ext cx="2057401" cy="2647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直線接點 2"/>
            <p:cNvSpPr/>
            <p:nvPr/>
          </p:nvSpPr>
          <p:spPr>
            <a:xfrm>
              <a:off x="1252989" y="2685419"/>
              <a:ext cx="1" cy="3575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直線接點 14"/>
            <p:cNvSpPr/>
            <p:nvPr/>
          </p:nvSpPr>
          <p:spPr>
            <a:xfrm>
              <a:off x="1252989" y="3043003"/>
              <a:ext cx="184335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直線接點 17"/>
            <p:cNvSpPr/>
            <p:nvPr/>
          </p:nvSpPr>
          <p:spPr>
            <a:xfrm>
              <a:off x="3096343" y="378707"/>
              <a:ext cx="31701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直線接點 19"/>
            <p:cNvSpPr/>
            <p:nvPr/>
          </p:nvSpPr>
          <p:spPr>
            <a:xfrm flipH="1">
              <a:off x="3096343" y="378707"/>
              <a:ext cx="1" cy="266429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直線接點 22"/>
            <p:cNvSpPr/>
            <p:nvPr/>
          </p:nvSpPr>
          <p:spPr>
            <a:xfrm flipH="1">
              <a:off x="720079" y="2685419"/>
              <a:ext cx="1" cy="509985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直線接點 23"/>
            <p:cNvSpPr/>
            <p:nvPr/>
          </p:nvSpPr>
          <p:spPr>
            <a:xfrm>
              <a:off x="720079" y="3195403"/>
              <a:ext cx="2232249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直線接點 25"/>
            <p:cNvSpPr/>
            <p:nvPr/>
          </p:nvSpPr>
          <p:spPr>
            <a:xfrm flipH="1">
              <a:off x="2952327" y="234691"/>
              <a:ext cx="1" cy="2969119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直線接點 27"/>
            <p:cNvSpPr/>
            <p:nvPr/>
          </p:nvSpPr>
          <p:spPr>
            <a:xfrm>
              <a:off x="2952327" y="234691"/>
              <a:ext cx="446539" cy="1415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直線接點 30"/>
            <p:cNvSpPr/>
            <p:nvPr/>
          </p:nvSpPr>
          <p:spPr>
            <a:xfrm flipH="1">
              <a:off x="1008111" y="2694845"/>
              <a:ext cx="1" cy="1284263"/>
            </a:xfrm>
            <a:prstGeom prst="line">
              <a:avLst/>
            </a:prstGeom>
            <a:noFill/>
            <a:ln w="38100" cap="flat">
              <a:solidFill>
                <a:srgbClr val="7030A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直線接點 32"/>
            <p:cNvSpPr/>
            <p:nvPr/>
          </p:nvSpPr>
          <p:spPr>
            <a:xfrm>
              <a:off x="1000215" y="3979107"/>
              <a:ext cx="4616410" cy="1"/>
            </a:xfrm>
            <a:prstGeom prst="line">
              <a:avLst/>
            </a:prstGeom>
            <a:noFill/>
            <a:ln w="38100" cap="flat">
              <a:solidFill>
                <a:srgbClr val="7030A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直線接點 35"/>
            <p:cNvSpPr/>
            <p:nvPr/>
          </p:nvSpPr>
          <p:spPr>
            <a:xfrm>
              <a:off x="5600153" y="2034891"/>
              <a:ext cx="1" cy="1944217"/>
            </a:xfrm>
            <a:prstGeom prst="line">
              <a:avLst/>
            </a:prstGeom>
            <a:noFill/>
            <a:ln w="38100" cap="flat">
              <a:solidFill>
                <a:srgbClr val="7030A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直線接點 36"/>
            <p:cNvSpPr/>
            <p:nvPr/>
          </p:nvSpPr>
          <p:spPr>
            <a:xfrm>
              <a:off x="5040559" y="2034891"/>
              <a:ext cx="559595" cy="1"/>
            </a:xfrm>
            <a:prstGeom prst="line">
              <a:avLst/>
            </a:prstGeom>
            <a:noFill/>
            <a:ln w="38100" cap="flat">
              <a:solidFill>
                <a:srgbClr val="7030A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215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216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文字方塊 13"/>
          <p:cNvSpPr txBox="1"/>
          <p:nvPr/>
        </p:nvSpPr>
        <p:spPr>
          <a:xfrm>
            <a:off x="657279" y="1052736"/>
            <a:ext cx="7181370" cy="2125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功能簡介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	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每隔</a:t>
            </a:r>
            <a:r>
              <a:t>5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秒將從溫溼度感測器接收到的溫度與濕度上傳至</a:t>
            </a:r>
            <a:r>
              <a:t>ThingSpeak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221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222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2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226" name="文字方塊 4"/>
          <p:cNvSpPr txBox="1"/>
          <p:nvPr/>
        </p:nvSpPr>
        <p:spPr>
          <a:xfrm>
            <a:off x="1246596" y="1700808"/>
            <a:ext cx="6376029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前往</a:t>
            </a:r>
            <a:r>
              <a:t>ThingSpeak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建立溫溼度數據收集的頻道。</a:t>
            </a:r>
          </a:p>
        </p:txBody>
      </p:sp>
      <p:pic>
        <p:nvPicPr>
          <p:cNvPr id="22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984" y="2924942"/>
            <a:ext cx="8431215" cy="2124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向右箭號 2"/>
          <p:cNvGrpSpPr/>
          <p:nvPr/>
        </p:nvGrpSpPr>
        <p:grpSpPr>
          <a:xfrm>
            <a:off x="1806181" y="2852935"/>
            <a:ext cx="864097" cy="648074"/>
            <a:chOff x="0" y="0"/>
            <a:chExt cx="864095" cy="648072"/>
          </a:xfrm>
        </p:grpSpPr>
        <p:sp>
          <p:nvSpPr>
            <p:cNvPr id="228" name="箭頭"/>
            <p:cNvSpPr/>
            <p:nvPr/>
          </p:nvSpPr>
          <p:spPr>
            <a:xfrm>
              <a:off x="0" y="0"/>
              <a:ext cx="864096" cy="64807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1"/>
            <p:cNvSpPr txBox="1"/>
            <p:nvPr/>
          </p:nvSpPr>
          <p:spPr>
            <a:xfrm>
              <a:off x="58419" y="157492"/>
              <a:ext cx="585240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33" name="向左箭號 3"/>
          <p:cNvGrpSpPr/>
          <p:nvPr/>
        </p:nvGrpSpPr>
        <p:grpSpPr>
          <a:xfrm>
            <a:off x="4283967" y="3501008"/>
            <a:ext cx="1001487" cy="648072"/>
            <a:chOff x="0" y="0"/>
            <a:chExt cx="1001485" cy="648071"/>
          </a:xfrm>
        </p:grpSpPr>
        <p:sp>
          <p:nvSpPr>
            <p:cNvPr id="231" name="箭頭"/>
            <p:cNvSpPr/>
            <p:nvPr/>
          </p:nvSpPr>
          <p:spPr>
            <a:xfrm>
              <a:off x="0" y="0"/>
              <a:ext cx="1001486" cy="64807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2"/>
            <p:cNvSpPr txBox="1"/>
            <p:nvPr/>
          </p:nvSpPr>
          <p:spPr>
            <a:xfrm>
              <a:off x="220438" y="157491"/>
              <a:ext cx="72262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36" name="向上箭號 5"/>
          <p:cNvGrpSpPr/>
          <p:nvPr/>
        </p:nvGrpSpPr>
        <p:grpSpPr>
          <a:xfrm>
            <a:off x="971600" y="4653136"/>
            <a:ext cx="834581" cy="792089"/>
            <a:chOff x="0" y="0"/>
            <a:chExt cx="834580" cy="792087"/>
          </a:xfrm>
        </p:grpSpPr>
        <p:sp>
          <p:nvSpPr>
            <p:cNvPr id="234" name="形狀"/>
            <p:cNvSpPr/>
            <p:nvPr/>
          </p:nvSpPr>
          <p:spPr>
            <a:xfrm>
              <a:off x="0" y="0"/>
              <a:ext cx="834581" cy="7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62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1080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3"/>
            <p:cNvSpPr txBox="1"/>
            <p:nvPr/>
          </p:nvSpPr>
          <p:spPr>
            <a:xfrm>
              <a:off x="267065" y="328511"/>
              <a:ext cx="30045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238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239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2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243" name="文字方塊 4"/>
          <p:cNvSpPr txBox="1"/>
          <p:nvPr/>
        </p:nvSpPr>
        <p:spPr>
          <a:xfrm>
            <a:off x="1036478" y="1700807"/>
            <a:ext cx="4065867" cy="5134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輸入頻道名稱。</a:t>
            </a:r>
          </a:p>
          <a:p>
            <a:pPr>
              <a:defRPr sz="2800"/>
            </a:pPr>
            <a:r>
              <a:t> </a:t>
            </a:r>
            <a:r>
              <a:t>(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可自行定義名稱</a:t>
            </a:r>
            <a:r>
              <a:t>)</a:t>
            </a:r>
          </a:p>
          <a:p>
            <a:pPr>
              <a:defRPr sz="2800"/>
            </a:pPr>
            <a:r>
              <a:t>3.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設定</a:t>
            </a:r>
            <a:r>
              <a:t>Field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標籤為濕度。</a:t>
            </a:r>
          </a:p>
          <a:p>
            <a:pPr>
              <a:defRPr sz="2800"/>
            </a:pPr>
            <a:r>
              <a:t>(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可自行定義標籤名稱</a:t>
            </a:r>
            <a:r>
              <a:t>)</a:t>
            </a:r>
          </a:p>
          <a:p>
            <a:pPr>
              <a:defRPr sz="2800"/>
            </a:pPr>
            <a:r>
              <a:t>4.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設定</a:t>
            </a:r>
            <a:r>
              <a:t>Field 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標籤為溫度。</a:t>
            </a:r>
          </a:p>
          <a:p>
            <a:pPr>
              <a:defRPr sz="2800"/>
            </a:pPr>
            <a:r>
              <a:t>(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可自行定義標籤名稱</a:t>
            </a:r>
            <a:r>
              <a:t>)</a:t>
            </a:r>
          </a:p>
          <a:p>
            <a:pPr>
              <a:defRPr sz="2800"/>
            </a:pPr>
            <a:r>
              <a:t>5.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儲存頻道。</a:t>
            </a:r>
          </a:p>
        </p:txBody>
      </p:sp>
      <p:pic>
        <p:nvPicPr>
          <p:cNvPr id="24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5456" y="904722"/>
            <a:ext cx="2518416" cy="5389535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矩形 7"/>
          <p:cNvSpPr/>
          <p:nvPr/>
        </p:nvSpPr>
        <p:spPr>
          <a:xfrm>
            <a:off x="6012160" y="849917"/>
            <a:ext cx="2160241" cy="27482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矩形 14"/>
          <p:cNvSpPr/>
          <p:nvPr/>
        </p:nvSpPr>
        <p:spPr>
          <a:xfrm>
            <a:off x="6012160" y="1409162"/>
            <a:ext cx="2160241" cy="50767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矩形 15"/>
          <p:cNvSpPr/>
          <p:nvPr/>
        </p:nvSpPr>
        <p:spPr>
          <a:xfrm>
            <a:off x="6367572" y="6004190"/>
            <a:ext cx="720081" cy="28154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249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250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2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254" name="文字方塊 4"/>
          <p:cNvSpPr txBox="1"/>
          <p:nvPr/>
        </p:nvSpPr>
        <p:spPr>
          <a:xfrm>
            <a:off x="1036478" y="1700807"/>
            <a:ext cx="2913739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6.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前往</a:t>
            </a:r>
            <a:r>
              <a:t>MQTT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設定。</a:t>
            </a:r>
          </a:p>
        </p:txBody>
      </p:sp>
      <p:pic>
        <p:nvPicPr>
          <p:cNvPr id="25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9241" y="2348880"/>
            <a:ext cx="5305426" cy="1104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8" name="向右箭號 1"/>
          <p:cNvGrpSpPr/>
          <p:nvPr/>
        </p:nvGrpSpPr>
        <p:grpSpPr>
          <a:xfrm>
            <a:off x="4576621" y="2300908"/>
            <a:ext cx="648073" cy="576065"/>
            <a:chOff x="0" y="0"/>
            <a:chExt cx="648072" cy="576064"/>
          </a:xfrm>
        </p:grpSpPr>
        <p:sp>
          <p:nvSpPr>
            <p:cNvPr id="256" name="箭頭"/>
            <p:cNvSpPr/>
            <p:nvPr/>
          </p:nvSpPr>
          <p:spPr>
            <a:xfrm>
              <a:off x="0" y="0"/>
              <a:ext cx="648073" cy="57606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1"/>
            <p:cNvSpPr txBox="1"/>
            <p:nvPr/>
          </p:nvSpPr>
          <p:spPr>
            <a:xfrm>
              <a:off x="58419" y="121488"/>
              <a:ext cx="38721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61" name="向左箭號 3"/>
          <p:cNvGrpSpPr/>
          <p:nvPr/>
        </p:nvGrpSpPr>
        <p:grpSpPr>
          <a:xfrm>
            <a:off x="6804248" y="2852935"/>
            <a:ext cx="720081" cy="552451"/>
            <a:chOff x="0" y="0"/>
            <a:chExt cx="720079" cy="552450"/>
          </a:xfrm>
        </p:grpSpPr>
        <p:sp>
          <p:nvSpPr>
            <p:cNvPr id="259" name="箭頭"/>
            <p:cNvSpPr/>
            <p:nvPr/>
          </p:nvSpPr>
          <p:spPr>
            <a:xfrm>
              <a:off x="0" y="0"/>
              <a:ext cx="720080" cy="55245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2"/>
            <p:cNvSpPr txBox="1"/>
            <p:nvPr/>
          </p:nvSpPr>
          <p:spPr>
            <a:xfrm>
              <a:off x="196533" y="109681"/>
              <a:ext cx="465128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pic>
        <p:nvPicPr>
          <p:cNvPr id="262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5696" y="4689597"/>
            <a:ext cx="2514601" cy="112395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文字方塊 17"/>
          <p:cNvSpPr txBox="1"/>
          <p:nvPr/>
        </p:nvSpPr>
        <p:spPr>
          <a:xfrm>
            <a:off x="1188877" y="3861048"/>
            <a:ext cx="3666062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7.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建立新的</a:t>
            </a:r>
            <a:r>
              <a:t>MQTT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裝置。</a:t>
            </a:r>
          </a:p>
        </p:txBody>
      </p:sp>
      <p:sp>
        <p:nvSpPr>
          <p:cNvPr id="264" name="矩形 5"/>
          <p:cNvSpPr/>
          <p:nvPr/>
        </p:nvSpPr>
        <p:spPr>
          <a:xfrm>
            <a:off x="1907703" y="5251572"/>
            <a:ext cx="1728193" cy="48168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266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267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2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271" name="文字方塊 4"/>
          <p:cNvSpPr txBox="1"/>
          <p:nvPr/>
        </p:nvSpPr>
        <p:spPr>
          <a:xfrm>
            <a:off x="1036478" y="1700807"/>
            <a:ext cx="5792468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8.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設定</a:t>
            </a:r>
            <a:r>
              <a:t>MQTT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裝置名稱與選擇的頻道。</a:t>
            </a:r>
          </a:p>
        </p:txBody>
      </p:sp>
      <p:pic>
        <p:nvPicPr>
          <p:cNvPr id="27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4711" y="2348880"/>
            <a:ext cx="3401994" cy="379041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矩形 2"/>
          <p:cNvSpPr/>
          <p:nvPr/>
        </p:nvSpPr>
        <p:spPr>
          <a:xfrm>
            <a:off x="1691680" y="2996951"/>
            <a:ext cx="2664297" cy="43204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向右箭號 6"/>
          <p:cNvSpPr/>
          <p:nvPr/>
        </p:nvSpPr>
        <p:spPr>
          <a:xfrm>
            <a:off x="899591" y="4149080"/>
            <a:ext cx="540061" cy="5040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5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06463" y="2369924"/>
            <a:ext cx="3336406" cy="3773315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向右箭號 15"/>
          <p:cNvSpPr/>
          <p:nvPr/>
        </p:nvSpPr>
        <p:spPr>
          <a:xfrm>
            <a:off x="4705965" y="4830176"/>
            <a:ext cx="540061" cy="5040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278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279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2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283" name="文字方塊 4"/>
          <p:cNvSpPr txBox="1"/>
          <p:nvPr/>
        </p:nvSpPr>
        <p:spPr>
          <a:xfrm>
            <a:off x="1036478" y="1700807"/>
            <a:ext cx="4641931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9.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新增頻道並新增</a:t>
            </a:r>
            <a:r>
              <a:t>MQTT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裝置。</a:t>
            </a:r>
          </a:p>
        </p:txBody>
      </p:sp>
      <p:pic>
        <p:nvPicPr>
          <p:cNvPr id="2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624" y="2523814"/>
            <a:ext cx="3228920" cy="3626918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矩形 1"/>
          <p:cNvSpPr/>
          <p:nvPr/>
        </p:nvSpPr>
        <p:spPr>
          <a:xfrm>
            <a:off x="1331640" y="4337272"/>
            <a:ext cx="1872209" cy="31586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向下箭號 3"/>
          <p:cNvSpPr/>
          <p:nvPr/>
        </p:nvSpPr>
        <p:spPr>
          <a:xfrm>
            <a:off x="3491879" y="4169717"/>
            <a:ext cx="576065" cy="531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7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8106" y="2489898"/>
            <a:ext cx="3024337" cy="3626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向右箭號 5"/>
          <p:cNvSpPr/>
          <p:nvPr/>
        </p:nvSpPr>
        <p:spPr>
          <a:xfrm>
            <a:off x="4412539" y="4701604"/>
            <a:ext cx="664139" cy="5996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向下箭號 7"/>
          <p:cNvSpPr/>
          <p:nvPr/>
        </p:nvSpPr>
        <p:spPr>
          <a:xfrm>
            <a:off x="7164288" y="5085184"/>
            <a:ext cx="648073" cy="57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291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292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2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296" name="文字方塊 4"/>
          <p:cNvSpPr txBox="1"/>
          <p:nvPr/>
        </p:nvSpPr>
        <p:spPr>
          <a:xfrm>
            <a:off x="1036477" y="1700807"/>
            <a:ext cx="578277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10.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下載</a:t>
            </a:r>
            <a:r>
              <a:t>MQTT</a:t>
            </a:r>
            <a:r>
              <a:t> </a:t>
            </a:r>
            <a:r>
              <a:t>Broker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登入</a:t>
            </a:r>
            <a:r>
              <a:t>ID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與密碼。</a:t>
            </a:r>
          </a:p>
        </p:txBody>
      </p:sp>
      <p:pic>
        <p:nvPicPr>
          <p:cNvPr id="29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1640" y="2420888"/>
            <a:ext cx="2740126" cy="3842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31376" y="2420888"/>
            <a:ext cx="2838056" cy="40907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1" name="向右箭號 2"/>
          <p:cNvGrpSpPr/>
          <p:nvPr/>
        </p:nvGrpSpPr>
        <p:grpSpPr>
          <a:xfrm>
            <a:off x="774888" y="5416034"/>
            <a:ext cx="612069" cy="504057"/>
            <a:chOff x="0" y="0"/>
            <a:chExt cx="612068" cy="504056"/>
          </a:xfrm>
        </p:grpSpPr>
        <p:sp>
          <p:nvSpPr>
            <p:cNvPr id="299" name="箭頭"/>
            <p:cNvSpPr/>
            <p:nvPr/>
          </p:nvSpPr>
          <p:spPr>
            <a:xfrm>
              <a:off x="0" y="0"/>
              <a:ext cx="612069" cy="50405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1"/>
            <p:cNvSpPr txBox="1"/>
            <p:nvPr/>
          </p:nvSpPr>
          <p:spPr>
            <a:xfrm>
              <a:off x="58419" y="85484"/>
              <a:ext cx="36921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04" name="向右箭號 14"/>
          <p:cNvGrpSpPr/>
          <p:nvPr/>
        </p:nvGrpSpPr>
        <p:grpSpPr>
          <a:xfrm>
            <a:off x="4070811" y="6149478"/>
            <a:ext cx="612070" cy="504057"/>
            <a:chOff x="0" y="0"/>
            <a:chExt cx="612068" cy="504056"/>
          </a:xfrm>
        </p:grpSpPr>
        <p:sp>
          <p:nvSpPr>
            <p:cNvPr id="302" name="箭頭"/>
            <p:cNvSpPr/>
            <p:nvPr/>
          </p:nvSpPr>
          <p:spPr>
            <a:xfrm>
              <a:off x="0" y="0"/>
              <a:ext cx="612069" cy="50405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2"/>
            <p:cNvSpPr txBox="1"/>
            <p:nvPr/>
          </p:nvSpPr>
          <p:spPr>
            <a:xfrm>
              <a:off x="58419" y="85484"/>
              <a:ext cx="36921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306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07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3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311" name="文字方塊 4"/>
          <p:cNvSpPr txBox="1"/>
          <p:nvPr/>
        </p:nvSpPr>
        <p:spPr>
          <a:xfrm>
            <a:off x="1036477" y="1700807"/>
            <a:ext cx="6442132" cy="177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11.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開啟</a:t>
            </a:r>
            <a:r>
              <a:t>Arduino IDE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。</a:t>
            </a:r>
          </a:p>
          <a:p>
            <a:pPr>
              <a:defRPr sz="2800"/>
            </a:pPr>
            <a:r>
              <a:t>12.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從檔案</a:t>
            </a:r>
            <a:r>
              <a:t>(File) -&gt;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開啟</a:t>
            </a:r>
            <a:r>
              <a:t>(Open…)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開啟程式。</a:t>
            </a:r>
          </a:p>
        </p:txBody>
      </p:sp>
      <p:pic>
        <p:nvPicPr>
          <p:cNvPr id="31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5979" y="2952867"/>
            <a:ext cx="2143126" cy="214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102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03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文字方塊 13"/>
          <p:cNvSpPr txBox="1"/>
          <p:nvPr/>
        </p:nvSpPr>
        <p:spPr>
          <a:xfrm>
            <a:off x="2426097" y="2780925"/>
            <a:ext cx="4301050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帳號申請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314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15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3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319" name="文字方塊 4"/>
          <p:cNvSpPr txBox="1"/>
          <p:nvPr/>
        </p:nvSpPr>
        <p:spPr>
          <a:xfrm>
            <a:off x="1036477" y="1700807"/>
            <a:ext cx="644213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13.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輸入</a:t>
            </a:r>
            <a:r>
              <a:t>Wi-Fi AP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的名稱與密碼。</a:t>
            </a:r>
          </a:p>
        </p:txBody>
      </p:sp>
      <p:pic>
        <p:nvPicPr>
          <p:cNvPr id="32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1935" y="2414588"/>
            <a:ext cx="4572001" cy="676276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文字方塊 8"/>
          <p:cNvSpPr txBox="1"/>
          <p:nvPr/>
        </p:nvSpPr>
        <p:spPr>
          <a:xfrm>
            <a:off x="1033880" y="3573016"/>
            <a:ext cx="6442132" cy="177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現場測試</a:t>
            </a:r>
            <a:r>
              <a:t>Wi-Fi AP:</a:t>
            </a:r>
          </a:p>
          <a:p>
            <a:pPr>
              <a:defRPr sz="2800"/>
            </a:pPr>
            <a:r>
              <a:t>	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名稱</a:t>
            </a:r>
            <a:r>
              <a:t>:</a:t>
            </a:r>
            <a:r>
              <a:t> </a:t>
            </a:r>
            <a:r>
              <a:t>HUB8735_AP_5G</a:t>
            </a:r>
          </a:p>
          <a:p>
            <a:pPr>
              <a:defRPr sz="2800"/>
            </a:pPr>
            <a:r>
              <a:t>	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密碼</a:t>
            </a:r>
            <a:r>
              <a:t>:</a:t>
            </a:r>
            <a:r>
              <a:t> </a:t>
            </a:r>
            <a:r>
              <a:t>1234567890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323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24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3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328" name="文字方塊 4"/>
          <p:cNvSpPr txBox="1"/>
          <p:nvPr/>
        </p:nvSpPr>
        <p:spPr>
          <a:xfrm>
            <a:off x="1036477" y="1700807"/>
            <a:ext cx="6442132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14.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輸入</a:t>
            </a:r>
            <a:r>
              <a:t>MQTT</a:t>
            </a:r>
            <a:r>
              <a:t> </a:t>
            </a:r>
            <a:r>
              <a:t>Broker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登入的</a:t>
            </a:r>
            <a:r>
              <a:t>ID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與密碼。將剛剛下載的</a:t>
            </a:r>
            <a:r>
              <a:t>ID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與密碼填入。</a:t>
            </a:r>
          </a:p>
        </p:txBody>
      </p:sp>
      <p:pic>
        <p:nvPicPr>
          <p:cNvPr id="32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375" y="2924943"/>
            <a:ext cx="8305800" cy="1343026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文字方塊 10"/>
          <p:cNvSpPr txBox="1"/>
          <p:nvPr/>
        </p:nvSpPr>
        <p:spPr>
          <a:xfrm>
            <a:off x="506094" y="4403905"/>
            <a:ext cx="448119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ThingSpeak MQTT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保密文件</a:t>
            </a:r>
          </a:p>
        </p:txBody>
      </p:sp>
      <p:pic>
        <p:nvPicPr>
          <p:cNvPr id="331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062" y="5013176"/>
            <a:ext cx="8143876" cy="94297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矩形 3"/>
          <p:cNvSpPr/>
          <p:nvPr/>
        </p:nvSpPr>
        <p:spPr>
          <a:xfrm>
            <a:off x="5050294" y="4963176"/>
            <a:ext cx="3283404" cy="28803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3" name="矩形 12"/>
          <p:cNvSpPr/>
          <p:nvPr/>
        </p:nvSpPr>
        <p:spPr>
          <a:xfrm>
            <a:off x="5148064" y="5301977"/>
            <a:ext cx="3316668" cy="288033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4" name="矩形 5"/>
          <p:cNvSpPr/>
          <p:nvPr/>
        </p:nvSpPr>
        <p:spPr>
          <a:xfrm>
            <a:off x="5033012" y="5661247"/>
            <a:ext cx="3431719" cy="21602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5" name="直線接點 7"/>
          <p:cNvSpPr/>
          <p:nvPr/>
        </p:nvSpPr>
        <p:spPr>
          <a:xfrm>
            <a:off x="8028384" y="3717032"/>
            <a:ext cx="864097" cy="1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6" name="直線接點 19"/>
          <p:cNvSpPr/>
          <p:nvPr/>
        </p:nvSpPr>
        <p:spPr>
          <a:xfrm flipV="1">
            <a:off x="8892479" y="3717032"/>
            <a:ext cx="1" cy="2052229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7" name="直線接點 24"/>
          <p:cNvSpPr/>
          <p:nvPr/>
        </p:nvSpPr>
        <p:spPr>
          <a:xfrm>
            <a:off x="8612831" y="5769259"/>
            <a:ext cx="279649" cy="1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8" name="直線接點 26"/>
          <p:cNvSpPr/>
          <p:nvPr/>
        </p:nvSpPr>
        <p:spPr>
          <a:xfrm>
            <a:off x="8612831" y="5419699"/>
            <a:ext cx="457388" cy="1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9" name="直線接點 28"/>
          <p:cNvSpPr/>
          <p:nvPr/>
        </p:nvSpPr>
        <p:spPr>
          <a:xfrm flipV="1">
            <a:off x="9044879" y="3140967"/>
            <a:ext cx="1" cy="2305026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0" name="直線接點 30"/>
          <p:cNvSpPr/>
          <p:nvPr/>
        </p:nvSpPr>
        <p:spPr>
          <a:xfrm flipV="1">
            <a:off x="8028384" y="3135085"/>
            <a:ext cx="1019822" cy="5883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1" name="直線接點 32"/>
          <p:cNvSpPr/>
          <p:nvPr/>
        </p:nvSpPr>
        <p:spPr>
          <a:xfrm flipV="1">
            <a:off x="8014861" y="3501008"/>
            <a:ext cx="629077" cy="588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2" name="直線接點 34"/>
          <p:cNvSpPr/>
          <p:nvPr/>
        </p:nvSpPr>
        <p:spPr>
          <a:xfrm flipV="1">
            <a:off x="8649320" y="3501009"/>
            <a:ext cx="1" cy="160618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3" name="直線接點 37"/>
          <p:cNvSpPr/>
          <p:nvPr/>
        </p:nvSpPr>
        <p:spPr>
          <a:xfrm flipV="1">
            <a:off x="8438118" y="5101311"/>
            <a:ext cx="205821" cy="588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345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46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3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350" name="文字方塊 4"/>
          <p:cNvSpPr txBox="1"/>
          <p:nvPr/>
        </p:nvSpPr>
        <p:spPr>
          <a:xfrm>
            <a:off x="1036477" y="1700807"/>
            <a:ext cx="6442132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15.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修改頻道</a:t>
            </a:r>
            <a:r>
              <a:t>ID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。將剛剛建立的</a:t>
            </a:r>
            <a:r>
              <a:t> </a:t>
            </a:r>
            <a:r>
              <a:t>Channel ID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填入至第</a:t>
            </a:r>
            <a:r>
              <a:t>24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行內。</a:t>
            </a:r>
          </a:p>
        </p:txBody>
      </p:sp>
      <p:pic>
        <p:nvPicPr>
          <p:cNvPr id="35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4561" y="4437110"/>
            <a:ext cx="4714876" cy="1381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100" y="2757488"/>
            <a:ext cx="8305800" cy="1343026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矩形 2"/>
          <p:cNvSpPr/>
          <p:nvPr/>
        </p:nvSpPr>
        <p:spPr>
          <a:xfrm>
            <a:off x="3203848" y="5013176"/>
            <a:ext cx="1584177" cy="36004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4" name="直線單箭頭接點 5"/>
          <p:cNvSpPr/>
          <p:nvPr/>
        </p:nvSpPr>
        <p:spPr>
          <a:xfrm flipV="1">
            <a:off x="4257542" y="4149080"/>
            <a:ext cx="1394578" cy="72008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5" name="矩形 12"/>
          <p:cNvSpPr/>
          <p:nvPr/>
        </p:nvSpPr>
        <p:spPr>
          <a:xfrm>
            <a:off x="5652120" y="3740472"/>
            <a:ext cx="1584177" cy="36004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357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58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3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362" name="文字方塊 4"/>
          <p:cNvSpPr txBox="1"/>
          <p:nvPr/>
        </p:nvSpPr>
        <p:spPr>
          <a:xfrm>
            <a:off x="1036478" y="1700807"/>
            <a:ext cx="6890244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16.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將</a:t>
            </a:r>
            <a:r>
              <a:t>HUB8735</a:t>
            </a:r>
            <a:r>
              <a:t> </a:t>
            </a:r>
            <a:r>
              <a:t>Ultra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</a:t>
            </a:r>
            <a:r>
              <a:t>3.3V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與</a:t>
            </a:r>
            <a:r>
              <a:t>Pin14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短路。</a:t>
            </a:r>
          </a:p>
          <a:p>
            <a:pPr>
              <a:defRPr sz="2800"/>
            </a:pPr>
            <a:r>
              <a:t>17.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上電或按下重製按鈕。</a:t>
            </a:r>
          </a:p>
        </p:txBody>
      </p:sp>
      <p:grpSp>
        <p:nvGrpSpPr>
          <p:cNvPr id="367" name="群組 8"/>
          <p:cNvGrpSpPr/>
          <p:nvPr/>
        </p:nvGrpSpPr>
        <p:grpSpPr>
          <a:xfrm>
            <a:off x="1014658" y="2758484"/>
            <a:ext cx="2016225" cy="3752851"/>
            <a:chOff x="0" y="0"/>
            <a:chExt cx="2016224" cy="3752850"/>
          </a:xfrm>
        </p:grpSpPr>
        <p:pic>
          <p:nvPicPr>
            <p:cNvPr id="363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876426" cy="3752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4" name="直線接點 3"/>
            <p:cNvSpPr/>
            <p:nvPr/>
          </p:nvSpPr>
          <p:spPr>
            <a:xfrm>
              <a:off x="1800200" y="216023"/>
              <a:ext cx="216025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直線接點 10"/>
            <p:cNvSpPr/>
            <p:nvPr/>
          </p:nvSpPr>
          <p:spPr>
            <a:xfrm>
              <a:off x="1800200" y="368423"/>
              <a:ext cx="216025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直線接點 12"/>
            <p:cNvSpPr/>
            <p:nvPr/>
          </p:nvSpPr>
          <p:spPr>
            <a:xfrm flipV="1">
              <a:off x="2016224" y="216023"/>
              <a:ext cx="1" cy="1524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8" name="向右箭號 14"/>
          <p:cNvSpPr/>
          <p:nvPr/>
        </p:nvSpPr>
        <p:spPr>
          <a:xfrm>
            <a:off x="3030882" y="4095296"/>
            <a:ext cx="605015" cy="5396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78" name="群組 27"/>
          <p:cNvGrpSpPr/>
          <p:nvPr/>
        </p:nvGrpSpPr>
        <p:grpSpPr>
          <a:xfrm>
            <a:off x="3779911" y="2758484"/>
            <a:ext cx="2971010" cy="3752851"/>
            <a:chOff x="0" y="0"/>
            <a:chExt cx="2971009" cy="3752850"/>
          </a:xfrm>
        </p:grpSpPr>
        <p:grpSp>
          <p:nvGrpSpPr>
            <p:cNvPr id="373" name="群組 15"/>
            <p:cNvGrpSpPr/>
            <p:nvPr/>
          </p:nvGrpSpPr>
          <p:grpSpPr>
            <a:xfrm>
              <a:off x="-1" y="0"/>
              <a:ext cx="2016226" cy="3752850"/>
              <a:chOff x="0" y="0"/>
              <a:chExt cx="2016224" cy="3752850"/>
            </a:xfrm>
          </p:grpSpPr>
          <p:pic>
            <p:nvPicPr>
              <p:cNvPr id="369" name="Picture 2" descr="Picture 2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876426" cy="37528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70" name="直線接點 17"/>
              <p:cNvSpPr/>
              <p:nvPr/>
            </p:nvSpPr>
            <p:spPr>
              <a:xfrm>
                <a:off x="1800200" y="216023"/>
                <a:ext cx="216025" cy="1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1" name="直線接點 18"/>
              <p:cNvSpPr/>
              <p:nvPr/>
            </p:nvSpPr>
            <p:spPr>
              <a:xfrm>
                <a:off x="1800200" y="368423"/>
                <a:ext cx="216025" cy="1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2" name="直線接點 19"/>
              <p:cNvSpPr/>
              <p:nvPr/>
            </p:nvSpPr>
            <p:spPr>
              <a:xfrm flipV="1">
                <a:off x="2016224" y="216023"/>
                <a:ext cx="1" cy="152401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74" name="向下箭號 21"/>
            <p:cNvSpPr/>
            <p:nvPr/>
          </p:nvSpPr>
          <p:spPr>
            <a:xfrm>
              <a:off x="1224135" y="2272915"/>
              <a:ext cx="360041" cy="36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文字方塊 25"/>
            <p:cNvSpPr txBox="1"/>
            <p:nvPr/>
          </p:nvSpPr>
          <p:spPr>
            <a:xfrm>
              <a:off x="875523" y="1893400"/>
              <a:ext cx="1057265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重製按鈕</a:t>
              </a:r>
            </a:p>
          </p:txBody>
        </p:sp>
        <p:sp>
          <p:nvSpPr>
            <p:cNvPr id="376" name="向左箭號 26"/>
            <p:cNvSpPr/>
            <p:nvPr/>
          </p:nvSpPr>
          <p:spPr>
            <a:xfrm>
              <a:off x="1800200" y="3137012"/>
              <a:ext cx="576065" cy="50405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文字方塊 28"/>
            <p:cNvSpPr txBox="1"/>
            <p:nvPr/>
          </p:nvSpPr>
          <p:spPr>
            <a:xfrm>
              <a:off x="2133952" y="2632955"/>
              <a:ext cx="837058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0000"/>
                  </a:solidFill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上電</a:t>
              </a:r>
              <a:r>
                <a:t> Type-C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380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81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3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385" name="文字方塊 4"/>
          <p:cNvSpPr txBox="1"/>
          <p:nvPr/>
        </p:nvSpPr>
        <p:spPr>
          <a:xfrm>
            <a:off x="1036478" y="1700807"/>
            <a:ext cx="689024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18.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進行編譯與上傳。</a:t>
            </a:r>
          </a:p>
        </p:txBody>
      </p:sp>
      <p:pic>
        <p:nvPicPr>
          <p:cNvPr id="38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0794" y="2290747"/>
            <a:ext cx="4680522" cy="4075047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向上箭號 2"/>
          <p:cNvSpPr/>
          <p:nvPr/>
        </p:nvSpPr>
        <p:spPr>
          <a:xfrm>
            <a:off x="1619028" y="2780927"/>
            <a:ext cx="504057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389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90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3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文字方塊 13"/>
          <p:cNvSpPr txBox="1"/>
          <p:nvPr/>
        </p:nvSpPr>
        <p:spPr>
          <a:xfrm>
            <a:off x="2168733" y="2780924"/>
            <a:ext cx="5309876" cy="231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5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範例實作</a:t>
            </a:r>
            <a:r>
              <a:t>(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二</a:t>
            </a:r>
            <a:r>
              <a:t>)</a:t>
            </a:r>
          </a:p>
          <a:p>
            <a:pPr algn="ctr">
              <a:defRPr sz="5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震動偵測與通知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395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96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3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文字方塊 13"/>
          <p:cNvSpPr txBox="1"/>
          <p:nvPr/>
        </p:nvSpPr>
        <p:spPr>
          <a:xfrm>
            <a:off x="657280" y="1052736"/>
            <a:ext cx="163675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硬體接線</a:t>
            </a:r>
          </a:p>
        </p:txBody>
      </p:sp>
      <p:grpSp>
        <p:nvGrpSpPr>
          <p:cNvPr id="414" name="群組 12"/>
          <p:cNvGrpSpPr/>
          <p:nvPr/>
        </p:nvGrpSpPr>
        <p:grpSpPr>
          <a:xfrm>
            <a:off x="1903218" y="1575956"/>
            <a:ext cx="5346806" cy="4687657"/>
            <a:chOff x="0" y="0"/>
            <a:chExt cx="5346805" cy="4687656"/>
          </a:xfrm>
        </p:grpSpPr>
        <p:pic>
          <p:nvPicPr>
            <p:cNvPr id="400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571626" cy="350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1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970541" y="708548"/>
              <a:ext cx="1895476" cy="37433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2" name="直線接點 2"/>
            <p:cNvSpPr/>
            <p:nvPr/>
          </p:nvSpPr>
          <p:spPr>
            <a:xfrm flipH="1">
              <a:off x="711811" y="3405774"/>
              <a:ext cx="1" cy="3575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直線接點 14"/>
            <p:cNvSpPr/>
            <p:nvPr/>
          </p:nvSpPr>
          <p:spPr>
            <a:xfrm flipV="1">
              <a:off x="711812" y="3751553"/>
              <a:ext cx="2114714" cy="1180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直線接點 17"/>
            <p:cNvSpPr/>
            <p:nvPr/>
          </p:nvSpPr>
          <p:spPr>
            <a:xfrm>
              <a:off x="2826525" y="1087256"/>
              <a:ext cx="31701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直線接點 19"/>
            <p:cNvSpPr/>
            <p:nvPr/>
          </p:nvSpPr>
          <p:spPr>
            <a:xfrm flipH="1">
              <a:off x="2826525" y="1087255"/>
              <a:ext cx="1" cy="266429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6" name="直線接點 22"/>
            <p:cNvSpPr/>
            <p:nvPr/>
          </p:nvSpPr>
          <p:spPr>
            <a:xfrm flipH="1">
              <a:off x="954316" y="3405774"/>
              <a:ext cx="1" cy="509985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直線接點 23"/>
            <p:cNvSpPr/>
            <p:nvPr/>
          </p:nvSpPr>
          <p:spPr>
            <a:xfrm>
              <a:off x="954317" y="3903952"/>
              <a:ext cx="1728193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直線接點 25"/>
            <p:cNvSpPr/>
            <p:nvPr/>
          </p:nvSpPr>
          <p:spPr>
            <a:xfrm flipH="1">
              <a:off x="2682509" y="943240"/>
              <a:ext cx="1" cy="2969119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直線接點 27"/>
            <p:cNvSpPr/>
            <p:nvPr/>
          </p:nvSpPr>
          <p:spPr>
            <a:xfrm>
              <a:off x="2682509" y="943240"/>
              <a:ext cx="446539" cy="1415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直線接點 30"/>
            <p:cNvSpPr/>
            <p:nvPr/>
          </p:nvSpPr>
          <p:spPr>
            <a:xfrm flipH="1">
              <a:off x="450260" y="3302909"/>
              <a:ext cx="1" cy="1384748"/>
            </a:xfrm>
            <a:prstGeom prst="line">
              <a:avLst/>
            </a:prstGeom>
            <a:noFill/>
            <a:ln w="38100" cap="flat">
              <a:solidFill>
                <a:srgbClr val="7030A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1" name="直線接點 32"/>
            <p:cNvSpPr/>
            <p:nvPr/>
          </p:nvSpPr>
          <p:spPr>
            <a:xfrm>
              <a:off x="450260" y="4687656"/>
              <a:ext cx="4896545" cy="1"/>
            </a:xfrm>
            <a:prstGeom prst="line">
              <a:avLst/>
            </a:prstGeom>
            <a:noFill/>
            <a:ln w="38100" cap="flat">
              <a:solidFill>
                <a:srgbClr val="7030A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2" name="直線接點 35"/>
            <p:cNvSpPr/>
            <p:nvPr/>
          </p:nvSpPr>
          <p:spPr>
            <a:xfrm>
              <a:off x="5330335" y="2910082"/>
              <a:ext cx="1" cy="1777575"/>
            </a:xfrm>
            <a:prstGeom prst="line">
              <a:avLst/>
            </a:prstGeom>
            <a:noFill/>
            <a:ln w="38100" cap="flat">
              <a:solidFill>
                <a:srgbClr val="7030A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3" name="直線接點 36"/>
            <p:cNvSpPr/>
            <p:nvPr/>
          </p:nvSpPr>
          <p:spPr>
            <a:xfrm>
              <a:off x="4787211" y="2910083"/>
              <a:ext cx="559595" cy="1"/>
            </a:xfrm>
            <a:prstGeom prst="line">
              <a:avLst/>
            </a:prstGeom>
            <a:noFill/>
            <a:ln w="38100" cap="flat">
              <a:solidFill>
                <a:srgbClr val="7030A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416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417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4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文字方塊 13"/>
          <p:cNvSpPr txBox="1"/>
          <p:nvPr/>
        </p:nvSpPr>
        <p:spPr>
          <a:xfrm>
            <a:off x="657279" y="1052735"/>
            <a:ext cx="7181370" cy="353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功能簡介</a:t>
            </a:r>
            <a:r>
              <a:t>:</a:t>
            </a:r>
          </a:p>
          <a:p>
            <a:pPr>
              <a:defRPr sz="2800"/>
            </a:pPr>
            <a:r>
              <a:t>	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偵測震動感測器是否有發生變化，如果發生變化，將數據發送至</a:t>
            </a:r>
            <a:r>
              <a:t>ThingSpeak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，再透過</a:t>
            </a:r>
            <a:r>
              <a:t>React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的功能，監控震動數據，如果震動數據已達到通知標準，則透過</a:t>
            </a:r>
            <a:r>
              <a:t>ThingHTTP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的功能，告知</a:t>
            </a:r>
            <a:r>
              <a:t>Line Notify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發送通知。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422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423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4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文字方塊 13"/>
          <p:cNvSpPr txBox="1"/>
          <p:nvPr/>
        </p:nvSpPr>
        <p:spPr>
          <a:xfrm>
            <a:off x="657279" y="1052736"/>
            <a:ext cx="523715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建立 </a:t>
            </a:r>
            <a:r>
              <a:t>ThingSpeak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頻道</a:t>
            </a:r>
          </a:p>
        </p:txBody>
      </p:sp>
      <p:sp>
        <p:nvSpPr>
          <p:cNvPr id="427" name="文字方塊 4"/>
          <p:cNvSpPr txBox="1"/>
          <p:nvPr/>
        </p:nvSpPr>
        <p:spPr>
          <a:xfrm>
            <a:off x="1246596" y="1700808"/>
            <a:ext cx="6376029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前往</a:t>
            </a:r>
            <a:r>
              <a:t>ThingSpeak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建立震動數據收集的頻道。</a:t>
            </a:r>
          </a:p>
        </p:txBody>
      </p:sp>
      <p:pic>
        <p:nvPicPr>
          <p:cNvPr id="42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984" y="2924942"/>
            <a:ext cx="8431215" cy="2124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1" name="向右箭號 2"/>
          <p:cNvGrpSpPr/>
          <p:nvPr/>
        </p:nvGrpSpPr>
        <p:grpSpPr>
          <a:xfrm>
            <a:off x="1806181" y="2852935"/>
            <a:ext cx="864097" cy="648074"/>
            <a:chOff x="0" y="0"/>
            <a:chExt cx="864095" cy="648072"/>
          </a:xfrm>
        </p:grpSpPr>
        <p:sp>
          <p:nvSpPr>
            <p:cNvPr id="429" name="箭頭"/>
            <p:cNvSpPr/>
            <p:nvPr/>
          </p:nvSpPr>
          <p:spPr>
            <a:xfrm>
              <a:off x="0" y="0"/>
              <a:ext cx="864096" cy="64807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1"/>
            <p:cNvSpPr txBox="1"/>
            <p:nvPr/>
          </p:nvSpPr>
          <p:spPr>
            <a:xfrm>
              <a:off x="58419" y="157492"/>
              <a:ext cx="585240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34" name="向左箭號 3"/>
          <p:cNvGrpSpPr/>
          <p:nvPr/>
        </p:nvGrpSpPr>
        <p:grpSpPr>
          <a:xfrm>
            <a:off x="4283967" y="3501008"/>
            <a:ext cx="1001487" cy="648072"/>
            <a:chOff x="0" y="0"/>
            <a:chExt cx="1001485" cy="648071"/>
          </a:xfrm>
        </p:grpSpPr>
        <p:sp>
          <p:nvSpPr>
            <p:cNvPr id="432" name="箭頭"/>
            <p:cNvSpPr/>
            <p:nvPr/>
          </p:nvSpPr>
          <p:spPr>
            <a:xfrm>
              <a:off x="0" y="0"/>
              <a:ext cx="1001486" cy="64807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2"/>
            <p:cNvSpPr txBox="1"/>
            <p:nvPr/>
          </p:nvSpPr>
          <p:spPr>
            <a:xfrm>
              <a:off x="220438" y="157491"/>
              <a:ext cx="72262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37" name="向上箭號 5"/>
          <p:cNvGrpSpPr/>
          <p:nvPr/>
        </p:nvGrpSpPr>
        <p:grpSpPr>
          <a:xfrm>
            <a:off x="971600" y="4653136"/>
            <a:ext cx="834581" cy="792089"/>
            <a:chOff x="0" y="0"/>
            <a:chExt cx="834580" cy="792087"/>
          </a:xfrm>
        </p:grpSpPr>
        <p:sp>
          <p:nvSpPr>
            <p:cNvPr id="435" name="形狀"/>
            <p:cNvSpPr/>
            <p:nvPr/>
          </p:nvSpPr>
          <p:spPr>
            <a:xfrm>
              <a:off x="0" y="0"/>
              <a:ext cx="834581" cy="7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62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1080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3"/>
            <p:cNvSpPr txBox="1"/>
            <p:nvPr/>
          </p:nvSpPr>
          <p:spPr>
            <a:xfrm>
              <a:off x="267065" y="328511"/>
              <a:ext cx="30045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2402" y="815622"/>
            <a:ext cx="2565321" cy="54853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2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440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441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44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445" name="文字方塊 4"/>
          <p:cNvSpPr txBox="1"/>
          <p:nvPr/>
        </p:nvSpPr>
        <p:spPr>
          <a:xfrm>
            <a:off x="1036478" y="1700807"/>
            <a:ext cx="4065867" cy="3453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輸入頻道名稱。</a:t>
            </a:r>
          </a:p>
          <a:p>
            <a:pPr>
              <a:defRPr sz="2800"/>
            </a:pPr>
            <a:r>
              <a:t> </a:t>
            </a:r>
            <a:r>
              <a:t>(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可自行定義名稱</a:t>
            </a:r>
            <a:r>
              <a:t>)</a:t>
            </a:r>
          </a:p>
          <a:p>
            <a:pPr>
              <a:defRPr sz="2800"/>
            </a:pPr>
            <a:r>
              <a:t>3.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設定</a:t>
            </a:r>
            <a:r>
              <a:t>Field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標籤為震動。</a:t>
            </a:r>
          </a:p>
          <a:p>
            <a:pPr>
              <a:defRPr sz="2800"/>
            </a:pPr>
            <a:r>
              <a:t>(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可自行定義標籤名稱</a:t>
            </a:r>
            <a:r>
              <a:t>)</a:t>
            </a:r>
          </a:p>
          <a:p>
            <a:pPr>
              <a:defRPr sz="2800"/>
            </a:pPr>
            <a:r>
              <a:t>4.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儲存頻道。</a:t>
            </a:r>
          </a:p>
        </p:txBody>
      </p:sp>
      <p:sp>
        <p:nvSpPr>
          <p:cNvPr id="446" name="矩形 7"/>
          <p:cNvSpPr/>
          <p:nvPr/>
        </p:nvSpPr>
        <p:spPr>
          <a:xfrm>
            <a:off x="6048807" y="815959"/>
            <a:ext cx="2160241" cy="27482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7" name="矩形 14"/>
          <p:cNvSpPr/>
          <p:nvPr/>
        </p:nvSpPr>
        <p:spPr>
          <a:xfrm>
            <a:off x="6020868" y="1383036"/>
            <a:ext cx="2160241" cy="23646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8" name="矩形 15"/>
          <p:cNvSpPr/>
          <p:nvPr/>
        </p:nvSpPr>
        <p:spPr>
          <a:xfrm>
            <a:off x="6408847" y="6040830"/>
            <a:ext cx="720081" cy="28154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108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09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文字方塊 1"/>
          <p:cNvSpPr txBox="1"/>
          <p:nvPr/>
        </p:nvSpPr>
        <p:spPr>
          <a:xfrm>
            <a:off x="801294" y="908720"/>
            <a:ext cx="22848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1.</a:t>
            </a:r>
            <a:r>
              <a:t>前往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ThingSpeak</a:t>
            </a:r>
            <a:r>
              <a:t>。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5110" y="1278052"/>
            <a:ext cx="7123019" cy="210316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文字方塊 5"/>
          <p:cNvSpPr txBox="1"/>
          <p:nvPr/>
        </p:nvSpPr>
        <p:spPr>
          <a:xfrm>
            <a:off x="800132" y="3428999"/>
            <a:ext cx="408618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2.</a:t>
            </a:r>
            <a:r>
              <a:t>按下右上角圖像，進入帳戶登入頁面。</a:t>
            </a:r>
          </a:p>
        </p:txBody>
      </p:sp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949" y="3861048"/>
            <a:ext cx="7123020" cy="210316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矩形 2"/>
          <p:cNvSpPr/>
          <p:nvPr/>
        </p:nvSpPr>
        <p:spPr>
          <a:xfrm>
            <a:off x="6874665" y="3861048"/>
            <a:ext cx="217615" cy="21602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向上箭號 7"/>
          <p:cNvSpPr/>
          <p:nvPr/>
        </p:nvSpPr>
        <p:spPr>
          <a:xfrm>
            <a:off x="6802657" y="4113076"/>
            <a:ext cx="361631" cy="36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450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451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4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455" name="文字方塊 4"/>
          <p:cNvSpPr txBox="1"/>
          <p:nvPr/>
        </p:nvSpPr>
        <p:spPr>
          <a:xfrm>
            <a:off x="1036478" y="1700807"/>
            <a:ext cx="2913739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5.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前往</a:t>
            </a:r>
            <a:r>
              <a:t>MQTT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設定。</a:t>
            </a:r>
          </a:p>
        </p:txBody>
      </p:sp>
      <p:pic>
        <p:nvPicPr>
          <p:cNvPr id="45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9241" y="2348880"/>
            <a:ext cx="5305426" cy="1104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9" name="向右箭號 1"/>
          <p:cNvGrpSpPr/>
          <p:nvPr/>
        </p:nvGrpSpPr>
        <p:grpSpPr>
          <a:xfrm>
            <a:off x="4576621" y="2300908"/>
            <a:ext cx="648073" cy="576065"/>
            <a:chOff x="0" y="0"/>
            <a:chExt cx="648072" cy="576064"/>
          </a:xfrm>
        </p:grpSpPr>
        <p:sp>
          <p:nvSpPr>
            <p:cNvPr id="457" name="箭頭"/>
            <p:cNvSpPr/>
            <p:nvPr/>
          </p:nvSpPr>
          <p:spPr>
            <a:xfrm>
              <a:off x="0" y="0"/>
              <a:ext cx="648073" cy="57606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1"/>
            <p:cNvSpPr txBox="1"/>
            <p:nvPr/>
          </p:nvSpPr>
          <p:spPr>
            <a:xfrm>
              <a:off x="58419" y="121488"/>
              <a:ext cx="38721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62" name="向左箭號 3"/>
          <p:cNvGrpSpPr/>
          <p:nvPr/>
        </p:nvGrpSpPr>
        <p:grpSpPr>
          <a:xfrm>
            <a:off x="6804248" y="2852935"/>
            <a:ext cx="720081" cy="552451"/>
            <a:chOff x="0" y="0"/>
            <a:chExt cx="720079" cy="552450"/>
          </a:xfrm>
        </p:grpSpPr>
        <p:sp>
          <p:nvSpPr>
            <p:cNvPr id="460" name="箭頭"/>
            <p:cNvSpPr/>
            <p:nvPr/>
          </p:nvSpPr>
          <p:spPr>
            <a:xfrm>
              <a:off x="0" y="0"/>
              <a:ext cx="720080" cy="55245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2"/>
            <p:cNvSpPr txBox="1"/>
            <p:nvPr/>
          </p:nvSpPr>
          <p:spPr>
            <a:xfrm>
              <a:off x="196533" y="109681"/>
              <a:ext cx="465128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pic>
        <p:nvPicPr>
          <p:cNvPr id="463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5696" y="4689597"/>
            <a:ext cx="2514601" cy="1123951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文字方塊 17"/>
          <p:cNvSpPr txBox="1"/>
          <p:nvPr/>
        </p:nvSpPr>
        <p:spPr>
          <a:xfrm>
            <a:off x="1188877" y="3861048"/>
            <a:ext cx="3666062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6.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建立新的</a:t>
            </a:r>
            <a:r>
              <a:t>MQTT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裝置。</a:t>
            </a:r>
          </a:p>
        </p:txBody>
      </p:sp>
      <p:sp>
        <p:nvSpPr>
          <p:cNvPr id="465" name="矩形 5"/>
          <p:cNvSpPr/>
          <p:nvPr/>
        </p:nvSpPr>
        <p:spPr>
          <a:xfrm>
            <a:off x="1907703" y="5251572"/>
            <a:ext cx="1728193" cy="48168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6056" y="2348175"/>
            <a:ext cx="3411947" cy="3825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5644" y="2307039"/>
            <a:ext cx="3346198" cy="38062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1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469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470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47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474" name="文字方塊 4"/>
          <p:cNvSpPr txBox="1"/>
          <p:nvPr/>
        </p:nvSpPr>
        <p:spPr>
          <a:xfrm>
            <a:off x="1036478" y="1700807"/>
            <a:ext cx="5792468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7.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設定</a:t>
            </a:r>
            <a:r>
              <a:t>MQTT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裝置名稱與選擇的頻道。</a:t>
            </a:r>
          </a:p>
        </p:txBody>
      </p:sp>
      <p:sp>
        <p:nvSpPr>
          <p:cNvPr id="475" name="矩形 2"/>
          <p:cNvSpPr/>
          <p:nvPr/>
        </p:nvSpPr>
        <p:spPr>
          <a:xfrm>
            <a:off x="1691680" y="2996951"/>
            <a:ext cx="2664297" cy="43204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6" name="向右箭號 6"/>
          <p:cNvSpPr/>
          <p:nvPr/>
        </p:nvSpPr>
        <p:spPr>
          <a:xfrm>
            <a:off x="899591" y="4149080"/>
            <a:ext cx="540061" cy="5040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7" name="向右箭號 15"/>
          <p:cNvSpPr/>
          <p:nvPr/>
        </p:nvSpPr>
        <p:spPr>
          <a:xfrm>
            <a:off x="4705965" y="4830176"/>
            <a:ext cx="540061" cy="5040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5318" y="2545051"/>
            <a:ext cx="3088896" cy="34980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1025" y="2598734"/>
            <a:ext cx="3087699" cy="34770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3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481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482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48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486" name="文字方塊 4"/>
          <p:cNvSpPr txBox="1"/>
          <p:nvPr/>
        </p:nvSpPr>
        <p:spPr>
          <a:xfrm>
            <a:off x="1036478" y="1700807"/>
            <a:ext cx="4641931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8.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新增頻道並新增</a:t>
            </a:r>
            <a:r>
              <a:t>MQTT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裝置。</a:t>
            </a:r>
          </a:p>
        </p:txBody>
      </p:sp>
      <p:sp>
        <p:nvSpPr>
          <p:cNvPr id="487" name="矩形 1"/>
          <p:cNvSpPr/>
          <p:nvPr/>
        </p:nvSpPr>
        <p:spPr>
          <a:xfrm>
            <a:off x="1331640" y="4337272"/>
            <a:ext cx="1872209" cy="31586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8" name="向下箭號 3"/>
          <p:cNvSpPr/>
          <p:nvPr/>
        </p:nvSpPr>
        <p:spPr>
          <a:xfrm>
            <a:off x="3340417" y="4121248"/>
            <a:ext cx="576065" cy="531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9" name="向右箭號 5"/>
          <p:cNvSpPr/>
          <p:nvPr/>
        </p:nvSpPr>
        <p:spPr>
          <a:xfrm>
            <a:off x="4412539" y="4701604"/>
            <a:ext cx="664139" cy="5996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0" name="向下箭號 7"/>
          <p:cNvSpPr/>
          <p:nvPr/>
        </p:nvSpPr>
        <p:spPr>
          <a:xfrm>
            <a:off x="7271070" y="5013176"/>
            <a:ext cx="648073" cy="57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492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493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4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497" name="文字方塊 4"/>
          <p:cNvSpPr txBox="1"/>
          <p:nvPr/>
        </p:nvSpPr>
        <p:spPr>
          <a:xfrm>
            <a:off x="1036477" y="1700807"/>
            <a:ext cx="543402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9.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下載</a:t>
            </a:r>
            <a:r>
              <a:t>MQTT</a:t>
            </a:r>
            <a:r>
              <a:t> </a:t>
            </a:r>
            <a:r>
              <a:t>Broker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登入</a:t>
            </a:r>
            <a:r>
              <a:t>ID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與密碼。</a:t>
            </a:r>
          </a:p>
        </p:txBody>
      </p:sp>
      <p:pic>
        <p:nvPicPr>
          <p:cNvPr id="49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1640" y="2420888"/>
            <a:ext cx="2740126" cy="3842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31376" y="2420888"/>
            <a:ext cx="2838056" cy="40907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2" name="向右箭號 2"/>
          <p:cNvGrpSpPr/>
          <p:nvPr/>
        </p:nvGrpSpPr>
        <p:grpSpPr>
          <a:xfrm>
            <a:off x="774888" y="5416034"/>
            <a:ext cx="612069" cy="504057"/>
            <a:chOff x="0" y="0"/>
            <a:chExt cx="612068" cy="504056"/>
          </a:xfrm>
        </p:grpSpPr>
        <p:sp>
          <p:nvSpPr>
            <p:cNvPr id="500" name="箭頭"/>
            <p:cNvSpPr/>
            <p:nvPr/>
          </p:nvSpPr>
          <p:spPr>
            <a:xfrm>
              <a:off x="0" y="0"/>
              <a:ext cx="612069" cy="50405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1" name="1"/>
            <p:cNvSpPr txBox="1"/>
            <p:nvPr/>
          </p:nvSpPr>
          <p:spPr>
            <a:xfrm>
              <a:off x="58419" y="85484"/>
              <a:ext cx="36921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05" name="向右箭號 14"/>
          <p:cNvGrpSpPr/>
          <p:nvPr/>
        </p:nvGrpSpPr>
        <p:grpSpPr>
          <a:xfrm>
            <a:off x="4070811" y="6149478"/>
            <a:ext cx="612070" cy="504057"/>
            <a:chOff x="0" y="0"/>
            <a:chExt cx="612068" cy="504056"/>
          </a:xfrm>
        </p:grpSpPr>
        <p:sp>
          <p:nvSpPr>
            <p:cNvPr id="503" name="箭頭"/>
            <p:cNvSpPr/>
            <p:nvPr/>
          </p:nvSpPr>
          <p:spPr>
            <a:xfrm>
              <a:off x="0" y="0"/>
              <a:ext cx="612069" cy="50405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4" name="2"/>
            <p:cNvSpPr txBox="1"/>
            <p:nvPr/>
          </p:nvSpPr>
          <p:spPr>
            <a:xfrm>
              <a:off x="58419" y="85484"/>
              <a:ext cx="36921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507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508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5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文字方塊 13"/>
          <p:cNvSpPr txBox="1"/>
          <p:nvPr/>
        </p:nvSpPr>
        <p:spPr>
          <a:xfrm>
            <a:off x="657278" y="1052736"/>
            <a:ext cx="566920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取得</a:t>
            </a:r>
            <a:r>
              <a:t>Line Notify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權杖</a:t>
            </a:r>
          </a:p>
        </p:txBody>
      </p:sp>
      <p:sp>
        <p:nvSpPr>
          <p:cNvPr id="512" name="文字方塊 4"/>
          <p:cNvSpPr txBox="1"/>
          <p:nvPr/>
        </p:nvSpPr>
        <p:spPr>
          <a:xfrm>
            <a:off x="1036477" y="1700807"/>
            <a:ext cx="593807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10.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前往</a:t>
            </a: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Line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Notify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網站，進行登入。</a:t>
            </a:r>
          </a:p>
        </p:txBody>
      </p:sp>
      <p:pic>
        <p:nvPicPr>
          <p:cNvPr id="51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546" y="2486688"/>
            <a:ext cx="8164151" cy="3028207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矩形 1"/>
          <p:cNvSpPr/>
          <p:nvPr/>
        </p:nvSpPr>
        <p:spPr>
          <a:xfrm>
            <a:off x="7380312" y="2486688"/>
            <a:ext cx="648073" cy="58227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516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517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5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文字方塊 13"/>
          <p:cNvSpPr txBox="1"/>
          <p:nvPr/>
        </p:nvSpPr>
        <p:spPr>
          <a:xfrm>
            <a:off x="657278" y="1052736"/>
            <a:ext cx="566920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取得</a:t>
            </a:r>
            <a:r>
              <a:t>Line Notify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權杖</a:t>
            </a:r>
          </a:p>
        </p:txBody>
      </p:sp>
      <p:sp>
        <p:nvSpPr>
          <p:cNvPr id="521" name="文字方塊 4"/>
          <p:cNvSpPr txBox="1"/>
          <p:nvPr/>
        </p:nvSpPr>
        <p:spPr>
          <a:xfrm>
            <a:off x="1036477" y="1700807"/>
            <a:ext cx="543402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11.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進入個人頁面。</a:t>
            </a:r>
          </a:p>
        </p:txBody>
      </p:sp>
      <p:pic>
        <p:nvPicPr>
          <p:cNvPr id="52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052" y="2708919"/>
            <a:ext cx="7251139" cy="27620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5" name="向下箭號 1"/>
          <p:cNvGrpSpPr/>
          <p:nvPr/>
        </p:nvGrpSpPr>
        <p:grpSpPr>
          <a:xfrm>
            <a:off x="7020272" y="2249634"/>
            <a:ext cx="646483" cy="556902"/>
            <a:chOff x="0" y="0"/>
            <a:chExt cx="646482" cy="556900"/>
          </a:xfrm>
        </p:grpSpPr>
        <p:sp>
          <p:nvSpPr>
            <p:cNvPr id="523" name="形狀"/>
            <p:cNvSpPr/>
            <p:nvPr/>
          </p:nvSpPr>
          <p:spPr>
            <a:xfrm>
              <a:off x="-1" y="0"/>
              <a:ext cx="646484" cy="556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4" name="1"/>
            <p:cNvSpPr txBox="1"/>
            <p:nvPr/>
          </p:nvSpPr>
          <p:spPr>
            <a:xfrm>
              <a:off x="220040" y="42294"/>
              <a:ext cx="206403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28" name="向右箭號 2"/>
          <p:cNvGrpSpPr/>
          <p:nvPr/>
        </p:nvGrpSpPr>
        <p:grpSpPr>
          <a:xfrm>
            <a:off x="5751752" y="2996951"/>
            <a:ext cx="576065" cy="504057"/>
            <a:chOff x="0" y="0"/>
            <a:chExt cx="576064" cy="504056"/>
          </a:xfrm>
        </p:grpSpPr>
        <p:sp>
          <p:nvSpPr>
            <p:cNvPr id="526" name="箭頭"/>
            <p:cNvSpPr/>
            <p:nvPr/>
          </p:nvSpPr>
          <p:spPr>
            <a:xfrm>
              <a:off x="0" y="0"/>
              <a:ext cx="576065" cy="50405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2"/>
            <p:cNvSpPr txBox="1"/>
            <p:nvPr/>
          </p:nvSpPr>
          <p:spPr>
            <a:xfrm>
              <a:off x="58419" y="85484"/>
              <a:ext cx="33321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530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531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5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文字方塊 13"/>
          <p:cNvSpPr txBox="1"/>
          <p:nvPr/>
        </p:nvSpPr>
        <p:spPr>
          <a:xfrm>
            <a:off x="657278" y="1052736"/>
            <a:ext cx="566920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取得</a:t>
            </a:r>
            <a:r>
              <a:t>Line Notify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權杖</a:t>
            </a:r>
          </a:p>
        </p:txBody>
      </p:sp>
      <p:sp>
        <p:nvSpPr>
          <p:cNvPr id="535" name="文字方塊 4"/>
          <p:cNvSpPr txBox="1"/>
          <p:nvPr/>
        </p:nvSpPr>
        <p:spPr>
          <a:xfrm>
            <a:off x="1036477" y="1700807"/>
            <a:ext cx="543402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12.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發行權杖。</a:t>
            </a:r>
          </a:p>
        </p:txBody>
      </p:sp>
      <p:pic>
        <p:nvPicPr>
          <p:cNvPr id="53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8233" y="2564903"/>
            <a:ext cx="4676776" cy="2828926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矩形 3"/>
          <p:cNvSpPr/>
          <p:nvPr/>
        </p:nvSpPr>
        <p:spPr>
          <a:xfrm>
            <a:off x="2238233" y="3979366"/>
            <a:ext cx="3269872" cy="74577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539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540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54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文字方塊 13"/>
          <p:cNvSpPr txBox="1"/>
          <p:nvPr/>
        </p:nvSpPr>
        <p:spPr>
          <a:xfrm>
            <a:off x="657278" y="1052736"/>
            <a:ext cx="566920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取得</a:t>
            </a:r>
            <a:r>
              <a:t>Line Notify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權杖</a:t>
            </a:r>
          </a:p>
        </p:txBody>
      </p:sp>
      <p:sp>
        <p:nvSpPr>
          <p:cNvPr id="544" name="文字方塊 4"/>
          <p:cNvSpPr txBox="1"/>
          <p:nvPr/>
        </p:nvSpPr>
        <p:spPr>
          <a:xfrm>
            <a:off x="1036477" y="1700807"/>
            <a:ext cx="233767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13.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儲存權杖。</a:t>
            </a:r>
          </a:p>
        </p:txBody>
      </p:sp>
      <p:pic>
        <p:nvPicPr>
          <p:cNvPr id="54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5149" y="2231207"/>
            <a:ext cx="4991101" cy="4181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547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548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5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文字方塊 13"/>
          <p:cNvSpPr txBox="1"/>
          <p:nvPr/>
        </p:nvSpPr>
        <p:spPr>
          <a:xfrm>
            <a:off x="657278" y="1052736"/>
            <a:ext cx="666993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設定Line Notify (ThingHTTP)</a:t>
            </a:r>
          </a:p>
        </p:txBody>
      </p:sp>
      <p:sp>
        <p:nvSpPr>
          <p:cNvPr id="552" name="文字方塊 4"/>
          <p:cNvSpPr txBox="1"/>
          <p:nvPr/>
        </p:nvSpPr>
        <p:spPr>
          <a:xfrm>
            <a:off x="1036478" y="1700807"/>
            <a:ext cx="508733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14.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前往 Apps -&gt; ThingHTTP。</a:t>
            </a:r>
          </a:p>
        </p:txBody>
      </p:sp>
      <p:pic>
        <p:nvPicPr>
          <p:cNvPr id="553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5115" y="2457419"/>
            <a:ext cx="5968292" cy="3911528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1"/>
          <p:cNvSpPr/>
          <p:nvPr/>
        </p:nvSpPr>
        <p:spPr>
          <a:xfrm>
            <a:off x="3612360" y="2205405"/>
            <a:ext cx="1045618" cy="1067478"/>
          </a:xfrm>
          <a:prstGeom prst="rightArrow">
            <a:avLst>
              <a:gd name="adj1" fmla="val 32000"/>
              <a:gd name="adj2" fmla="val 65338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5" name="2"/>
          <p:cNvSpPr/>
          <p:nvPr/>
        </p:nvSpPr>
        <p:spPr>
          <a:xfrm>
            <a:off x="3726452" y="5443529"/>
            <a:ext cx="1045618" cy="1067478"/>
          </a:xfrm>
          <a:prstGeom prst="rightArrow">
            <a:avLst>
              <a:gd name="adj1" fmla="val 32000"/>
              <a:gd name="adj2" fmla="val 65338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557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558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5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文字方塊 13"/>
          <p:cNvSpPr txBox="1"/>
          <p:nvPr/>
        </p:nvSpPr>
        <p:spPr>
          <a:xfrm>
            <a:off x="657278" y="1052736"/>
            <a:ext cx="666993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設定Line Notify (ThingHTTP)</a:t>
            </a:r>
          </a:p>
        </p:txBody>
      </p:sp>
      <p:sp>
        <p:nvSpPr>
          <p:cNvPr id="562" name="文字方塊 4"/>
          <p:cNvSpPr txBox="1"/>
          <p:nvPr/>
        </p:nvSpPr>
        <p:spPr>
          <a:xfrm>
            <a:off x="1036478" y="1700807"/>
            <a:ext cx="508733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15.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新增 ThingHTTP。</a:t>
            </a:r>
          </a:p>
        </p:txBody>
      </p:sp>
      <p:pic>
        <p:nvPicPr>
          <p:cNvPr id="563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850" y="2495550"/>
            <a:ext cx="8242300" cy="1866900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箭頭"/>
          <p:cNvSpPr/>
          <p:nvPr/>
        </p:nvSpPr>
        <p:spPr>
          <a:xfrm rot="10800000">
            <a:off x="3144189" y="332679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119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20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文字方塊 1"/>
          <p:cNvSpPr txBox="1"/>
          <p:nvPr/>
        </p:nvSpPr>
        <p:spPr>
          <a:xfrm>
            <a:off x="801292" y="908720"/>
            <a:ext cx="37514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3.</a:t>
            </a:r>
            <a:r>
              <a:t>按下 </a:t>
            </a:r>
            <a:r>
              <a:t>Create One! </a:t>
            </a:r>
            <a:r>
              <a:t>建立新帳號。</a:t>
            </a:r>
          </a:p>
        </p:txBody>
      </p:sp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250" y="1294074"/>
            <a:ext cx="3524251" cy="271462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矩形 3"/>
          <p:cNvSpPr/>
          <p:nvPr/>
        </p:nvSpPr>
        <p:spPr>
          <a:xfrm>
            <a:off x="2051719" y="2651387"/>
            <a:ext cx="784657" cy="27355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向左箭號 4"/>
          <p:cNvSpPr/>
          <p:nvPr/>
        </p:nvSpPr>
        <p:spPr>
          <a:xfrm>
            <a:off x="2894578" y="2564903"/>
            <a:ext cx="576065" cy="43204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文字方塊 12"/>
          <p:cNvSpPr txBox="1"/>
          <p:nvPr/>
        </p:nvSpPr>
        <p:spPr>
          <a:xfrm>
            <a:off x="960630" y="4117721"/>
            <a:ext cx="375148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4.</a:t>
            </a:r>
            <a:r>
              <a:t>填寫</a:t>
            </a:r>
            <a:r>
              <a:t>E-mail</a:t>
            </a:r>
            <a:r>
              <a:t>、地點與名稱，填寫完畢後，按下 </a:t>
            </a:r>
            <a:r>
              <a:t>Continue </a:t>
            </a:r>
            <a:r>
              <a:t>前往下一步。</a:t>
            </a:r>
          </a:p>
        </p:txBody>
      </p:sp>
      <p:pic>
        <p:nvPicPr>
          <p:cNvPr id="128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64088" y="1700808"/>
            <a:ext cx="3419476" cy="43148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" name="向右箭號 20"/>
          <p:cNvGrpSpPr/>
          <p:nvPr/>
        </p:nvGrpSpPr>
        <p:grpSpPr>
          <a:xfrm>
            <a:off x="4932040" y="3284983"/>
            <a:ext cx="432049" cy="432049"/>
            <a:chOff x="0" y="0"/>
            <a:chExt cx="432047" cy="432047"/>
          </a:xfrm>
        </p:grpSpPr>
        <p:sp>
          <p:nvSpPr>
            <p:cNvPr id="129" name="箭頭"/>
            <p:cNvSpPr/>
            <p:nvPr/>
          </p:nvSpPr>
          <p:spPr>
            <a:xfrm>
              <a:off x="0" y="0"/>
              <a:ext cx="432048" cy="43204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2"/>
            <p:cNvSpPr txBox="1"/>
            <p:nvPr/>
          </p:nvSpPr>
          <p:spPr>
            <a:xfrm>
              <a:off x="58419" y="49480"/>
              <a:ext cx="20719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4" name="向右箭號 24"/>
          <p:cNvGrpSpPr/>
          <p:nvPr/>
        </p:nvGrpSpPr>
        <p:grpSpPr>
          <a:xfrm>
            <a:off x="4932040" y="3901697"/>
            <a:ext cx="432049" cy="432049"/>
            <a:chOff x="0" y="0"/>
            <a:chExt cx="432047" cy="432047"/>
          </a:xfrm>
        </p:grpSpPr>
        <p:sp>
          <p:nvSpPr>
            <p:cNvPr id="132" name="箭頭"/>
            <p:cNvSpPr/>
            <p:nvPr/>
          </p:nvSpPr>
          <p:spPr>
            <a:xfrm>
              <a:off x="0" y="0"/>
              <a:ext cx="432048" cy="43204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3"/>
            <p:cNvSpPr txBox="1"/>
            <p:nvPr/>
          </p:nvSpPr>
          <p:spPr>
            <a:xfrm>
              <a:off x="58419" y="49480"/>
              <a:ext cx="20719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7" name="向右箭號 25"/>
          <p:cNvGrpSpPr/>
          <p:nvPr/>
        </p:nvGrpSpPr>
        <p:grpSpPr>
          <a:xfrm>
            <a:off x="4932040" y="4548028"/>
            <a:ext cx="432049" cy="432049"/>
            <a:chOff x="0" y="0"/>
            <a:chExt cx="432047" cy="432047"/>
          </a:xfrm>
        </p:grpSpPr>
        <p:sp>
          <p:nvSpPr>
            <p:cNvPr id="135" name="箭頭"/>
            <p:cNvSpPr/>
            <p:nvPr/>
          </p:nvSpPr>
          <p:spPr>
            <a:xfrm>
              <a:off x="0" y="0"/>
              <a:ext cx="432048" cy="43204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" name="4"/>
            <p:cNvSpPr txBox="1"/>
            <p:nvPr/>
          </p:nvSpPr>
          <p:spPr>
            <a:xfrm>
              <a:off x="58419" y="49480"/>
              <a:ext cx="20719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0" name="向右箭號 26"/>
          <p:cNvGrpSpPr/>
          <p:nvPr/>
        </p:nvGrpSpPr>
        <p:grpSpPr>
          <a:xfrm>
            <a:off x="4932040" y="5085184"/>
            <a:ext cx="432049" cy="432049"/>
            <a:chOff x="0" y="0"/>
            <a:chExt cx="432047" cy="432047"/>
          </a:xfrm>
        </p:grpSpPr>
        <p:sp>
          <p:nvSpPr>
            <p:cNvPr id="138" name="箭頭"/>
            <p:cNvSpPr/>
            <p:nvPr/>
          </p:nvSpPr>
          <p:spPr>
            <a:xfrm>
              <a:off x="0" y="0"/>
              <a:ext cx="432048" cy="43204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5"/>
            <p:cNvSpPr txBox="1"/>
            <p:nvPr/>
          </p:nvSpPr>
          <p:spPr>
            <a:xfrm>
              <a:off x="58419" y="49480"/>
              <a:ext cx="20719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43" name="向右箭號 27"/>
          <p:cNvGrpSpPr/>
          <p:nvPr/>
        </p:nvGrpSpPr>
        <p:grpSpPr>
          <a:xfrm>
            <a:off x="4932040" y="2338937"/>
            <a:ext cx="432049" cy="432049"/>
            <a:chOff x="0" y="0"/>
            <a:chExt cx="432047" cy="432047"/>
          </a:xfrm>
        </p:grpSpPr>
        <p:sp>
          <p:nvSpPr>
            <p:cNvPr id="141" name="箭頭"/>
            <p:cNvSpPr/>
            <p:nvPr/>
          </p:nvSpPr>
          <p:spPr>
            <a:xfrm>
              <a:off x="0" y="0"/>
              <a:ext cx="432048" cy="43204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1"/>
            <p:cNvSpPr txBox="1"/>
            <p:nvPr/>
          </p:nvSpPr>
          <p:spPr>
            <a:xfrm>
              <a:off x="58419" y="49480"/>
              <a:ext cx="20719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566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567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5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文字方塊 13"/>
          <p:cNvSpPr txBox="1"/>
          <p:nvPr/>
        </p:nvSpPr>
        <p:spPr>
          <a:xfrm>
            <a:off x="657278" y="1052736"/>
            <a:ext cx="666993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設定Line Notify (ThingHTTP)</a:t>
            </a:r>
          </a:p>
        </p:txBody>
      </p:sp>
      <p:sp>
        <p:nvSpPr>
          <p:cNvPr id="571" name="文字方塊 4"/>
          <p:cNvSpPr txBox="1"/>
          <p:nvPr/>
        </p:nvSpPr>
        <p:spPr>
          <a:xfrm>
            <a:off x="1036478" y="1700807"/>
            <a:ext cx="241096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15.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輸入名稱。</a:t>
            </a:r>
          </a:p>
        </p:txBody>
      </p:sp>
      <p:pic>
        <p:nvPicPr>
          <p:cNvPr id="572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1254" y="1700807"/>
            <a:ext cx="2576660" cy="4745215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16.輸入URL。…"/>
          <p:cNvSpPr txBox="1"/>
          <p:nvPr/>
        </p:nvSpPr>
        <p:spPr>
          <a:xfrm>
            <a:off x="1060616" y="2348878"/>
            <a:ext cx="5381537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16.輸入URL。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https://notify-api.line.me/api/notify</a:t>
            </a:r>
          </a:p>
        </p:txBody>
      </p:sp>
      <p:sp>
        <p:nvSpPr>
          <p:cNvPr id="574" name="線條"/>
          <p:cNvSpPr/>
          <p:nvPr/>
        </p:nvSpPr>
        <p:spPr>
          <a:xfrm flipV="1">
            <a:off x="3450070" y="1821736"/>
            <a:ext cx="3259388" cy="16123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5" name="線條"/>
          <p:cNvSpPr/>
          <p:nvPr/>
        </p:nvSpPr>
        <p:spPr>
          <a:xfrm flipV="1">
            <a:off x="3450070" y="2290601"/>
            <a:ext cx="3260579" cy="374479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6" name="17.選擇傳輸方式為 Post。"/>
          <p:cNvSpPr txBox="1"/>
          <p:nvPr/>
        </p:nvSpPr>
        <p:spPr>
          <a:xfrm>
            <a:off x="1060616" y="3428999"/>
            <a:ext cx="425361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17.選擇傳輸方式為 Post。</a:t>
            </a:r>
          </a:p>
        </p:txBody>
      </p:sp>
      <p:sp>
        <p:nvSpPr>
          <p:cNvPr id="577" name="線條"/>
          <p:cNvSpPr/>
          <p:nvPr/>
        </p:nvSpPr>
        <p:spPr>
          <a:xfrm flipV="1">
            <a:off x="5330185" y="3158232"/>
            <a:ext cx="1333319" cy="53867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8" name="18.設定內容種類。…"/>
          <p:cNvSpPr txBox="1"/>
          <p:nvPr/>
        </p:nvSpPr>
        <p:spPr>
          <a:xfrm>
            <a:off x="1060616" y="4073414"/>
            <a:ext cx="5677407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18.設定內容種類。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457200">
              <a:defRPr sz="2800">
                <a:solidFill>
                  <a:srgbClr val="21252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application/x-www-form-urlencoded</a:t>
            </a:r>
          </a:p>
        </p:txBody>
      </p:sp>
      <p:sp>
        <p:nvSpPr>
          <p:cNvPr id="579" name="線條"/>
          <p:cNvSpPr/>
          <p:nvPr/>
        </p:nvSpPr>
        <p:spPr>
          <a:xfrm flipV="1">
            <a:off x="6140145" y="3430746"/>
            <a:ext cx="865310" cy="865309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80" name="線條"/>
          <p:cNvSpPr/>
          <p:nvPr/>
        </p:nvSpPr>
        <p:spPr>
          <a:xfrm>
            <a:off x="4021527" y="4285547"/>
            <a:ext cx="2126768" cy="1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582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583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5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文字方塊 13"/>
          <p:cNvSpPr txBox="1"/>
          <p:nvPr/>
        </p:nvSpPr>
        <p:spPr>
          <a:xfrm>
            <a:off x="657278" y="1052736"/>
            <a:ext cx="666993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設定Line Notify (ThingHTTP)</a:t>
            </a:r>
          </a:p>
        </p:txBody>
      </p:sp>
      <p:sp>
        <p:nvSpPr>
          <p:cNvPr id="587" name="文字方塊 4"/>
          <p:cNvSpPr txBox="1"/>
          <p:nvPr/>
        </p:nvSpPr>
        <p:spPr>
          <a:xfrm>
            <a:off x="1036478" y="1700807"/>
            <a:ext cx="4126355" cy="154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19.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輸入Line Notify權杖。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Name: Authorization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Value: Bearer &lt;Token&gt;</a:t>
            </a:r>
          </a:p>
        </p:txBody>
      </p:sp>
      <p:pic>
        <p:nvPicPr>
          <p:cNvPr id="588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6267" y="1591237"/>
            <a:ext cx="2576661" cy="4745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8011" y="3393596"/>
            <a:ext cx="3442682" cy="2884232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矩形"/>
          <p:cNvSpPr/>
          <p:nvPr/>
        </p:nvSpPr>
        <p:spPr>
          <a:xfrm>
            <a:off x="1396253" y="4203832"/>
            <a:ext cx="3266198" cy="627329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1" name="線條"/>
          <p:cNvSpPr/>
          <p:nvPr/>
        </p:nvSpPr>
        <p:spPr>
          <a:xfrm flipV="1">
            <a:off x="4018049" y="3191512"/>
            <a:ext cx="1" cy="86406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2" name="線條"/>
          <p:cNvSpPr/>
          <p:nvPr/>
        </p:nvSpPr>
        <p:spPr>
          <a:xfrm>
            <a:off x="4953055" y="1982965"/>
            <a:ext cx="1103036" cy="2153207"/>
          </a:xfrm>
          <a:prstGeom prst="line">
            <a:avLst/>
          </a:prstGeom>
          <a:ln w="63500">
            <a:solidFill>
              <a:schemeClr val="accent4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594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595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5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文字方塊 13"/>
          <p:cNvSpPr txBox="1"/>
          <p:nvPr/>
        </p:nvSpPr>
        <p:spPr>
          <a:xfrm>
            <a:off x="657278" y="1052736"/>
            <a:ext cx="666993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設定Line Notify (ThingHTTP)</a:t>
            </a:r>
          </a:p>
        </p:txBody>
      </p:sp>
      <p:sp>
        <p:nvSpPr>
          <p:cNvPr id="599" name="文字方塊 4"/>
          <p:cNvSpPr txBox="1"/>
          <p:nvPr/>
        </p:nvSpPr>
        <p:spPr>
          <a:xfrm>
            <a:off x="1036478" y="1700807"/>
            <a:ext cx="4126355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20.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輸入通知訊息。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message=&lt;自行定義&gt;</a:t>
            </a:r>
          </a:p>
        </p:txBody>
      </p:sp>
      <p:pic>
        <p:nvPicPr>
          <p:cNvPr id="600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6267" y="1591237"/>
            <a:ext cx="2576661" cy="4745215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線條"/>
          <p:cNvSpPr/>
          <p:nvPr/>
        </p:nvSpPr>
        <p:spPr>
          <a:xfrm flipH="1">
            <a:off x="5105004" y="1950414"/>
            <a:ext cx="1" cy="357053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2" name="文字方塊 4"/>
          <p:cNvSpPr txBox="1"/>
          <p:nvPr/>
        </p:nvSpPr>
        <p:spPr>
          <a:xfrm>
            <a:off x="1036478" y="2935360"/>
            <a:ext cx="412635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21.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儲存 ThingHTTP。</a:t>
            </a:r>
          </a:p>
        </p:txBody>
      </p:sp>
      <p:sp>
        <p:nvSpPr>
          <p:cNvPr id="603" name="線條"/>
          <p:cNvSpPr/>
          <p:nvPr/>
        </p:nvSpPr>
        <p:spPr>
          <a:xfrm flipH="1">
            <a:off x="4571999" y="3175042"/>
            <a:ext cx="1" cy="2992528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4" name="線條"/>
          <p:cNvSpPr/>
          <p:nvPr/>
        </p:nvSpPr>
        <p:spPr>
          <a:xfrm>
            <a:off x="5098286" y="5505721"/>
            <a:ext cx="659518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5" name="線條"/>
          <p:cNvSpPr/>
          <p:nvPr/>
        </p:nvSpPr>
        <p:spPr>
          <a:xfrm>
            <a:off x="4064224" y="1969873"/>
            <a:ext cx="1015552" cy="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6" name="線條"/>
          <p:cNvSpPr/>
          <p:nvPr/>
        </p:nvSpPr>
        <p:spPr>
          <a:xfrm>
            <a:off x="4586419" y="6138428"/>
            <a:ext cx="1508522" cy="1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7" name="線條"/>
          <p:cNvSpPr/>
          <p:nvPr/>
        </p:nvSpPr>
        <p:spPr>
          <a:xfrm>
            <a:off x="4435649" y="3194092"/>
            <a:ext cx="143289" cy="1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609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610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6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文字方塊 13"/>
          <p:cNvSpPr txBox="1"/>
          <p:nvPr/>
        </p:nvSpPr>
        <p:spPr>
          <a:xfrm>
            <a:off x="657278" y="1052736"/>
            <a:ext cx="566920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React設定</a:t>
            </a:r>
          </a:p>
        </p:txBody>
      </p:sp>
      <p:sp>
        <p:nvSpPr>
          <p:cNvPr id="614" name="文字方塊 4"/>
          <p:cNvSpPr txBox="1"/>
          <p:nvPr/>
        </p:nvSpPr>
        <p:spPr>
          <a:xfrm>
            <a:off x="1036478" y="1700807"/>
            <a:ext cx="382266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22.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前往 App -&gt; React。</a:t>
            </a:r>
          </a:p>
        </p:txBody>
      </p:sp>
      <p:pic>
        <p:nvPicPr>
          <p:cNvPr id="615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3803" y="2495896"/>
            <a:ext cx="5825804" cy="3451011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1"/>
          <p:cNvSpPr/>
          <p:nvPr/>
        </p:nvSpPr>
        <p:spPr>
          <a:xfrm>
            <a:off x="3864857" y="2460343"/>
            <a:ext cx="890822" cy="739305"/>
          </a:xfrm>
          <a:prstGeom prst="rightArrow">
            <a:avLst>
              <a:gd name="adj1" fmla="val 32000"/>
              <a:gd name="adj2" fmla="val 77116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7" name="2"/>
          <p:cNvSpPr/>
          <p:nvPr/>
        </p:nvSpPr>
        <p:spPr>
          <a:xfrm>
            <a:off x="3991857" y="4652408"/>
            <a:ext cx="890822" cy="739305"/>
          </a:xfrm>
          <a:prstGeom prst="rightArrow">
            <a:avLst>
              <a:gd name="adj1" fmla="val 32000"/>
              <a:gd name="adj2" fmla="val 77116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619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620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6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文字方塊 13"/>
          <p:cNvSpPr txBox="1"/>
          <p:nvPr/>
        </p:nvSpPr>
        <p:spPr>
          <a:xfrm>
            <a:off x="657278" y="1052736"/>
            <a:ext cx="566920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React設定</a:t>
            </a:r>
          </a:p>
        </p:txBody>
      </p:sp>
      <p:sp>
        <p:nvSpPr>
          <p:cNvPr id="624" name="文字方塊 4"/>
          <p:cNvSpPr txBox="1"/>
          <p:nvPr/>
        </p:nvSpPr>
        <p:spPr>
          <a:xfrm>
            <a:off x="1036478" y="1700807"/>
            <a:ext cx="382266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23.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新增 React。</a:t>
            </a:r>
          </a:p>
        </p:txBody>
      </p:sp>
      <p:pic>
        <p:nvPicPr>
          <p:cNvPr id="625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500" y="2508250"/>
            <a:ext cx="8255000" cy="1841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箭頭"/>
          <p:cNvSpPr/>
          <p:nvPr/>
        </p:nvSpPr>
        <p:spPr>
          <a:xfrm rot="10800000">
            <a:off x="2585088" y="324905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628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629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6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文字方塊 13"/>
          <p:cNvSpPr txBox="1"/>
          <p:nvPr/>
        </p:nvSpPr>
        <p:spPr>
          <a:xfrm>
            <a:off x="657278" y="1052736"/>
            <a:ext cx="566920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</a:t>
            </a:r>
            <a:r>
              <a:t>–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React設定</a:t>
            </a:r>
          </a:p>
        </p:txBody>
      </p:sp>
      <p:sp>
        <p:nvSpPr>
          <p:cNvPr id="633" name="文字方塊 4"/>
          <p:cNvSpPr txBox="1"/>
          <p:nvPr/>
        </p:nvSpPr>
        <p:spPr>
          <a:xfrm>
            <a:off x="1036478" y="1700807"/>
            <a:ext cx="241821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24.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輸入名稱。</a:t>
            </a:r>
          </a:p>
        </p:txBody>
      </p:sp>
      <p:pic>
        <p:nvPicPr>
          <p:cNvPr id="634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3461" y="1440178"/>
            <a:ext cx="3779957" cy="4826837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文字方塊 4"/>
          <p:cNvSpPr txBox="1"/>
          <p:nvPr/>
        </p:nvSpPr>
        <p:spPr>
          <a:xfrm>
            <a:off x="1038592" y="2287766"/>
            <a:ext cx="382266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25.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選擇Channel。</a:t>
            </a:r>
          </a:p>
        </p:txBody>
      </p:sp>
      <p:sp>
        <p:nvSpPr>
          <p:cNvPr id="636" name="文字方塊 4"/>
          <p:cNvSpPr txBox="1"/>
          <p:nvPr/>
        </p:nvSpPr>
        <p:spPr>
          <a:xfrm>
            <a:off x="1038592" y="2876840"/>
            <a:ext cx="382266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26.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選擇 field。</a:t>
            </a:r>
          </a:p>
        </p:txBody>
      </p:sp>
      <p:sp>
        <p:nvSpPr>
          <p:cNvPr id="637" name="文字方塊 4"/>
          <p:cNvSpPr txBox="1"/>
          <p:nvPr/>
        </p:nvSpPr>
        <p:spPr>
          <a:xfrm>
            <a:off x="1038592" y="3522796"/>
            <a:ext cx="382266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27.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選擇條件公式。</a:t>
            </a:r>
          </a:p>
        </p:txBody>
      </p:sp>
      <p:sp>
        <p:nvSpPr>
          <p:cNvPr id="638" name="文字方塊 4"/>
          <p:cNvSpPr txBox="1"/>
          <p:nvPr/>
        </p:nvSpPr>
        <p:spPr>
          <a:xfrm>
            <a:off x="1038592" y="4170867"/>
            <a:ext cx="382266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28.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選擇觸發條件。</a:t>
            </a:r>
          </a:p>
        </p:txBody>
      </p:sp>
      <p:sp>
        <p:nvSpPr>
          <p:cNvPr id="639" name="文字方塊 4"/>
          <p:cNvSpPr txBox="1"/>
          <p:nvPr/>
        </p:nvSpPr>
        <p:spPr>
          <a:xfrm>
            <a:off x="1038592" y="4818938"/>
            <a:ext cx="382266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29.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選擇觸發後的動作。</a:t>
            </a:r>
          </a:p>
        </p:txBody>
      </p:sp>
      <p:sp>
        <p:nvSpPr>
          <p:cNvPr id="640" name="文字方塊 4"/>
          <p:cNvSpPr txBox="1"/>
          <p:nvPr/>
        </p:nvSpPr>
        <p:spPr>
          <a:xfrm>
            <a:off x="1038592" y="5467009"/>
            <a:ext cx="382266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30.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選擇執行方式。</a:t>
            </a:r>
          </a:p>
        </p:txBody>
      </p:sp>
      <p:sp>
        <p:nvSpPr>
          <p:cNvPr id="641" name="文字方塊 4"/>
          <p:cNvSpPr txBox="1"/>
          <p:nvPr/>
        </p:nvSpPr>
        <p:spPr>
          <a:xfrm>
            <a:off x="1038592" y="6115080"/>
            <a:ext cx="382266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31.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儲存 React。</a:t>
            </a:r>
          </a:p>
        </p:txBody>
      </p:sp>
      <p:sp>
        <p:nvSpPr>
          <p:cNvPr id="642" name="線條"/>
          <p:cNvSpPr/>
          <p:nvPr/>
        </p:nvSpPr>
        <p:spPr>
          <a:xfrm flipV="1">
            <a:off x="3495012" y="1714144"/>
            <a:ext cx="1529460" cy="23739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3" name="線條"/>
          <p:cNvSpPr/>
          <p:nvPr/>
        </p:nvSpPr>
        <p:spPr>
          <a:xfrm>
            <a:off x="3913693" y="2605629"/>
            <a:ext cx="1762086" cy="347647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4" name="線條"/>
          <p:cNvSpPr/>
          <p:nvPr/>
        </p:nvSpPr>
        <p:spPr>
          <a:xfrm>
            <a:off x="3725334" y="3223913"/>
            <a:ext cx="1950422" cy="202579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5" name="線條"/>
          <p:cNvSpPr/>
          <p:nvPr/>
        </p:nvSpPr>
        <p:spPr>
          <a:xfrm>
            <a:off x="4031830" y="3828892"/>
            <a:ext cx="1682452" cy="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6" name="線條"/>
          <p:cNvSpPr/>
          <p:nvPr/>
        </p:nvSpPr>
        <p:spPr>
          <a:xfrm flipV="1">
            <a:off x="4113956" y="4280252"/>
            <a:ext cx="1520648" cy="213837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7" name="線條"/>
          <p:cNvSpPr/>
          <p:nvPr/>
        </p:nvSpPr>
        <p:spPr>
          <a:xfrm flipV="1">
            <a:off x="4667259" y="4924881"/>
            <a:ext cx="927582" cy="16755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8" name="矩形"/>
          <p:cNvSpPr/>
          <p:nvPr/>
        </p:nvSpPr>
        <p:spPr>
          <a:xfrm>
            <a:off x="5675869" y="4447629"/>
            <a:ext cx="2848418" cy="901288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49" name="線條"/>
          <p:cNvSpPr/>
          <p:nvPr/>
        </p:nvSpPr>
        <p:spPr>
          <a:xfrm flipV="1">
            <a:off x="4237463" y="5656685"/>
            <a:ext cx="1479883" cy="151970"/>
          </a:xfrm>
          <a:prstGeom prst="line">
            <a:avLst/>
          </a:prstGeom>
          <a:ln w="38100">
            <a:solidFill>
              <a:srgbClr val="B82439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0" name="線條"/>
          <p:cNvSpPr/>
          <p:nvPr/>
        </p:nvSpPr>
        <p:spPr>
          <a:xfrm flipV="1">
            <a:off x="3960592" y="6113683"/>
            <a:ext cx="1667247" cy="219623"/>
          </a:xfrm>
          <a:prstGeom prst="line">
            <a:avLst/>
          </a:prstGeom>
          <a:ln w="38100">
            <a:solidFill>
              <a:srgbClr val="B832AD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652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653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6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文字方塊 13"/>
          <p:cNvSpPr txBox="1"/>
          <p:nvPr/>
        </p:nvSpPr>
        <p:spPr>
          <a:xfrm>
            <a:off x="657280" y="1052736"/>
            <a:ext cx="376416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 - 燒錄與測試</a:t>
            </a:r>
          </a:p>
        </p:txBody>
      </p:sp>
      <p:sp>
        <p:nvSpPr>
          <p:cNvPr id="657" name="文字方塊 4"/>
          <p:cNvSpPr txBox="1"/>
          <p:nvPr/>
        </p:nvSpPr>
        <p:spPr>
          <a:xfrm>
            <a:off x="1036477" y="1700807"/>
            <a:ext cx="6442131" cy="177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11.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開啟</a:t>
            </a:r>
            <a:r>
              <a:t>Arduino IDE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。</a:t>
            </a:r>
          </a:p>
          <a:p>
            <a:pPr>
              <a:defRPr sz="2800"/>
            </a:pPr>
            <a:r>
              <a:t>12.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從檔案</a:t>
            </a:r>
            <a:r>
              <a:t>(File) -&gt;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開啟</a:t>
            </a:r>
            <a:r>
              <a:t>(Open…)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開啟程式。</a:t>
            </a:r>
          </a:p>
        </p:txBody>
      </p:sp>
      <p:pic>
        <p:nvPicPr>
          <p:cNvPr id="65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5979" y="2952867"/>
            <a:ext cx="2143126" cy="214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660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661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6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665" name="文字方塊 4"/>
          <p:cNvSpPr txBox="1"/>
          <p:nvPr/>
        </p:nvSpPr>
        <p:spPr>
          <a:xfrm>
            <a:off x="1036477" y="1700807"/>
            <a:ext cx="644213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13.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輸入</a:t>
            </a:r>
            <a:r>
              <a:t>Wi-Fi AP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的名稱與密碼。</a:t>
            </a:r>
          </a:p>
        </p:txBody>
      </p:sp>
      <p:pic>
        <p:nvPicPr>
          <p:cNvPr id="66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1935" y="2414588"/>
            <a:ext cx="4572001" cy="676276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文字方塊 8"/>
          <p:cNvSpPr txBox="1"/>
          <p:nvPr/>
        </p:nvSpPr>
        <p:spPr>
          <a:xfrm>
            <a:off x="1033880" y="3573016"/>
            <a:ext cx="6442131" cy="177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現場測試</a:t>
            </a:r>
            <a:r>
              <a:t>Wi-Fi AP:</a:t>
            </a:r>
          </a:p>
          <a:p>
            <a:pPr>
              <a:defRPr sz="2800"/>
            </a:pPr>
            <a:r>
              <a:t>	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名稱</a:t>
            </a:r>
            <a:r>
              <a:t>:</a:t>
            </a:r>
            <a:r>
              <a:t> </a:t>
            </a:r>
            <a:r>
              <a:t>HUB8735_AP_5G</a:t>
            </a:r>
          </a:p>
          <a:p>
            <a:pPr>
              <a:defRPr sz="2800"/>
            </a:pPr>
            <a:r>
              <a:t>	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密碼</a:t>
            </a:r>
            <a:r>
              <a:t>:</a:t>
            </a:r>
            <a:r>
              <a:t> </a:t>
            </a:r>
            <a:r>
              <a:t>1234567890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669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670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6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674" name="文字方塊 4"/>
          <p:cNvSpPr txBox="1"/>
          <p:nvPr/>
        </p:nvSpPr>
        <p:spPr>
          <a:xfrm>
            <a:off x="1036477" y="1700807"/>
            <a:ext cx="6442131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14.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輸入</a:t>
            </a:r>
            <a:r>
              <a:t>MQTT</a:t>
            </a:r>
            <a:r>
              <a:t> </a:t>
            </a:r>
            <a:r>
              <a:t>Broker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登入的</a:t>
            </a:r>
            <a:r>
              <a:t>ID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與密碼。將剛剛下載的</a:t>
            </a:r>
            <a:r>
              <a:t>ID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與密碼填入。</a:t>
            </a:r>
          </a:p>
        </p:txBody>
      </p:sp>
      <p:pic>
        <p:nvPicPr>
          <p:cNvPr id="67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375" y="2924943"/>
            <a:ext cx="8305800" cy="1343026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文字方塊 10"/>
          <p:cNvSpPr txBox="1"/>
          <p:nvPr/>
        </p:nvSpPr>
        <p:spPr>
          <a:xfrm>
            <a:off x="506094" y="4403905"/>
            <a:ext cx="448119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ThingSpeak MQTT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保密文件</a:t>
            </a:r>
          </a:p>
        </p:txBody>
      </p:sp>
      <p:pic>
        <p:nvPicPr>
          <p:cNvPr id="677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062" y="5013176"/>
            <a:ext cx="8143876" cy="942976"/>
          </a:xfrm>
          <a:prstGeom prst="rect">
            <a:avLst/>
          </a:prstGeom>
          <a:ln w="12700">
            <a:miter lim="400000"/>
          </a:ln>
        </p:spPr>
      </p:pic>
      <p:sp>
        <p:nvSpPr>
          <p:cNvPr id="678" name="矩形 3"/>
          <p:cNvSpPr/>
          <p:nvPr/>
        </p:nvSpPr>
        <p:spPr>
          <a:xfrm>
            <a:off x="5050294" y="4963176"/>
            <a:ext cx="3283404" cy="28803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9" name="矩形 12"/>
          <p:cNvSpPr/>
          <p:nvPr/>
        </p:nvSpPr>
        <p:spPr>
          <a:xfrm>
            <a:off x="5148064" y="5301977"/>
            <a:ext cx="3316667" cy="288033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0" name="矩形 5"/>
          <p:cNvSpPr/>
          <p:nvPr/>
        </p:nvSpPr>
        <p:spPr>
          <a:xfrm>
            <a:off x="5033012" y="5661247"/>
            <a:ext cx="3431719" cy="21602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1" name="直線接點 7"/>
          <p:cNvSpPr/>
          <p:nvPr/>
        </p:nvSpPr>
        <p:spPr>
          <a:xfrm>
            <a:off x="8028384" y="3717032"/>
            <a:ext cx="864097" cy="1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2" name="直線接點 19"/>
          <p:cNvSpPr/>
          <p:nvPr/>
        </p:nvSpPr>
        <p:spPr>
          <a:xfrm flipV="1">
            <a:off x="8892479" y="3717032"/>
            <a:ext cx="1" cy="2052229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3" name="直線接點 24"/>
          <p:cNvSpPr/>
          <p:nvPr/>
        </p:nvSpPr>
        <p:spPr>
          <a:xfrm>
            <a:off x="8612831" y="5769259"/>
            <a:ext cx="279649" cy="1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4" name="直線接點 26"/>
          <p:cNvSpPr/>
          <p:nvPr/>
        </p:nvSpPr>
        <p:spPr>
          <a:xfrm>
            <a:off x="8612831" y="5419699"/>
            <a:ext cx="457388" cy="1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5" name="直線接點 28"/>
          <p:cNvSpPr/>
          <p:nvPr/>
        </p:nvSpPr>
        <p:spPr>
          <a:xfrm flipV="1">
            <a:off x="9044879" y="3140968"/>
            <a:ext cx="1" cy="2305026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6" name="直線接點 30"/>
          <p:cNvSpPr/>
          <p:nvPr/>
        </p:nvSpPr>
        <p:spPr>
          <a:xfrm flipV="1">
            <a:off x="8028384" y="3135085"/>
            <a:ext cx="1019822" cy="5883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7" name="直線接點 32"/>
          <p:cNvSpPr/>
          <p:nvPr/>
        </p:nvSpPr>
        <p:spPr>
          <a:xfrm flipV="1">
            <a:off x="8014861" y="3501007"/>
            <a:ext cx="629077" cy="588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8" name="直線接點 34"/>
          <p:cNvSpPr/>
          <p:nvPr/>
        </p:nvSpPr>
        <p:spPr>
          <a:xfrm flipV="1">
            <a:off x="8649320" y="3501009"/>
            <a:ext cx="1" cy="160618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9" name="直線接點 37"/>
          <p:cNvSpPr/>
          <p:nvPr/>
        </p:nvSpPr>
        <p:spPr>
          <a:xfrm flipV="1">
            <a:off x="8438118" y="5101311"/>
            <a:ext cx="205821" cy="588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3025" y="4370968"/>
            <a:ext cx="5560637" cy="16444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94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692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693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69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697" name="文字方塊 4"/>
          <p:cNvSpPr txBox="1"/>
          <p:nvPr/>
        </p:nvSpPr>
        <p:spPr>
          <a:xfrm>
            <a:off x="1036477" y="1700807"/>
            <a:ext cx="6442131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15.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修改頻道</a:t>
            </a:r>
            <a:r>
              <a:t>ID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。將剛剛建立的</a:t>
            </a:r>
            <a:r>
              <a:t> </a:t>
            </a:r>
            <a:r>
              <a:t>Channel ID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填入至第</a:t>
            </a:r>
            <a:r>
              <a:t>24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行內。</a:t>
            </a:r>
          </a:p>
        </p:txBody>
      </p:sp>
      <p:pic>
        <p:nvPicPr>
          <p:cNvPr id="69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100" y="2757488"/>
            <a:ext cx="8305800" cy="1343026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矩形 2"/>
          <p:cNvSpPr/>
          <p:nvPr/>
        </p:nvSpPr>
        <p:spPr>
          <a:xfrm>
            <a:off x="3203848" y="5013176"/>
            <a:ext cx="1584177" cy="36004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0" name="直線單箭頭接點 5"/>
          <p:cNvSpPr/>
          <p:nvPr/>
        </p:nvSpPr>
        <p:spPr>
          <a:xfrm flipV="1">
            <a:off x="4257542" y="4149080"/>
            <a:ext cx="1394578" cy="72008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1" name="矩形 12"/>
          <p:cNvSpPr/>
          <p:nvPr/>
        </p:nvSpPr>
        <p:spPr>
          <a:xfrm>
            <a:off x="5652120" y="3740472"/>
            <a:ext cx="1584177" cy="36004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145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46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文字方塊 19"/>
          <p:cNvSpPr txBox="1"/>
          <p:nvPr/>
        </p:nvSpPr>
        <p:spPr>
          <a:xfrm>
            <a:off x="873303" y="980728"/>
            <a:ext cx="595564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5.</a:t>
            </a:r>
            <a:r>
              <a:t> 按下 </a:t>
            </a:r>
            <a:r>
              <a:t>Continue</a:t>
            </a:r>
            <a:r>
              <a:t>，前往下一步。</a:t>
            </a:r>
          </a:p>
        </p:txBody>
      </p:sp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3648" y="1732932"/>
            <a:ext cx="3429001" cy="297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向右箭號 1"/>
          <p:cNvSpPr/>
          <p:nvPr/>
        </p:nvSpPr>
        <p:spPr>
          <a:xfrm>
            <a:off x="971599" y="3717032"/>
            <a:ext cx="504058" cy="43204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703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704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70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708" name="文字方塊 4"/>
          <p:cNvSpPr txBox="1"/>
          <p:nvPr/>
        </p:nvSpPr>
        <p:spPr>
          <a:xfrm>
            <a:off x="1036478" y="1700807"/>
            <a:ext cx="6890244" cy="11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16.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將</a:t>
            </a:r>
            <a:r>
              <a:t>HUB8735</a:t>
            </a:r>
            <a:r>
              <a:t> </a:t>
            </a:r>
            <a:r>
              <a:t>Ultra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</a:t>
            </a:r>
            <a:r>
              <a:t>3.3V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與</a:t>
            </a:r>
            <a:r>
              <a:t>Pin14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短路。</a:t>
            </a:r>
          </a:p>
          <a:p>
            <a:pPr>
              <a:defRPr sz="2800"/>
            </a:pPr>
            <a:r>
              <a:t>17.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上電或按下重製按鈕。</a:t>
            </a:r>
          </a:p>
        </p:txBody>
      </p:sp>
      <p:grpSp>
        <p:nvGrpSpPr>
          <p:cNvPr id="713" name="群組 8"/>
          <p:cNvGrpSpPr/>
          <p:nvPr/>
        </p:nvGrpSpPr>
        <p:grpSpPr>
          <a:xfrm>
            <a:off x="1014658" y="2758484"/>
            <a:ext cx="2016225" cy="3752851"/>
            <a:chOff x="0" y="0"/>
            <a:chExt cx="2016224" cy="3752850"/>
          </a:xfrm>
        </p:grpSpPr>
        <p:pic>
          <p:nvPicPr>
            <p:cNvPr id="709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876426" cy="3752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0" name="直線接點 3"/>
            <p:cNvSpPr/>
            <p:nvPr/>
          </p:nvSpPr>
          <p:spPr>
            <a:xfrm>
              <a:off x="1800200" y="216023"/>
              <a:ext cx="216025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1" name="直線接點 10"/>
            <p:cNvSpPr/>
            <p:nvPr/>
          </p:nvSpPr>
          <p:spPr>
            <a:xfrm>
              <a:off x="1800200" y="368423"/>
              <a:ext cx="216025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2" name="直線接點 12"/>
            <p:cNvSpPr/>
            <p:nvPr/>
          </p:nvSpPr>
          <p:spPr>
            <a:xfrm flipV="1">
              <a:off x="2016224" y="216023"/>
              <a:ext cx="1" cy="1524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14" name="向右箭號 14"/>
          <p:cNvSpPr/>
          <p:nvPr/>
        </p:nvSpPr>
        <p:spPr>
          <a:xfrm>
            <a:off x="3030882" y="4095296"/>
            <a:ext cx="605015" cy="5396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24" name="群組 27"/>
          <p:cNvGrpSpPr/>
          <p:nvPr/>
        </p:nvGrpSpPr>
        <p:grpSpPr>
          <a:xfrm>
            <a:off x="3779911" y="2758484"/>
            <a:ext cx="2971011" cy="3752851"/>
            <a:chOff x="0" y="0"/>
            <a:chExt cx="2971009" cy="3752850"/>
          </a:xfrm>
        </p:grpSpPr>
        <p:grpSp>
          <p:nvGrpSpPr>
            <p:cNvPr id="719" name="群組 15"/>
            <p:cNvGrpSpPr/>
            <p:nvPr/>
          </p:nvGrpSpPr>
          <p:grpSpPr>
            <a:xfrm>
              <a:off x="-1" y="0"/>
              <a:ext cx="2016226" cy="3752850"/>
              <a:chOff x="0" y="0"/>
              <a:chExt cx="2016224" cy="3752850"/>
            </a:xfrm>
          </p:grpSpPr>
          <p:pic>
            <p:nvPicPr>
              <p:cNvPr id="715" name="Picture 2" descr="Picture 2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876426" cy="37528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16" name="直線接點 17"/>
              <p:cNvSpPr/>
              <p:nvPr/>
            </p:nvSpPr>
            <p:spPr>
              <a:xfrm>
                <a:off x="1800200" y="216023"/>
                <a:ext cx="216025" cy="1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17" name="直線接點 18"/>
              <p:cNvSpPr/>
              <p:nvPr/>
            </p:nvSpPr>
            <p:spPr>
              <a:xfrm>
                <a:off x="1800200" y="368423"/>
                <a:ext cx="216025" cy="1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18" name="直線接點 19"/>
              <p:cNvSpPr/>
              <p:nvPr/>
            </p:nvSpPr>
            <p:spPr>
              <a:xfrm flipV="1">
                <a:off x="2016224" y="216023"/>
                <a:ext cx="1" cy="152401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20" name="向下箭號 21"/>
            <p:cNvSpPr/>
            <p:nvPr/>
          </p:nvSpPr>
          <p:spPr>
            <a:xfrm>
              <a:off x="1224136" y="2272915"/>
              <a:ext cx="360041" cy="36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1" name="文字方塊 25"/>
            <p:cNvSpPr txBox="1"/>
            <p:nvPr/>
          </p:nvSpPr>
          <p:spPr>
            <a:xfrm>
              <a:off x="875523" y="1893400"/>
              <a:ext cx="1057265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重製按鈕</a:t>
              </a:r>
            </a:p>
          </p:txBody>
        </p:sp>
        <p:sp>
          <p:nvSpPr>
            <p:cNvPr id="722" name="向左箭號 26"/>
            <p:cNvSpPr/>
            <p:nvPr/>
          </p:nvSpPr>
          <p:spPr>
            <a:xfrm>
              <a:off x="1800200" y="3137012"/>
              <a:ext cx="576065" cy="50405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3" name="文字方塊 28"/>
            <p:cNvSpPr txBox="1"/>
            <p:nvPr/>
          </p:nvSpPr>
          <p:spPr>
            <a:xfrm>
              <a:off x="2133952" y="2632954"/>
              <a:ext cx="837058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FF0000"/>
                  </a:solidFill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上電</a:t>
              </a:r>
              <a:r>
                <a:t> Type-C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726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727" name="HUB 8735 ThingSpeak"/>
            <p:cNvSpPr txBox="1"/>
            <p:nvPr/>
          </p:nvSpPr>
          <p:spPr>
            <a:xfrm>
              <a:off x="45719" y="120731"/>
              <a:ext cx="90782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7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文字方塊 13"/>
          <p:cNvSpPr txBox="1"/>
          <p:nvPr/>
        </p:nvSpPr>
        <p:spPr>
          <a:xfrm>
            <a:off x="657280" y="1052736"/>
            <a:ext cx="156474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實際操作</a:t>
            </a:r>
          </a:p>
        </p:txBody>
      </p:sp>
      <p:sp>
        <p:nvSpPr>
          <p:cNvPr id="731" name="文字方塊 4"/>
          <p:cNvSpPr txBox="1"/>
          <p:nvPr/>
        </p:nvSpPr>
        <p:spPr>
          <a:xfrm>
            <a:off x="1036478" y="1700807"/>
            <a:ext cx="689024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18.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進行編譯與上傳。</a:t>
            </a:r>
          </a:p>
        </p:txBody>
      </p:sp>
      <p:pic>
        <p:nvPicPr>
          <p:cNvPr id="73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0794" y="2290747"/>
            <a:ext cx="4680522" cy="4075047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向上箭號 2"/>
          <p:cNvSpPr/>
          <p:nvPr/>
        </p:nvSpPr>
        <p:spPr>
          <a:xfrm>
            <a:off x="1619028" y="2780927"/>
            <a:ext cx="504057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735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736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7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153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54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文字方塊 19"/>
          <p:cNvSpPr txBox="1"/>
          <p:nvPr/>
        </p:nvSpPr>
        <p:spPr>
          <a:xfrm>
            <a:off x="873303" y="980728"/>
            <a:ext cx="595564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6.</a:t>
            </a:r>
            <a:r>
              <a:t> 前往</a:t>
            </a:r>
            <a:r>
              <a:t>E-mail</a:t>
            </a:r>
            <a:r>
              <a:t>接收驗證信，並按下 </a:t>
            </a:r>
            <a:r>
              <a:t>Verify email </a:t>
            </a:r>
            <a:r>
              <a:t>進行驗證。</a:t>
            </a:r>
          </a:p>
        </p:txBody>
      </p:sp>
      <p:pic>
        <p:nvPicPr>
          <p:cNvPr id="15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583" y="1484783"/>
            <a:ext cx="6850241" cy="3232952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向右箭號 2"/>
          <p:cNvSpPr/>
          <p:nvPr/>
        </p:nvSpPr>
        <p:spPr>
          <a:xfrm>
            <a:off x="3059832" y="3284983"/>
            <a:ext cx="576065" cy="5040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0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0161" y="5157192"/>
            <a:ext cx="6264697" cy="106421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向下箭號 6"/>
          <p:cNvSpPr/>
          <p:nvPr/>
        </p:nvSpPr>
        <p:spPr>
          <a:xfrm>
            <a:off x="3604631" y="4730806"/>
            <a:ext cx="648073" cy="57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163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64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字方塊 19"/>
          <p:cNvSpPr txBox="1"/>
          <p:nvPr/>
        </p:nvSpPr>
        <p:spPr>
          <a:xfrm>
            <a:off x="873303" y="980728"/>
            <a:ext cx="595564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7.</a:t>
            </a:r>
            <a:r>
              <a:t> </a:t>
            </a:r>
            <a:r>
              <a:t>E-mail</a:t>
            </a:r>
            <a:r>
              <a:t>驗證成功後，按下 </a:t>
            </a:r>
            <a:r>
              <a:t>Continue </a:t>
            </a:r>
            <a:r>
              <a:t>進行下一步。</a:t>
            </a:r>
          </a:p>
        </p:txBody>
      </p:sp>
      <p:pic>
        <p:nvPicPr>
          <p:cNvPr id="16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1172" y="1628799"/>
            <a:ext cx="3390901" cy="438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向右箭號 1"/>
          <p:cNvSpPr/>
          <p:nvPr/>
        </p:nvSpPr>
        <p:spPr>
          <a:xfrm>
            <a:off x="2089083" y="4941168"/>
            <a:ext cx="792089" cy="64807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171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72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1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文字方塊 19"/>
          <p:cNvSpPr txBox="1"/>
          <p:nvPr/>
        </p:nvSpPr>
        <p:spPr>
          <a:xfrm>
            <a:off x="873303" y="980728"/>
            <a:ext cx="595564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8.</a:t>
            </a:r>
            <a:r>
              <a:t>設定密碼，設定完成後，按下 </a:t>
            </a:r>
            <a:r>
              <a:t>Continue </a:t>
            </a:r>
            <a:r>
              <a:t>前往下一步。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t>(</a:t>
            </a:r>
            <a:r>
              <a:t>*密碼須包含至少</a:t>
            </a:r>
            <a:r>
              <a:t>1</a:t>
            </a:r>
            <a:r>
              <a:t>個大英文、</a:t>
            </a:r>
            <a:r>
              <a:t>1</a:t>
            </a:r>
            <a:r>
              <a:t>個小寫英文與數字</a:t>
            </a:r>
            <a:r>
              <a:t>)</a:t>
            </a:r>
          </a:p>
        </p:txBody>
      </p:sp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7747" y="1627059"/>
            <a:ext cx="3362326" cy="394335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矩形 3"/>
          <p:cNvSpPr/>
          <p:nvPr/>
        </p:nvSpPr>
        <p:spPr>
          <a:xfrm>
            <a:off x="2411759" y="3068959"/>
            <a:ext cx="2448273" cy="72008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向右箭號 4"/>
          <p:cNvSpPr/>
          <p:nvPr/>
        </p:nvSpPr>
        <p:spPr>
          <a:xfrm>
            <a:off x="1691680" y="3717032"/>
            <a:ext cx="576065" cy="5760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向右箭號 10"/>
          <p:cNvSpPr/>
          <p:nvPr/>
        </p:nvSpPr>
        <p:spPr>
          <a:xfrm>
            <a:off x="1691680" y="4581128"/>
            <a:ext cx="576065" cy="5760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矩形 9"/>
          <p:cNvGrpSpPr/>
          <p:nvPr/>
        </p:nvGrpSpPr>
        <p:grpSpPr>
          <a:xfrm>
            <a:off x="-8222" y="-1"/>
            <a:ext cx="9169688" cy="764706"/>
            <a:chOff x="0" y="0"/>
            <a:chExt cx="9169686" cy="764704"/>
          </a:xfrm>
        </p:grpSpPr>
        <p:sp>
          <p:nvSpPr>
            <p:cNvPr id="181" name="矩形"/>
            <p:cNvSpPr/>
            <p:nvPr/>
          </p:nvSpPr>
          <p:spPr>
            <a:xfrm>
              <a:off x="-1" y="-1"/>
              <a:ext cx="9169688" cy="76470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82" name="HUB 8735 ThingSpeak"/>
            <p:cNvSpPr txBox="1"/>
            <p:nvPr/>
          </p:nvSpPr>
          <p:spPr>
            <a:xfrm>
              <a:off x="45719" y="120731"/>
              <a:ext cx="907824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2800" u="sng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HUB 8735 ThingSpeak</a:t>
              </a:r>
            </a:p>
          </p:txBody>
        </p:sp>
      </p:grpSp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665" y="6401506"/>
            <a:ext cx="2195554" cy="37963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文字方塊 19"/>
          <p:cNvSpPr txBox="1"/>
          <p:nvPr/>
        </p:nvSpPr>
        <p:spPr>
          <a:xfrm>
            <a:off x="873303" y="980728"/>
            <a:ext cx="595564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9.</a:t>
            </a:r>
            <a:r>
              <a:t>成功登入</a:t>
            </a:r>
            <a:r>
              <a:t>ThingSpeak</a:t>
            </a:r>
            <a:r>
              <a:t>。</a:t>
            </a:r>
          </a:p>
        </p:txBody>
      </p:sp>
      <p:pic>
        <p:nvPicPr>
          <p:cNvPr id="18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6146" y="1700807"/>
            <a:ext cx="7100949" cy="1803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