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4"/>
  </p:notesMasterIdLst>
  <p:sldIdLst>
    <p:sldId id="260" r:id="rId2"/>
    <p:sldId id="264" r:id="rId3"/>
    <p:sldId id="271" r:id="rId4"/>
    <p:sldId id="265" r:id="rId5"/>
    <p:sldId id="283" r:id="rId6"/>
    <p:sldId id="285" r:id="rId7"/>
    <p:sldId id="282" r:id="rId8"/>
    <p:sldId id="275" r:id="rId9"/>
    <p:sldId id="280" r:id="rId10"/>
    <p:sldId id="286" r:id="rId11"/>
    <p:sldId id="284" r:id="rId12"/>
    <p:sldId id="274"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autoAdjust="0"/>
  </p:normalViewPr>
  <p:slideViewPr>
    <p:cSldViewPr snapToGrid="0">
      <p:cViewPr>
        <p:scale>
          <a:sx n="100" d="100"/>
          <a:sy n="100" d="100"/>
        </p:scale>
        <p:origin x="732" y="24"/>
      </p:cViewPr>
      <p:guideLst>
        <p:guide orient="horz" pos="2160"/>
        <p:guide pos="2880"/>
      </p:guideLst>
    </p:cSldViewPr>
  </p:slideViewPr>
  <p:outlineViewPr>
    <p:cViewPr>
      <p:scale>
        <a:sx n="33" d="100"/>
        <a:sy n="33" d="100"/>
      </p:scale>
      <p:origin x="0" y="109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04ECBD-3124-4A65-B401-09D556D72143}" type="datetimeFigureOut">
              <a:rPr kumimoji="1" lang="ja-JP" altLang="en-US" smtClean="0"/>
              <a:t>2017/10/11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51B65-C839-49DA-8CB6-C444CA15078D}" type="slidenum">
              <a:rPr kumimoji="1" lang="ja-JP" altLang="en-US" smtClean="0"/>
              <a:t>‹#›</a:t>
            </a:fld>
            <a:endParaRPr kumimoji="1" lang="ja-JP" altLang="en-US"/>
          </a:p>
        </p:txBody>
      </p:sp>
    </p:spTree>
    <p:extLst>
      <p:ext uri="{BB962C8B-B14F-4D97-AF65-F5344CB8AC3E}">
        <p14:creationId xmlns:p14="http://schemas.microsoft.com/office/powerpoint/2010/main" val="400790945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DC51B65-C839-49DA-8CB6-C444CA15078D}" type="slidenum">
              <a:rPr kumimoji="1" lang="ja-JP" altLang="en-US" smtClean="0"/>
              <a:t>1</a:t>
            </a:fld>
            <a:endParaRPr kumimoji="1" lang="ja-JP" altLang="en-US"/>
          </a:p>
        </p:txBody>
      </p:sp>
    </p:spTree>
    <p:extLst>
      <p:ext uri="{BB962C8B-B14F-4D97-AF65-F5344CB8AC3E}">
        <p14:creationId xmlns:p14="http://schemas.microsoft.com/office/powerpoint/2010/main" val="3294112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3C3C6485-45CA-46F4-8E6A-60935C7B2BF9}" type="datetime1">
              <a:rPr lang="ja-JP" altLang="en-US" smtClean="0"/>
              <a:t>2017/10/11</a:t>
            </a:fld>
            <a:endParaRPr lang="ja-JP" alt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F0C8BD7C-297B-4AB2-8DEE-2A64CFBF57C1}" type="slidenum">
              <a:rPr lang="ja-JP" altLang="en-US" smtClean="0"/>
              <a:pPr/>
              <a:t>‹#›</a:t>
            </a:fld>
            <a:endParaRPr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2498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6DD31B8-1E6D-4425-BECB-2A0E06604E3C}" type="datetime1">
              <a:rPr kumimoji="1" lang="ja-JP" altLang="en-US" smtClean="0"/>
              <a:t>2017/10/11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179638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41E9CC1-4568-4176-9F7C-8AE7A4232A1E}" type="datetime1">
              <a:rPr kumimoji="1" lang="ja-JP" altLang="en-US" smtClean="0"/>
              <a:t>2017/10/11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167468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DE29EF5-7FFD-442E-85D0-0405A2DCD942}" type="datetime1">
              <a:rPr kumimoji="1" lang="ja-JP" altLang="en-US" smtClean="0"/>
              <a:t>2017/10/11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7382741" y="6459786"/>
            <a:ext cx="984019" cy="365125"/>
          </a:xfrm>
        </p:spPr>
        <p:txBody>
          <a:bodyPr/>
          <a:lstStyle>
            <a:lvl1pPr>
              <a:defRPr sz="2400"/>
            </a:lvl1pPr>
          </a:lstStyle>
          <a:p>
            <a:fld id="{F0C8BD7C-297B-4AB2-8DEE-2A64CFBF57C1}" type="slidenum">
              <a:rPr lang="ja-JP" altLang="en-US" smtClean="0"/>
              <a:pPr/>
              <a:t>‹#›</a:t>
            </a:fld>
            <a:endParaRPr lang="ja-JP" altLang="en-US" dirty="0"/>
          </a:p>
        </p:txBody>
      </p:sp>
      <p:sp>
        <p:nvSpPr>
          <p:cNvPr id="7" name="Slide Number Placeholder 5"/>
          <p:cNvSpPr txBox="1">
            <a:spLocks/>
          </p:cNvSpPr>
          <p:nvPr userDrawn="1"/>
        </p:nvSpPr>
        <p:spPr>
          <a:xfrm>
            <a:off x="7146037" y="6376325"/>
            <a:ext cx="1150101"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3600" kern="1200">
                <a:solidFill>
                  <a:schemeClr val="bg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dirty="0"/>
          </a:p>
        </p:txBody>
      </p:sp>
    </p:spTree>
    <p:extLst>
      <p:ext uri="{BB962C8B-B14F-4D97-AF65-F5344CB8AC3E}">
        <p14:creationId xmlns:p14="http://schemas.microsoft.com/office/powerpoint/2010/main" val="6475088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E55491D-09A6-44AB-BF0B-5766B5255D47}" type="datetime1">
              <a:rPr kumimoji="1" lang="ja-JP" altLang="en-US" smtClean="0"/>
              <a:t>2017/10/11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C8BD7C-297B-4AB2-8DEE-2A64CFBF57C1}" type="slidenum">
              <a:rPr lang="ja-JP" altLang="en-US" smtClean="0"/>
              <a:pPr/>
              <a:t>‹#›</a:t>
            </a:fld>
            <a:endParaRPr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984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8CDAF64-1D67-4088-A65B-DDD5070996D1}" type="datetime1">
              <a:rPr kumimoji="1" lang="ja-JP" altLang="en-US" smtClean="0"/>
              <a:t>2017/10/11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3607719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7F8351D8-C3DE-41C7-995E-AE64274A54B2}" type="datetime1">
              <a:rPr kumimoji="1" lang="ja-JP" altLang="en-US" smtClean="0"/>
              <a:t>2017/10/11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2517381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AEA7B27F-16AF-4ABB-AC3E-B538E266E63B}" type="datetime1">
              <a:rPr kumimoji="1" lang="ja-JP" altLang="en-US" smtClean="0"/>
              <a:t>2017/10/11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1059194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BE1581F-53D3-4208-9691-3904D952921D}" type="datetime1">
              <a:rPr kumimoji="1" lang="ja-JP" altLang="en-US" smtClean="0"/>
              <a:t>2017/10/11</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474087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256C11B-007E-4D68-9FC8-7F848F5F83A5}" type="datetime1">
              <a:rPr kumimoji="1" lang="ja-JP" altLang="en-US" smtClean="0"/>
              <a:t>2017/10/11</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3692137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E6B87D2-95D1-480A-99A1-AF7713F4DD47}" type="datetime1">
              <a:rPr kumimoji="1" lang="ja-JP" altLang="en-US" smtClean="0"/>
              <a:t>2017/10/11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994099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D7AAA8F-7136-4BA1-AA3E-445B62FFCD39}" type="datetime1">
              <a:rPr kumimoji="1" lang="ja-JP" altLang="en-US" smtClean="0"/>
              <a:t>2017/10/11</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F0C8BD7C-297B-4AB2-8DEE-2A64CFBF57C1}" type="slidenum">
              <a:rPr kumimoji="1" lang="ja-JP" altLang="en-US" smtClean="0"/>
              <a:t>‹#›</a:t>
            </a:fld>
            <a:endParaRPr kumimoji="1" lang="ja-JP"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559306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32900" y="778830"/>
            <a:ext cx="7543800" cy="3566160"/>
          </a:xfrm>
        </p:spPr>
        <p:txBody>
          <a:bodyPr>
            <a:normAutofit/>
          </a:bodyPr>
          <a:lstStyle/>
          <a:p>
            <a:r>
              <a:rPr lang="ja-JP" altLang="en-US" sz="3200" dirty="0" smtClean="0">
                <a:latin typeface="メイリオ" panose="020B0604030504040204" pitchFamily="50" charset="-128"/>
                <a:ea typeface="メイリオ" panose="020B0604030504040204" pitchFamily="50" charset="-128"/>
              </a:rPr>
              <a:t>学習者の関心度</a:t>
            </a:r>
            <a:r>
              <a:rPr lang="ja-JP" altLang="en-US" sz="3200" dirty="0">
                <a:latin typeface="メイリオ" panose="020B0604030504040204" pitchFamily="50" charset="-128"/>
                <a:ea typeface="メイリオ" panose="020B0604030504040204" pitchFamily="50" charset="-128"/>
              </a:rPr>
              <a:t>が</a:t>
            </a:r>
            <a:r>
              <a:rPr lang="ja-JP" altLang="en-US" sz="3200" dirty="0" smtClean="0">
                <a:latin typeface="メイリオ" panose="020B0604030504040204" pitchFamily="50" charset="-128"/>
                <a:ea typeface="メイリオ" panose="020B0604030504040204" pitchFamily="50" charset="-128"/>
              </a:rPr>
              <a:t>高い</a:t>
            </a:r>
            <a:r>
              <a:rPr lang="ja-JP" altLang="en-US" sz="3200" dirty="0">
                <a:latin typeface="メイリオ" panose="020B0604030504040204" pitchFamily="50" charset="-128"/>
                <a:ea typeface="メイリオ" panose="020B0604030504040204" pitchFamily="50" charset="-128"/>
              </a:rPr>
              <a:t>英文</a:t>
            </a:r>
            <a:r>
              <a:rPr lang="ja-JP" altLang="en-US" sz="3200" dirty="0" smtClean="0">
                <a:latin typeface="メイリオ" panose="020B0604030504040204" pitchFamily="50" charset="-128"/>
                <a:ea typeface="メイリオ" panose="020B0604030504040204" pitchFamily="50" charset="-128"/>
              </a:rPr>
              <a:t>に着目した</a:t>
            </a:r>
            <a:r>
              <a:rPr lang="ja-JP" altLang="ja-JP" sz="3200" dirty="0">
                <a:latin typeface="メイリオ" panose="020B0604030504040204" pitchFamily="50" charset="-128"/>
                <a:ea typeface="メイリオ" panose="020B0604030504040204" pitchFamily="50" charset="-128"/>
              </a:rPr>
              <a:t/>
            </a:r>
            <a:br>
              <a:rPr lang="ja-JP" altLang="ja-JP" sz="3200" dirty="0">
                <a:latin typeface="メイリオ" panose="020B0604030504040204" pitchFamily="50" charset="-128"/>
                <a:ea typeface="メイリオ" panose="020B0604030504040204" pitchFamily="50" charset="-128"/>
              </a:rPr>
            </a:br>
            <a:r>
              <a:rPr lang="ja-JP" altLang="ja-JP" sz="3200" dirty="0" smtClean="0">
                <a:latin typeface="メイリオ" panose="020B0604030504040204" pitchFamily="50" charset="-128"/>
                <a:ea typeface="メイリオ" panose="020B0604030504040204" pitchFamily="50" charset="-128"/>
              </a:rPr>
              <a:t>英語</a:t>
            </a:r>
            <a:r>
              <a:rPr lang="ja-JP" altLang="en-US" sz="3200" dirty="0" smtClean="0">
                <a:latin typeface="メイリオ" panose="020B0604030504040204" pitchFamily="50" charset="-128"/>
                <a:ea typeface="メイリオ" panose="020B0604030504040204" pitchFamily="50" charset="-128"/>
              </a:rPr>
              <a:t>スピーキング</a:t>
            </a:r>
            <a:r>
              <a:rPr lang="ja-JP" altLang="ja-JP" sz="3200" dirty="0" smtClean="0">
                <a:latin typeface="メイリオ" panose="020B0604030504040204" pitchFamily="50" charset="-128"/>
                <a:ea typeface="メイリオ" panose="020B0604030504040204" pitchFamily="50" charset="-128"/>
              </a:rPr>
              <a:t>練習アプリケーションによる学習</a:t>
            </a:r>
            <a:r>
              <a:rPr lang="ja-JP" altLang="ja-JP" sz="3200" dirty="0">
                <a:latin typeface="メイリオ" panose="020B0604030504040204" pitchFamily="50" charset="-128"/>
                <a:ea typeface="メイリオ" panose="020B0604030504040204" pitchFamily="50" charset="-128"/>
              </a:rPr>
              <a:t>支援</a:t>
            </a:r>
            <a:endParaRPr kumimoji="1" lang="ja-JP" altLang="en-US" sz="3200" dirty="0"/>
          </a:p>
        </p:txBody>
      </p:sp>
      <p:sp>
        <p:nvSpPr>
          <p:cNvPr id="3" name="サブタイトル 2"/>
          <p:cNvSpPr>
            <a:spLocks noGrp="1"/>
          </p:cNvSpPr>
          <p:nvPr>
            <p:ph type="subTitle" idx="1"/>
          </p:nvPr>
        </p:nvSpPr>
        <p:spPr/>
        <p:txBody>
          <a:bodyPr/>
          <a:lstStyle/>
          <a:p>
            <a:r>
              <a:rPr lang="ja-JP" altLang="en-US" dirty="0" smtClean="0">
                <a:latin typeface="メイリオ" panose="020B0604030504040204" pitchFamily="50" charset="-128"/>
                <a:ea typeface="メイリオ" panose="020B0604030504040204" pitchFamily="50" charset="-128"/>
              </a:rPr>
              <a:t>学籍番号：</a:t>
            </a:r>
            <a:r>
              <a:rPr lang="en-US" altLang="ja-JP" dirty="0" smtClean="0">
                <a:latin typeface="メイリオ" panose="020B0604030504040204" pitchFamily="50" charset="-128"/>
                <a:ea typeface="メイリオ" panose="020B0604030504040204" pitchFamily="50" charset="-128"/>
              </a:rPr>
              <a:t>1321084</a:t>
            </a:r>
            <a:r>
              <a:rPr lang="ja-JP" altLang="en-US" dirty="0" smtClean="0">
                <a:latin typeface="メイリオ" panose="020B0604030504040204" pitchFamily="50" charset="-128"/>
                <a:ea typeface="メイリオ" panose="020B0604030504040204" pitchFamily="50" charset="-128"/>
              </a:rPr>
              <a:t>　氏名：青木開生</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指導教員</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鷹野孝典</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a:t>
            </a:fld>
            <a:endParaRPr lang="ja-JP" altLang="en-US"/>
          </a:p>
        </p:txBody>
      </p:sp>
    </p:spTree>
    <p:extLst>
      <p:ext uri="{BB962C8B-B14F-4D97-AF65-F5344CB8AC3E}">
        <p14:creationId xmlns:p14="http://schemas.microsoft.com/office/powerpoint/2010/main" val="70612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10</a:t>
            </a:fld>
            <a:endParaRPr lang="ja-JP" altLang="en-US" dirty="0"/>
          </a:p>
        </p:txBody>
      </p:sp>
      <p:pic>
        <p:nvPicPr>
          <p:cNvPr id="5" name="図 4"/>
          <p:cNvPicPr>
            <a:picLocks noChangeAspect="1"/>
          </p:cNvPicPr>
          <p:nvPr/>
        </p:nvPicPr>
        <p:blipFill>
          <a:blip r:embed="rId2"/>
          <a:stretch>
            <a:fillRect/>
          </a:stretch>
        </p:blipFill>
        <p:spPr>
          <a:xfrm>
            <a:off x="1907368" y="425451"/>
            <a:ext cx="5346691" cy="5235480"/>
          </a:xfrm>
          <a:prstGeom prst="rect">
            <a:avLst/>
          </a:prstGeom>
        </p:spPr>
      </p:pic>
    </p:spTree>
    <p:extLst>
      <p:ext uri="{BB962C8B-B14F-4D97-AF65-F5344CB8AC3E}">
        <p14:creationId xmlns:p14="http://schemas.microsoft.com/office/powerpoint/2010/main" val="456223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今後のスケジュール</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11</a:t>
            </a:fld>
            <a:endParaRPr lang="ja-JP" altLang="en-US" dirty="0"/>
          </a:p>
        </p:txBody>
      </p:sp>
      <p:sp>
        <p:nvSpPr>
          <p:cNvPr id="10" name="テキスト ボックス 9"/>
          <p:cNvSpPr txBox="1"/>
          <p:nvPr/>
        </p:nvSpPr>
        <p:spPr>
          <a:xfrm>
            <a:off x="987996" y="4612932"/>
            <a:ext cx="7124700" cy="461665"/>
          </a:xfrm>
          <a:prstGeom prst="rect">
            <a:avLst/>
          </a:prstGeom>
          <a:noFill/>
        </p:spPr>
        <p:txBody>
          <a:bodyPr wrap="square" rtlCol="0">
            <a:spAutoFit/>
          </a:bodyPr>
          <a:lstStyle/>
          <a:p>
            <a:r>
              <a:rPr lang="en-US" altLang="ja-JP" sz="2400" b="1" dirty="0" smtClean="0">
                <a:latin typeface="メイリオ" panose="020B0604030504040204" pitchFamily="50" charset="-128"/>
                <a:ea typeface="メイリオ" panose="020B0604030504040204" pitchFamily="50" charset="-128"/>
              </a:rPr>
              <a:t>10</a:t>
            </a:r>
            <a:r>
              <a:rPr lang="ja-JP" altLang="en-US" sz="2400" b="1" dirty="0" smtClean="0">
                <a:latin typeface="メイリオ" panose="020B0604030504040204" pitchFamily="50" charset="-128"/>
                <a:ea typeface="メイリオ" panose="020B0604030504040204" pitchFamily="50" charset="-128"/>
              </a:rPr>
              <a:t>月実験開始 </a:t>
            </a:r>
            <a:r>
              <a:rPr lang="en-US" altLang="ja-JP" sz="2400" b="1" dirty="0" smtClean="0">
                <a:latin typeface="メイリオ" panose="020B0604030504040204" pitchFamily="50" charset="-128"/>
                <a:ea typeface="メイリオ" panose="020B0604030504040204" pitchFamily="50" charset="-128"/>
              </a:rPr>
              <a:t>(</a:t>
            </a:r>
            <a:r>
              <a:rPr lang="en-US" altLang="ja-JP" sz="2400" b="1" dirty="0">
                <a:latin typeface="メイリオ" panose="020B0604030504040204" pitchFamily="50" charset="-128"/>
                <a:ea typeface="メイリオ" panose="020B0604030504040204" pitchFamily="50" charset="-128"/>
              </a:rPr>
              <a:t>9</a:t>
            </a:r>
            <a:r>
              <a:rPr lang="ja-JP" altLang="en-US" sz="2400" b="1" dirty="0" smtClean="0">
                <a:latin typeface="メイリオ" panose="020B0604030504040204" pitchFamily="50" charset="-128"/>
                <a:ea typeface="メイリオ" panose="020B0604030504040204" pitchFamily="50" charset="-128"/>
              </a:rPr>
              <a:t>月末に実験システム完成</a:t>
            </a:r>
            <a:r>
              <a:rPr lang="en-US" altLang="ja-JP" sz="2400" dirty="0" smtClean="0">
                <a:latin typeface="メイリオ" panose="020B0604030504040204" pitchFamily="50" charset="-128"/>
                <a:ea typeface="メイリオ" panose="020B0604030504040204" pitchFamily="50" charset="-128"/>
              </a:rPr>
              <a:t>)</a:t>
            </a:r>
            <a:endParaRPr kumimoji="1" lang="en-US" altLang="ja-JP" sz="2400" dirty="0" smtClean="0">
              <a:latin typeface="メイリオ" panose="020B0604030504040204" pitchFamily="50" charset="-128"/>
              <a:ea typeface="メイリオ" panose="020B0604030504040204" pitchFamily="50" charset="-128"/>
            </a:endParaRPr>
          </a:p>
        </p:txBody>
      </p:sp>
      <p:sp>
        <p:nvSpPr>
          <p:cNvPr id="11" name="テキスト ボックス 10"/>
          <p:cNvSpPr txBox="1"/>
          <p:nvPr/>
        </p:nvSpPr>
        <p:spPr>
          <a:xfrm>
            <a:off x="987996" y="5133581"/>
            <a:ext cx="5476876" cy="461665"/>
          </a:xfrm>
          <a:prstGeom prst="rect">
            <a:avLst/>
          </a:prstGeom>
          <a:noFill/>
        </p:spPr>
        <p:txBody>
          <a:bodyPr wrap="square" rtlCol="0">
            <a:spAutoFit/>
          </a:bodyPr>
          <a:lstStyle/>
          <a:p>
            <a:r>
              <a:rPr lang="en-US" altLang="ja-JP" sz="2400" b="1" dirty="0" smtClean="0">
                <a:latin typeface="メイリオ" panose="020B0604030504040204" pitchFamily="50" charset="-128"/>
                <a:ea typeface="メイリオ" panose="020B0604030504040204" pitchFamily="50" charset="-128"/>
              </a:rPr>
              <a:t>12</a:t>
            </a:r>
            <a:r>
              <a:rPr lang="ja-JP" altLang="en-US" sz="2400" b="1" dirty="0" smtClean="0">
                <a:latin typeface="メイリオ" panose="020B0604030504040204" pitchFamily="50" charset="-128"/>
                <a:ea typeface="メイリオ" panose="020B0604030504040204" pitchFamily="50" charset="-128"/>
              </a:rPr>
              <a:t>月執筆開始</a:t>
            </a:r>
            <a:endParaRPr kumimoji="1" lang="en-US" altLang="ja-JP" sz="2400" b="1" dirty="0" smtClean="0">
              <a:latin typeface="メイリオ" panose="020B0604030504040204" pitchFamily="50" charset="-128"/>
              <a:ea typeface="メイリオ" panose="020B0604030504040204" pitchFamily="50" charset="-128"/>
            </a:endParaRPr>
          </a:p>
        </p:txBody>
      </p:sp>
      <p:sp>
        <p:nvSpPr>
          <p:cNvPr id="13" name="テキスト ボックス 12"/>
          <p:cNvSpPr txBox="1"/>
          <p:nvPr/>
        </p:nvSpPr>
        <p:spPr>
          <a:xfrm>
            <a:off x="902271" y="1945920"/>
            <a:ext cx="7124700" cy="461665"/>
          </a:xfrm>
          <a:prstGeom prst="rect">
            <a:avLst/>
          </a:prstGeom>
          <a:noFill/>
        </p:spPr>
        <p:txBody>
          <a:bodyPr wrap="square" rtlCol="0">
            <a:spAutoFit/>
          </a:bodyPr>
          <a:lstStyle/>
          <a:p>
            <a:r>
              <a:rPr lang="en-US" altLang="ja-JP" sz="2400" b="1" dirty="0" smtClean="0">
                <a:latin typeface="メイリオ" panose="020B0604030504040204" pitchFamily="50" charset="-128"/>
                <a:ea typeface="メイリオ" panose="020B0604030504040204" pitchFamily="50" charset="-128"/>
              </a:rPr>
              <a:t>8</a:t>
            </a:r>
            <a:r>
              <a:rPr lang="ja-JP" altLang="en-US" sz="2400" b="1" dirty="0" smtClean="0">
                <a:latin typeface="メイリオ" panose="020B0604030504040204" pitchFamily="50" charset="-128"/>
                <a:ea typeface="メイリオ" panose="020B0604030504040204" pitchFamily="50" charset="-128"/>
              </a:rPr>
              <a:t>月システム完成</a:t>
            </a:r>
            <a:r>
              <a:rPr lang="ja-JP" altLang="en-US" sz="2400" b="1" dirty="0">
                <a:latin typeface="メイリオ" panose="020B0604030504040204" pitchFamily="50" charset="-128"/>
                <a:ea typeface="メイリオ" panose="020B0604030504040204" pitchFamily="50" charset="-128"/>
              </a:rPr>
              <a:t>を</a:t>
            </a:r>
            <a:r>
              <a:rPr lang="ja-JP" altLang="en-US" sz="2400" b="1" dirty="0" smtClean="0">
                <a:latin typeface="メイリオ" panose="020B0604030504040204" pitchFamily="50" charset="-128"/>
                <a:ea typeface="メイリオ" panose="020B0604030504040204" pitchFamily="50" charset="-128"/>
              </a:rPr>
              <a:t>目標に実装を開始</a:t>
            </a:r>
            <a:endParaRPr kumimoji="1" lang="en-US" altLang="ja-JP" sz="2400" b="1" dirty="0" smtClean="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1143000" y="2533650"/>
            <a:ext cx="5438775"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rPr>
              <a:t>URL</a:t>
            </a:r>
            <a:r>
              <a:rPr lang="ja-JP" altLang="en-US" dirty="0" err="1" smtClean="0">
                <a:latin typeface="メイリオ" panose="020B0604030504040204" pitchFamily="50" charset="-128"/>
                <a:ea typeface="メイリオ" panose="020B0604030504040204" pitchFamily="50" charset="-128"/>
              </a:rPr>
              <a:t>だけ</a:t>
            </a:r>
            <a:r>
              <a:rPr lang="ja-JP" altLang="en-US" dirty="0" smtClean="0">
                <a:latin typeface="メイリオ" panose="020B0604030504040204" pitchFamily="50" charset="-128"/>
                <a:ea typeface="メイリオ" panose="020B0604030504040204" pitchFamily="50" charset="-128"/>
              </a:rPr>
              <a:t>ではなく</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ブラウザの閲覧履歴やドキュメントなどから問題を抽出する機能の追加</a:t>
            </a:r>
            <a:r>
              <a:rPr lang="en-US" altLang="ja-JP"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1143000" y="3274815"/>
            <a:ext cx="5676900"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・データベースを用いて</a:t>
            </a:r>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より学習ログの管理を実現</a:t>
            </a:r>
            <a:endParaRPr kumimoji="1" lang="ja-JP" altLang="en-US" dirty="0">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1142999" y="3744994"/>
            <a:ext cx="5438775"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・正答率から苦手な発音を割り出し</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それを重点的に出題する機能を実装</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92518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本研究のアプローチ</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12</a:t>
            </a:fld>
            <a:endParaRPr lang="ja-JP" altLang="en-US" dirty="0"/>
          </a:p>
        </p:txBody>
      </p:sp>
      <p:sp>
        <p:nvSpPr>
          <p:cNvPr id="5" name="正方形/長方形 4"/>
          <p:cNvSpPr/>
          <p:nvPr/>
        </p:nvSpPr>
        <p:spPr>
          <a:xfrm>
            <a:off x="885825" y="1885950"/>
            <a:ext cx="7458075" cy="4000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smtClean="0">
                <a:solidFill>
                  <a:schemeClr val="tx1"/>
                </a:solidFill>
                <a:latin typeface="メイリオ" panose="020B0604030504040204" pitchFamily="50" charset="-128"/>
                <a:ea typeface="メイリオ" panose="020B0604030504040204" pitchFamily="50" charset="-128"/>
              </a:rPr>
              <a:t>・学習者の関心の強い英文を学習させる</a:t>
            </a:r>
          </a:p>
          <a:p>
            <a:r>
              <a:rPr lang="ja-JP" altLang="en-US" sz="1400" dirty="0" smtClean="0">
                <a:solidFill>
                  <a:schemeClr val="tx1"/>
                </a:solidFill>
                <a:latin typeface="メイリオ" panose="020B0604030504040204" pitchFamily="50" charset="-128"/>
                <a:ea typeface="メイリオ" panose="020B0604030504040204" pitchFamily="50" charset="-128"/>
              </a:rPr>
              <a:t>例えば</a:t>
            </a:r>
            <a:r>
              <a:rPr lang="en-US" altLang="ja-JP" sz="1400" dirty="0" smtClean="0">
                <a:solidFill>
                  <a:schemeClr val="tx1"/>
                </a:solidFill>
                <a:latin typeface="メイリオ" panose="020B0604030504040204" pitchFamily="50" charset="-128"/>
                <a:ea typeface="メイリオ" panose="020B0604030504040204" pitchFamily="50" charset="-128"/>
              </a:rPr>
              <a:t>,</a:t>
            </a:r>
            <a:r>
              <a:rPr lang="ja-JP" altLang="en-US" sz="1400" dirty="0" smtClean="0">
                <a:solidFill>
                  <a:schemeClr val="tx1"/>
                </a:solidFill>
                <a:latin typeface="メイリオ" panose="020B0604030504040204" pitchFamily="50" charset="-128"/>
                <a:ea typeface="メイリオ" panose="020B0604030504040204" pitchFamily="50" charset="-128"/>
              </a:rPr>
              <a:t>学習者が著述した英語論文や英語ドキュメントは実際に発音</a:t>
            </a:r>
          </a:p>
          <a:p>
            <a:r>
              <a:rPr lang="ja-JP" altLang="en-US" sz="1400" dirty="0" smtClean="0">
                <a:solidFill>
                  <a:schemeClr val="tx1"/>
                </a:solidFill>
                <a:latin typeface="メイリオ" panose="020B0604030504040204" pitchFamily="50" charset="-128"/>
                <a:ea typeface="メイリオ" panose="020B0604030504040204" pitchFamily="50" charset="-128"/>
              </a:rPr>
              <a:t>して説明する機会も多いと考えられ</a:t>
            </a:r>
            <a:r>
              <a:rPr lang="en-US" altLang="ja-JP" sz="1400" dirty="0" smtClean="0">
                <a:solidFill>
                  <a:schemeClr val="tx1"/>
                </a:solidFill>
                <a:latin typeface="メイリオ" panose="020B0604030504040204" pitchFamily="50" charset="-128"/>
                <a:ea typeface="メイリオ" panose="020B0604030504040204" pitchFamily="50" charset="-128"/>
              </a:rPr>
              <a:t>,</a:t>
            </a:r>
            <a:r>
              <a:rPr lang="ja-JP" altLang="en-US" sz="1400" dirty="0" smtClean="0">
                <a:solidFill>
                  <a:schemeClr val="tx1"/>
                </a:solidFill>
                <a:latin typeface="メイリオ" panose="020B0604030504040204" pitchFamily="50" charset="-128"/>
                <a:ea typeface="メイリオ" panose="020B0604030504040204" pitchFamily="50" charset="-128"/>
              </a:rPr>
              <a:t>モチベーションが得やすい</a:t>
            </a:r>
            <a:r>
              <a:rPr lang="en-US" altLang="ja-JP" sz="1400" dirty="0" smtClean="0">
                <a:solidFill>
                  <a:schemeClr val="tx1"/>
                </a:solidFill>
                <a:latin typeface="メイリオ" panose="020B0604030504040204" pitchFamily="50" charset="-128"/>
                <a:ea typeface="メイリオ" panose="020B0604030504040204" pitchFamily="50" charset="-128"/>
              </a:rPr>
              <a:t>.</a:t>
            </a:r>
          </a:p>
          <a:p>
            <a:endParaRPr lang="en-US" altLang="ja-JP" dirty="0" smtClean="0">
              <a:solidFill>
                <a:schemeClr val="tx1"/>
              </a:solidFill>
              <a:latin typeface="メイリオ" panose="020B0604030504040204" pitchFamily="50" charset="-128"/>
              <a:ea typeface="メイリオ" panose="020B0604030504040204" pitchFamily="50" charset="-128"/>
            </a:endParaRPr>
          </a:p>
          <a:p>
            <a:endParaRPr lang="en-US" altLang="ja-JP" sz="2400" dirty="0" smtClean="0">
              <a:solidFill>
                <a:schemeClr val="tx1"/>
              </a:solidFill>
              <a:latin typeface="メイリオ" panose="020B0604030504040204" pitchFamily="50" charset="-128"/>
              <a:ea typeface="メイリオ" panose="020B0604030504040204" pitchFamily="50" charset="-128"/>
            </a:endParaRPr>
          </a:p>
          <a:p>
            <a:r>
              <a:rPr lang="ja-JP" altLang="en-US" sz="2400" dirty="0" smtClean="0">
                <a:solidFill>
                  <a:schemeClr val="tx1"/>
                </a:solidFill>
                <a:latin typeface="メイリオ" panose="020B0604030504040204" pitchFamily="50" charset="-128"/>
                <a:ea typeface="メイリオ" panose="020B0604030504040204" pitchFamily="50" charset="-128"/>
              </a:rPr>
              <a:t>・音節ごとに発音の正否を判定する</a:t>
            </a:r>
            <a:endParaRPr lang="en-US" altLang="ja-JP" sz="2400" dirty="0" smtClean="0">
              <a:solidFill>
                <a:schemeClr val="tx1"/>
              </a:solidFill>
              <a:latin typeface="メイリオ" panose="020B0604030504040204" pitchFamily="50" charset="-128"/>
              <a:ea typeface="メイリオ" panose="020B0604030504040204" pitchFamily="50" charset="-128"/>
            </a:endParaRPr>
          </a:p>
          <a:p>
            <a:r>
              <a:rPr lang="ja-JP" altLang="en-US" sz="1400" dirty="0" smtClean="0">
                <a:solidFill>
                  <a:schemeClr val="tx1"/>
                </a:solidFill>
                <a:latin typeface="メイリオ" panose="020B0604030504040204" pitchFamily="50" charset="-128"/>
                <a:ea typeface="メイリオ" panose="020B0604030504040204" pitchFamily="50" charset="-128"/>
              </a:rPr>
              <a:t>これには</a:t>
            </a:r>
            <a:r>
              <a:rPr lang="en-US" altLang="ja-JP" sz="1400" dirty="0" smtClean="0">
                <a:solidFill>
                  <a:schemeClr val="tx1"/>
                </a:solidFill>
                <a:latin typeface="メイリオ" panose="020B0604030504040204" pitchFamily="50" charset="-128"/>
                <a:ea typeface="メイリオ" panose="020B0604030504040204" pitchFamily="50" charset="-128"/>
              </a:rPr>
              <a:t>,</a:t>
            </a:r>
            <a:r>
              <a:rPr lang="ja-JP" altLang="en-US" sz="1400" dirty="0" smtClean="0">
                <a:solidFill>
                  <a:schemeClr val="tx1"/>
                </a:solidFill>
                <a:latin typeface="メイリオ" panose="020B0604030504040204" pitchFamily="50" charset="-128"/>
                <a:ea typeface="メイリオ" panose="020B0604030504040204" pitchFamily="50" charset="-128"/>
              </a:rPr>
              <a:t>単語の組み合わせによって発音の変化するリンキング発音も含まれる</a:t>
            </a:r>
            <a:r>
              <a:rPr lang="en-US" altLang="ja-JP" sz="1400" dirty="0" smtClean="0">
                <a:solidFill>
                  <a:schemeClr val="tx1"/>
                </a:solidFill>
                <a:latin typeface="メイリオ" panose="020B0604030504040204" pitchFamily="50" charset="-128"/>
                <a:ea typeface="メイリオ" panose="020B0604030504040204" pitchFamily="50" charset="-128"/>
              </a:rPr>
              <a:t>.</a:t>
            </a:r>
          </a:p>
          <a:p>
            <a:endParaRPr lang="en-US" altLang="ja-JP" dirty="0">
              <a:solidFill>
                <a:schemeClr val="tx1"/>
              </a:solidFill>
              <a:latin typeface="メイリオ" panose="020B0604030504040204" pitchFamily="50" charset="-128"/>
              <a:ea typeface="メイリオ" panose="020B0604030504040204" pitchFamily="50" charset="-128"/>
            </a:endParaRPr>
          </a:p>
          <a:p>
            <a:endParaRPr lang="en-US" altLang="ja-JP" sz="1400" dirty="0" smtClean="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60279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背景</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927012" y="1910714"/>
            <a:ext cx="7426414" cy="4023360"/>
          </a:xfrm>
        </p:spPr>
        <p:txBody>
          <a:bodyPr>
            <a:normAutofit fontScale="92500" lnSpcReduction="20000"/>
          </a:bodyPr>
          <a:lstStyle/>
          <a:p>
            <a:pPr marL="0" indent="0">
              <a:buNone/>
            </a:pPr>
            <a:r>
              <a:rPr lang="ja-JP" altLang="en-US" dirty="0" smtClean="0">
                <a:latin typeface="メイリオ" panose="020B0604030504040204" pitchFamily="50" charset="-128"/>
                <a:ea typeface="メイリオ" panose="020B0604030504040204" pitchFamily="50" charset="-128"/>
              </a:rPr>
              <a:t>英語学習</a:t>
            </a:r>
            <a:r>
              <a:rPr lang="ja-JP" altLang="en-US" dirty="0">
                <a:latin typeface="メイリオ" panose="020B0604030504040204" pitchFamily="50" charset="-128"/>
                <a:ea typeface="メイリオ" panose="020B0604030504040204" pitchFamily="50" charset="-128"/>
              </a:rPr>
              <a:t>の分野はグローバル化の進む現代に</a:t>
            </a:r>
            <a:r>
              <a:rPr lang="ja-JP" altLang="en-US" dirty="0" smtClean="0">
                <a:latin typeface="メイリオ" panose="020B0604030504040204" pitchFamily="50" charset="-128"/>
                <a:ea typeface="メイリオ" panose="020B0604030504040204" pitchFamily="50" charset="-128"/>
              </a:rPr>
              <a:t>おいて注目</a:t>
            </a:r>
            <a:r>
              <a:rPr lang="ja-JP" altLang="en-US" dirty="0">
                <a:latin typeface="メイリオ" panose="020B0604030504040204" pitchFamily="50" charset="-128"/>
                <a:ea typeface="メイリオ" panose="020B0604030504040204" pitchFamily="50" charset="-128"/>
              </a:rPr>
              <a:t>を集めて</a:t>
            </a:r>
            <a:r>
              <a:rPr lang="ja-JP" altLang="en-US" dirty="0" smtClean="0">
                <a:latin typeface="メイリオ" panose="020B0604030504040204" pitchFamily="50" charset="-128"/>
                <a:ea typeface="メイリオ" panose="020B0604030504040204" pitchFamily="50" charset="-128"/>
              </a:rPr>
              <a:t>いる</a:t>
            </a:r>
            <a:r>
              <a:rPr lang="en-US" altLang="ja-JP" dirty="0" smtClean="0">
                <a:latin typeface="メイリオ" panose="020B0604030504040204" pitchFamily="50" charset="-128"/>
                <a:ea typeface="メイリオ" panose="020B0604030504040204" pitchFamily="50" charset="-128"/>
              </a:rPr>
              <a:t>.</a:t>
            </a:r>
          </a:p>
          <a:p>
            <a:pPr marL="0" indent="0">
              <a:buNone/>
            </a:pPr>
            <a:r>
              <a:rPr lang="ja-JP" altLang="en-US" dirty="0" smtClean="0">
                <a:latin typeface="メイリオ" panose="020B0604030504040204" pitchFamily="50" charset="-128"/>
                <a:ea typeface="メイリオ" panose="020B0604030504040204" pitchFamily="50" charset="-128"/>
              </a:rPr>
              <a:t>英語学習に関する</a:t>
            </a:r>
            <a:r>
              <a:rPr lang="en-US" altLang="ja-JP" dirty="0" smtClean="0">
                <a:latin typeface="メイリオ" panose="020B0604030504040204" pitchFamily="50" charset="-128"/>
                <a:ea typeface="メイリオ" panose="020B0604030504040204" pitchFamily="50" charset="-128"/>
              </a:rPr>
              <a:t>e-</a:t>
            </a:r>
            <a:r>
              <a:rPr lang="ja-JP" altLang="en-US" dirty="0" smtClean="0">
                <a:latin typeface="メイリオ" panose="020B0604030504040204" pitchFamily="50" charset="-128"/>
                <a:ea typeface="メイリオ" panose="020B0604030504040204" pitchFamily="50" charset="-128"/>
              </a:rPr>
              <a:t>ラーニングシステムは</a:t>
            </a:r>
            <a:r>
              <a:rPr lang="ja-JP" altLang="en-US" dirty="0">
                <a:latin typeface="メイリオ" panose="020B0604030504040204" pitchFamily="50" charset="-128"/>
                <a:ea typeface="メイリオ" panose="020B0604030504040204" pitchFamily="50" charset="-128"/>
              </a:rPr>
              <a:t>増加</a:t>
            </a:r>
            <a:r>
              <a:rPr lang="ja-JP" altLang="en-US" dirty="0" smtClean="0">
                <a:latin typeface="メイリオ" panose="020B0604030504040204" pitchFamily="50" charset="-128"/>
                <a:ea typeface="メイリオ" panose="020B0604030504040204" pitchFamily="50" charset="-128"/>
              </a:rPr>
              <a:t>している</a:t>
            </a:r>
            <a:r>
              <a:rPr lang="en-US" altLang="ja-JP" dirty="0" smtClean="0">
                <a:latin typeface="メイリオ" panose="020B0604030504040204" pitchFamily="50" charset="-128"/>
                <a:ea typeface="メイリオ" panose="020B0604030504040204" pitchFamily="50" charset="-128"/>
              </a:rPr>
              <a:t>.</a:t>
            </a:r>
          </a:p>
          <a:p>
            <a:pPr marL="0" indent="0">
              <a:buNone/>
            </a:pPr>
            <a:endParaRPr lang="en-US" altLang="ja-JP" dirty="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一方で，</a:t>
            </a:r>
            <a:r>
              <a:rPr lang="en-US" altLang="ja-JP" dirty="0" smtClean="0">
                <a:latin typeface="メイリオ" panose="020B0604030504040204" pitchFamily="50" charset="-128"/>
                <a:ea typeface="メイリオ" panose="020B0604030504040204" pitchFamily="50" charset="-128"/>
              </a:rPr>
              <a:t>e-</a:t>
            </a:r>
            <a:r>
              <a:rPr lang="ja-JP" altLang="en-US" dirty="0" smtClean="0">
                <a:latin typeface="メイリオ" panose="020B0604030504040204" pitchFamily="50" charset="-128"/>
                <a:ea typeface="メイリオ" panose="020B0604030504040204" pitchFamily="50" charset="-128"/>
              </a:rPr>
              <a:t>ラーニングシステムは学習者の学習意欲を維持することが困難である</a:t>
            </a:r>
            <a:r>
              <a:rPr lang="en-US" altLang="ja-JP" dirty="0" smtClean="0">
                <a:latin typeface="メイリオ" panose="020B0604030504040204" pitchFamily="50" charset="-128"/>
                <a:ea typeface="メイリオ" panose="020B0604030504040204" pitchFamily="50" charset="-128"/>
              </a:rPr>
              <a:t>.</a:t>
            </a:r>
          </a:p>
          <a:p>
            <a:pPr marL="0" indent="0">
              <a:buNone/>
            </a:pP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また</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文章の意味や文法を理解していても</a:t>
            </a:r>
            <a:endParaRPr lang="en-US" altLang="ja-JP" dirty="0" smtClean="0">
              <a:latin typeface="メイリオ" panose="020B0604030504040204" pitchFamily="50" charset="-128"/>
              <a:ea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実際に英文を発音をすることを苦手としている</a:t>
            </a: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学習者が多い</a:t>
            </a:r>
            <a:r>
              <a:rPr lang="en-US" altLang="ja-JP" dirty="0" smtClean="0">
                <a:latin typeface="メイリオ" panose="020B0604030504040204" pitchFamily="50" charset="-128"/>
                <a:ea typeface="メイリオ" panose="020B0604030504040204" pitchFamily="50" charset="-128"/>
              </a:rPr>
              <a:t>.</a:t>
            </a: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4667249"/>
            <a:ext cx="1266825" cy="1266825"/>
          </a:xfrm>
          <a:prstGeom prst="rect">
            <a:avLst/>
          </a:prstGeom>
        </p:spPr>
      </p:pic>
    </p:spTree>
    <p:extLst>
      <p:ext uri="{BB962C8B-B14F-4D97-AF65-F5344CB8AC3E}">
        <p14:creationId xmlns:p14="http://schemas.microsoft.com/office/powerpoint/2010/main" val="3343940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関連研究</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89634" y="1874308"/>
            <a:ext cx="7543801" cy="4425857"/>
          </a:xfrm>
        </p:spPr>
        <p:txBody>
          <a:bodyPr anchor="ctr">
            <a:normAutofit/>
          </a:bodyPr>
          <a:lstStyle/>
          <a:p>
            <a:pPr marL="0" indent="0">
              <a:buNone/>
            </a:pPr>
            <a:r>
              <a:rPr lang="en-US" altLang="ja-JP" sz="1800" dirty="0" smtClean="0">
                <a:latin typeface="メイリオ" panose="020B0604030504040204" pitchFamily="50" charset="-128"/>
                <a:ea typeface="メイリオ" panose="020B0604030504040204" pitchFamily="50" charset="-128"/>
              </a:rPr>
              <a:t>[1]e-</a:t>
            </a:r>
            <a:r>
              <a:rPr lang="ja-JP" altLang="en-US" sz="1800" dirty="0">
                <a:latin typeface="メイリオ" panose="020B0604030504040204" pitchFamily="50" charset="-128"/>
                <a:ea typeface="メイリオ" panose="020B0604030504040204" pitchFamily="50" charset="-128"/>
              </a:rPr>
              <a:t>ラーニング</a:t>
            </a:r>
            <a:r>
              <a:rPr lang="ja-JP" altLang="ja-JP" sz="1800" dirty="0">
                <a:latin typeface="メイリオ" panose="020B0604030504040204" pitchFamily="50" charset="-128"/>
                <a:ea typeface="メイリオ" panose="020B0604030504040204" pitchFamily="50" charset="-128"/>
              </a:rPr>
              <a:t>を用いた英語発音指導</a:t>
            </a:r>
            <a:r>
              <a:rPr lang="ja-JP" altLang="ja-JP" sz="1800" dirty="0" smtClean="0">
                <a:latin typeface="メイリオ" panose="020B0604030504040204" pitchFamily="50" charset="-128"/>
                <a:ea typeface="メイリオ" panose="020B0604030504040204" pitchFamily="50" charset="-128"/>
              </a:rPr>
              <a:t>システム</a:t>
            </a:r>
            <a:r>
              <a:rPr lang="en-US" altLang="ja-JP" sz="1800" dirty="0" smtClean="0">
                <a:latin typeface="メイリオ" panose="020B0604030504040204" pitchFamily="50" charset="-128"/>
                <a:ea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rPr>
              <a:t>野本</a:t>
            </a:r>
            <a:r>
              <a:rPr lang="en-US" altLang="ja-JP" sz="1800" dirty="0" smtClean="0">
                <a:latin typeface="メイリオ" panose="020B0604030504040204" pitchFamily="50" charset="-128"/>
                <a:ea typeface="メイリオ" panose="020B0604030504040204" pitchFamily="50" charset="-128"/>
              </a:rPr>
              <a:t>2015]</a:t>
            </a:r>
          </a:p>
          <a:p>
            <a:pPr marL="0" indent="0">
              <a:buNone/>
            </a:pPr>
            <a:r>
              <a:rPr lang="en-US" altLang="ja-JP" sz="1400" dirty="0" smtClean="0">
                <a:latin typeface="メイリオ" panose="020B0604030504040204" pitchFamily="50" charset="-128"/>
                <a:ea typeface="メイリオ" panose="020B0604030504040204" pitchFamily="50" charset="-128"/>
              </a:rPr>
              <a:t>	e-</a:t>
            </a:r>
            <a:r>
              <a:rPr lang="ja-JP" altLang="en-US" sz="1400" dirty="0" smtClean="0">
                <a:latin typeface="メイリオ" panose="020B0604030504040204" pitchFamily="50" charset="-128"/>
                <a:ea typeface="メイリオ" panose="020B0604030504040204" pitchFamily="50" charset="-128"/>
              </a:rPr>
              <a:t>ラーニングを用いた英語学習についての研究、発音に重点に置いている</a:t>
            </a:r>
            <a:endParaRPr lang="en-US" altLang="ja-JP" sz="1400" dirty="0" smtClean="0">
              <a:latin typeface="メイリオ" panose="020B0604030504040204" pitchFamily="50" charset="-128"/>
              <a:ea typeface="メイリオ" panose="020B0604030504040204" pitchFamily="50" charset="-128"/>
            </a:endParaRPr>
          </a:p>
          <a:p>
            <a:pPr marL="0" indent="0">
              <a:buNone/>
            </a:pPr>
            <a:endParaRPr lang="en-US" altLang="ja-JP" dirty="0">
              <a:latin typeface="メイリオ" panose="020B0604030504040204" pitchFamily="50" charset="-128"/>
              <a:ea typeface="メイリオ" panose="020B0604030504040204" pitchFamily="50" charset="-128"/>
            </a:endParaRPr>
          </a:p>
          <a:p>
            <a:pPr marL="0" indent="0">
              <a:buNone/>
            </a:pPr>
            <a:r>
              <a:rPr lang="en-US" altLang="ja-JP" sz="1800" dirty="0" smtClean="0">
                <a:latin typeface="メイリオ" panose="020B0604030504040204" pitchFamily="50" charset="-128"/>
                <a:ea typeface="メイリオ" panose="020B0604030504040204" pitchFamily="50" charset="-128"/>
              </a:rPr>
              <a:t>[2]</a:t>
            </a:r>
            <a:r>
              <a:rPr lang="ja-JP" altLang="en-US" sz="1800" dirty="0" smtClean="0">
                <a:latin typeface="メイリオ" panose="020B0604030504040204" pitchFamily="50" charset="-128"/>
                <a:ea typeface="メイリオ" panose="020B0604030504040204" pitchFamily="50" charset="-128"/>
              </a:rPr>
              <a:t>言語通級</a:t>
            </a:r>
            <a:r>
              <a:rPr lang="ja-JP" altLang="en-US" sz="1800" dirty="0">
                <a:latin typeface="メイリオ" panose="020B0604030504040204" pitchFamily="50" charset="-128"/>
                <a:ea typeface="メイリオ" panose="020B0604030504040204" pitchFamily="50" charset="-128"/>
              </a:rPr>
              <a:t>指導教室における発音指導を支援する</a:t>
            </a:r>
            <a:r>
              <a:rPr lang="ja-JP" altLang="en-US" sz="1800" dirty="0" smtClean="0">
                <a:latin typeface="メイリオ" panose="020B0604030504040204" pitchFamily="50" charset="-128"/>
                <a:ea typeface="メイリオ" panose="020B0604030504040204" pitchFamily="50" charset="-128"/>
              </a:rPr>
              <a:t>システム</a:t>
            </a:r>
            <a:r>
              <a:rPr lang="en-US" altLang="ja-JP" sz="1800" dirty="0" smtClean="0">
                <a:latin typeface="メイリオ" panose="020B0604030504040204" pitchFamily="50" charset="-128"/>
                <a:ea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rPr>
              <a:t>勝瀬</a:t>
            </a:r>
            <a:r>
              <a:rPr lang="en-US" altLang="ja-JP" sz="1800" dirty="0" smtClean="0">
                <a:latin typeface="メイリオ" panose="020B0604030504040204" pitchFamily="50" charset="-128"/>
                <a:ea typeface="メイリオ" panose="020B0604030504040204" pitchFamily="50" charset="-128"/>
              </a:rPr>
              <a:t>2016]</a:t>
            </a:r>
            <a:endParaRPr lang="en-US" altLang="ja-JP" sz="1800" dirty="0">
              <a:latin typeface="メイリオ" panose="020B0604030504040204" pitchFamily="50" charset="-128"/>
              <a:ea typeface="メイリオ" panose="020B0604030504040204" pitchFamily="50" charset="-128"/>
            </a:endParaRPr>
          </a:p>
          <a:p>
            <a:pPr marL="0" indent="0">
              <a:buNone/>
            </a:pPr>
            <a:r>
              <a:rPr lang="en-US" altLang="ja-JP" sz="1400" dirty="0" smtClean="0">
                <a:latin typeface="メイリオ" panose="020B0604030504040204" pitchFamily="50" charset="-128"/>
                <a:ea typeface="メイリオ" panose="020B0604030504040204" pitchFamily="50" charset="-128"/>
              </a:rPr>
              <a:t>	</a:t>
            </a:r>
            <a:r>
              <a:rPr lang="ja-JP" altLang="en-US" sz="1400" dirty="0" smtClean="0">
                <a:latin typeface="メイリオ" panose="020B0604030504040204" pitchFamily="50" charset="-128"/>
                <a:ea typeface="メイリオ" panose="020B0604030504040204" pitchFamily="50" charset="-128"/>
              </a:rPr>
              <a:t>既存の</a:t>
            </a:r>
            <a:r>
              <a:rPr lang="en-US" altLang="ja-JP" sz="1400" dirty="0" smtClean="0">
                <a:latin typeface="メイリオ" panose="020B0604030504040204" pitchFamily="50" charset="-128"/>
                <a:ea typeface="メイリオ" panose="020B0604030504040204" pitchFamily="50" charset="-128"/>
              </a:rPr>
              <a:t>e-</a:t>
            </a:r>
            <a:r>
              <a:rPr lang="ja-JP" altLang="en-US" sz="1400" dirty="0" smtClean="0">
                <a:latin typeface="メイリオ" panose="020B0604030504040204" pitchFamily="50" charset="-128"/>
                <a:ea typeface="メイリオ" panose="020B0604030504040204" pitchFamily="50" charset="-128"/>
              </a:rPr>
              <a:t>ラーニングシステムを発音指導に利用した研究</a:t>
            </a:r>
            <a:endParaRPr lang="en-US" altLang="ja-JP" sz="1400" dirty="0">
              <a:latin typeface="メイリオ" panose="020B0604030504040204" pitchFamily="50" charset="-128"/>
              <a:ea typeface="メイリオ" panose="020B0604030504040204" pitchFamily="50" charset="-128"/>
            </a:endParaRPr>
          </a:p>
          <a:p>
            <a:pPr marL="0" indent="0">
              <a:buNone/>
            </a:pPr>
            <a:endParaRPr lang="en-US" altLang="ja-JP" sz="1800" dirty="0" smtClean="0">
              <a:latin typeface="メイリオ" panose="020B0604030504040204" pitchFamily="50" charset="-128"/>
              <a:ea typeface="メイリオ" panose="020B0604030504040204" pitchFamily="50" charset="-128"/>
            </a:endParaRPr>
          </a:p>
          <a:p>
            <a:pPr marL="0" indent="0">
              <a:buNone/>
            </a:pPr>
            <a:r>
              <a:rPr lang="en-US" altLang="ja-JP" sz="1800" dirty="0" smtClean="0">
                <a:latin typeface="メイリオ" panose="020B0604030504040204" pitchFamily="50" charset="-128"/>
                <a:ea typeface="メイリオ" panose="020B0604030504040204" pitchFamily="50" charset="-128"/>
              </a:rPr>
              <a:t>[3]</a:t>
            </a:r>
            <a:r>
              <a:rPr lang="ja-JP" altLang="en-US" sz="1800" dirty="0" smtClean="0">
                <a:latin typeface="メイリオ" panose="020B0604030504040204" pitchFamily="50" charset="-128"/>
                <a:ea typeface="メイリオ" panose="020B0604030504040204" pitchFamily="50" charset="-128"/>
              </a:rPr>
              <a:t>音声訓練と</a:t>
            </a:r>
            <a:r>
              <a:rPr lang="ja-JP" altLang="en-US" sz="1800" dirty="0">
                <a:latin typeface="メイリオ" panose="020B0604030504040204" pitchFamily="50" charset="-128"/>
                <a:ea typeface="メイリオ" panose="020B0604030504040204" pitchFamily="50" charset="-128"/>
              </a:rPr>
              <a:t>オリジナル・スピーキングテストサイトの</a:t>
            </a:r>
            <a:r>
              <a:rPr lang="ja-JP" altLang="en-US" sz="1800" dirty="0" smtClean="0">
                <a:latin typeface="メイリオ" panose="020B0604030504040204" pitchFamily="50" charset="-128"/>
                <a:ea typeface="メイリオ" panose="020B0604030504040204" pitchFamily="50" charset="-128"/>
              </a:rPr>
              <a:t>開発</a:t>
            </a:r>
            <a:r>
              <a:rPr lang="en-US" altLang="ja-JP" sz="1800" dirty="0" smtClean="0">
                <a:latin typeface="メイリオ" panose="020B0604030504040204" pitchFamily="50" charset="-128"/>
                <a:ea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rPr>
              <a:t>竹野</a:t>
            </a:r>
            <a:r>
              <a:rPr lang="en-US" altLang="ja-JP" sz="1800" dirty="0" smtClean="0">
                <a:latin typeface="メイリオ" panose="020B0604030504040204" pitchFamily="50" charset="-128"/>
                <a:ea typeface="メイリオ" panose="020B0604030504040204" pitchFamily="50" charset="-128"/>
              </a:rPr>
              <a:t>2016]</a:t>
            </a:r>
          </a:p>
          <a:p>
            <a:pPr marL="0" indent="0">
              <a:buNone/>
            </a:pPr>
            <a:r>
              <a:rPr lang="ja-JP" altLang="en-US" sz="1800" dirty="0">
                <a:latin typeface="メイリオ" panose="020B0604030504040204" pitchFamily="50" charset="-128"/>
                <a:ea typeface="メイリオ" panose="020B0604030504040204" pitchFamily="50" charset="-128"/>
              </a:rPr>
              <a:t>　</a:t>
            </a:r>
            <a:r>
              <a:rPr lang="ja-JP" altLang="en-US" sz="1800" dirty="0" smtClean="0">
                <a:latin typeface="メイリオ" panose="020B0604030504040204" pitchFamily="50" charset="-128"/>
                <a:ea typeface="メイリオ" panose="020B0604030504040204" pitchFamily="50" charset="-128"/>
              </a:rPr>
              <a:t>　　　</a:t>
            </a:r>
            <a:r>
              <a:rPr lang="ja-JP" altLang="en-US" sz="1400" dirty="0" smtClean="0">
                <a:latin typeface="メイリオ" panose="020B0604030504040204" pitchFamily="50" charset="-128"/>
                <a:ea typeface="メイリオ" panose="020B0604030504040204" pitchFamily="50" charset="-128"/>
              </a:rPr>
              <a:t>スピーキングに重点を置いた</a:t>
            </a:r>
            <a:r>
              <a:rPr lang="en-US" altLang="ja-JP" sz="1400" dirty="0" smtClean="0">
                <a:latin typeface="メイリオ" panose="020B0604030504040204" pitchFamily="50" charset="-128"/>
                <a:ea typeface="メイリオ" panose="020B0604030504040204" pitchFamily="50" charset="-128"/>
              </a:rPr>
              <a:t>,e-</a:t>
            </a:r>
            <a:r>
              <a:rPr lang="ja-JP" altLang="en-US" sz="1400" dirty="0" smtClean="0">
                <a:latin typeface="メイリオ" panose="020B0604030504040204" pitchFamily="50" charset="-128"/>
                <a:ea typeface="メイリオ" panose="020B0604030504040204" pitchFamily="50" charset="-128"/>
              </a:rPr>
              <a:t>ラーニング研究</a:t>
            </a:r>
            <a:endParaRPr lang="en-US" altLang="ja-JP" sz="18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3</a:t>
            </a:fld>
            <a:endParaRPr lang="ja-JP" altLang="en-US" dirty="0"/>
          </a:p>
        </p:txBody>
      </p:sp>
    </p:spTree>
    <p:extLst>
      <p:ext uri="{BB962C8B-B14F-4D97-AF65-F5344CB8AC3E}">
        <p14:creationId xmlns:p14="http://schemas.microsoft.com/office/powerpoint/2010/main" val="2979617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研究目的</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668074" y="1767840"/>
            <a:ext cx="7543801" cy="4023360"/>
          </a:xfrm>
        </p:spPr>
        <p:txBody>
          <a:bodyPr>
            <a:normAutofit/>
          </a:bodyPr>
          <a:lstStyle/>
          <a:p>
            <a:pPr marL="0" indent="0">
              <a:buNone/>
            </a:pPr>
            <a:endParaRPr lang="en-US" altLang="ja-JP" dirty="0">
              <a:latin typeface="メイリオ" panose="020B0604030504040204" pitchFamily="50" charset="-128"/>
              <a:ea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関連研究の</a:t>
            </a:r>
            <a:r>
              <a:rPr lang="en-US" altLang="ja-JP" dirty="0" smtClean="0">
                <a:latin typeface="メイリオ" panose="020B0604030504040204" pitchFamily="50" charset="-128"/>
                <a:ea typeface="メイリオ" panose="020B0604030504040204" pitchFamily="50" charset="-128"/>
              </a:rPr>
              <a:t>[1],[2]</a:t>
            </a:r>
            <a:r>
              <a:rPr lang="ja-JP" altLang="en-US" dirty="0" smtClean="0">
                <a:latin typeface="メイリオ" panose="020B0604030504040204" pitchFamily="50" charset="-128"/>
                <a:ea typeface="メイリオ" panose="020B0604030504040204" pitchFamily="50" charset="-128"/>
              </a:rPr>
              <a:t>などは</a:t>
            </a:r>
            <a:r>
              <a:rPr lang="en-US" altLang="ja-JP" dirty="0" smtClean="0">
                <a:latin typeface="メイリオ" panose="020B0604030504040204" pitchFamily="50" charset="-128"/>
                <a:ea typeface="メイリオ" panose="020B0604030504040204" pitchFamily="50" charset="-128"/>
              </a:rPr>
              <a:t>,e-</a:t>
            </a:r>
            <a:r>
              <a:rPr lang="ja-JP" altLang="en-US" dirty="0" smtClean="0">
                <a:latin typeface="メイリオ" panose="020B0604030504040204" pitchFamily="50" charset="-128"/>
                <a:ea typeface="メイリオ" panose="020B0604030504040204" pitchFamily="50" charset="-128"/>
              </a:rPr>
              <a:t>ラーニングに用いる教材を学習者に選択させるのではなく</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難易度などの観点から実験者が選択している</a:t>
            </a:r>
            <a:r>
              <a:rPr lang="en-US" altLang="ja-JP" dirty="0" smtClean="0">
                <a:latin typeface="メイリオ" panose="020B0604030504040204" pitchFamily="50" charset="-128"/>
                <a:ea typeface="メイリオ" panose="020B0604030504040204" pitchFamily="50" charset="-128"/>
              </a:rPr>
              <a:t>.</a:t>
            </a:r>
          </a:p>
          <a:p>
            <a:pPr marL="0" indent="0">
              <a:buNone/>
            </a:pPr>
            <a:endParaRPr lang="en-US" altLang="ja-JP" dirty="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本研究では</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学習者が高い関心を持つ</a:t>
            </a:r>
            <a:r>
              <a:rPr lang="ja-JP" altLang="en-US" dirty="0">
                <a:latin typeface="メイリオ" panose="020B0604030504040204" pitchFamily="50" charset="-128"/>
                <a:ea typeface="メイリオ" panose="020B0604030504040204" pitchFamily="50" charset="-128"/>
              </a:rPr>
              <a:t>英文</a:t>
            </a:r>
            <a:r>
              <a:rPr lang="ja-JP" altLang="en-US" dirty="0" smtClean="0">
                <a:latin typeface="メイリオ" panose="020B0604030504040204" pitchFamily="50" charset="-128"/>
                <a:ea typeface="メイリオ" panose="020B0604030504040204" pitchFamily="50" charset="-128"/>
              </a:rPr>
              <a:t>を問題として出題し、</a:t>
            </a: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高い学習意欲を保ったまま学習すること、</a:t>
            </a: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より学習者にマッチした表現を学習できることを目的とする</a:t>
            </a:r>
            <a:r>
              <a:rPr lang="en-US" altLang="ja-JP" dirty="0" smtClean="0">
                <a:latin typeface="メイリオ" panose="020B0604030504040204" pitchFamily="50" charset="-128"/>
                <a:ea typeface="メイリオ" panose="020B0604030504040204" pitchFamily="50" charset="-128"/>
              </a:rPr>
              <a:t>.</a:t>
            </a:r>
          </a:p>
          <a:p>
            <a:pPr marL="0" indent="0">
              <a:buNone/>
            </a:pPr>
            <a:endParaRPr lang="en-US" altLang="ja-JP" dirty="0">
              <a:latin typeface="メイリオ" panose="020B0604030504040204" pitchFamily="50" charset="-128"/>
              <a:ea typeface="メイリオ" panose="020B0604030504040204" pitchFamily="50" charset="-128"/>
            </a:endParaRPr>
          </a:p>
          <a:p>
            <a:pPr marL="0" indent="0">
              <a:buNone/>
            </a:pPr>
            <a:endParaRPr lang="en-US" altLang="ja-JP" dirty="0">
              <a:latin typeface="メイリオ" panose="020B0604030504040204" pitchFamily="50" charset="-128"/>
              <a:ea typeface="メイリオ" panose="020B0604030504040204" pitchFamily="50" charset="-128"/>
            </a:endParaRPr>
          </a:p>
          <a:p>
            <a:pPr marL="0" indent="0">
              <a:buNone/>
            </a:pPr>
            <a:endParaRPr lang="en-US" altLang="ja-JP" dirty="0">
              <a:latin typeface="メイリオ" panose="020B0604030504040204" pitchFamily="50" charset="-128"/>
              <a:ea typeface="メイリオ" panose="020B0604030504040204" pitchFamily="50" charset="-128"/>
            </a:endParaRPr>
          </a:p>
          <a:p>
            <a:endParaRPr kumimoji="1" lang="en-US" altLang="ja-JP"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4</a:t>
            </a:fld>
            <a:endParaRPr lang="ja-JP" altLang="en-US" dirty="0"/>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2741" y="4721180"/>
            <a:ext cx="1543050" cy="1543050"/>
          </a:xfrm>
          <a:prstGeom prst="rect">
            <a:avLst/>
          </a:prstGeom>
        </p:spPr>
      </p:pic>
    </p:spTree>
    <p:extLst>
      <p:ext uri="{BB962C8B-B14F-4D97-AF65-F5344CB8AC3E}">
        <p14:creationId xmlns:p14="http://schemas.microsoft.com/office/powerpoint/2010/main" val="19739680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本研究</a:t>
            </a:r>
            <a:r>
              <a:rPr lang="ja-JP" altLang="en-US" dirty="0" smtClean="0">
                <a:latin typeface="メイリオ" panose="020B0604030504040204" pitchFamily="50" charset="-128"/>
                <a:ea typeface="メイリオ" panose="020B0604030504040204" pitchFamily="50" charset="-128"/>
              </a:rPr>
              <a:t>のアプローチ</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kumimoji="1" lang="ja-JP" altLang="en-US" dirty="0" smtClean="0">
                <a:latin typeface="メイリオ" panose="020B0604030504040204" pitchFamily="50" charset="-128"/>
                <a:ea typeface="メイリオ" panose="020B0604030504040204" pitchFamily="50" charset="-128"/>
              </a:rPr>
              <a:t>学習者の関心の</a:t>
            </a:r>
            <a:r>
              <a:rPr lang="ja-JP" altLang="en-US" dirty="0" smtClean="0">
                <a:latin typeface="メイリオ" panose="020B0604030504040204" pitchFamily="50" charset="-128"/>
                <a:ea typeface="メイリオ" panose="020B0604030504040204" pitchFamily="50" charset="-128"/>
              </a:rPr>
              <a:t>るオンラインコンテンツや</a:t>
            </a:r>
            <a:r>
              <a:rPr kumimoji="1" lang="en-US" altLang="ja-JP" dirty="0" smtClean="0">
                <a:latin typeface="メイリオ" panose="020B0604030504040204" pitchFamily="50" charset="-128"/>
                <a:ea typeface="メイリオ" panose="020B0604030504040204" pitchFamily="50" charset="-128"/>
              </a:rPr>
              <a:t>,</a:t>
            </a:r>
          </a:p>
          <a:p>
            <a:pPr marL="0" indent="0">
              <a:buNone/>
            </a:pPr>
            <a:r>
              <a:rPr kumimoji="1" lang="ja-JP" altLang="en-US" dirty="0" smtClean="0">
                <a:latin typeface="メイリオ" panose="020B0604030504040204" pitchFamily="50" charset="-128"/>
                <a:ea typeface="メイリオ" panose="020B0604030504040204" pitchFamily="50" charset="-128"/>
              </a:rPr>
              <a:t>学習者自身の執筆した英語ドキュメントは</a:t>
            </a:r>
            <a:r>
              <a:rPr lang="en-US" altLang="ja-JP" dirty="0" smtClean="0">
                <a:latin typeface="メイリオ" panose="020B0604030504040204" pitchFamily="50" charset="-128"/>
                <a:ea typeface="メイリオ" panose="020B0604030504040204" pitchFamily="50" charset="-128"/>
              </a:rPr>
              <a:t>,</a:t>
            </a:r>
          </a:p>
          <a:p>
            <a:pPr marL="0" indent="0">
              <a:buNone/>
            </a:pPr>
            <a:r>
              <a:rPr lang="ja-JP" altLang="en-US" dirty="0" smtClean="0">
                <a:latin typeface="メイリオ" panose="020B0604030504040204" pitchFamily="50" charset="-128"/>
                <a:ea typeface="メイリオ" panose="020B0604030504040204" pitchFamily="50" charset="-128"/>
              </a:rPr>
              <a:t>無作為に選択された例題に比べて</a:t>
            </a:r>
            <a:r>
              <a:rPr lang="en-US" altLang="ja-JP" dirty="0" smtClean="0">
                <a:latin typeface="メイリオ" panose="020B0604030504040204" pitchFamily="50" charset="-128"/>
                <a:ea typeface="メイリオ" panose="020B0604030504040204" pitchFamily="50" charset="-128"/>
              </a:rPr>
              <a:t>,</a:t>
            </a:r>
          </a:p>
          <a:p>
            <a:pPr marL="0" indent="0">
              <a:buNone/>
            </a:pPr>
            <a:r>
              <a:rPr lang="ja-JP" altLang="en-US" sz="2400" dirty="0" smtClean="0">
                <a:solidFill>
                  <a:srgbClr val="FF0000"/>
                </a:solidFill>
                <a:latin typeface="メイリオ" panose="020B0604030504040204" pitchFamily="50" charset="-128"/>
                <a:ea typeface="メイリオ" panose="020B0604030504040204" pitchFamily="50" charset="-128"/>
              </a:rPr>
              <a:t>学習者が今後の生活で発音する可能性の高い</a:t>
            </a:r>
            <a:r>
              <a:rPr lang="ja-JP" altLang="en-US" dirty="0" smtClean="0">
                <a:latin typeface="メイリオ" panose="020B0604030504040204" pitchFamily="50" charset="-128"/>
                <a:ea typeface="メイリオ" panose="020B0604030504040204" pitchFamily="50" charset="-128"/>
              </a:rPr>
              <a:t>英文</a:t>
            </a: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と考えられる</a:t>
            </a:r>
            <a:r>
              <a:rPr lang="en-US" altLang="ja-JP" dirty="0" smtClean="0">
                <a:latin typeface="メイリオ" panose="020B0604030504040204" pitchFamily="50" charset="-128"/>
                <a:ea typeface="メイリオ" panose="020B0604030504040204" pitchFamily="50" charset="-128"/>
              </a:rPr>
              <a:t>.</a:t>
            </a:r>
          </a:p>
          <a:p>
            <a:pPr marL="0" indent="0">
              <a:buNone/>
            </a:pP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本研究ではこのような英文を学習者にとって関心度の高い英文として扱う</a:t>
            </a:r>
            <a:r>
              <a:rPr lang="en-US" altLang="ja-JP" dirty="0" smtClean="0">
                <a:latin typeface="メイリオ" panose="020B0604030504040204" pitchFamily="50" charset="-128"/>
                <a:ea typeface="メイリオ" panose="020B0604030504040204" pitchFamily="50" charset="-128"/>
              </a:rPr>
              <a:t>.</a:t>
            </a: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5</a:t>
            </a:fld>
            <a:endParaRPr lang="ja-JP" altLang="en-US" dirty="0"/>
          </a:p>
        </p:txBody>
      </p:sp>
    </p:spTree>
    <p:extLst>
      <p:ext uri="{BB962C8B-B14F-4D97-AF65-F5344CB8AC3E}">
        <p14:creationId xmlns:p14="http://schemas.microsoft.com/office/powerpoint/2010/main" val="3976468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smtClean="0">
                <a:latin typeface="メイリオ" panose="020B0604030504040204" pitchFamily="50" charset="-128"/>
                <a:ea typeface="メイリオ" panose="020B0604030504040204" pitchFamily="50" charset="-128"/>
              </a:rPr>
              <a:t>学習者の関心のある分野や、</a:t>
            </a:r>
            <a:r>
              <a:rPr lang="en-US" altLang="ja-JP" sz="3600" dirty="0" smtClean="0">
                <a:latin typeface="メイリオ" panose="020B0604030504040204" pitchFamily="50" charset="-128"/>
                <a:ea typeface="メイリオ" panose="020B0604030504040204" pitchFamily="50" charset="-128"/>
              </a:rPr>
              <a:t/>
            </a:r>
            <a:br>
              <a:rPr lang="en-US" altLang="ja-JP" sz="3600" dirty="0" smtClean="0">
                <a:latin typeface="メイリオ" panose="020B0604030504040204" pitchFamily="50" charset="-128"/>
                <a:ea typeface="メイリオ" panose="020B0604030504040204" pitchFamily="50" charset="-128"/>
              </a:rPr>
            </a:br>
            <a:r>
              <a:rPr lang="ja-JP" altLang="en-US" sz="3600" dirty="0" smtClean="0">
                <a:latin typeface="メイリオ" panose="020B0604030504040204" pitchFamily="50" charset="-128"/>
                <a:ea typeface="メイリオ" panose="020B0604030504040204" pitchFamily="50" charset="-128"/>
              </a:rPr>
              <a:t>好む表現から英文を推薦する</a:t>
            </a:r>
            <a:endParaRPr kumimoji="1" lang="ja-JP" altLang="en-US" sz="36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6</a:t>
            </a:fld>
            <a:endParaRPr lang="ja-JP" altLang="en-US" dirty="0"/>
          </a:p>
        </p:txBody>
      </p:sp>
      <p:sp>
        <p:nvSpPr>
          <p:cNvPr id="24" name="正方形/長方形 23"/>
          <p:cNvSpPr/>
          <p:nvPr/>
        </p:nvSpPr>
        <p:spPr>
          <a:xfrm>
            <a:off x="4251430" y="4897573"/>
            <a:ext cx="184730" cy="369332"/>
          </a:xfrm>
          <a:prstGeom prst="rect">
            <a:avLst/>
          </a:prstGeom>
        </p:spPr>
        <p:txBody>
          <a:bodyPr wrap="none">
            <a:spAutoFit/>
          </a:bodyPr>
          <a:lstStyle/>
          <a:p>
            <a:pPr algn="ctr"/>
            <a:endParaRPr lang="en-US" altLang="ja-JP"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grpSp>
        <p:nvGrpSpPr>
          <p:cNvPr id="44" name="グループ化 43"/>
          <p:cNvGrpSpPr/>
          <p:nvPr/>
        </p:nvGrpSpPr>
        <p:grpSpPr>
          <a:xfrm>
            <a:off x="458448" y="2363310"/>
            <a:ext cx="6212439" cy="1237865"/>
            <a:chOff x="866443" y="1974745"/>
            <a:chExt cx="7060459" cy="1271122"/>
          </a:xfrm>
        </p:grpSpPr>
        <p:sp>
          <p:nvSpPr>
            <p:cNvPr id="31" name="左中かっこ 30"/>
            <p:cNvSpPr/>
            <p:nvPr/>
          </p:nvSpPr>
          <p:spPr>
            <a:xfrm rot="16200000">
              <a:off x="4062317" y="-281873"/>
              <a:ext cx="331866" cy="6723614"/>
            </a:xfrm>
            <a:prstGeom prst="leftBrace">
              <a:avLst>
                <a:gd name="adj1" fmla="val 26604"/>
                <a:gd name="adj2" fmla="val 50000"/>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p:sp>
          <p:nvSpPr>
            <p:cNvPr id="32" name="正方形/長方形 31"/>
            <p:cNvSpPr/>
            <p:nvPr/>
          </p:nvSpPr>
          <p:spPr>
            <a:xfrm>
              <a:off x="941953" y="1980368"/>
              <a:ext cx="1444122" cy="827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smtClean="0">
                  <a:solidFill>
                    <a:schemeClr val="tx2">
                      <a:lumMod val="60000"/>
                      <a:lumOff val="40000"/>
                    </a:schemeClr>
                  </a:solidFill>
                  <a:latin typeface="メイリオ" panose="020B0604030504040204" pitchFamily="50" charset="-128"/>
                  <a:ea typeface="メイリオ" panose="020B0604030504040204" pitchFamily="50" charset="-128"/>
                </a:rPr>
                <a:t>英語</a:t>
              </a:r>
              <a:endParaRPr lang="en-US" altLang="ja-JP" sz="14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a:p>
              <a:pPr algn="ctr"/>
              <a:r>
                <a:rPr lang="ja-JP" altLang="en-US" sz="1400" b="1" dirty="0" smtClean="0">
                  <a:solidFill>
                    <a:schemeClr val="tx2">
                      <a:lumMod val="60000"/>
                      <a:lumOff val="40000"/>
                    </a:schemeClr>
                  </a:solidFill>
                  <a:latin typeface="メイリオ" panose="020B0604030504040204" pitchFamily="50" charset="-128"/>
                  <a:ea typeface="メイリオ" panose="020B0604030504040204" pitchFamily="50" charset="-128"/>
                </a:rPr>
                <a:t>ドキュメント</a:t>
              </a:r>
              <a:endParaRPr kumimoji="1" lang="en-US" altLang="ja-JP" sz="14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a:xfrm>
              <a:off x="2696854" y="1974745"/>
              <a:ext cx="1597593" cy="827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smtClean="0">
                  <a:solidFill>
                    <a:schemeClr val="tx2">
                      <a:lumMod val="60000"/>
                      <a:lumOff val="40000"/>
                    </a:schemeClr>
                  </a:solidFill>
                  <a:latin typeface="メイリオ" panose="020B0604030504040204" pitchFamily="50" charset="-128"/>
                  <a:ea typeface="メイリオ" panose="020B0604030504040204" pitchFamily="50" charset="-128"/>
                </a:rPr>
                <a:t>オンライン</a:t>
              </a:r>
              <a:endParaRPr lang="en-US" altLang="ja-JP" sz="14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a:p>
              <a:pPr algn="ctr"/>
              <a:r>
                <a:rPr lang="ja-JP" altLang="en-US" sz="1400" b="1" dirty="0" smtClean="0">
                  <a:solidFill>
                    <a:schemeClr val="tx2">
                      <a:lumMod val="60000"/>
                      <a:lumOff val="40000"/>
                    </a:schemeClr>
                  </a:solidFill>
                  <a:latin typeface="メイリオ" panose="020B0604030504040204" pitchFamily="50" charset="-128"/>
                  <a:ea typeface="メイリオ" panose="020B0604030504040204" pitchFamily="50" charset="-128"/>
                </a:rPr>
                <a:t>の活動履歴</a:t>
              </a:r>
              <a:endParaRPr kumimoji="1" lang="en-US" altLang="ja-JP" sz="14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34" name="正方形/長方形 33"/>
            <p:cNvSpPr/>
            <p:nvPr/>
          </p:nvSpPr>
          <p:spPr>
            <a:xfrm>
              <a:off x="4469696" y="1974745"/>
              <a:ext cx="1444122" cy="827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2">
                      <a:lumMod val="60000"/>
                      <a:lumOff val="40000"/>
                    </a:schemeClr>
                  </a:solidFill>
                  <a:latin typeface="メイリオ" panose="020B0604030504040204" pitchFamily="50" charset="-128"/>
                  <a:ea typeface="メイリオ" panose="020B0604030504040204" pitchFamily="50" charset="-128"/>
                </a:rPr>
                <a:t>翻訳した英文</a:t>
              </a:r>
              <a:endParaRPr kumimoji="1" lang="en-US" altLang="ja-JP" sz="14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37" name="テキスト ボックス 36"/>
            <p:cNvSpPr txBox="1"/>
            <p:nvPr/>
          </p:nvSpPr>
          <p:spPr>
            <a:xfrm>
              <a:off x="6022428" y="2511277"/>
              <a:ext cx="1904474" cy="400110"/>
            </a:xfrm>
            <a:prstGeom prst="rect">
              <a:avLst/>
            </a:prstGeom>
            <a:noFill/>
          </p:spPr>
          <p:txBody>
            <a:bodyPr wrap="square" rtlCol="0">
              <a:spAutoFit/>
            </a:bodyPr>
            <a:lstStyle/>
            <a:p>
              <a:r>
                <a:rPr kumimoji="1" lang="en-US" altLang="ja-JP" sz="2000" b="1" dirty="0" smtClean="0">
                  <a:latin typeface="メイリオ" panose="020B0604030504040204" pitchFamily="50" charset="-128"/>
                  <a:ea typeface="メイリオ" panose="020B0604030504040204" pitchFamily="50" charset="-128"/>
                </a:rPr>
                <a:t>....</a:t>
              </a:r>
              <a:endParaRPr kumimoji="1" lang="ja-JP" altLang="en-US" sz="2000" b="1" dirty="0">
                <a:latin typeface="メイリオ" panose="020B0604030504040204" pitchFamily="50" charset="-128"/>
                <a:ea typeface="メイリオ" panose="020B0604030504040204" pitchFamily="50" charset="-128"/>
              </a:endParaRPr>
            </a:p>
          </p:txBody>
        </p:sp>
      </p:grpSp>
      <p:pic>
        <p:nvPicPr>
          <p:cNvPr id="38" name="図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3987" y="3704562"/>
            <a:ext cx="884971" cy="884971"/>
          </a:xfrm>
          <a:prstGeom prst="rect">
            <a:avLst/>
          </a:prstGeom>
        </p:spPr>
      </p:pic>
      <p:sp>
        <p:nvSpPr>
          <p:cNvPr id="39" name="テキスト ボックス 38"/>
          <p:cNvSpPr txBox="1"/>
          <p:nvPr/>
        </p:nvSpPr>
        <p:spPr>
          <a:xfrm>
            <a:off x="2973987" y="4610726"/>
            <a:ext cx="962415" cy="369332"/>
          </a:xfrm>
          <a:prstGeom prst="rect">
            <a:avLst/>
          </a:prstGeom>
          <a:noFill/>
        </p:spPr>
        <p:txBody>
          <a:bodyPr wrap="square" rtlCol="0">
            <a:spAutoFit/>
          </a:bodyPr>
          <a:lstStyle/>
          <a:p>
            <a:r>
              <a:rPr lang="ja-JP" altLang="en-US" b="1" dirty="0">
                <a:solidFill>
                  <a:schemeClr val="accent2">
                    <a:lumMod val="75000"/>
                  </a:schemeClr>
                </a:solidFill>
                <a:latin typeface="メイリオ" panose="020B0604030504040204" pitchFamily="50" charset="-128"/>
                <a:ea typeface="メイリオ" panose="020B0604030504040204" pitchFamily="50" charset="-128"/>
              </a:rPr>
              <a:t>学習者</a:t>
            </a:r>
            <a:endParaRPr kumimoji="1" lang="ja-JP" altLang="en-US" b="1" dirty="0">
              <a:solidFill>
                <a:schemeClr val="accent2">
                  <a:lumMod val="75000"/>
                </a:schemeClr>
              </a:solidFill>
              <a:latin typeface="メイリオ" panose="020B0604030504040204" pitchFamily="50" charset="-128"/>
              <a:ea typeface="メイリオ" panose="020B0604030504040204" pitchFamily="50" charset="-128"/>
            </a:endParaRPr>
          </a:p>
        </p:txBody>
      </p:sp>
      <p:cxnSp>
        <p:nvCxnSpPr>
          <p:cNvPr id="57" name="直線矢印コネクタ 56"/>
          <p:cNvCxnSpPr/>
          <p:nvPr/>
        </p:nvCxnSpPr>
        <p:spPr>
          <a:xfrm>
            <a:off x="6481870" y="3429512"/>
            <a:ext cx="620951" cy="4540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4" name="正方形/長方形 63"/>
          <p:cNvSpPr/>
          <p:nvPr/>
        </p:nvSpPr>
        <p:spPr>
          <a:xfrm>
            <a:off x="2155231" y="5042773"/>
            <a:ext cx="2818874" cy="8905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スピーキング用の</a:t>
            </a:r>
            <a:endParaRPr lang="en-US" altLang="ja-JP" b="1" dirty="0">
              <a:solidFill>
                <a:schemeClr val="tx2">
                  <a:lumMod val="60000"/>
                  <a:lumOff val="40000"/>
                </a:schemeClr>
              </a:solidFill>
              <a:latin typeface="メイリオ" panose="020B0604030504040204" pitchFamily="50" charset="-128"/>
              <a:ea typeface="メイリオ" panose="020B0604030504040204" pitchFamily="50" charset="-128"/>
            </a:endParaRPr>
          </a:p>
          <a:p>
            <a:pPr algn="ct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問題として出題する</a:t>
            </a:r>
            <a:endParaRPr kumimoji="1"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cxnSp>
        <p:nvCxnSpPr>
          <p:cNvPr id="68" name="直線矢印コネクタ 67"/>
          <p:cNvCxnSpPr/>
          <p:nvPr/>
        </p:nvCxnSpPr>
        <p:spPr>
          <a:xfrm flipH="1">
            <a:off x="5372888" y="4828025"/>
            <a:ext cx="1187884" cy="22636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70" name="図 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84665" y="4092154"/>
            <a:ext cx="990085" cy="990085"/>
          </a:xfrm>
          <a:prstGeom prst="rect">
            <a:avLst/>
          </a:prstGeom>
        </p:spPr>
      </p:pic>
      <p:sp>
        <p:nvSpPr>
          <p:cNvPr id="72" name="テキスト ボックス 71"/>
          <p:cNvSpPr txBox="1"/>
          <p:nvPr/>
        </p:nvSpPr>
        <p:spPr>
          <a:xfrm>
            <a:off x="6949484" y="2769003"/>
            <a:ext cx="2172343" cy="646331"/>
          </a:xfrm>
          <a:prstGeom prst="rect">
            <a:avLst/>
          </a:prstGeom>
          <a:noFill/>
        </p:spPr>
        <p:txBody>
          <a:bodyPr wrap="square" rtlCol="0">
            <a:spAutoFit/>
          </a:bodyPr>
          <a:lstStyle/>
          <a:p>
            <a:r>
              <a:rPr kumimoji="1" lang="ja-JP" altLang="en-US" dirty="0" smtClean="0">
                <a:solidFill>
                  <a:schemeClr val="accent2">
                    <a:lumMod val="75000"/>
                  </a:schemeClr>
                </a:solidFill>
                <a:latin typeface="メイリオ" panose="020B0604030504040204" pitchFamily="50" charset="-128"/>
                <a:ea typeface="メイリオ" panose="020B0604030504040204" pitchFamily="50" charset="-128"/>
              </a:rPr>
              <a:t>データベース</a:t>
            </a:r>
            <a:endParaRPr kumimoji="1" lang="en-US" altLang="ja-JP" dirty="0" smtClean="0">
              <a:solidFill>
                <a:schemeClr val="accent2">
                  <a:lumMod val="75000"/>
                </a:schemeClr>
              </a:solidFill>
              <a:latin typeface="メイリオ" panose="020B0604030504040204" pitchFamily="50" charset="-128"/>
              <a:ea typeface="メイリオ" panose="020B0604030504040204" pitchFamily="50" charset="-128"/>
            </a:endParaRPr>
          </a:p>
          <a:p>
            <a:r>
              <a:rPr kumimoji="1" lang="ja-JP" altLang="en-US" dirty="0" smtClean="0">
                <a:solidFill>
                  <a:schemeClr val="accent2">
                    <a:lumMod val="75000"/>
                  </a:schemeClr>
                </a:solidFill>
                <a:latin typeface="メイリオ" panose="020B0604030504040204" pitchFamily="50" charset="-128"/>
                <a:ea typeface="メイリオ" panose="020B0604030504040204" pitchFamily="50" charset="-128"/>
              </a:rPr>
              <a:t>に収集する</a:t>
            </a:r>
            <a:endParaRPr kumimoji="1" lang="ja-JP" altLang="en-US" dirty="0">
              <a:solidFill>
                <a:schemeClr val="accent2">
                  <a:lumMod val="75000"/>
                </a:schemeClr>
              </a:solidFill>
              <a:latin typeface="メイリオ" panose="020B0604030504040204" pitchFamily="50" charset="-128"/>
              <a:ea typeface="メイリオ" panose="020B0604030504040204" pitchFamily="50" charset="-128"/>
            </a:endParaRPr>
          </a:p>
        </p:txBody>
      </p:sp>
      <p:sp>
        <p:nvSpPr>
          <p:cNvPr id="73" name="テキスト ボックス 72"/>
          <p:cNvSpPr txBox="1"/>
          <p:nvPr/>
        </p:nvSpPr>
        <p:spPr>
          <a:xfrm>
            <a:off x="5372888" y="5194282"/>
            <a:ext cx="3216165" cy="923330"/>
          </a:xfrm>
          <a:prstGeom prst="rect">
            <a:avLst/>
          </a:prstGeom>
          <a:noFill/>
        </p:spPr>
        <p:txBody>
          <a:bodyPr wrap="square" rtlCol="0">
            <a:spAutoFit/>
          </a:bodyPr>
          <a:lstStyle/>
          <a:p>
            <a:r>
              <a:rPr kumimoji="1" lang="ja-JP" altLang="en-US" dirty="0" smtClean="0">
                <a:solidFill>
                  <a:schemeClr val="accent2">
                    <a:lumMod val="75000"/>
                  </a:schemeClr>
                </a:solidFill>
                <a:latin typeface="メイリオ" panose="020B0604030504040204" pitchFamily="50" charset="-128"/>
                <a:ea typeface="メイリオ" panose="020B0604030504040204" pitchFamily="50" charset="-128"/>
              </a:rPr>
              <a:t>無作為ではなく、</a:t>
            </a:r>
            <a:endParaRPr kumimoji="1" lang="en-US" altLang="ja-JP" dirty="0" smtClean="0">
              <a:solidFill>
                <a:schemeClr val="accent2">
                  <a:lumMod val="75000"/>
                </a:schemeClr>
              </a:solidFill>
              <a:latin typeface="メイリオ" panose="020B0604030504040204" pitchFamily="50" charset="-128"/>
              <a:ea typeface="メイリオ" panose="020B0604030504040204" pitchFamily="50" charset="-128"/>
            </a:endParaRPr>
          </a:p>
          <a:p>
            <a:r>
              <a:rPr lang="ja-JP" altLang="en-US" dirty="0" smtClean="0">
                <a:solidFill>
                  <a:schemeClr val="accent2">
                    <a:lumMod val="75000"/>
                  </a:schemeClr>
                </a:solidFill>
                <a:latin typeface="メイリオ" panose="020B0604030504040204" pitchFamily="50" charset="-128"/>
                <a:ea typeface="メイリオ" panose="020B0604030504040204" pitchFamily="50" charset="-128"/>
              </a:rPr>
              <a:t>学習者が今後に発音する</a:t>
            </a:r>
            <a:endParaRPr lang="en-US" altLang="ja-JP" dirty="0" smtClean="0">
              <a:solidFill>
                <a:schemeClr val="accent2">
                  <a:lumMod val="75000"/>
                </a:schemeClr>
              </a:solidFill>
              <a:latin typeface="メイリオ" panose="020B0604030504040204" pitchFamily="50" charset="-128"/>
              <a:ea typeface="メイリオ" panose="020B0604030504040204" pitchFamily="50" charset="-128"/>
            </a:endParaRPr>
          </a:p>
          <a:p>
            <a:r>
              <a:rPr lang="ja-JP" altLang="en-US" dirty="0" smtClean="0">
                <a:solidFill>
                  <a:schemeClr val="accent2">
                    <a:lumMod val="75000"/>
                  </a:schemeClr>
                </a:solidFill>
                <a:latin typeface="メイリオ" panose="020B0604030504040204" pitchFamily="50" charset="-128"/>
                <a:ea typeface="メイリオ" panose="020B0604030504040204" pitchFamily="50" charset="-128"/>
              </a:rPr>
              <a:t>可能性の高い</a:t>
            </a:r>
            <a:r>
              <a:rPr lang="ja-JP" altLang="en-US" dirty="0">
                <a:solidFill>
                  <a:schemeClr val="accent2">
                    <a:lumMod val="75000"/>
                  </a:schemeClr>
                </a:solidFill>
                <a:latin typeface="メイリオ" panose="020B0604030504040204" pitchFamily="50" charset="-128"/>
                <a:ea typeface="メイリオ" panose="020B0604030504040204" pitchFamily="50" charset="-128"/>
              </a:rPr>
              <a:t>英文</a:t>
            </a:r>
            <a:r>
              <a:rPr lang="ja-JP" altLang="en-US" dirty="0" smtClean="0">
                <a:solidFill>
                  <a:schemeClr val="accent2">
                    <a:lumMod val="75000"/>
                  </a:schemeClr>
                </a:solidFill>
                <a:latin typeface="メイリオ" panose="020B0604030504040204" pitchFamily="50" charset="-128"/>
                <a:ea typeface="メイリオ" panose="020B0604030504040204" pitchFamily="50" charset="-128"/>
              </a:rPr>
              <a:t>を出題可能</a:t>
            </a:r>
            <a:endParaRPr kumimoji="1" lang="ja-JP" altLang="en-US" dirty="0">
              <a:solidFill>
                <a:schemeClr val="accent2">
                  <a:lumMod val="75000"/>
                </a:schemeClr>
              </a:solidFill>
              <a:latin typeface="メイリオ" panose="020B0604030504040204" pitchFamily="50" charset="-128"/>
              <a:ea typeface="メイリオ" panose="020B0604030504040204" pitchFamily="50" charset="-128"/>
            </a:endParaRPr>
          </a:p>
        </p:txBody>
      </p:sp>
      <p:sp>
        <p:nvSpPr>
          <p:cNvPr id="74" name="テキスト ボックス 73"/>
          <p:cNvSpPr txBox="1"/>
          <p:nvPr/>
        </p:nvSpPr>
        <p:spPr>
          <a:xfrm>
            <a:off x="458446" y="1917087"/>
            <a:ext cx="6924295" cy="369332"/>
          </a:xfrm>
          <a:prstGeom prst="rect">
            <a:avLst/>
          </a:prstGeom>
          <a:noFill/>
        </p:spPr>
        <p:txBody>
          <a:bodyPr wrap="square" rtlCol="0">
            <a:spAutoFit/>
          </a:bodyPr>
          <a:lstStyle/>
          <a:p>
            <a:r>
              <a:rPr lang="ja-JP" altLang="en-US" dirty="0" smtClean="0">
                <a:solidFill>
                  <a:schemeClr val="accent1">
                    <a:lumMod val="75000"/>
                  </a:schemeClr>
                </a:solidFill>
                <a:latin typeface="メイリオ" panose="020B0604030504040204" pitchFamily="50" charset="-128"/>
                <a:ea typeface="メイリオ" panose="020B0604030504040204" pitchFamily="50" charset="-128"/>
              </a:rPr>
              <a:t>学習者の関心のあるコンテンツ</a:t>
            </a:r>
            <a:endParaRPr kumimoji="1" lang="ja-JP" altLang="en-US" dirty="0">
              <a:solidFill>
                <a:schemeClr val="accent1">
                  <a:lumMod val="7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15105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実装システム図</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7</a:t>
            </a:fld>
            <a:endParaRPr lang="ja-JP" altLang="en-US" dirty="0"/>
          </a:p>
        </p:txBody>
      </p:sp>
      <p:sp>
        <p:nvSpPr>
          <p:cNvPr id="5" name="テキスト ボックス 4"/>
          <p:cNvSpPr txBox="1"/>
          <p:nvPr/>
        </p:nvSpPr>
        <p:spPr>
          <a:xfrm>
            <a:off x="4277331" y="2346040"/>
            <a:ext cx="3100654" cy="584775"/>
          </a:xfrm>
          <a:prstGeom prst="rect">
            <a:avLst/>
          </a:prstGeom>
          <a:noFill/>
        </p:spPr>
        <p:txBody>
          <a:bodyPr wrap="square" rtlCol="0">
            <a:spAutoFit/>
          </a:bodyPr>
          <a:lstStyle/>
          <a:p>
            <a:r>
              <a:rPr lang="ja-JP" altLang="en-US" sz="1600" b="1" dirty="0">
                <a:solidFill>
                  <a:schemeClr val="accent5">
                    <a:lumMod val="75000"/>
                  </a:schemeClr>
                </a:solidFill>
                <a:latin typeface="メイリオ" panose="020B0604030504040204" pitchFamily="50" charset="-128"/>
                <a:ea typeface="メイリオ" panose="020B0604030504040204" pitchFamily="50" charset="-128"/>
              </a:rPr>
              <a:t>見出し</a:t>
            </a:r>
            <a:r>
              <a:rPr lang="ja-JP" altLang="en-US" sz="1600" b="1" dirty="0" smtClean="0">
                <a:solidFill>
                  <a:schemeClr val="accent5">
                    <a:lumMod val="75000"/>
                  </a:schemeClr>
                </a:solidFill>
                <a:latin typeface="メイリオ" panose="020B0604030504040204" pitchFamily="50" charset="-128"/>
                <a:ea typeface="メイリオ" panose="020B0604030504040204" pitchFamily="50" charset="-128"/>
              </a:rPr>
              <a:t>や頻出単語など</a:t>
            </a:r>
            <a:r>
              <a:rPr lang="en-US" altLang="ja-JP" sz="1600" b="1" dirty="0" smtClean="0">
                <a:solidFill>
                  <a:schemeClr val="accent5">
                    <a:lumMod val="75000"/>
                  </a:schemeClr>
                </a:solidFill>
                <a:latin typeface="メイリオ" panose="020B0604030504040204" pitchFamily="50" charset="-128"/>
                <a:ea typeface="メイリオ" panose="020B0604030504040204" pitchFamily="50" charset="-128"/>
              </a:rPr>
              <a:t>,</a:t>
            </a:r>
          </a:p>
          <a:p>
            <a:r>
              <a:rPr lang="ja-JP" altLang="en-US" sz="1600" b="1" dirty="0" smtClean="0">
                <a:solidFill>
                  <a:schemeClr val="accent5">
                    <a:lumMod val="75000"/>
                  </a:schemeClr>
                </a:solidFill>
                <a:latin typeface="メイリオ" panose="020B0604030504040204" pitchFamily="50" charset="-128"/>
                <a:ea typeface="メイリオ" panose="020B0604030504040204" pitchFamily="50" charset="-128"/>
              </a:rPr>
              <a:t>関心度の高い</a:t>
            </a:r>
            <a:r>
              <a:rPr lang="ja-JP" altLang="en-US" sz="1600" b="1" dirty="0">
                <a:solidFill>
                  <a:schemeClr val="accent5">
                    <a:lumMod val="75000"/>
                  </a:schemeClr>
                </a:solidFill>
                <a:latin typeface="メイリオ" panose="020B0604030504040204" pitchFamily="50" charset="-128"/>
                <a:ea typeface="メイリオ" panose="020B0604030504040204" pitchFamily="50" charset="-128"/>
              </a:rPr>
              <a:t>英文</a:t>
            </a:r>
            <a:r>
              <a:rPr lang="ja-JP" altLang="en-US" sz="1600" b="1" dirty="0" smtClean="0">
                <a:solidFill>
                  <a:schemeClr val="accent5">
                    <a:lumMod val="75000"/>
                  </a:schemeClr>
                </a:solidFill>
                <a:latin typeface="メイリオ" panose="020B0604030504040204" pitchFamily="50" charset="-128"/>
                <a:ea typeface="メイリオ" panose="020B0604030504040204" pitchFamily="50" charset="-128"/>
              </a:rPr>
              <a:t>を抽出する</a:t>
            </a:r>
            <a:r>
              <a:rPr lang="en-US" altLang="ja-JP" sz="1600" b="1" dirty="0" smtClean="0">
                <a:solidFill>
                  <a:schemeClr val="accent5">
                    <a:lumMod val="75000"/>
                  </a:schemeClr>
                </a:solidFill>
                <a:latin typeface="メイリオ" panose="020B0604030504040204" pitchFamily="50" charset="-128"/>
                <a:ea typeface="メイリオ" panose="020B0604030504040204" pitchFamily="50" charset="-128"/>
              </a:rPr>
              <a:t>.</a:t>
            </a:r>
            <a:endParaRPr lang="ja-JP" altLang="en-US" sz="1600" b="1" dirty="0">
              <a:solidFill>
                <a:schemeClr val="accent5">
                  <a:lumMod val="75000"/>
                </a:schemeClr>
              </a:solidFill>
              <a:latin typeface="メイリオ" panose="020B0604030504040204" pitchFamily="50" charset="-128"/>
              <a:ea typeface="メイリオ" panose="020B0604030504040204" pitchFamily="50" charset="-128"/>
            </a:endParaRPr>
          </a:p>
        </p:txBody>
      </p:sp>
      <p:grpSp>
        <p:nvGrpSpPr>
          <p:cNvPr id="6" name="グループ化 5"/>
          <p:cNvGrpSpPr/>
          <p:nvPr/>
        </p:nvGrpSpPr>
        <p:grpSpPr>
          <a:xfrm>
            <a:off x="614187" y="2230191"/>
            <a:ext cx="3538713" cy="1358609"/>
            <a:chOff x="5457175" y="4132286"/>
            <a:chExt cx="3058788" cy="1183186"/>
          </a:xfrm>
        </p:grpSpPr>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21017" y="4237607"/>
              <a:ext cx="486398" cy="486398"/>
            </a:xfrm>
            <a:prstGeom prst="rect">
              <a:avLst/>
            </a:prstGeo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1195" y="4761443"/>
              <a:ext cx="530203" cy="530203"/>
            </a:xfrm>
            <a:prstGeom prst="rect">
              <a:avLst/>
            </a:prstGeom>
          </p:spPr>
        </p:pic>
        <p:sp>
          <p:nvSpPr>
            <p:cNvPr id="9" name="テキスト ボックス 8"/>
            <p:cNvSpPr txBox="1"/>
            <p:nvPr/>
          </p:nvSpPr>
          <p:spPr>
            <a:xfrm>
              <a:off x="6114971" y="4334203"/>
              <a:ext cx="2171713" cy="369332"/>
            </a:xfrm>
            <a:prstGeom prst="rect">
              <a:avLst/>
            </a:prstGeom>
            <a:noFill/>
          </p:spPr>
          <p:txBody>
            <a:bodyPr wrap="square" rtlCol="0">
              <a:spAutoFit/>
            </a:bodyPr>
            <a:lstStyle/>
            <a:p>
              <a:r>
                <a:rPr kumimoji="1"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rPr>
                <a:t>:</a:t>
              </a: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英文チャットログ</a:t>
              </a:r>
              <a:endParaRPr kumimoji="1" lang="ja-JP" altLang="en-US"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6116199" y="4838453"/>
              <a:ext cx="2399764" cy="367539"/>
            </a:xfrm>
            <a:prstGeom prst="rect">
              <a:avLst/>
            </a:prstGeom>
            <a:noFill/>
          </p:spPr>
          <p:txBody>
            <a:bodyPr wrap="square" rtlCol="0">
              <a:spAutoFit/>
            </a:bodyPr>
            <a:lstStyle/>
            <a:p>
              <a:r>
                <a:rPr kumimoji="1"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rPr>
                <a:t>:</a:t>
              </a:r>
              <a:r>
                <a:rPr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rPr>
                <a:t>WEB</a:t>
              </a:r>
              <a:r>
                <a:rPr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ページ</a:t>
              </a: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の英文</a:t>
              </a:r>
              <a:endParaRPr kumimoji="1" lang="ja-JP" altLang="en-US"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11" name="正方形/長方形 10"/>
            <p:cNvSpPr/>
            <p:nvPr/>
          </p:nvSpPr>
          <p:spPr>
            <a:xfrm>
              <a:off x="5457175" y="4132286"/>
              <a:ext cx="3058788" cy="11831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grpSp>
      <p:sp>
        <p:nvSpPr>
          <p:cNvPr id="12" name="テキスト ボックス 11"/>
          <p:cNvSpPr txBox="1"/>
          <p:nvPr/>
        </p:nvSpPr>
        <p:spPr>
          <a:xfrm>
            <a:off x="383789" y="1799149"/>
            <a:ext cx="4933722" cy="369332"/>
          </a:xfrm>
          <a:prstGeom prst="rect">
            <a:avLst/>
          </a:prstGeom>
          <a:noFill/>
        </p:spPr>
        <p:txBody>
          <a:bodyPr wrap="square" rtlCol="0">
            <a:spAutoFit/>
          </a:bodyPr>
          <a:lstStyle/>
          <a:p>
            <a:r>
              <a:rPr kumimoji="1" lang="ja-JP" altLang="en-US" dirty="0" smtClean="0">
                <a:solidFill>
                  <a:schemeClr val="accent3">
                    <a:lumMod val="75000"/>
                  </a:schemeClr>
                </a:solidFill>
                <a:latin typeface="メイリオ" panose="020B0604030504040204" pitchFamily="50" charset="-128"/>
                <a:ea typeface="メイリオ" panose="020B0604030504040204" pitchFamily="50" charset="-128"/>
              </a:rPr>
              <a:t>関心のあるデータを収集するプログラム</a:t>
            </a:r>
            <a:endParaRPr kumimoji="1" lang="ja-JP" altLang="en-US" dirty="0">
              <a:solidFill>
                <a:schemeClr val="accent3">
                  <a:lumMod val="75000"/>
                </a:schemeClr>
              </a:solidFill>
              <a:latin typeface="メイリオ" panose="020B0604030504040204" pitchFamily="50" charset="-128"/>
              <a:ea typeface="メイリオ" panose="020B0604030504040204" pitchFamily="50" charset="-128"/>
            </a:endParaRPr>
          </a:p>
        </p:txBody>
      </p:sp>
      <p:sp>
        <p:nvSpPr>
          <p:cNvPr id="13" name="正方形/長方形 12"/>
          <p:cNvSpPr/>
          <p:nvPr/>
        </p:nvSpPr>
        <p:spPr>
          <a:xfrm>
            <a:off x="4721789" y="3463089"/>
            <a:ext cx="2249876" cy="776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発音練習</a:t>
            </a:r>
            <a:endParaRPr kumimoji="1"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endParaRPr>
          </a:p>
          <a:p>
            <a:pPr algn="ct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アプリケーション</a:t>
            </a:r>
            <a:endParaRPr kumimoji="1"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grpSp>
        <p:nvGrpSpPr>
          <p:cNvPr id="18" name="グループ化 17"/>
          <p:cNvGrpSpPr/>
          <p:nvPr/>
        </p:nvGrpSpPr>
        <p:grpSpPr>
          <a:xfrm>
            <a:off x="6971665" y="3696416"/>
            <a:ext cx="712032" cy="309718"/>
            <a:chOff x="6884999" y="3194825"/>
            <a:chExt cx="712032" cy="309718"/>
          </a:xfrm>
        </p:grpSpPr>
        <p:cxnSp>
          <p:nvCxnSpPr>
            <p:cNvPr id="15" name="カギ線コネクタ 49"/>
            <p:cNvCxnSpPr/>
            <p:nvPr/>
          </p:nvCxnSpPr>
          <p:spPr>
            <a:xfrm flipH="1">
              <a:off x="6884999" y="3194825"/>
              <a:ext cx="607325"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6" name="カギ線コネクタ 49"/>
            <p:cNvCxnSpPr/>
            <p:nvPr/>
          </p:nvCxnSpPr>
          <p:spPr>
            <a:xfrm>
              <a:off x="6936546" y="3504543"/>
              <a:ext cx="660485"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grpSp>
        <p:nvGrpSpPr>
          <p:cNvPr id="19" name="グループ化 18"/>
          <p:cNvGrpSpPr/>
          <p:nvPr/>
        </p:nvGrpSpPr>
        <p:grpSpPr>
          <a:xfrm>
            <a:off x="7377985" y="3195744"/>
            <a:ext cx="1478888" cy="1042649"/>
            <a:chOff x="7225023" y="2642592"/>
            <a:chExt cx="1478888" cy="1042649"/>
          </a:xfrm>
        </p:grpSpPr>
        <p:sp>
          <p:nvSpPr>
            <p:cNvPr id="14" name="テキスト ボックス 13"/>
            <p:cNvSpPr txBox="1"/>
            <p:nvPr/>
          </p:nvSpPr>
          <p:spPr>
            <a:xfrm>
              <a:off x="7225023" y="2642592"/>
              <a:ext cx="1478888" cy="307777"/>
            </a:xfrm>
            <a:prstGeom prst="rect">
              <a:avLst/>
            </a:prstGeom>
            <a:noFill/>
          </p:spPr>
          <p:txBody>
            <a:bodyPr wrap="square" rtlCol="0">
              <a:spAutoFit/>
            </a:bodyPr>
            <a:lstStyle/>
            <a:p>
              <a:pPr algn="ctr"/>
              <a:r>
                <a:rPr kumimoji="1" lang="ja-JP" altLang="en-US" sz="1400" dirty="0" smtClean="0">
                  <a:solidFill>
                    <a:schemeClr val="accent6">
                      <a:lumMod val="75000"/>
                    </a:schemeClr>
                  </a:solidFill>
                  <a:latin typeface="メイリオ" panose="020B0604030504040204" pitchFamily="50" charset="-128"/>
                  <a:ea typeface="メイリオ" panose="020B0604030504040204" pitchFamily="50" charset="-128"/>
                </a:rPr>
                <a:t>問題を解く</a:t>
              </a:r>
              <a:endParaRPr kumimoji="1" lang="ja-JP" altLang="en-US" sz="1400" dirty="0">
                <a:solidFill>
                  <a:schemeClr val="accent6">
                    <a:lumMod val="75000"/>
                  </a:schemeClr>
                </a:solidFill>
                <a:latin typeface="メイリオ" panose="020B0604030504040204" pitchFamily="50" charset="-128"/>
                <a:ea typeface="メイリオ" panose="020B0604030504040204" pitchFamily="50" charset="-128"/>
              </a:endParaRPr>
            </a:p>
          </p:txBody>
        </p:sp>
        <p:pic>
          <p:nvPicPr>
            <p:cNvPr id="17" name="図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99689" y="2950369"/>
              <a:ext cx="734872" cy="734872"/>
            </a:xfrm>
            <a:prstGeom prst="rect">
              <a:avLst/>
            </a:prstGeom>
          </p:spPr>
        </p:pic>
      </p:grpSp>
      <p:pic>
        <p:nvPicPr>
          <p:cNvPr id="20" name="図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32420" y="4587294"/>
            <a:ext cx="990085" cy="990085"/>
          </a:xfrm>
          <a:prstGeom prst="rect">
            <a:avLst/>
          </a:prstGeom>
        </p:spPr>
      </p:pic>
      <p:sp>
        <p:nvSpPr>
          <p:cNvPr id="21" name="テキスト ボックス 20"/>
          <p:cNvSpPr txBox="1"/>
          <p:nvPr/>
        </p:nvSpPr>
        <p:spPr>
          <a:xfrm>
            <a:off x="1894618" y="5691400"/>
            <a:ext cx="1740276" cy="369332"/>
          </a:xfrm>
          <a:prstGeom prst="rect">
            <a:avLst/>
          </a:prstGeom>
          <a:noFill/>
        </p:spPr>
        <p:txBody>
          <a:bodyPr wrap="square" rtlCol="0">
            <a:spAutoFit/>
          </a:bodyPr>
          <a:lstStyle/>
          <a:p>
            <a:pPr algn="ctr"/>
            <a:r>
              <a:rPr lang="ja-JP" altLang="en-US" b="1" dirty="0">
                <a:solidFill>
                  <a:schemeClr val="tx2">
                    <a:lumMod val="60000"/>
                    <a:lumOff val="40000"/>
                  </a:schemeClr>
                </a:solidFill>
                <a:latin typeface="メイリオ" panose="020B0604030504040204" pitchFamily="50" charset="-128"/>
                <a:ea typeface="メイリオ" panose="020B0604030504040204" pitchFamily="50" charset="-128"/>
              </a:rPr>
              <a:t>データベース</a:t>
            </a:r>
            <a:endParaRPr kumimoji="1" lang="ja-JP" altLang="en-US"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cxnSp>
        <p:nvCxnSpPr>
          <p:cNvPr id="22" name="カギ線コネクタ 49"/>
          <p:cNvCxnSpPr/>
          <p:nvPr/>
        </p:nvCxnSpPr>
        <p:spPr>
          <a:xfrm>
            <a:off x="2764754" y="3673474"/>
            <a:ext cx="1" cy="84771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4" name="正方形/長方形 23"/>
          <p:cNvSpPr/>
          <p:nvPr/>
        </p:nvSpPr>
        <p:spPr>
          <a:xfrm>
            <a:off x="4594620" y="4925802"/>
            <a:ext cx="2269940" cy="7719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2">
                    <a:lumMod val="60000"/>
                    <a:lumOff val="40000"/>
                  </a:schemeClr>
                </a:solidFill>
                <a:latin typeface="メイリオ" panose="020B0604030504040204" pitchFamily="50" charset="-128"/>
                <a:ea typeface="メイリオ" panose="020B0604030504040204" pitchFamily="50" charset="-128"/>
              </a:rPr>
              <a:t>問題生成</a:t>
            </a: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a:p>
            <a:pPr algn="ctr"/>
            <a:r>
              <a:rPr lang="ja-JP" altLang="en-US" sz="2000" b="1" dirty="0" smtClean="0">
                <a:solidFill>
                  <a:schemeClr val="tx2">
                    <a:lumMod val="60000"/>
                    <a:lumOff val="40000"/>
                  </a:schemeClr>
                </a:solidFill>
                <a:latin typeface="メイリオ" panose="020B0604030504040204" pitchFamily="50" charset="-128"/>
                <a:ea typeface="メイリオ" panose="020B0604030504040204" pitchFamily="50" charset="-128"/>
              </a:rPr>
              <a:t>プログラム</a:t>
            </a: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cxnSp>
        <p:nvCxnSpPr>
          <p:cNvPr id="30" name="直線矢印コネクタ 29"/>
          <p:cNvCxnSpPr/>
          <p:nvPr/>
        </p:nvCxnSpPr>
        <p:spPr>
          <a:xfrm>
            <a:off x="3371850" y="5207000"/>
            <a:ext cx="1028700"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V="1">
            <a:off x="5726344" y="4293304"/>
            <a:ext cx="0" cy="56556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4277331" y="2230192"/>
            <a:ext cx="2904519" cy="887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37" name="正方形/長方形 36"/>
          <p:cNvSpPr/>
          <p:nvPr/>
        </p:nvSpPr>
        <p:spPr>
          <a:xfrm>
            <a:off x="7023212" y="5207000"/>
            <a:ext cx="2029163" cy="9323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5">
                    <a:lumMod val="75000"/>
                  </a:schemeClr>
                </a:solidFill>
                <a:latin typeface="メイリオ" panose="020B0604030504040204" pitchFamily="50" charset="-128"/>
                <a:ea typeface="メイリオ" panose="020B0604030504040204" pitchFamily="50" charset="-128"/>
              </a:rPr>
              <a:t>音節ごとに</a:t>
            </a:r>
            <a:r>
              <a:rPr lang="ja-JP" altLang="en-US" b="1" dirty="0" smtClean="0">
                <a:solidFill>
                  <a:schemeClr val="accent5">
                    <a:lumMod val="75000"/>
                  </a:schemeClr>
                </a:solidFill>
                <a:latin typeface="メイリオ" panose="020B0604030504040204" pitchFamily="50" charset="-128"/>
                <a:ea typeface="メイリオ" panose="020B0604030504040204" pitchFamily="50" charset="-128"/>
              </a:rPr>
              <a:t>発音の正否を判定する</a:t>
            </a:r>
            <a:endParaRPr lang="en-US" altLang="ja-JP" b="1" dirty="0">
              <a:solidFill>
                <a:schemeClr val="accent5">
                  <a:lumMod val="75000"/>
                </a:schemeClr>
              </a:solidFill>
              <a:latin typeface="メイリオ" panose="020B0604030504040204" pitchFamily="50" charset="-128"/>
              <a:ea typeface="メイリオ" panose="020B0604030504040204" pitchFamily="50" charset="-128"/>
            </a:endParaRPr>
          </a:p>
        </p:txBody>
      </p:sp>
      <p:sp>
        <p:nvSpPr>
          <p:cNvPr id="38" name="テキスト ボックス 37"/>
          <p:cNvSpPr txBox="1"/>
          <p:nvPr/>
        </p:nvSpPr>
        <p:spPr>
          <a:xfrm>
            <a:off x="168784" y="4587294"/>
            <a:ext cx="1869566" cy="830997"/>
          </a:xfrm>
          <a:prstGeom prst="rect">
            <a:avLst/>
          </a:prstGeom>
          <a:noFill/>
        </p:spPr>
        <p:txBody>
          <a:bodyPr wrap="square" rtlCol="0">
            <a:spAutoFit/>
          </a:bodyPr>
          <a:lstStyle/>
          <a:p>
            <a:r>
              <a:rPr lang="ja-JP" altLang="en-US" sz="1600" b="1" dirty="0" smtClean="0">
                <a:solidFill>
                  <a:schemeClr val="accent5">
                    <a:lumMod val="75000"/>
                  </a:schemeClr>
                </a:solidFill>
                <a:latin typeface="メイリオ" panose="020B0604030504040204" pitchFamily="50" charset="-128"/>
                <a:ea typeface="メイリオ" panose="020B0604030504040204" pitchFamily="50" charset="-128"/>
              </a:rPr>
              <a:t>データベース内で発音などで分類する</a:t>
            </a:r>
            <a:endParaRPr lang="ja-JP" altLang="en-US" sz="1600" b="1" dirty="0">
              <a:solidFill>
                <a:schemeClr val="accent5">
                  <a:lumMod val="75000"/>
                </a:schemeClr>
              </a:solidFill>
              <a:latin typeface="メイリオ" panose="020B0604030504040204" pitchFamily="50" charset="-128"/>
              <a:ea typeface="メイリオ" panose="020B0604030504040204" pitchFamily="50" charset="-128"/>
            </a:endParaRPr>
          </a:p>
        </p:txBody>
      </p:sp>
      <p:sp>
        <p:nvSpPr>
          <p:cNvPr id="28" name="テキスト ボックス 27"/>
          <p:cNvSpPr txBox="1"/>
          <p:nvPr/>
        </p:nvSpPr>
        <p:spPr>
          <a:xfrm>
            <a:off x="7181850" y="4292512"/>
            <a:ext cx="1478888" cy="307777"/>
          </a:xfrm>
          <a:prstGeom prst="rect">
            <a:avLst/>
          </a:prstGeom>
          <a:noFill/>
        </p:spPr>
        <p:txBody>
          <a:bodyPr wrap="square" rtlCol="0">
            <a:spAutoFit/>
          </a:bodyPr>
          <a:lstStyle/>
          <a:p>
            <a:pPr algn="ctr"/>
            <a:r>
              <a:rPr kumimoji="1" lang="ja-JP" altLang="en-US" sz="1400" dirty="0" smtClean="0">
                <a:solidFill>
                  <a:schemeClr val="accent6">
                    <a:lumMod val="75000"/>
                  </a:schemeClr>
                </a:solidFill>
                <a:latin typeface="メイリオ" panose="020B0604030504040204" pitchFamily="50" charset="-128"/>
                <a:ea typeface="メイリオ" panose="020B0604030504040204" pitchFamily="50" charset="-128"/>
              </a:rPr>
              <a:t>正解音声を聞く</a:t>
            </a:r>
            <a:endParaRPr kumimoji="1" lang="ja-JP" altLang="en-US" sz="1400" dirty="0">
              <a:solidFill>
                <a:schemeClr val="accent6">
                  <a:lumMod val="75000"/>
                </a:schemeClr>
              </a:solidFill>
              <a:latin typeface="メイリオ" panose="020B0604030504040204" pitchFamily="50" charset="-128"/>
              <a:ea typeface="メイリオ" panose="020B0604030504040204" pitchFamily="50" charset="-128"/>
            </a:endParaRPr>
          </a:p>
        </p:txBody>
      </p:sp>
      <p:sp>
        <p:nvSpPr>
          <p:cNvPr id="31" name="正方形/長方形 30"/>
          <p:cNvSpPr/>
          <p:nvPr/>
        </p:nvSpPr>
        <p:spPr>
          <a:xfrm>
            <a:off x="168784" y="4530495"/>
            <a:ext cx="2029163" cy="887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79373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3081" y="286604"/>
            <a:ext cx="7543800" cy="1450757"/>
          </a:xfrm>
        </p:spPr>
        <p:txBody>
          <a:bodyPr/>
          <a:lstStyle/>
          <a:p>
            <a:r>
              <a:rPr lang="ja-JP" altLang="en-US" dirty="0">
                <a:latin typeface="メイリオ" panose="020B0604030504040204" pitchFamily="50" charset="-128"/>
                <a:ea typeface="メイリオ" panose="020B0604030504040204" pitchFamily="50" charset="-128"/>
              </a:rPr>
              <a:t>主</a:t>
            </a:r>
            <a:r>
              <a:rPr lang="ja-JP" altLang="en-US" dirty="0" smtClean="0">
                <a:latin typeface="メイリオ" panose="020B0604030504040204" pitchFamily="50" charset="-128"/>
                <a:ea typeface="メイリオ" panose="020B0604030504040204" pitchFamily="50" charset="-128"/>
              </a:rPr>
              <a:t>な実装</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352425" y="1845733"/>
            <a:ext cx="8677275" cy="4278841"/>
          </a:xfrm>
        </p:spPr>
        <p:txBody>
          <a:bodyPr>
            <a:normAutofit fontScale="92500" lnSpcReduction="10000"/>
          </a:bodyPr>
          <a:lstStyle/>
          <a:p>
            <a:r>
              <a:rPr lang="ja-JP" altLang="en-US" dirty="0">
                <a:latin typeface="メイリオ" panose="020B0604030504040204" pitchFamily="50" charset="-128"/>
                <a:ea typeface="メイリオ" panose="020B0604030504040204" pitchFamily="50" charset="-128"/>
              </a:rPr>
              <a:t>実験システム</a:t>
            </a:r>
            <a:r>
              <a:rPr lang="ja-JP" altLang="en-US" dirty="0" smtClean="0">
                <a:latin typeface="メイリオ" panose="020B0604030504040204" pitchFamily="50" charset="-128"/>
                <a:ea typeface="メイリオ" panose="020B0604030504040204" pitchFamily="50" charset="-128"/>
              </a:rPr>
              <a:t>内</a:t>
            </a:r>
            <a:r>
              <a:rPr lang="ja-JP" altLang="en-US" dirty="0">
                <a:latin typeface="メイリオ" panose="020B0604030504040204" pitchFamily="50" charset="-128"/>
                <a:ea typeface="メイリオ" panose="020B0604030504040204" pitchFamily="50" charset="-128"/>
              </a:rPr>
              <a:t>で出題する問題用のデータを以下</a:t>
            </a:r>
            <a:r>
              <a:rPr lang="ja-JP" altLang="en-US" dirty="0" smtClean="0">
                <a:latin typeface="メイリオ" panose="020B0604030504040204" pitchFamily="50" charset="-128"/>
                <a:ea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rPr>
              <a:t>３つ</a:t>
            </a:r>
            <a:r>
              <a:rPr lang="ja-JP" altLang="en-US" dirty="0" smtClean="0">
                <a:latin typeface="メイリオ" panose="020B0604030504040204" pitchFamily="50" charset="-128"/>
                <a:ea typeface="メイリオ" panose="020B0604030504040204" pitchFamily="50" charset="-128"/>
              </a:rPr>
              <a:t>から</a:t>
            </a:r>
            <a:r>
              <a:rPr lang="ja-JP" altLang="en-US" dirty="0">
                <a:latin typeface="メイリオ" panose="020B0604030504040204" pitchFamily="50" charset="-128"/>
                <a:ea typeface="メイリオ" panose="020B0604030504040204" pitchFamily="50" charset="-128"/>
              </a:rPr>
              <a:t>取得</a:t>
            </a:r>
            <a:r>
              <a:rPr lang="ja-JP" altLang="en-US" dirty="0" smtClean="0">
                <a:latin typeface="メイリオ" panose="020B0604030504040204" pitchFamily="50" charset="-128"/>
                <a:ea typeface="メイリオ" panose="020B0604030504040204" pitchFamily="50" charset="-128"/>
              </a:rPr>
              <a:t>したい</a:t>
            </a:r>
            <a:endParaRPr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sz="2200" dirty="0">
                <a:latin typeface="メイリオ" panose="020B0604030504040204" pitchFamily="50" charset="-128"/>
                <a:ea typeface="メイリオ" panose="020B0604030504040204" pitchFamily="50" charset="-128"/>
              </a:rPr>
              <a:t>1</a:t>
            </a:r>
            <a:r>
              <a:rPr lang="en-US" altLang="ja-JP" sz="2200"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チャットサービスでの</a:t>
            </a:r>
            <a:r>
              <a:rPr lang="ja-JP" altLang="en-US" sz="2200" dirty="0">
                <a:latin typeface="メイリオ" panose="020B0604030504040204" pitchFamily="50" charset="-128"/>
                <a:ea typeface="メイリオ" panose="020B0604030504040204" pitchFamily="50" charset="-128"/>
              </a:rPr>
              <a:t>英文</a:t>
            </a:r>
            <a:r>
              <a:rPr lang="ja-JP" altLang="en-US" sz="2200" dirty="0" smtClean="0">
                <a:latin typeface="メイリオ" panose="020B0604030504040204" pitchFamily="50" charset="-128"/>
                <a:ea typeface="メイリオ" panose="020B0604030504040204" pitchFamily="50" charset="-128"/>
              </a:rPr>
              <a:t>コミュニケーション</a:t>
            </a:r>
            <a:endParaRPr lang="en-US" altLang="ja-JP" sz="2200" dirty="0" smtClean="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a:t>
            </a:r>
            <a:r>
              <a:rPr lang="ja-JP" altLang="en-US" sz="1500" dirty="0" smtClean="0">
                <a:latin typeface="メイリオ" panose="020B0604030504040204" pitchFamily="50" charset="-128"/>
                <a:ea typeface="メイリオ" panose="020B0604030504040204" pitchFamily="50" charset="-128"/>
              </a:rPr>
              <a:t>学習者</a:t>
            </a:r>
            <a:r>
              <a:rPr lang="ja-JP" altLang="en-US" sz="1500" dirty="0">
                <a:latin typeface="メイリオ" panose="020B0604030504040204" pitchFamily="50" charset="-128"/>
                <a:ea typeface="メイリオ" panose="020B0604030504040204" pitchFamily="50" charset="-128"/>
              </a:rPr>
              <a:t>が参加してる英語での会話が行われている</a:t>
            </a:r>
            <a:r>
              <a:rPr lang="ja-JP" altLang="en-US" sz="1500" dirty="0" smtClean="0">
                <a:latin typeface="メイリオ" panose="020B0604030504040204" pitchFamily="50" charset="-128"/>
                <a:ea typeface="メイリオ" panose="020B0604030504040204" pitchFamily="50" charset="-128"/>
              </a:rPr>
              <a:t>、</a:t>
            </a:r>
            <a:endParaRPr lang="en-US" altLang="ja-JP" sz="1500" dirty="0" smtClean="0">
              <a:latin typeface="メイリオ" panose="020B0604030504040204" pitchFamily="50" charset="-128"/>
              <a:ea typeface="メイリオ" panose="020B0604030504040204" pitchFamily="50" charset="-128"/>
            </a:endParaRPr>
          </a:p>
          <a:p>
            <a:r>
              <a:rPr lang="ja-JP" altLang="en-US" sz="1500" dirty="0">
                <a:latin typeface="メイリオ" panose="020B0604030504040204" pitchFamily="50" charset="-128"/>
                <a:ea typeface="メイリオ" panose="020B0604030504040204" pitchFamily="50" charset="-128"/>
              </a:rPr>
              <a:t>　</a:t>
            </a:r>
            <a:r>
              <a:rPr lang="ja-JP" altLang="en-US" sz="1500" dirty="0" smtClean="0">
                <a:latin typeface="メイリオ" panose="020B0604030504040204" pitchFamily="50" charset="-128"/>
                <a:ea typeface="メイリオ" panose="020B0604030504040204" pitchFamily="50" charset="-128"/>
              </a:rPr>
              <a:t>　</a:t>
            </a:r>
            <a:r>
              <a:rPr lang="en-US" altLang="ja-JP" sz="1500" dirty="0" smtClean="0">
                <a:latin typeface="メイリオ" panose="020B0604030504040204" pitchFamily="50" charset="-128"/>
                <a:ea typeface="メイリオ" panose="020B0604030504040204" pitchFamily="50" charset="-128"/>
              </a:rPr>
              <a:t>Slack</a:t>
            </a:r>
            <a:r>
              <a:rPr lang="ja-JP" altLang="en-US" sz="1500" dirty="0" smtClean="0">
                <a:latin typeface="メイリオ" panose="020B0604030504040204" pitchFamily="50" charset="-128"/>
                <a:ea typeface="メイリオ" panose="020B0604030504040204" pitchFamily="50" charset="-128"/>
              </a:rPr>
              <a:t>からログデータ</a:t>
            </a:r>
            <a:r>
              <a:rPr lang="ja-JP" altLang="en-US" sz="1500" dirty="0">
                <a:latin typeface="メイリオ" panose="020B0604030504040204" pitchFamily="50" charset="-128"/>
                <a:ea typeface="メイリオ" panose="020B0604030504040204" pitchFamily="50" charset="-128"/>
              </a:rPr>
              <a:t>を取得し、単語を抽出</a:t>
            </a:r>
            <a:r>
              <a:rPr lang="ja-JP" altLang="en-US" sz="1500" dirty="0" smtClean="0">
                <a:latin typeface="メイリオ" panose="020B0604030504040204" pitchFamily="50" charset="-128"/>
                <a:ea typeface="メイリオ" panose="020B0604030504040204" pitchFamily="50" charset="-128"/>
              </a:rPr>
              <a:t>する</a:t>
            </a:r>
            <a:r>
              <a:rPr lang="en-US" altLang="ja-JP" sz="1500" dirty="0" smtClean="0">
                <a:latin typeface="メイリオ" panose="020B0604030504040204" pitchFamily="50" charset="-128"/>
                <a:ea typeface="メイリオ" panose="020B0604030504040204" pitchFamily="50" charset="-128"/>
              </a:rPr>
              <a:t>.</a:t>
            </a:r>
            <a:endParaRPr lang="en-US" altLang="ja-JP" sz="1500" dirty="0">
              <a:latin typeface="メイリオ" panose="020B0604030504040204" pitchFamily="50" charset="-128"/>
              <a:ea typeface="メイリオ" panose="020B0604030504040204" pitchFamily="50" charset="-128"/>
            </a:endParaRPr>
          </a:p>
          <a:p>
            <a:r>
              <a:rPr lang="en-US" altLang="ja-JP" sz="2200" dirty="0" smtClean="0">
                <a:latin typeface="メイリオ" panose="020B0604030504040204" pitchFamily="50" charset="-128"/>
                <a:ea typeface="メイリオ" panose="020B0604030504040204" pitchFamily="50" charset="-128"/>
              </a:rPr>
              <a:t>2.</a:t>
            </a:r>
            <a:r>
              <a:rPr lang="ja-JP" altLang="en-US" sz="2200" dirty="0" smtClean="0">
                <a:latin typeface="メイリオ" panose="020B0604030504040204" pitchFamily="50" charset="-128"/>
                <a:ea typeface="メイリオ" panose="020B0604030504040204" pitchFamily="50" charset="-128"/>
              </a:rPr>
              <a:t>学習者が指定した英文</a:t>
            </a:r>
            <a:r>
              <a:rPr lang="en-US" altLang="ja-JP" sz="2200" dirty="0" smtClean="0">
                <a:latin typeface="メイリオ" panose="020B0604030504040204" pitchFamily="50" charset="-128"/>
                <a:ea typeface="メイリオ" panose="020B0604030504040204" pitchFamily="50" charset="-128"/>
              </a:rPr>
              <a:t>WEB</a:t>
            </a:r>
            <a:r>
              <a:rPr lang="ja-JP" altLang="en-US" sz="2200" dirty="0" smtClean="0">
                <a:latin typeface="メイリオ" panose="020B0604030504040204" pitchFamily="50" charset="-128"/>
                <a:ea typeface="メイリオ" panose="020B0604030504040204" pitchFamily="50" charset="-128"/>
              </a:rPr>
              <a:t>ページ</a:t>
            </a:r>
            <a:endParaRPr lang="en-US" altLang="ja-JP" sz="2200" dirty="0" smtClean="0">
              <a:latin typeface="メイリオ" panose="020B0604030504040204" pitchFamily="50" charset="-128"/>
              <a:ea typeface="メイリオ" panose="020B0604030504040204" pitchFamily="50" charset="-128"/>
            </a:endParaRPr>
          </a:p>
          <a:p>
            <a:pPr marL="201168" lvl="1" indent="0">
              <a:buNone/>
            </a:pPr>
            <a:r>
              <a:rPr lang="ja-JP" altLang="en-US" sz="1500" dirty="0" smtClean="0">
                <a:latin typeface="メイリオ" panose="020B0604030504040204" pitchFamily="50" charset="-128"/>
                <a:ea typeface="メイリオ" panose="020B0604030504040204" pitchFamily="50" charset="-128"/>
              </a:rPr>
              <a:t>　学習者が</a:t>
            </a:r>
            <a:r>
              <a:rPr lang="ja-JP" altLang="en-US" sz="1500" dirty="0">
                <a:latin typeface="メイリオ" panose="020B0604030504040204" pitchFamily="50" charset="-128"/>
                <a:ea typeface="メイリオ" panose="020B0604030504040204" pitchFamily="50" charset="-128"/>
              </a:rPr>
              <a:t>実験</a:t>
            </a:r>
            <a:r>
              <a:rPr lang="ja-JP" altLang="en-US" sz="1500" dirty="0" smtClean="0">
                <a:latin typeface="メイリオ" panose="020B0604030504040204" pitchFamily="50" charset="-128"/>
                <a:ea typeface="メイリオ" panose="020B0604030504040204" pitchFamily="50" charset="-128"/>
              </a:rPr>
              <a:t>システム</a:t>
            </a:r>
            <a:r>
              <a:rPr lang="ja-JP" altLang="en-US" sz="1500" dirty="0">
                <a:latin typeface="メイリオ" panose="020B0604030504040204" pitchFamily="50" charset="-128"/>
                <a:ea typeface="メイリオ" panose="020B0604030504040204" pitchFamily="50" charset="-128"/>
              </a:rPr>
              <a:t>に</a:t>
            </a:r>
            <a:r>
              <a:rPr lang="ja-JP" altLang="en-US" sz="1500" dirty="0" smtClean="0">
                <a:latin typeface="メイリオ" panose="020B0604030504040204" pitchFamily="50" charset="-128"/>
                <a:ea typeface="メイリオ" panose="020B0604030504040204" pitchFamily="50" charset="-128"/>
              </a:rPr>
              <a:t>入力</a:t>
            </a:r>
            <a:r>
              <a:rPr lang="ja-JP" altLang="en-US" sz="1500" dirty="0">
                <a:latin typeface="メイリオ" panose="020B0604030504040204" pitchFamily="50" charset="-128"/>
                <a:ea typeface="メイリオ" panose="020B0604030504040204" pitchFamily="50" charset="-128"/>
              </a:rPr>
              <a:t>した</a:t>
            </a:r>
            <a:r>
              <a:rPr lang="en-US" altLang="ja-JP" sz="1500" dirty="0">
                <a:latin typeface="メイリオ" panose="020B0604030504040204" pitchFamily="50" charset="-128"/>
                <a:ea typeface="メイリオ" panose="020B0604030504040204" pitchFamily="50" charset="-128"/>
              </a:rPr>
              <a:t>URL</a:t>
            </a:r>
            <a:r>
              <a:rPr lang="ja-JP" altLang="en-US" sz="1500" dirty="0" smtClean="0">
                <a:latin typeface="メイリオ" panose="020B0604030504040204" pitchFamily="50" charset="-128"/>
                <a:ea typeface="メイリオ" panose="020B0604030504040204" pitchFamily="50" charset="-128"/>
              </a:rPr>
              <a:t>からソースコードを</a:t>
            </a:r>
            <a:endParaRPr lang="en-US" altLang="ja-JP" sz="1500" dirty="0">
              <a:latin typeface="メイリオ" panose="020B0604030504040204" pitchFamily="50" charset="-128"/>
              <a:ea typeface="メイリオ" panose="020B0604030504040204" pitchFamily="50" charset="-128"/>
            </a:endParaRPr>
          </a:p>
          <a:p>
            <a:r>
              <a:rPr lang="ja-JP" altLang="en-US" sz="1500" dirty="0" smtClean="0">
                <a:latin typeface="メイリオ" panose="020B0604030504040204" pitchFamily="50" charset="-128"/>
                <a:ea typeface="メイリオ" panose="020B0604030504040204" pitchFamily="50" charset="-128"/>
              </a:rPr>
              <a:t>　　</a:t>
            </a:r>
            <a:r>
              <a:rPr lang="en-US" altLang="ja-JP" sz="1500" dirty="0" err="1" smtClean="0">
                <a:latin typeface="メイリオ" panose="020B0604030504040204" pitchFamily="50" charset="-128"/>
                <a:ea typeface="メイリオ" panose="020B0604030504040204" pitchFamily="50" charset="-128"/>
              </a:rPr>
              <a:t>HTMLstring</a:t>
            </a:r>
            <a:r>
              <a:rPr lang="ja-JP" altLang="en-US" sz="1500" dirty="0">
                <a:latin typeface="メイリオ" panose="020B0604030504040204" pitchFamily="50" charset="-128"/>
                <a:ea typeface="メイリオ" panose="020B0604030504040204" pitchFamily="50" charset="-128"/>
              </a:rPr>
              <a:t>形式で取得し</a:t>
            </a:r>
            <a:r>
              <a:rPr lang="en-US" altLang="ja-JP" sz="1500" dirty="0">
                <a:latin typeface="メイリオ" panose="020B0604030504040204" pitchFamily="50" charset="-128"/>
                <a:ea typeface="メイリオ" panose="020B0604030504040204" pitchFamily="50" charset="-128"/>
              </a:rPr>
              <a:t>,</a:t>
            </a:r>
            <a:r>
              <a:rPr lang="ja-JP" altLang="en-US" sz="1500" dirty="0">
                <a:latin typeface="メイリオ" panose="020B0604030504040204" pitchFamily="50" charset="-128"/>
                <a:ea typeface="メイリオ" panose="020B0604030504040204" pitchFamily="50" charset="-128"/>
              </a:rPr>
              <a:t>英単語を抽出</a:t>
            </a:r>
            <a:r>
              <a:rPr lang="ja-JP" altLang="en-US" sz="1500" dirty="0" smtClean="0">
                <a:latin typeface="メイリオ" panose="020B0604030504040204" pitchFamily="50" charset="-128"/>
                <a:ea typeface="メイリオ" panose="020B0604030504040204" pitchFamily="50" charset="-128"/>
              </a:rPr>
              <a:t>する</a:t>
            </a:r>
            <a:r>
              <a:rPr lang="en-US" altLang="ja-JP" sz="1500" dirty="0" smtClean="0">
                <a:latin typeface="メイリオ" panose="020B0604030504040204" pitchFamily="50" charset="-128"/>
                <a:ea typeface="メイリオ" panose="020B0604030504040204" pitchFamily="50" charset="-128"/>
              </a:rPr>
              <a:t>.</a:t>
            </a:r>
          </a:p>
          <a:p>
            <a:r>
              <a:rPr lang="en-US" altLang="ja-JP" sz="2200" dirty="0" smtClean="0">
                <a:latin typeface="メイリオ" panose="020B0604030504040204" pitchFamily="50" charset="-128"/>
                <a:ea typeface="メイリオ" panose="020B0604030504040204" pitchFamily="50" charset="-128"/>
              </a:rPr>
              <a:t>3.</a:t>
            </a:r>
            <a:r>
              <a:rPr lang="ja-JP" altLang="en-US" sz="2200" dirty="0">
                <a:latin typeface="メイリオ" panose="020B0604030504040204" pitchFamily="50" charset="-128"/>
                <a:ea typeface="メイリオ" panose="020B0604030504040204" pitchFamily="50" charset="-128"/>
              </a:rPr>
              <a:t>学習者</a:t>
            </a:r>
            <a:r>
              <a:rPr lang="ja-JP" altLang="en-US" sz="2200" dirty="0" smtClean="0">
                <a:latin typeface="メイリオ" panose="020B0604030504040204" pitchFamily="50" charset="-128"/>
                <a:ea typeface="メイリオ" panose="020B0604030504040204" pitchFamily="50" charset="-128"/>
              </a:rPr>
              <a:t>が英語執筆したドキュメント</a:t>
            </a:r>
            <a:endParaRPr lang="en-US" altLang="ja-JP" sz="2200" dirty="0" smtClean="0">
              <a:latin typeface="メイリオ" panose="020B0604030504040204" pitchFamily="50" charset="-128"/>
              <a:ea typeface="メイリオ" panose="020B0604030504040204" pitchFamily="50" charset="-128"/>
            </a:endParaRPr>
          </a:p>
          <a:p>
            <a:pPr marL="0" indent="0">
              <a:buNone/>
            </a:pPr>
            <a:r>
              <a:rPr lang="en-US" altLang="ja-JP" dirty="0" smtClean="0">
                <a:latin typeface="メイリオ" panose="020B0604030504040204" pitchFamily="50" charset="-128"/>
                <a:ea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rPr>
              <a:t>　</a:t>
            </a:r>
            <a:r>
              <a:rPr lang="en-US" altLang="ja-JP" sz="1500" dirty="0" smtClean="0">
                <a:latin typeface="メイリオ" panose="020B0604030504040204" pitchFamily="50" charset="-128"/>
                <a:ea typeface="メイリオ" panose="020B0604030504040204" pitchFamily="50" charset="-128"/>
              </a:rPr>
              <a:t>Web</a:t>
            </a:r>
            <a:r>
              <a:rPr lang="ja-JP" altLang="en-US" sz="1500" dirty="0">
                <a:latin typeface="メイリオ" panose="020B0604030504040204" pitchFamily="50" charset="-128"/>
                <a:ea typeface="メイリオ" panose="020B0604030504040204" pitchFamily="50" charset="-128"/>
              </a:rPr>
              <a:t>アプリケーションにアップロードするフォームを設け</a:t>
            </a:r>
            <a:r>
              <a:rPr lang="ja-JP" altLang="en-US" sz="1500" dirty="0" smtClean="0">
                <a:latin typeface="メイリオ" panose="020B0604030504040204" pitchFamily="50" charset="-128"/>
                <a:ea typeface="メイリオ" panose="020B0604030504040204" pitchFamily="50" charset="-128"/>
              </a:rPr>
              <a:t>、</a:t>
            </a:r>
            <a:endParaRPr lang="en-US" altLang="ja-JP" sz="1500" dirty="0" smtClean="0">
              <a:latin typeface="メイリオ" panose="020B0604030504040204" pitchFamily="50" charset="-128"/>
              <a:ea typeface="メイリオ" panose="020B0604030504040204" pitchFamily="50" charset="-128"/>
            </a:endParaRPr>
          </a:p>
          <a:p>
            <a:pPr marL="0" indent="0">
              <a:buNone/>
            </a:pPr>
            <a:r>
              <a:rPr lang="ja-JP" altLang="en-US" sz="1500" dirty="0">
                <a:latin typeface="メイリオ" panose="020B0604030504040204" pitchFamily="50" charset="-128"/>
                <a:ea typeface="メイリオ" panose="020B0604030504040204" pitchFamily="50" charset="-128"/>
              </a:rPr>
              <a:t>　</a:t>
            </a:r>
            <a:r>
              <a:rPr lang="ja-JP" altLang="en-US" sz="1500" dirty="0" smtClean="0">
                <a:latin typeface="メイリオ" panose="020B0604030504040204" pitchFamily="50" charset="-128"/>
                <a:ea typeface="メイリオ" panose="020B0604030504040204" pitchFamily="50" charset="-128"/>
              </a:rPr>
              <a:t>　　英</a:t>
            </a:r>
            <a:r>
              <a:rPr lang="ja-JP" altLang="en-US" sz="1500" dirty="0">
                <a:latin typeface="メイリオ" panose="020B0604030504040204" pitchFamily="50" charset="-128"/>
                <a:ea typeface="メイリオ" panose="020B0604030504040204" pitchFamily="50" charset="-128"/>
              </a:rPr>
              <a:t>単語を抽出</a:t>
            </a:r>
            <a:r>
              <a:rPr lang="ja-JP" altLang="en-US" sz="1500" dirty="0" smtClean="0">
                <a:latin typeface="メイリオ" panose="020B0604030504040204" pitchFamily="50" charset="-128"/>
                <a:ea typeface="メイリオ" panose="020B0604030504040204" pitchFamily="50" charset="-128"/>
              </a:rPr>
              <a:t>する</a:t>
            </a:r>
            <a:r>
              <a:rPr lang="en-US" altLang="ja-JP" sz="1500" dirty="0" smtClean="0">
                <a:latin typeface="メイリオ" panose="020B0604030504040204" pitchFamily="50" charset="-128"/>
                <a:ea typeface="メイリオ" panose="020B0604030504040204" pitchFamily="50" charset="-128"/>
              </a:rPr>
              <a:t>.</a:t>
            </a:r>
            <a:endParaRPr lang="en-US" altLang="ja-JP" sz="1500" dirty="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a:p>
            <a:pPr marL="0" indent="0">
              <a:buNone/>
            </a:pPr>
            <a:endParaRPr lang="en-US" altLang="ja-JP"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8</a:t>
            </a:fld>
            <a:endParaRPr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14370" y="2762229"/>
            <a:ext cx="619125" cy="619125"/>
          </a:xfrm>
          <a:prstGeom prst="rect">
            <a:avLst/>
          </a:prstGeom>
        </p:spPr>
      </p:pic>
      <p:sp>
        <p:nvSpPr>
          <p:cNvPr id="6" name="テキスト ボックス 5"/>
          <p:cNvSpPr txBox="1"/>
          <p:nvPr/>
        </p:nvSpPr>
        <p:spPr>
          <a:xfrm>
            <a:off x="6132469" y="3504422"/>
            <a:ext cx="3005951" cy="646331"/>
          </a:xfrm>
          <a:prstGeom prst="rect">
            <a:avLst/>
          </a:prstGeom>
          <a:noFill/>
        </p:spPr>
        <p:txBody>
          <a:bodyPr wrap="none" rtlCol="0">
            <a:spAutoFit/>
          </a:bodyPr>
          <a:lstStyle/>
          <a:p>
            <a:r>
              <a:rPr kumimoji="1" lang="ja-JP" altLang="en-US" sz="1100" dirty="0" smtClean="0">
                <a:latin typeface="メイリオ" panose="020B0604030504040204" pitchFamily="50" charset="-128"/>
                <a:ea typeface="メイリオ" panose="020B0604030504040204" pitchFamily="50" charset="-128"/>
              </a:rPr>
              <a:t>研究室内で利用されているチャットサービス</a:t>
            </a:r>
            <a:endParaRPr kumimoji="1" lang="en-US" altLang="ja-JP" sz="1100" dirty="0" smtClean="0">
              <a:latin typeface="メイリオ" panose="020B0604030504040204" pitchFamily="50" charset="-128"/>
              <a:ea typeface="メイリオ" panose="020B0604030504040204" pitchFamily="50" charset="-128"/>
            </a:endParaRPr>
          </a:p>
          <a:p>
            <a:r>
              <a:rPr lang="en-US" altLang="ja-JP" sz="1100" dirty="0" smtClean="0">
                <a:latin typeface="メイリオ" panose="020B0604030504040204" pitchFamily="50" charset="-128"/>
                <a:ea typeface="メイリオ" panose="020B0604030504040204" pitchFamily="50" charset="-128"/>
              </a:rPr>
              <a:t>	</a:t>
            </a:r>
            <a:r>
              <a:rPr lang="en-US" altLang="ja-JP" sz="1400" b="1" dirty="0" smtClean="0">
                <a:latin typeface="メイリオ" panose="020B0604030504040204" pitchFamily="50" charset="-128"/>
                <a:ea typeface="メイリオ" panose="020B0604030504040204" pitchFamily="50" charset="-128"/>
              </a:rPr>
              <a:t>Slack</a:t>
            </a:r>
            <a:endParaRPr lang="ja-JP" altLang="en-US" sz="1400" b="1" dirty="0">
              <a:latin typeface="メイリオ" panose="020B0604030504040204" pitchFamily="50" charset="-128"/>
              <a:ea typeface="メイリオ" panose="020B0604030504040204" pitchFamily="50" charset="-128"/>
            </a:endParaRPr>
          </a:p>
          <a:p>
            <a:endParaRPr kumimoji="1" lang="en-US" altLang="ja-JP" sz="11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472054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現在の進捗</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9</a:t>
            </a:fld>
            <a:endParaRPr lang="ja-JP" altLang="en-US" dirty="0"/>
          </a:p>
        </p:txBody>
      </p:sp>
      <p:sp>
        <p:nvSpPr>
          <p:cNvPr id="11" name="テキスト ボックス 10"/>
          <p:cNvSpPr txBox="1"/>
          <p:nvPr/>
        </p:nvSpPr>
        <p:spPr>
          <a:xfrm>
            <a:off x="600076" y="2211121"/>
            <a:ext cx="3609974" cy="1477328"/>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rPr>
              <a:t>URL</a:t>
            </a:r>
            <a:r>
              <a:rPr lang="ja-JP" altLang="en-US" dirty="0">
                <a:latin typeface="メイリオ" panose="020B0604030504040204" pitchFamily="50" charset="-128"/>
                <a:ea typeface="メイリオ" panose="020B0604030504040204" pitchFamily="50" charset="-128"/>
              </a:rPr>
              <a:t>を入力することで</a:t>
            </a:r>
            <a:r>
              <a:rPr lang="en-US" altLang="ja-JP" dirty="0">
                <a:latin typeface="メイリオ" panose="020B0604030504040204" pitchFamily="50" charset="-128"/>
                <a:ea typeface="メイリオ" panose="020B0604030504040204" pitchFamily="50" charset="-128"/>
              </a:rPr>
              <a:t>,</a:t>
            </a:r>
          </a:p>
          <a:p>
            <a:r>
              <a:rPr lang="ja-JP" altLang="en-US" dirty="0" smtClean="0">
                <a:latin typeface="メイリオ" panose="020B0604030504040204" pitchFamily="50" charset="-128"/>
                <a:ea typeface="メイリオ" panose="020B0604030504040204" pitchFamily="50" charset="-128"/>
              </a:rPr>
              <a:t>リンク先の</a:t>
            </a:r>
            <a:r>
              <a:rPr lang="en-US" altLang="ja-JP" dirty="0" smtClean="0">
                <a:latin typeface="メイリオ" panose="020B0604030504040204" pitchFamily="50" charset="-128"/>
                <a:ea typeface="メイリオ" panose="020B0604030504040204" pitchFamily="50" charset="-128"/>
              </a:rPr>
              <a:t>WEB</a:t>
            </a:r>
            <a:r>
              <a:rPr lang="ja-JP" altLang="en-US" dirty="0" smtClean="0">
                <a:latin typeface="メイリオ" panose="020B0604030504040204" pitchFamily="50" charset="-128"/>
                <a:ea typeface="メイリオ" panose="020B0604030504040204" pitchFamily="50" charset="-128"/>
              </a:rPr>
              <a:t>ページから英</a:t>
            </a:r>
            <a:r>
              <a:rPr lang="ja-JP" altLang="en-US" dirty="0">
                <a:latin typeface="メイリオ" panose="020B0604030504040204" pitchFamily="50" charset="-128"/>
                <a:ea typeface="メイリオ" panose="020B0604030504040204" pitchFamily="50" charset="-128"/>
              </a:rPr>
              <a:t>文</a:t>
            </a:r>
            <a:r>
              <a:rPr lang="ja-JP" altLang="en-US" dirty="0" smtClean="0">
                <a:latin typeface="メイリオ" panose="020B0604030504040204" pitchFamily="50" charset="-128"/>
                <a:ea typeface="メイリオ" panose="020B0604030504040204" pitchFamily="50" charset="-128"/>
              </a:rPr>
              <a:t>を抽出する機能が</a:t>
            </a:r>
            <a:r>
              <a:rPr lang="ja-JP" altLang="en-US" dirty="0">
                <a:latin typeface="メイリオ" panose="020B0604030504040204" pitchFamily="50" charset="-128"/>
                <a:ea typeface="メイリオ" panose="020B0604030504040204" pitchFamily="50" charset="-128"/>
              </a:rPr>
              <a:t>完成</a:t>
            </a:r>
            <a:r>
              <a:rPr lang="en-US" altLang="ja-JP" dirty="0" smtClean="0">
                <a:latin typeface="メイリオ" panose="020B0604030504040204" pitchFamily="50" charset="-128"/>
                <a:ea typeface="メイリオ" panose="020B0604030504040204" pitchFamily="50" charset="-128"/>
              </a:rPr>
              <a:t>.</a:t>
            </a:r>
          </a:p>
          <a:p>
            <a:endParaRPr lang="en-US" altLang="ja-JP" dirty="0">
              <a:latin typeface="メイリオ" panose="020B0604030504040204" pitchFamily="50" charset="-128"/>
              <a:ea typeface="メイリオ" panose="020B0604030504040204" pitchFamily="50" charset="-128"/>
            </a:endParaRPr>
          </a:p>
          <a:p>
            <a:endParaRPr kumimoji="1" lang="ja-JP" altLang="en-US" dirty="0"/>
          </a:p>
        </p:txBody>
      </p:sp>
      <p:sp>
        <p:nvSpPr>
          <p:cNvPr id="12" name="正方形/長方形 11"/>
          <p:cNvSpPr/>
          <p:nvPr/>
        </p:nvSpPr>
        <p:spPr>
          <a:xfrm>
            <a:off x="600076" y="4719659"/>
            <a:ext cx="4572000" cy="646331"/>
          </a:xfrm>
          <a:prstGeom prst="rect">
            <a:avLst/>
          </a:prstGeom>
        </p:spPr>
        <p:txBody>
          <a:bodyPr>
            <a:spAutoFit/>
          </a:bodyPr>
          <a:lstStyle/>
          <a:p>
            <a:r>
              <a:rPr lang="ja-JP" altLang="en-US" dirty="0" smtClean="0">
                <a:latin typeface="メイリオ" panose="020B0604030504040204" pitchFamily="50" charset="-128"/>
                <a:ea typeface="メイリオ" panose="020B0604030504040204" pitchFamily="50" charset="-128"/>
              </a:rPr>
              <a:t>加えて</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任意の単語を入力で問題リストへの追加ができるように</a:t>
            </a:r>
            <a:r>
              <a:rPr lang="en-US" altLang="ja-JP" dirty="0" smtClean="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p:txBody>
      </p:sp>
      <p:sp>
        <p:nvSpPr>
          <p:cNvPr id="8" name="正方形/長方形 7"/>
          <p:cNvSpPr/>
          <p:nvPr/>
        </p:nvSpPr>
        <p:spPr>
          <a:xfrm>
            <a:off x="600076" y="3414902"/>
            <a:ext cx="4572000" cy="1200329"/>
          </a:xfrm>
          <a:prstGeom prst="rect">
            <a:avLst/>
          </a:prstGeom>
        </p:spPr>
        <p:txBody>
          <a:bodyPr>
            <a:spAutoFit/>
          </a:bodyPr>
          <a:lstStyle/>
          <a:p>
            <a:r>
              <a:rPr lang="ja-JP" altLang="en-US" dirty="0" smtClean="0">
                <a:latin typeface="メイリオ" panose="020B0604030504040204" pitchFamily="50" charset="-128"/>
                <a:ea typeface="メイリオ" panose="020B0604030504040204" pitchFamily="50" charset="-128"/>
              </a:rPr>
              <a:t>音声認識システムを用いて</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出題された問題に対する</a:t>
            </a:r>
            <a:r>
              <a:rPr lang="en-US" altLang="ja-JP" dirty="0" smtClean="0">
                <a:latin typeface="メイリオ" panose="020B0604030504040204" pitchFamily="50" charset="-128"/>
                <a:ea typeface="メイリオ" panose="020B0604030504040204" pitchFamily="50" charset="-128"/>
              </a:rPr>
              <a:t>,</a:t>
            </a:r>
          </a:p>
          <a:p>
            <a:r>
              <a:rPr lang="ja-JP" altLang="en-US" dirty="0" smtClean="0">
                <a:latin typeface="メイリオ" panose="020B0604030504040204" pitchFamily="50" charset="-128"/>
                <a:ea typeface="メイリオ" panose="020B0604030504040204" pitchFamily="50" charset="-128"/>
              </a:rPr>
              <a:t>学習者が回答した発音の正否を判定</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することができる基本システムが完成</a:t>
            </a:r>
            <a:endParaRPr lang="en-US" altLang="ja-JP" dirty="0">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2"/>
          <a:stretch>
            <a:fillRect/>
          </a:stretch>
        </p:blipFill>
        <p:spPr>
          <a:xfrm>
            <a:off x="5026262" y="2087355"/>
            <a:ext cx="3340498" cy="3561856"/>
          </a:xfrm>
          <a:prstGeom prst="rect">
            <a:avLst/>
          </a:prstGeom>
        </p:spPr>
      </p:pic>
    </p:spTree>
    <p:extLst>
      <p:ext uri="{BB962C8B-B14F-4D97-AF65-F5344CB8AC3E}">
        <p14:creationId xmlns:p14="http://schemas.microsoft.com/office/powerpoint/2010/main" val="1237491080"/>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暖かみのある青">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lnDef>
      <a:spPr>
        <a:ln>
          <a:tailEnd type="arrow"/>
        </a:ln>
      </a:spPr>
      <a:bodyPr/>
      <a:lstStyle/>
      <a:style>
        <a:lnRef idx="1">
          <a:schemeClr val="accent2"/>
        </a:lnRef>
        <a:fillRef idx="0">
          <a:schemeClr val="accent2"/>
        </a:fillRef>
        <a:effectRef idx="0">
          <a:schemeClr val="accent2"/>
        </a:effectRef>
        <a:fontRef idx="minor">
          <a:schemeClr val="tx1"/>
        </a:fontRef>
      </a:style>
    </a:lnDef>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7818</TotalTime>
  <Words>628</Words>
  <Application>Microsoft Office PowerPoint</Application>
  <PresentationFormat>画面に合わせる (4:3)</PresentationFormat>
  <Paragraphs>121</Paragraphs>
  <Slides>12</Slides>
  <Notes>1</Notes>
  <HiddenSlides>2</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ＭＳ Ｐゴシック</vt:lpstr>
      <vt:lpstr>メイリオ</vt:lpstr>
      <vt:lpstr>Calibri</vt:lpstr>
      <vt:lpstr>Calibri Light</vt:lpstr>
      <vt:lpstr>レトロスペクト</vt:lpstr>
      <vt:lpstr>学習者の関心度が高い英文に着目した 英語スピーキング練習アプリケーションによる学習支援</vt:lpstr>
      <vt:lpstr>背景</vt:lpstr>
      <vt:lpstr>関連研究</vt:lpstr>
      <vt:lpstr>研究目的</vt:lpstr>
      <vt:lpstr>本研究のアプローチ</vt:lpstr>
      <vt:lpstr>学習者の関心のある分野や、 好む表現から英文を推薦する</vt:lpstr>
      <vt:lpstr>実装システム図</vt:lpstr>
      <vt:lpstr>主な実装</vt:lpstr>
      <vt:lpstr>現在の進捗</vt:lpstr>
      <vt:lpstr>PowerPoint プレゼンテーション</vt:lpstr>
      <vt:lpstr>今後のスケジュール</vt:lpstr>
      <vt:lpstr>本研究のアプローチ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熱帯魚の画像認識</dc:title>
  <dc:creator>1421166</dc:creator>
  <cp:lastModifiedBy>kaisei aoki</cp:lastModifiedBy>
  <cp:revision>260</cp:revision>
  <dcterms:created xsi:type="dcterms:W3CDTF">2017-04-11T06:26:01Z</dcterms:created>
  <dcterms:modified xsi:type="dcterms:W3CDTF">2017-10-11T04:54:23Z</dcterms:modified>
</cp:coreProperties>
</file>