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60" r:id="rId2"/>
    <p:sldId id="264" r:id="rId3"/>
    <p:sldId id="271" r:id="rId4"/>
    <p:sldId id="265" r:id="rId5"/>
    <p:sldId id="283" r:id="rId6"/>
    <p:sldId id="285" r:id="rId7"/>
    <p:sldId id="282" r:id="rId8"/>
    <p:sldId id="275" r:id="rId9"/>
    <p:sldId id="288" r:id="rId10"/>
    <p:sldId id="287" r:id="rId11"/>
    <p:sldId id="284" r:id="rId12"/>
    <p:sldId id="27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varScale="1">
        <p:scale>
          <a:sx n="101" d="100"/>
          <a:sy n="101" d="100"/>
        </p:scale>
        <p:origin x="712" y="48"/>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2017/11/1</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2017/11/1</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2017/11/1</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smtClean="0">
                <a:latin typeface="メイリオ" panose="020B0604030504040204" pitchFamily="50" charset="-128"/>
                <a:ea typeface="メイリオ" panose="020B0604030504040204" pitchFamily="50" charset="-128"/>
              </a:rPr>
              <a:t>学習者の読み書き頻度に基づいた</a:t>
            </a:r>
            <a:r>
              <a:rPr lang="ja-JP" altLang="ja-JP" sz="3200" dirty="0">
                <a:latin typeface="メイリオ" panose="020B0604030504040204" pitchFamily="50" charset="-128"/>
                <a:ea typeface="メイリオ" panose="020B0604030504040204" pitchFamily="50" charset="-128"/>
              </a:rPr>
              <a:t/>
            </a:r>
            <a:br>
              <a:rPr lang="ja-JP" altLang="ja-JP" sz="3200" dirty="0">
                <a:latin typeface="メイリオ" panose="020B0604030504040204" pitchFamily="50" charset="-128"/>
                <a:ea typeface="メイリオ" panose="020B0604030504040204" pitchFamily="50" charset="-128"/>
              </a:rPr>
            </a:br>
            <a:r>
              <a:rPr lang="ja-JP" altLang="ja-JP" sz="3200" dirty="0" smtClean="0">
                <a:latin typeface="メイリオ" panose="020B0604030504040204" pitchFamily="50" charset="-128"/>
                <a:ea typeface="メイリオ" panose="020B0604030504040204" pitchFamily="50" charset="-128"/>
              </a:rPr>
              <a:t>英語</a:t>
            </a:r>
            <a:r>
              <a:rPr lang="ja-JP" altLang="en-US" sz="3200" dirty="0" smtClean="0">
                <a:latin typeface="メイリオ" panose="020B0604030504040204" pitchFamily="50" charset="-128"/>
                <a:ea typeface="メイリオ" panose="020B0604030504040204" pitchFamily="50" charset="-128"/>
              </a:rPr>
              <a:t>スピーキング</a:t>
            </a:r>
            <a:r>
              <a:rPr lang="ja-JP" altLang="ja-JP" sz="3200" dirty="0" smtClean="0">
                <a:latin typeface="メイリオ" panose="020B0604030504040204" pitchFamily="50" charset="-128"/>
                <a:ea typeface="メイリオ" panose="020B0604030504040204" pitchFamily="50" charset="-128"/>
              </a:rPr>
              <a:t>練習アプリケーションによる学習</a:t>
            </a:r>
            <a:r>
              <a:rPr lang="ja-JP" altLang="ja-JP" sz="3200" dirty="0">
                <a:latin typeface="メイリオ" panose="020B0604030504040204" pitchFamily="50" charset="-128"/>
                <a:ea typeface="メイリオ" panose="020B0604030504040204" pitchFamily="50" charset="-128"/>
              </a:rPr>
              <a:t>支援</a:t>
            </a: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4189306"/>
          </a:xfrm>
        </p:spPr>
        <p:txBody>
          <a:bodyPr>
            <a:normAutofit/>
          </a:bodyPr>
          <a:lstStyle/>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学習者が共有したコンテンツを元に選択された問題での学習の結果と</a:t>
            </a:r>
            <a:r>
              <a:rPr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データベースに入力された、英文をランダムに出題した場合と比較したい</a:t>
            </a:r>
            <a:r>
              <a:rPr kumimoji="1"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b="1" dirty="0">
              <a:latin typeface="メイリオ" panose="020B0604030504040204" pitchFamily="50" charset="-128"/>
              <a:ea typeface="メイリオ" panose="020B0604030504040204" pitchFamily="50" charset="-128"/>
            </a:endParaRPr>
          </a:p>
          <a:p>
            <a:pPr marL="0" indent="0">
              <a:buNone/>
            </a:pPr>
            <a:r>
              <a:rPr kumimoji="1" lang="ja-JP" altLang="en-US" dirty="0" smtClean="0">
                <a:latin typeface="メイリオ" panose="020B0604030504040204" pitchFamily="50" charset="-128"/>
                <a:ea typeface="メイリオ" panose="020B0604030504040204" pitchFamily="50" charset="-128"/>
              </a:rPr>
              <a:t>既存の英会話学習用のテキストの問題での学習をした学習者との</a:t>
            </a:r>
            <a:r>
              <a:rPr lang="ja-JP" altLang="en-US" dirty="0" smtClean="0">
                <a:latin typeface="メイリオ" panose="020B0604030504040204" pitchFamily="50" charset="-128"/>
                <a:ea typeface="メイリオ" panose="020B0604030504040204" pitchFamily="50" charset="-128"/>
              </a:rPr>
              <a:t>発音正答率の比較</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学習者にマッチした問題が出題されていたかどうかもアンケートで回答させる</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Tree>
    <p:extLst>
      <p:ext uri="{BB962C8B-B14F-4D97-AF65-F5344CB8AC3E}">
        <p14:creationId xmlns:p14="http://schemas.microsoft.com/office/powerpoint/2010/main" val="2593782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latin typeface="メイリオ" panose="020B0604030504040204" pitchFamily="50" charset="-128"/>
                <a:ea typeface="メイリオ" panose="020B0604030504040204" pitchFamily="50" charset="-128"/>
              </a:rPr>
              <a:t>・学習者の関心の強い英文を学習させる</a:t>
            </a:r>
          </a:p>
          <a:p>
            <a:r>
              <a:rPr lang="ja-JP" altLang="en-US" sz="1400" dirty="0" smtClean="0">
                <a:solidFill>
                  <a:schemeClr val="tx1"/>
                </a:solidFill>
                <a:latin typeface="メイリオ" panose="020B0604030504040204" pitchFamily="50" charset="-128"/>
                <a:ea typeface="メイリオ" panose="020B0604030504040204" pitchFamily="50" charset="-128"/>
              </a:rPr>
              <a:t>例えば</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学習者が著述した英語論文や英語ドキュメントは実際に発音</a:t>
            </a:r>
          </a:p>
          <a:p>
            <a:r>
              <a:rPr lang="ja-JP" altLang="en-US" sz="1400" dirty="0" smtClean="0">
                <a:solidFill>
                  <a:schemeClr val="tx1"/>
                </a:solidFill>
                <a:latin typeface="メイリオ" panose="020B0604030504040204" pitchFamily="50" charset="-128"/>
                <a:ea typeface="メイリオ" panose="020B0604030504040204" pitchFamily="50" charset="-128"/>
              </a:rPr>
              <a:t>して説明する機会も多いと考えられ</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モチベーションが得やすい</a:t>
            </a:r>
            <a:r>
              <a:rPr lang="en-US" altLang="ja-JP" sz="1400" dirty="0" smtClean="0">
                <a:solidFill>
                  <a:schemeClr val="tx1"/>
                </a:solidFill>
                <a:latin typeface="メイリオ" panose="020B0604030504040204" pitchFamily="50" charset="-128"/>
                <a:ea typeface="メイリオ" panose="020B0604030504040204" pitchFamily="50" charset="-128"/>
              </a:rPr>
              <a:t>.</a:t>
            </a:r>
          </a:p>
          <a:p>
            <a:endParaRPr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ja-JP" altLang="en-US" sz="2400" dirty="0" smtClean="0">
                <a:solidFill>
                  <a:schemeClr val="tx1"/>
                </a:solidFill>
                <a:latin typeface="メイリオ" panose="020B0604030504040204" pitchFamily="50" charset="-128"/>
                <a:ea typeface="メイリオ" panose="020B0604030504040204" pitchFamily="50" charset="-128"/>
              </a:rPr>
              <a:t>・音節ごとに発音の正否を判定する</a:t>
            </a:r>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ja-JP" altLang="en-US" sz="1400" dirty="0" smtClean="0">
                <a:solidFill>
                  <a:schemeClr val="tx1"/>
                </a:solidFill>
                <a:latin typeface="メイリオ" panose="020B0604030504040204" pitchFamily="50" charset="-128"/>
                <a:ea typeface="メイリオ" panose="020B0604030504040204" pitchFamily="50" charset="-128"/>
              </a:rPr>
              <a:t>これには</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単語の組み合わせによって発音の変化するリンキング発音も含まれる</a:t>
            </a:r>
            <a:r>
              <a:rPr lang="en-US" altLang="ja-JP" sz="1400" dirty="0" smtClean="0">
                <a:solidFill>
                  <a:schemeClr val="tx1"/>
                </a:solidFill>
                <a:latin typeface="メイリオ" panose="020B0604030504040204" pitchFamily="50" charset="-128"/>
                <a:ea typeface="メイリオ" panose="020B0604030504040204" pitchFamily="50" charset="-128"/>
              </a:rPr>
              <a:t>.</a:t>
            </a:r>
          </a:p>
          <a:p>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fontScale="92500" lnSpcReduction="20000"/>
          </a:bodyPr>
          <a:lstStyle/>
          <a:p>
            <a:pPr marL="0" indent="0">
              <a:buNone/>
            </a:pPr>
            <a:r>
              <a:rPr lang="ja-JP" altLang="en-US" dirty="0" smtClean="0">
                <a:latin typeface="メイリオ" panose="020B0604030504040204" pitchFamily="50" charset="-128"/>
                <a:ea typeface="メイリオ" panose="020B0604030504040204" pitchFamily="50" charset="-128"/>
              </a:rPr>
              <a:t>英語学習</a:t>
            </a:r>
            <a:r>
              <a:rPr lang="ja-JP" altLang="en-US" dirty="0">
                <a:latin typeface="メイリオ" panose="020B0604030504040204" pitchFamily="50" charset="-128"/>
                <a:ea typeface="メイリオ" panose="020B0604030504040204" pitchFamily="50" charset="-128"/>
              </a:rPr>
              <a:t>の分野はグローバル化の進む現代に</a:t>
            </a:r>
            <a:r>
              <a:rPr lang="ja-JP" altLang="en-US" dirty="0" smtClean="0">
                <a:latin typeface="メイリオ" panose="020B0604030504040204" pitchFamily="50" charset="-128"/>
                <a:ea typeface="メイリオ" panose="020B0604030504040204" pitchFamily="50" charset="-128"/>
              </a:rPr>
              <a:t>おいて注目</a:t>
            </a:r>
            <a:r>
              <a:rPr lang="ja-JP" altLang="en-US" dirty="0">
                <a:latin typeface="メイリオ" panose="020B0604030504040204" pitchFamily="50" charset="-128"/>
                <a:ea typeface="メイリオ" panose="020B0604030504040204" pitchFamily="50" charset="-128"/>
              </a:rPr>
              <a:t>を集めて</a:t>
            </a:r>
            <a:r>
              <a:rPr lang="ja-JP" altLang="en-US" dirty="0" smtClean="0">
                <a:latin typeface="メイリオ" panose="020B0604030504040204" pitchFamily="50" charset="-128"/>
                <a:ea typeface="メイリオ" panose="020B0604030504040204" pitchFamily="50" charset="-128"/>
              </a:rPr>
              <a:t>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英語学習に関する</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a:t>
            </a:r>
            <a:r>
              <a:rPr lang="ja-JP" altLang="en-US" dirty="0">
                <a:latin typeface="メイリオ" panose="020B0604030504040204" pitchFamily="50" charset="-128"/>
                <a:ea typeface="メイリオ" panose="020B0604030504040204" pitchFamily="50" charset="-128"/>
              </a:rPr>
              <a:t>増加</a:t>
            </a:r>
            <a:r>
              <a:rPr lang="ja-JP" altLang="en-US" dirty="0" smtClean="0">
                <a:latin typeface="メイリオ" panose="020B0604030504040204" pitchFamily="50" charset="-128"/>
                <a:ea typeface="メイリオ" panose="020B0604030504040204" pitchFamily="50" charset="-128"/>
              </a:rPr>
              <a:t>している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一方で，</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ラーニングシステムは学習者の学習意欲を維持すること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が困難である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文章の意味や文法を理解していても</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実際に英文を発音をすることを苦手としている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学習者が多い</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667249"/>
            <a:ext cx="1266825" cy="1266825"/>
          </a:xfrm>
          <a:prstGeom prst="rect">
            <a:avLst/>
          </a:prstGeom>
        </p:spPr>
      </p:pic>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77021" y="2383967"/>
            <a:ext cx="7712032" cy="3429212"/>
          </a:xfrm>
        </p:spPr>
        <p:txBody>
          <a:bodyPr anchor="ctr">
            <a:normAutofit fontScale="85000" lnSpcReduction="20000"/>
          </a:bodyPr>
          <a:lstStyle/>
          <a:p>
            <a:pPr marL="0" indent="0">
              <a:buNone/>
            </a:pPr>
            <a:r>
              <a:rPr lang="en-US" altLang="ja-JP" sz="1800" dirty="0" smtClean="0">
                <a:latin typeface="メイリオ" panose="020B0604030504040204" pitchFamily="50" charset="-128"/>
                <a:ea typeface="メイリオ" panose="020B0604030504040204" pitchFamily="50" charset="-128"/>
              </a:rPr>
              <a:t>[1]e-</a:t>
            </a:r>
            <a:r>
              <a:rPr lang="ja-JP" altLang="en-US" sz="1800" dirty="0">
                <a:latin typeface="メイリオ" panose="020B0604030504040204" pitchFamily="50" charset="-128"/>
                <a:ea typeface="メイリオ" panose="020B0604030504040204" pitchFamily="50" charset="-128"/>
              </a:rPr>
              <a:t>ラーニング</a:t>
            </a:r>
            <a:r>
              <a:rPr lang="ja-JP" altLang="ja-JP" sz="1800" dirty="0">
                <a:latin typeface="メイリオ" panose="020B0604030504040204" pitchFamily="50" charset="-128"/>
                <a:ea typeface="メイリオ" panose="020B0604030504040204" pitchFamily="50" charset="-128"/>
              </a:rPr>
              <a:t>を用いた英語発音指導</a:t>
            </a:r>
            <a:r>
              <a:rPr lang="ja-JP" altLang="ja-JP"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野本</a:t>
            </a:r>
            <a:r>
              <a:rPr lang="en-US" altLang="ja-JP" sz="1800" dirty="0" smtClean="0">
                <a:latin typeface="メイリオ" panose="020B0604030504040204" pitchFamily="50" charset="-128"/>
                <a:ea typeface="メイリオ" panose="020B0604030504040204" pitchFamily="50" charset="-128"/>
              </a:rPr>
              <a:t>2015]</a:t>
            </a:r>
          </a:p>
          <a:p>
            <a:pPr marL="0" indent="0">
              <a:buNone/>
            </a:pPr>
            <a:r>
              <a:rPr lang="en-US" altLang="ja-JP" sz="1400" dirty="0" smtClean="0">
                <a:latin typeface="メイリオ" panose="020B0604030504040204" pitchFamily="50" charset="-128"/>
                <a:ea typeface="メイリオ" panose="020B0604030504040204" pitchFamily="50" charset="-128"/>
              </a:rPr>
              <a:t>	e-</a:t>
            </a:r>
            <a:r>
              <a:rPr lang="ja-JP" altLang="en-US" sz="1400" dirty="0" smtClean="0">
                <a:latin typeface="メイリオ" panose="020B0604030504040204" pitchFamily="50" charset="-128"/>
                <a:ea typeface="メイリオ" panose="020B0604030504040204" pitchFamily="50" charset="-128"/>
              </a:rPr>
              <a:t>ラーニングを用いた英語学習についての研究、発音に重点に置いている</a:t>
            </a:r>
            <a:endParaRPr lang="en-US" altLang="ja-JP" sz="1400"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rPr>
              <a:t>言語通級</a:t>
            </a:r>
            <a:r>
              <a:rPr lang="ja-JP" altLang="en-US" sz="1800" dirty="0">
                <a:latin typeface="メイリオ" panose="020B0604030504040204" pitchFamily="50" charset="-128"/>
                <a:ea typeface="メイリオ" panose="020B0604030504040204" pitchFamily="50" charset="-128"/>
              </a:rPr>
              <a:t>指導教室における発音指導を支援する</a:t>
            </a:r>
            <a:r>
              <a:rPr lang="ja-JP" altLang="en-US"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勝瀬</a:t>
            </a:r>
            <a:r>
              <a:rPr lang="en-US" altLang="ja-JP" sz="1800" dirty="0" smtClean="0">
                <a:latin typeface="メイリオ" panose="020B0604030504040204" pitchFamily="50" charset="-128"/>
                <a:ea typeface="メイリオ" panose="020B0604030504040204" pitchFamily="50" charset="-128"/>
              </a:rPr>
              <a:t>2016]</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4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既存の</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ラーニングシステムを発音指導に利用した研究</a:t>
            </a:r>
            <a:endParaRPr lang="en-US" altLang="ja-JP" sz="14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[3]</a:t>
            </a:r>
            <a:r>
              <a:rPr lang="ja-JP" altLang="en-US" sz="1800" dirty="0" smtClean="0">
                <a:latin typeface="メイリオ" panose="020B0604030504040204" pitchFamily="50" charset="-128"/>
                <a:ea typeface="メイリオ" panose="020B0604030504040204" pitchFamily="50" charset="-128"/>
              </a:rPr>
              <a:t>音声訓練と</a:t>
            </a:r>
            <a:r>
              <a:rPr lang="ja-JP" altLang="en-US" sz="1800" dirty="0">
                <a:latin typeface="メイリオ" panose="020B0604030504040204" pitchFamily="50" charset="-128"/>
                <a:ea typeface="メイリオ" panose="020B0604030504040204" pitchFamily="50" charset="-128"/>
              </a:rPr>
              <a:t>オリジナル・スピーキングテストサイトの</a:t>
            </a:r>
            <a:r>
              <a:rPr lang="ja-JP" altLang="en-US" sz="1800" dirty="0" smtClean="0">
                <a:latin typeface="メイリオ" panose="020B0604030504040204" pitchFamily="50" charset="-128"/>
                <a:ea typeface="メイリオ" panose="020B0604030504040204" pitchFamily="50" charset="-128"/>
              </a:rPr>
              <a:t>開発</a:t>
            </a:r>
            <a:r>
              <a:rPr lang="en-US" altLang="ja-JP" sz="1800" dirty="0" smtClean="0">
                <a:latin typeface="メイリオ" panose="020B0604030504040204" pitchFamily="50" charset="-128"/>
                <a:ea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rPr>
              <a:t>竹野</a:t>
            </a:r>
            <a:r>
              <a:rPr lang="en-US" altLang="ja-JP" sz="1800" dirty="0">
                <a:latin typeface="メイリオ" panose="020B0604030504040204" pitchFamily="50" charset="-128"/>
                <a:ea typeface="メイリオ" panose="020B0604030504040204" pitchFamily="50" charset="-128"/>
              </a:rPr>
              <a:t>2016]</a:t>
            </a:r>
          </a:p>
          <a:p>
            <a:pPr marL="0" indent="0">
              <a:buNone/>
            </a:pPr>
            <a:r>
              <a:rPr lang="ja-JP" altLang="en-US" sz="1800" dirty="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スピーキングに重点を置いた</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ラーニング研究</a:t>
            </a:r>
            <a:endParaRPr lang="en-US" altLang="ja-JP" sz="1400" dirty="0" smtClean="0">
              <a:latin typeface="メイリオ" panose="020B0604030504040204" pitchFamily="50" charset="-128"/>
              <a:ea typeface="メイリオ" panose="020B0604030504040204" pitchFamily="50" charset="-128"/>
            </a:endParaRPr>
          </a:p>
          <a:p>
            <a:pPr marL="0" indent="0">
              <a:buNone/>
            </a:pPr>
            <a:r>
              <a:rPr lang="en-US" altLang="ja-JP" sz="1900" dirty="0" smtClean="0">
                <a:latin typeface="メイリオ" panose="020B0604030504040204" pitchFamily="50" charset="-128"/>
                <a:ea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rPr>
              <a:t>発音</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逐語訳</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意訳を重視した英語教育をサポートする</a:t>
            </a:r>
            <a:r>
              <a:rPr lang="en-US" altLang="ja-JP" sz="1200" dirty="0">
                <a:latin typeface="メイリオ" panose="020B0604030504040204" pitchFamily="50" charset="-128"/>
                <a:ea typeface="メイリオ" panose="020B0604030504040204" pitchFamily="50" charset="-128"/>
              </a:rPr>
              <a:t>e</a:t>
            </a:r>
            <a:r>
              <a:rPr lang="ja-JP" altLang="en-US" sz="1200" dirty="0" smtClean="0">
                <a:latin typeface="メイリオ" panose="020B0604030504040204" pitchFamily="50" charset="-128"/>
                <a:ea typeface="メイリオ" panose="020B0604030504040204" pitchFamily="50" charset="-128"/>
              </a:rPr>
              <a:t>ラーニングシステム</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野村</a:t>
            </a:r>
            <a:r>
              <a:rPr lang="en-US" altLang="ja-JP" sz="1400" dirty="0" smtClean="0">
                <a:latin typeface="メイリオ" panose="020B0604030504040204" pitchFamily="50" charset="-128"/>
                <a:ea typeface="メイリオ" panose="020B0604030504040204" pitchFamily="50" charset="-128"/>
              </a:rPr>
              <a:t>2016</a:t>
            </a:r>
            <a:r>
              <a:rPr lang="en-US" altLang="ja-JP" sz="1400" dirty="0">
                <a:latin typeface="メイリオ" panose="020B0604030504040204" pitchFamily="50" charset="-128"/>
                <a:ea typeface="メイリオ" panose="020B0604030504040204" pitchFamily="50" charset="-128"/>
              </a:rPr>
              <a:t>]</a:t>
            </a:r>
          </a:p>
          <a:p>
            <a:pPr marL="0" indent="0">
              <a:buNone/>
            </a:pPr>
            <a:r>
              <a:rPr lang="ja-JP" altLang="en-US" sz="22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言語学習における</a:t>
            </a:r>
            <a:r>
              <a:rPr lang="en-US" altLang="ja-JP" sz="1600" dirty="0" smtClean="0">
                <a:latin typeface="メイリオ" panose="020B0604030504040204" pitchFamily="50" charset="-128"/>
                <a:ea typeface="メイリオ" panose="020B0604030504040204" pitchFamily="50" charset="-128"/>
              </a:rPr>
              <a:t>e</a:t>
            </a:r>
            <a:r>
              <a:rPr lang="ja-JP" altLang="en-US" sz="1600" dirty="0" smtClean="0">
                <a:latin typeface="メイリオ" panose="020B0604030504040204" pitchFamily="50" charset="-128"/>
                <a:ea typeface="メイリオ" panose="020B0604030504040204" pitchFamily="50" charset="-128"/>
              </a:rPr>
              <a:t>ラーニングシステムについて</a:t>
            </a:r>
            <a:endParaRPr lang="ja-JP" altLang="en-US" sz="16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4400" y="1737361"/>
            <a:ext cx="7297475" cy="4053839"/>
          </a:xfrm>
        </p:spPr>
        <p:txBody>
          <a:bodyPr>
            <a:normAutofit/>
          </a:bodyPr>
          <a:lstStyle/>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現在までの関連研究で</a:t>
            </a:r>
            <a:r>
              <a:rPr lang="ja-JP" altLang="en-US" dirty="0" smtClean="0">
                <a:latin typeface="メイリオ" panose="020B0604030504040204" pitchFamily="50" charset="-128"/>
                <a:ea typeface="メイリオ" panose="020B0604030504040204" pitchFamily="50" charset="-128"/>
              </a:rPr>
              <a:t>は</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ラーニングに用いる教材を学習者に選択させるのではなく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難易度などの観点から実験者が選択している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本研究では</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学習者の読み書き頻度の高い英文を問題として出題し、高い学習意欲を保ったまま学習すること、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より学習者にマッチした表現を学習できることを目的とする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608" y="5114673"/>
            <a:ext cx="1105413" cy="1105413"/>
          </a:xfrm>
          <a:prstGeom prst="rect">
            <a:avLst/>
          </a:prstGeom>
        </p:spPr>
      </p:pic>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本研究</a:t>
            </a:r>
            <a:r>
              <a:rPr lang="ja-JP" altLang="en-US" dirty="0" smtClean="0">
                <a:latin typeface="メイリオ" panose="020B0604030504040204" pitchFamily="50" charset="-128"/>
                <a:ea typeface="メイリオ" panose="020B0604030504040204" pitchFamily="50" charset="-128"/>
              </a:rPr>
              <a:t>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latin typeface="メイリオ" panose="020B0604030504040204" pitchFamily="50" charset="-128"/>
                <a:ea typeface="メイリオ" panose="020B0604030504040204" pitchFamily="50" charset="-128"/>
              </a:rPr>
              <a:t>下記のようなコンテンツは無作為</a:t>
            </a:r>
            <a:r>
              <a:rPr lang="ja-JP" altLang="en-US" dirty="0">
                <a:latin typeface="メイリオ" panose="020B0604030504040204" pitchFamily="50" charset="-128"/>
                <a:ea typeface="メイリオ" panose="020B0604030504040204" pitchFamily="50" charset="-128"/>
              </a:rPr>
              <a:t>に選択された例題に</a:t>
            </a:r>
            <a:r>
              <a:rPr lang="ja-JP" altLang="en-US" dirty="0" smtClean="0">
                <a:latin typeface="メイリオ" panose="020B0604030504040204" pitchFamily="50" charset="-128"/>
                <a:ea typeface="メイリオ" panose="020B0604030504040204" pitchFamily="50" charset="-128"/>
              </a:rPr>
              <a:t>比べて</a:t>
            </a:r>
            <a:endParaRPr kumimoji="1"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solidFill>
                  <a:srgbClr val="FF0000"/>
                </a:solidFill>
                <a:latin typeface="メイリオ" panose="020B0604030504040204" pitchFamily="50" charset="-128"/>
                <a:ea typeface="メイリオ" panose="020B0604030504040204" pitchFamily="50" charset="-128"/>
              </a:rPr>
              <a:t>学習者が英語を話すような局面で発言の可能性の高い</a:t>
            </a:r>
            <a:r>
              <a:rPr lang="ja-JP" altLang="en-US" dirty="0">
                <a:latin typeface="メイリオ" panose="020B0604030504040204" pitchFamily="50" charset="-128"/>
                <a:ea typeface="メイリオ" panose="020B0604030504040204" pitchFamily="50" charset="-128"/>
              </a:rPr>
              <a:t>英文と考えられる</a:t>
            </a:r>
            <a:r>
              <a:rPr lang="en-US" altLang="ja-JP" dirty="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学習者の関心の</a:t>
            </a:r>
            <a:r>
              <a:rPr lang="ja-JP" altLang="en-US" dirty="0" smtClean="0">
                <a:latin typeface="メイリオ" panose="020B0604030504040204" pitchFamily="50" charset="-128"/>
                <a:ea typeface="メイリオ" panose="020B0604030504040204" pitchFamily="50" charset="-128"/>
              </a:rPr>
              <a:t>るオンラインコンテンツ</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学習者自身の執筆した英語ドキュメント</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本研究ではこのような英文を率先して出題するシステムを提案した</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3976468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メイリオ" panose="020B0604030504040204" pitchFamily="50" charset="-128"/>
                <a:ea typeface="メイリオ" panose="020B0604030504040204" pitchFamily="50" charset="-128"/>
              </a:rPr>
              <a:t>提案方式</a:t>
            </a:r>
            <a:endParaRPr kumimoji="1" lang="ja-JP" altLang="en-US" sz="36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24" name="正方形/長方形 23"/>
          <p:cNvSpPr/>
          <p:nvPr/>
        </p:nvSpPr>
        <p:spPr>
          <a:xfrm>
            <a:off x="4251430" y="4897573"/>
            <a:ext cx="184730" cy="369332"/>
          </a:xfrm>
          <a:prstGeom prst="rect">
            <a:avLst/>
          </a:prstGeom>
        </p:spPr>
        <p:txBody>
          <a:bodyPr wrap="none">
            <a:spAutoFit/>
          </a:bodyPr>
          <a:lstStyle/>
          <a:p>
            <a:pPr algn="ct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44" name="グループ化 43"/>
          <p:cNvGrpSpPr/>
          <p:nvPr/>
        </p:nvGrpSpPr>
        <p:grpSpPr>
          <a:xfrm>
            <a:off x="458448" y="2363310"/>
            <a:ext cx="6212439" cy="1237865"/>
            <a:chOff x="866443" y="1974745"/>
            <a:chExt cx="7060459" cy="1271122"/>
          </a:xfrm>
        </p:grpSpPr>
        <p:sp>
          <p:nvSpPr>
            <p:cNvPr id="31" name="左中かっこ 30"/>
            <p:cNvSpPr/>
            <p:nvPr/>
          </p:nvSpPr>
          <p:spPr>
            <a:xfrm rot="16200000">
              <a:off x="4062317" y="-281873"/>
              <a:ext cx="331866" cy="6723614"/>
            </a:xfrm>
            <a:prstGeom prst="leftBrace">
              <a:avLst>
                <a:gd name="adj1" fmla="val 26604"/>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2" name="正方形/長方形 31"/>
            <p:cNvSpPr/>
            <p:nvPr/>
          </p:nvSpPr>
          <p:spPr>
            <a:xfrm>
              <a:off x="941953" y="1980368"/>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英語</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ドキュメント</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2696854" y="1974745"/>
              <a:ext cx="1597593"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オンライン</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の活動履歴</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469696" y="1974745"/>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翻訳した英文</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022428" y="2511277"/>
              <a:ext cx="1904474" cy="400110"/>
            </a:xfrm>
            <a:prstGeom prst="rect">
              <a:avLst/>
            </a:prstGeom>
            <a:noFill/>
          </p:spPr>
          <p:txBody>
            <a:bodyPr wrap="square" rtlCol="0">
              <a:spAutoFit/>
            </a:bodyPr>
            <a:lstStyle/>
            <a:p>
              <a:r>
                <a:rPr kumimoji="1" lang="en-US" altLang="ja-JP" sz="2000" b="1" dirty="0" smtClean="0">
                  <a:latin typeface="メイリオ" panose="020B0604030504040204" pitchFamily="50" charset="-128"/>
                  <a:ea typeface="メイリオ" panose="020B0604030504040204" pitchFamily="50" charset="-128"/>
                </a:rPr>
                <a:t>....</a:t>
              </a:r>
              <a:endParaRPr kumimoji="1" lang="ja-JP" altLang="en-US" sz="2000" b="1" dirty="0">
                <a:latin typeface="メイリオ" panose="020B0604030504040204" pitchFamily="50" charset="-128"/>
                <a:ea typeface="メイリオ" panose="020B0604030504040204" pitchFamily="50" charset="-128"/>
              </a:endParaRPr>
            </a:p>
          </p:txBody>
        </p:sp>
      </p:grpSp>
      <p:pic>
        <p:nvPicPr>
          <p:cNvPr id="38" name="図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3987" y="3704562"/>
            <a:ext cx="884971" cy="884971"/>
          </a:xfrm>
          <a:prstGeom prst="rect">
            <a:avLst/>
          </a:prstGeom>
        </p:spPr>
      </p:pic>
      <p:sp>
        <p:nvSpPr>
          <p:cNvPr id="39" name="テキスト ボックス 38"/>
          <p:cNvSpPr txBox="1"/>
          <p:nvPr/>
        </p:nvSpPr>
        <p:spPr>
          <a:xfrm>
            <a:off x="2973987" y="4610726"/>
            <a:ext cx="962415" cy="369332"/>
          </a:xfrm>
          <a:prstGeom prst="rect">
            <a:avLst/>
          </a:prstGeom>
          <a:noFill/>
        </p:spPr>
        <p:txBody>
          <a:bodyPr wrap="square" rtlCol="0">
            <a:spAutoFit/>
          </a:bodyPr>
          <a:lstStyle/>
          <a:p>
            <a:r>
              <a:rPr lang="ja-JP" altLang="en-US" b="1" dirty="0">
                <a:solidFill>
                  <a:schemeClr val="accent2">
                    <a:lumMod val="75000"/>
                  </a:schemeClr>
                </a:solidFill>
                <a:latin typeface="メイリオ" panose="020B0604030504040204" pitchFamily="50" charset="-128"/>
                <a:ea typeface="メイリオ" panose="020B0604030504040204" pitchFamily="50" charset="-128"/>
              </a:rPr>
              <a:t>学習者</a:t>
            </a:r>
            <a:endParaRPr kumimoji="1" lang="ja-JP" altLang="en-US" b="1" dirty="0">
              <a:solidFill>
                <a:schemeClr val="accent2">
                  <a:lumMod val="75000"/>
                </a:schemeClr>
              </a:solidFill>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6481870" y="3429512"/>
            <a:ext cx="620951" cy="4540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4" name="正方形/長方形 63"/>
          <p:cNvSpPr/>
          <p:nvPr/>
        </p:nvSpPr>
        <p:spPr>
          <a:xfrm>
            <a:off x="2155231" y="5042773"/>
            <a:ext cx="2818874" cy="890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スピーキング用の</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問題として出題する</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68" name="直線矢印コネクタ 67"/>
          <p:cNvCxnSpPr/>
          <p:nvPr/>
        </p:nvCxnSpPr>
        <p:spPr>
          <a:xfrm flipH="1">
            <a:off x="5372888" y="4828025"/>
            <a:ext cx="1187884" cy="226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4665" y="4092154"/>
            <a:ext cx="990085" cy="990085"/>
          </a:xfrm>
          <a:prstGeom prst="rect">
            <a:avLst/>
          </a:prstGeom>
        </p:spPr>
      </p:pic>
      <p:sp>
        <p:nvSpPr>
          <p:cNvPr id="72" name="テキスト ボックス 71"/>
          <p:cNvSpPr txBox="1"/>
          <p:nvPr/>
        </p:nvSpPr>
        <p:spPr>
          <a:xfrm>
            <a:off x="6949484" y="2769003"/>
            <a:ext cx="2172343" cy="646331"/>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データベース</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に収集する</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5372888" y="5194282"/>
            <a:ext cx="3216165" cy="923330"/>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無作為ではなく、</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学習者が今後に発音する</a:t>
            </a:r>
            <a:endParaRPr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可能性の高い</a:t>
            </a:r>
            <a:r>
              <a:rPr lang="ja-JP" altLang="en-US" dirty="0">
                <a:solidFill>
                  <a:schemeClr val="accent2">
                    <a:lumMod val="75000"/>
                  </a:schemeClr>
                </a:solidFill>
                <a:latin typeface="メイリオ" panose="020B0604030504040204" pitchFamily="50" charset="-128"/>
                <a:ea typeface="メイリオ" panose="020B0604030504040204" pitchFamily="50" charset="-128"/>
              </a:rPr>
              <a:t>英文</a:t>
            </a:r>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を出題可能</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458446" y="1917087"/>
            <a:ext cx="6924295" cy="369332"/>
          </a:xfrm>
          <a:prstGeom prst="rect">
            <a:avLst/>
          </a:prstGeom>
          <a:noFill/>
        </p:spPr>
        <p:txBody>
          <a:bodyPr wrap="square" rtlCol="0">
            <a:spAutoFit/>
          </a:bodyPr>
          <a:lstStyle/>
          <a:p>
            <a:r>
              <a:rPr lang="ja-JP" altLang="en-US" dirty="0" smtClean="0">
                <a:solidFill>
                  <a:schemeClr val="accent1">
                    <a:lumMod val="75000"/>
                  </a:schemeClr>
                </a:solidFill>
                <a:latin typeface="メイリオ" panose="020B0604030504040204" pitchFamily="50" charset="-128"/>
                <a:ea typeface="メイリオ" panose="020B0604030504040204" pitchFamily="50" charset="-128"/>
              </a:rPr>
              <a:t>学習者の関心のあるコンテンツ</a:t>
            </a:r>
            <a:endParaRPr kumimoji="1" lang="ja-JP" altLang="en-US" dirty="0">
              <a:solidFill>
                <a:schemeClr val="accent1">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5105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sp>
        <p:nvSpPr>
          <p:cNvPr id="5" name="テキスト ボックス 4"/>
          <p:cNvSpPr txBox="1"/>
          <p:nvPr/>
        </p:nvSpPr>
        <p:spPr>
          <a:xfrm>
            <a:off x="4277331" y="2346040"/>
            <a:ext cx="3100654" cy="584775"/>
          </a:xfrm>
          <a:prstGeom prst="rect">
            <a:avLst/>
          </a:prstGeom>
          <a:noFill/>
        </p:spPr>
        <p:txBody>
          <a:bodyPr wrap="square" rtlCol="0">
            <a:spAutoFit/>
          </a:bodyPr>
          <a:lstStyle/>
          <a:p>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見出し</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や頻出単語など</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p>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関心度の高い</a:t>
            </a: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英文</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を抽出する</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14187" y="2230191"/>
            <a:ext cx="3538713" cy="1358609"/>
            <a:chOff x="5457175" y="4132286"/>
            <a:chExt cx="3058788" cy="1183186"/>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1017" y="4237607"/>
              <a:ext cx="486398" cy="48639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195" y="4761443"/>
              <a:ext cx="530203" cy="530203"/>
            </a:xfrm>
            <a:prstGeom prst="rect">
              <a:avLst/>
            </a:prstGeom>
          </p:spPr>
        </p:pic>
        <p:sp>
          <p:nvSpPr>
            <p:cNvPr id="9" name="テキスト ボックス 8"/>
            <p:cNvSpPr txBox="1"/>
            <p:nvPr/>
          </p:nvSpPr>
          <p:spPr>
            <a:xfrm>
              <a:off x="6114971" y="4334203"/>
              <a:ext cx="2171713" cy="369332"/>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英文チャットログ</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116199" y="4838453"/>
              <a:ext cx="2399764" cy="367539"/>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WEB</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ページ</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の英文</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5457175" y="4132286"/>
              <a:ext cx="3058788" cy="1183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sp>
        <p:nvSpPr>
          <p:cNvPr id="12" name="テキスト ボックス 11"/>
          <p:cNvSpPr txBox="1"/>
          <p:nvPr/>
        </p:nvSpPr>
        <p:spPr>
          <a:xfrm>
            <a:off x="383789" y="1799149"/>
            <a:ext cx="4933722" cy="369332"/>
          </a:xfrm>
          <a:prstGeom prst="rect">
            <a:avLst/>
          </a:prstGeom>
          <a:noFill/>
        </p:spPr>
        <p:txBody>
          <a:bodyPr wrap="square" rtlCol="0">
            <a:spAutoFit/>
          </a:bodyPr>
          <a:lstStyle/>
          <a:p>
            <a:r>
              <a:rPr kumimoji="1" lang="ja-JP" altLang="en-US" dirty="0" smtClean="0">
                <a:solidFill>
                  <a:schemeClr val="accent3">
                    <a:lumMod val="75000"/>
                  </a:schemeClr>
                </a:solidFill>
                <a:latin typeface="メイリオ" panose="020B0604030504040204" pitchFamily="50" charset="-128"/>
                <a:ea typeface="メイリオ" panose="020B0604030504040204" pitchFamily="50" charset="-128"/>
              </a:rPr>
              <a:t>関心のあるデータを収集するプログラム</a:t>
            </a:r>
            <a:endParaRPr kumimoji="1" lang="ja-JP" altLang="en-US" dirty="0">
              <a:solidFill>
                <a:schemeClr val="accent3">
                  <a:lumMod val="7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4721789" y="3463089"/>
            <a:ext cx="2249876" cy="77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18" name="グループ化 17"/>
          <p:cNvGrpSpPr/>
          <p:nvPr/>
        </p:nvGrpSpPr>
        <p:grpSpPr>
          <a:xfrm>
            <a:off x="6971665" y="3696416"/>
            <a:ext cx="712032" cy="309718"/>
            <a:chOff x="6884999" y="3194825"/>
            <a:chExt cx="712032" cy="309718"/>
          </a:xfrm>
        </p:grpSpPr>
        <p:cxnSp>
          <p:nvCxnSpPr>
            <p:cNvPr id="15"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7377985" y="3195744"/>
            <a:ext cx="1478888" cy="1042649"/>
            <a:chOff x="7225023" y="2642592"/>
            <a:chExt cx="1478888" cy="1042649"/>
          </a:xfrm>
        </p:grpSpPr>
        <p:sp>
          <p:nvSpPr>
            <p:cNvPr id="14" name="テキスト ボックス 13"/>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2420" y="4587294"/>
            <a:ext cx="990085" cy="990085"/>
          </a:xfrm>
          <a:prstGeom prst="rect">
            <a:avLst/>
          </a:prstGeom>
        </p:spPr>
      </p:pic>
      <p:sp>
        <p:nvSpPr>
          <p:cNvPr id="21" name="テキスト ボックス 20"/>
          <p:cNvSpPr txBox="1"/>
          <p:nvPr/>
        </p:nvSpPr>
        <p:spPr>
          <a:xfrm>
            <a:off x="1894618" y="5691400"/>
            <a:ext cx="1740276" cy="369332"/>
          </a:xfrm>
          <a:prstGeom prst="rect">
            <a:avLst/>
          </a:prstGeom>
          <a:noFill/>
        </p:spPr>
        <p:txBody>
          <a:bodyPr wrap="square" rtlCol="0">
            <a:spAutoFit/>
          </a:bodyPr>
          <a:lstStyle/>
          <a:p>
            <a:pPr algn="ctr"/>
            <a:r>
              <a:rPr lang="ja-JP" altLang="en-US" b="1" dirty="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2" name="カギ線コネクタ 49"/>
          <p:cNvCxnSpPr/>
          <p:nvPr/>
        </p:nvCxnSpPr>
        <p:spPr>
          <a:xfrm>
            <a:off x="2764754" y="3673474"/>
            <a:ext cx="1" cy="84771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4594620" y="4925802"/>
            <a:ext cx="2269940" cy="771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問題生成</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プログラム</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3371850" y="5207000"/>
            <a:ext cx="10287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5726344" y="4293304"/>
            <a:ext cx="0" cy="5655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277331" y="2230192"/>
            <a:ext cx="2904519"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7023212" y="5207000"/>
            <a:ext cx="2029163" cy="932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75000"/>
                  </a:schemeClr>
                </a:solidFill>
                <a:latin typeface="メイリオ" panose="020B0604030504040204" pitchFamily="50" charset="-128"/>
                <a:ea typeface="メイリオ" panose="020B0604030504040204" pitchFamily="50" charset="-128"/>
              </a:rPr>
              <a:t>音節ごとに</a:t>
            </a: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発音の正否を判定する</a:t>
            </a:r>
            <a:endParaRPr lang="en-US" altLang="ja-JP"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168784" y="4587294"/>
            <a:ext cx="1869566" cy="830997"/>
          </a:xfrm>
          <a:prstGeom prst="rect">
            <a:avLst/>
          </a:prstGeom>
          <a:noFill/>
        </p:spPr>
        <p:txBody>
          <a:bodyPr wrap="square" rtlCol="0">
            <a:spAutoFit/>
          </a:bodyPr>
          <a:lstStyle/>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データベース内で発音などで分類する</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7181850" y="429251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正解音声を聞く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68784" y="4530495"/>
            <a:ext cx="2029163"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rPr>
              <a:t>３つ</a:t>
            </a:r>
            <a:r>
              <a:rPr lang="ja-JP" altLang="en-US" dirty="0" smtClean="0">
                <a:latin typeface="メイリオ" panose="020B0604030504040204" pitchFamily="50" charset="-128"/>
                <a:ea typeface="メイリオ" panose="020B0604030504040204" pitchFamily="50" charset="-128"/>
              </a:rPr>
              <a:t>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a:t>
            </a:r>
            <a:r>
              <a:rPr lang="ja-JP" altLang="en-US" sz="1500" dirty="0" smtClean="0">
                <a:latin typeface="メイリオ" panose="020B0604030504040204" pitchFamily="50" charset="-128"/>
                <a:ea typeface="メイリオ" panose="020B0604030504040204" pitchFamily="50" charset="-128"/>
              </a:rPr>
              <a:t>いるため</a:t>
            </a:r>
            <a:r>
              <a:rPr lang="en-US" altLang="ja-JP" sz="1500" dirty="0" smtClean="0">
                <a:latin typeface="メイリオ" panose="020B0604030504040204" pitchFamily="50" charset="-128"/>
                <a:ea typeface="メイリオ" panose="020B0604030504040204" pitchFamily="50" charset="-128"/>
              </a:rPr>
              <a:t>,</a:t>
            </a: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学習者の英会話に用いる英文が直接取得できる</a:t>
            </a:r>
            <a:r>
              <a:rPr lang="en-US" altLang="ja-JP" sz="1500" dirty="0" smtClean="0">
                <a:latin typeface="メイリオ" panose="020B0604030504040204" pitchFamily="50" charset="-128"/>
                <a:ea typeface="メイリオ" panose="020B0604030504040204" pitchFamily="50" charset="-128"/>
              </a:rPr>
              <a:t>.</a:t>
            </a:r>
          </a:p>
          <a:p>
            <a:r>
              <a:rPr lang="en-US" altLang="ja-JP" sz="1500" dirty="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   slack</a:t>
            </a:r>
            <a:r>
              <a:rPr lang="ja-JP" altLang="en-US" sz="1500" dirty="0" smtClean="0">
                <a:latin typeface="メイリオ" panose="020B0604030504040204" pitchFamily="50" charset="-128"/>
                <a:ea typeface="メイリオ" panose="020B0604030504040204" pitchFamily="50" charset="-128"/>
              </a:rPr>
              <a:t>であればログファイルを取得できる</a:t>
            </a:r>
            <a:endParaRPr lang="en-US" altLang="ja-JP" sz="1500" dirty="0" smtClean="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2</a:t>
            </a:r>
            <a:r>
              <a:rPr lang="en-US" altLang="ja-JP" sz="2200" dirty="0" smtClean="0">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r>
              <a:rPr lang="ja-JP" altLang="en-US" sz="22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執筆</a:t>
            </a:r>
            <a:r>
              <a:rPr lang="ja-JP" altLang="en-US" sz="1600" dirty="0" smtClean="0">
                <a:latin typeface="メイリオ" panose="020B0604030504040204" pitchFamily="50" charset="-128"/>
                <a:ea typeface="メイリオ" panose="020B0604030504040204" pitchFamily="50" charset="-128"/>
              </a:rPr>
              <a:t>を通して用いた</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英文は学習者自身が選択したものであり</a:t>
            </a:r>
            <a:r>
              <a:rPr lang="en-US" altLang="ja-JP" sz="1600" dirty="0" smtClean="0">
                <a:latin typeface="メイリオ" panose="020B0604030504040204" pitchFamily="50" charset="-128"/>
                <a:ea typeface="メイリオ" panose="020B0604030504040204" pitchFamily="50" charset="-128"/>
              </a:rPr>
              <a:t>.</a:t>
            </a:r>
          </a:p>
          <a:p>
            <a:r>
              <a:rPr lang="en-US" altLang="ja-JP" sz="1600" dirty="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学習者との関連度が高い</a:t>
            </a:r>
            <a:r>
              <a:rPr lang="en-US" altLang="ja-JP" sz="1600" dirty="0" smtClean="0">
                <a:latin typeface="メイリオ" panose="020B0604030504040204" pitchFamily="50" charset="-128"/>
                <a:ea typeface="メイリオ" panose="020B0604030504040204" pitchFamily="50" charset="-128"/>
              </a:rPr>
              <a:t>.</a:t>
            </a:r>
          </a:p>
          <a:p>
            <a:pPr marL="0" indent="0">
              <a:buNone/>
            </a:pPr>
            <a:r>
              <a:rPr lang="en-US" altLang="ja-JP" dirty="0" smtClean="0">
                <a:latin typeface="メイリオ" panose="020B0604030504040204" pitchFamily="50" charset="-128"/>
                <a:ea typeface="メイリオ" panose="020B0604030504040204" pitchFamily="50" charset="-128"/>
              </a:rPr>
              <a:t>    </a:t>
            </a: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6" name="テキスト ボックス 5"/>
          <p:cNvSpPr txBox="1"/>
          <p:nvPr/>
        </p:nvSpPr>
        <p:spPr>
          <a:xfrm>
            <a:off x="871373" y="4347712"/>
            <a:ext cx="3701744" cy="923330"/>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登録された単語データの</a:t>
            </a:r>
            <a:r>
              <a:rPr kumimoji="1" lang="ja-JP" altLang="en-US" dirty="0" smtClean="0">
                <a:latin typeface="メイリオ" panose="020B0604030504040204" pitchFamily="50" charset="-128"/>
                <a:ea typeface="メイリオ" panose="020B0604030504040204" pitchFamily="50" charset="-128"/>
              </a:rPr>
              <a:t>頻出単語から、英文を出題することができる</a:t>
            </a:r>
            <a:r>
              <a:rPr kumimoji="1" lang="en-US" altLang="ja-JP" dirty="0" smtClean="0">
                <a:latin typeface="メイリオ" panose="020B0604030504040204" pitchFamily="50" charset="-128"/>
                <a:ea typeface="メイリオ" panose="020B0604030504040204" pitchFamily="50" charset="-128"/>
              </a:rPr>
              <a:t>.</a:t>
            </a:r>
          </a:p>
        </p:txBody>
      </p:sp>
      <p:sp>
        <p:nvSpPr>
          <p:cNvPr id="8" name="正方形/長方形 7"/>
          <p:cNvSpPr/>
          <p:nvPr/>
        </p:nvSpPr>
        <p:spPr>
          <a:xfrm>
            <a:off x="871373" y="2898244"/>
            <a:ext cx="4572000" cy="1200329"/>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音声認識システムを用いて</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出題された問題に対する</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学習者が回答した発音の正否を判定</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することが</a:t>
            </a:r>
            <a:r>
              <a:rPr lang="ja-JP" altLang="en-US" dirty="0" smtClean="0">
                <a:latin typeface="メイリオ" panose="020B0604030504040204" pitchFamily="50" charset="-128"/>
                <a:ea typeface="メイリオ" panose="020B0604030504040204" pitchFamily="50" charset="-128"/>
              </a:rPr>
              <a:t>できる</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2"/>
          <a:srcRect l="6519" r="17626"/>
          <a:stretch/>
        </p:blipFill>
        <p:spPr>
          <a:xfrm>
            <a:off x="5513530" y="1927715"/>
            <a:ext cx="2853230" cy="3917065"/>
          </a:xfrm>
          <a:prstGeom prst="rect">
            <a:avLst/>
          </a:prstGeom>
        </p:spPr>
      </p:pic>
      <p:sp>
        <p:nvSpPr>
          <p:cNvPr id="10" name="テキスト ボックス 9"/>
          <p:cNvSpPr txBox="1"/>
          <p:nvPr/>
        </p:nvSpPr>
        <p:spPr>
          <a:xfrm>
            <a:off x="952795" y="2251913"/>
            <a:ext cx="3538899" cy="646331"/>
          </a:xfrm>
          <a:prstGeom prst="rect">
            <a:avLst/>
          </a:prstGeom>
          <a:no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d</a:t>
            </a:r>
            <a:r>
              <a:rPr kumimoji="1" lang="en-US" altLang="ja-JP" dirty="0" err="1" smtClean="0">
                <a:latin typeface="メイリオ" panose="020B0604030504040204" pitchFamily="50" charset="-128"/>
                <a:ea typeface="メイリオ" panose="020B0604030504040204" pitchFamily="50" charset="-128"/>
              </a:rPr>
              <a:t>ocx</a:t>
            </a:r>
            <a:r>
              <a:rPr lang="ja-JP" altLang="en-US" dirty="0" smtClean="0">
                <a:latin typeface="メイリオ" panose="020B0604030504040204" pitchFamily="50" charset="-128"/>
                <a:ea typeface="メイリオ" panose="020B0604030504040204" pitchFamily="50" charset="-128"/>
              </a:rPr>
              <a:t>など</a:t>
            </a:r>
            <a:r>
              <a:rPr lang="en-US" altLang="ja-JP" dirty="0" smtClean="0">
                <a:latin typeface="メイリオ" panose="020B0604030504040204" pitchFamily="50" charset="-128"/>
                <a:ea typeface="メイリオ" panose="020B0604030504040204" pitchFamily="50" charset="-128"/>
              </a:rPr>
              <a:t>office</a:t>
            </a:r>
            <a:r>
              <a:rPr lang="ja-JP" altLang="en-US" dirty="0" smtClean="0">
                <a:latin typeface="メイリオ" panose="020B0604030504040204" pitchFamily="50" charset="-128"/>
                <a:ea typeface="メイリオ" panose="020B0604030504040204" pitchFamily="50" charset="-128"/>
              </a:rPr>
              <a:t>ファイルや</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テキスト入力などから問題を登録</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39984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8740</TotalTime>
  <Words>685</Words>
  <Application>Microsoft Office PowerPoint</Application>
  <PresentationFormat>画面に合わせる (4:3)</PresentationFormat>
  <Paragraphs>129</Paragraphs>
  <Slides>12</Slides>
  <Notes>1</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メイリオ</vt:lpstr>
      <vt:lpstr>Calibri</vt:lpstr>
      <vt:lpstr>Calibri Light</vt:lpstr>
      <vt:lpstr>Wingdings</vt:lpstr>
      <vt:lpstr>レトロスペクト</vt:lpstr>
      <vt:lpstr>学習者の読み書き頻度に基づいた 英語スピーキング練習アプリケーションによる学習支援</vt:lpstr>
      <vt:lpstr>背景</vt:lpstr>
      <vt:lpstr>関連研究</vt:lpstr>
      <vt:lpstr>研究目的</vt:lpstr>
      <vt:lpstr>本研究のアプローチ</vt:lpstr>
      <vt:lpstr>提案方式</vt:lpstr>
      <vt:lpstr>実装システム図</vt:lpstr>
      <vt:lpstr>主な実装</vt:lpstr>
      <vt:lpstr>実装</vt:lpstr>
      <vt:lpstr>実験について</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285</cp:revision>
  <dcterms:created xsi:type="dcterms:W3CDTF">2017-04-11T06:26:01Z</dcterms:created>
  <dcterms:modified xsi:type="dcterms:W3CDTF">2017-11-01T03:26:23Z</dcterms:modified>
</cp:coreProperties>
</file>