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6"/>
  </p:notesMasterIdLst>
  <p:sldIdLst>
    <p:sldId id="260" r:id="rId2"/>
    <p:sldId id="264" r:id="rId3"/>
    <p:sldId id="271" r:id="rId4"/>
    <p:sldId id="265" r:id="rId5"/>
    <p:sldId id="283" r:id="rId6"/>
    <p:sldId id="285" r:id="rId7"/>
    <p:sldId id="282" r:id="rId8"/>
    <p:sldId id="275" r:id="rId9"/>
    <p:sldId id="288" r:id="rId10"/>
    <p:sldId id="290" r:id="rId11"/>
    <p:sldId id="287" r:id="rId12"/>
    <p:sldId id="284" r:id="rId13"/>
    <p:sldId id="274" r:id="rId14"/>
    <p:sldId id="289"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varScale="1">
        <p:scale>
          <a:sx n="101" d="100"/>
          <a:sy n="101" d="100"/>
        </p:scale>
        <p:origin x="712" y="48"/>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2017/11/7</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2017/11/7</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2017/11/7</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2017/11/7</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78830"/>
            <a:ext cx="7543800" cy="3566160"/>
          </a:xfrm>
        </p:spPr>
        <p:txBody>
          <a:bodyPr>
            <a:normAutofit/>
          </a:bodyPr>
          <a:lstStyle/>
          <a:p>
            <a:r>
              <a:rPr lang="ja-JP" altLang="en-US" sz="3200" dirty="0" smtClean="0">
                <a:latin typeface="メイリオ" panose="020B0604030504040204" pitchFamily="50" charset="-128"/>
                <a:ea typeface="メイリオ" panose="020B0604030504040204" pitchFamily="50" charset="-128"/>
              </a:rPr>
              <a:t>学習者の読み書き頻度に基づいた</a:t>
            </a:r>
            <a:r>
              <a:rPr lang="ja-JP" altLang="ja-JP" sz="3200" dirty="0">
                <a:latin typeface="メイリオ" panose="020B0604030504040204" pitchFamily="50" charset="-128"/>
                <a:ea typeface="メイリオ" panose="020B0604030504040204" pitchFamily="50" charset="-128"/>
              </a:rPr>
              <a:t/>
            </a:r>
            <a:br>
              <a:rPr lang="ja-JP" altLang="ja-JP" sz="3200" dirty="0">
                <a:latin typeface="メイリオ" panose="020B0604030504040204" pitchFamily="50" charset="-128"/>
                <a:ea typeface="メイリオ" panose="020B0604030504040204" pitchFamily="50" charset="-128"/>
              </a:rPr>
            </a:br>
            <a:r>
              <a:rPr lang="ja-JP" altLang="ja-JP" sz="3200" smtClean="0">
                <a:latin typeface="メイリオ" panose="020B0604030504040204" pitchFamily="50" charset="-128"/>
                <a:ea typeface="メイリオ" panose="020B0604030504040204" pitchFamily="50" charset="-128"/>
              </a:rPr>
              <a:t>英語</a:t>
            </a:r>
            <a:r>
              <a:rPr lang="ja-JP" altLang="en-US" sz="3200" smtClean="0">
                <a:latin typeface="メイリオ" panose="020B0604030504040204" pitchFamily="50" charset="-128"/>
                <a:ea typeface="メイリオ" panose="020B0604030504040204" pitchFamily="50" charset="-128"/>
              </a:rPr>
              <a:t>スピーキング</a:t>
            </a:r>
            <a:r>
              <a:rPr lang="ja-JP" altLang="ja-JP" sz="3200" smtClean="0">
                <a:latin typeface="メイリオ" panose="020B0604030504040204" pitchFamily="50" charset="-128"/>
                <a:ea typeface="メイリオ" panose="020B0604030504040204" pitchFamily="50" charset="-128"/>
              </a:rPr>
              <a:t>学習</a:t>
            </a:r>
            <a:r>
              <a:rPr lang="ja-JP" altLang="ja-JP" sz="3200" dirty="0">
                <a:latin typeface="メイリオ" panose="020B0604030504040204" pitchFamily="50" charset="-128"/>
                <a:ea typeface="メイリオ" panose="020B0604030504040204" pitchFamily="50" charset="-128"/>
              </a:rPr>
              <a:t>支援</a:t>
            </a: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r>
              <a:rPr kumimoji="1" lang="en-US" altLang="ja-JP" dirty="0" smtClean="0"/>
              <a:t>(2)</a:t>
            </a:r>
            <a:r>
              <a:rPr kumimoji="1" lang="ja-JP" altLang="en-US" dirty="0" smtClean="0"/>
              <a:t>例文データについて</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例文データは英借文サイトから取得したい</a:t>
            </a:r>
            <a:endParaRPr lang="en-US" altLang="ja-JP" dirty="0" smtClean="0"/>
          </a:p>
          <a:p>
            <a:endParaRPr lang="en-US" altLang="ja-JP" dirty="0"/>
          </a:p>
          <a:p>
            <a:r>
              <a:rPr lang="en-US" altLang="ja-JP" dirty="0" smtClean="0"/>
              <a:t>Academic </a:t>
            </a:r>
            <a:r>
              <a:rPr lang="en-US" altLang="ja-JP" dirty="0" err="1" smtClean="0"/>
              <a:t>Phrasebank</a:t>
            </a:r>
            <a:r>
              <a:rPr lang="en-US" altLang="ja-JP" dirty="0" smtClean="0"/>
              <a:t>(</a:t>
            </a:r>
            <a:r>
              <a:rPr lang="ja-JP" altLang="en-US" dirty="0" smtClean="0"/>
              <a:t>論文用の英借文サイト</a:t>
            </a:r>
            <a:r>
              <a:rPr lang="en-US" altLang="ja-JP" dirty="0" smtClean="0"/>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2"/>
              </a:rPr>
              <a:t>http</a:t>
            </a:r>
            <a:r>
              <a:rPr lang="en-US" altLang="ja-JP" dirty="0">
                <a:latin typeface="メイリオ" panose="020B0604030504040204" pitchFamily="50" charset="-128"/>
                <a:ea typeface="メイリオ" panose="020B0604030504040204" pitchFamily="50" charset="-128"/>
                <a:hlinkClick r:id="rId2"/>
              </a:rPr>
              <a:t>://www.phrasebank.manchester.ac.uk</a:t>
            </a:r>
            <a:r>
              <a:rPr lang="en-US" altLang="ja-JP" dirty="0" smtClean="0">
                <a:latin typeface="メイリオ" panose="020B0604030504040204" pitchFamily="50" charset="-128"/>
                <a:ea typeface="メイリオ" panose="020B0604030504040204" pitchFamily="50" charset="-128"/>
                <a:hlinkClick r:id="rId2"/>
              </a:rPr>
              <a:t>/</a:t>
            </a:r>
            <a:endParaRPr lang="en-US" altLang="ja-JP"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英借文</a:t>
            </a:r>
            <a:r>
              <a:rPr lang="ja-JP" altLang="en-US" dirty="0" smtClean="0">
                <a:latin typeface="メイリオ" panose="020B0604030504040204" pitchFamily="50" charset="-128"/>
                <a:ea typeface="メイリオ" panose="020B0604030504040204" pitchFamily="50" charset="-128"/>
              </a:rPr>
              <a:t>ドットコム</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ビジネス用の英文に秀いたサイト</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r>
              <a:rPr lang="en-US" altLang="ja-JP" dirty="0"/>
              <a:t>http://www.eishakubun.com/</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Tree>
    <p:extLst>
      <p:ext uri="{BB962C8B-B14F-4D97-AF65-F5344CB8AC3E}">
        <p14:creationId xmlns:p14="http://schemas.microsoft.com/office/powerpoint/2010/main" val="131969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59" y="1845734"/>
            <a:ext cx="7543801" cy="4189306"/>
          </a:xfrm>
        </p:spPr>
        <p:txBody>
          <a:bodyPr>
            <a:normAutofit/>
          </a:bodyPr>
          <a:lstStyle/>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b="1" dirty="0" smtClean="0">
                <a:latin typeface="メイリオ" panose="020B0604030504040204" pitchFamily="50" charset="-128"/>
                <a:ea typeface="メイリオ" panose="020B0604030504040204" pitchFamily="50" charset="-128"/>
              </a:rPr>
              <a:t>登録された英文から抽出した英単語データと</a:t>
            </a:r>
            <a:r>
              <a:rPr lang="ja-JP" altLang="en-US" b="1" dirty="0">
                <a:latin typeface="メイリオ" panose="020B0604030504040204" pitchFamily="50" charset="-128"/>
                <a:ea typeface="メイリオ" panose="020B0604030504040204" pitchFamily="50" charset="-128"/>
              </a:rPr>
              <a:t>一致</a:t>
            </a:r>
            <a:r>
              <a:rPr lang="ja-JP" altLang="en-US" b="1" dirty="0" smtClean="0">
                <a:latin typeface="メイリオ" panose="020B0604030504040204" pitchFamily="50" charset="-128"/>
                <a:ea typeface="メイリオ" panose="020B0604030504040204" pitchFamily="50" charset="-128"/>
              </a:rPr>
              <a:t>する例文をランダムに出題したものと</a:t>
            </a:r>
            <a:r>
              <a:rPr lang="en-US" altLang="ja-JP" b="1" dirty="0" smtClean="0">
                <a:latin typeface="メイリオ" panose="020B0604030504040204" pitchFamily="50" charset="-128"/>
                <a:ea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rPr>
              <a:t>登録された英文データでそれぞれ学習した際の成績を比較</a:t>
            </a:r>
            <a:r>
              <a:rPr lang="en-US" altLang="ja-JP" b="1" dirty="0" smtClean="0">
                <a:latin typeface="メイリオ" panose="020B0604030504040204" pitchFamily="50" charset="-128"/>
                <a:ea typeface="メイリオ" panose="020B0604030504040204" pitchFamily="50" charset="-128"/>
              </a:rPr>
              <a:t>.</a:t>
            </a:r>
          </a:p>
          <a:p>
            <a:pPr marL="0" indent="0">
              <a:buNone/>
            </a:pPr>
            <a:endParaRPr lang="en-US" altLang="ja-JP" b="1"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学習者にマッチした問題が出題されていたかどうかもアンケートで回答させる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spTree>
    <p:extLst>
      <p:ext uri="{BB962C8B-B14F-4D97-AF65-F5344CB8AC3E}">
        <p14:creationId xmlns:p14="http://schemas.microsoft.com/office/powerpoint/2010/main" val="2593782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b="1" dirty="0"/>
              <a:t>方式</a:t>
            </a:r>
            <a:endParaRPr lang="ja-JP" altLang="ja-JP" dirty="0"/>
          </a:p>
          <a:p>
            <a:r>
              <a:rPr lang="ja-JP" altLang="ja-JP" b="1" dirty="0"/>
              <a:t>方式</a:t>
            </a:r>
            <a:endParaRPr lang="ja-JP" altLang="ja-JP" dirty="0"/>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750874396"/>
              </p:ext>
            </p:extLst>
          </p:nvPr>
        </p:nvGraphicFramePr>
        <p:xfrm>
          <a:off x="1239169" y="2721893"/>
          <a:ext cx="7185923" cy="1651000"/>
        </p:xfrm>
        <a:graphic>
          <a:graphicData uri="http://schemas.openxmlformats.org/drawingml/2006/table">
            <a:tbl>
              <a:tblPr firstRow="1" bandRow="1">
                <a:tableStyleId>{5C22544A-7EE6-4342-B048-85BDC9FD1C3A}</a:tableStyleId>
              </a:tblPr>
              <a:tblGrid>
                <a:gridCol w="2721129">
                  <a:extLst>
                    <a:ext uri="{9D8B030D-6E8A-4147-A177-3AD203B41FA5}">
                      <a16:colId xmlns:a16="http://schemas.microsoft.com/office/drawing/2014/main" val="3996122384"/>
                    </a:ext>
                  </a:extLst>
                </a:gridCol>
                <a:gridCol w="1734207">
                  <a:extLst>
                    <a:ext uri="{9D8B030D-6E8A-4147-A177-3AD203B41FA5}">
                      <a16:colId xmlns:a16="http://schemas.microsoft.com/office/drawing/2014/main" val="519099746"/>
                    </a:ext>
                  </a:extLst>
                </a:gridCol>
                <a:gridCol w="2730587">
                  <a:extLst>
                    <a:ext uri="{9D8B030D-6E8A-4147-A177-3AD203B41FA5}">
                      <a16:colId xmlns:a16="http://schemas.microsoft.com/office/drawing/2014/main" val="373789399"/>
                    </a:ext>
                  </a:extLst>
                </a:gridCol>
              </a:tblGrid>
              <a:tr h="317412">
                <a:tc>
                  <a:txBody>
                    <a:bodyPr/>
                    <a:lstStyle/>
                    <a:p>
                      <a:r>
                        <a:rPr kumimoji="1" lang="ja-JP" altLang="en-US" dirty="0" smtClean="0"/>
                        <a:t>方式</a:t>
                      </a:r>
                      <a:endParaRPr kumimoji="1" lang="ja-JP" altLang="en-US" dirty="0"/>
                    </a:p>
                  </a:txBody>
                  <a:tcPr/>
                </a:tc>
                <a:tc>
                  <a:txBody>
                    <a:bodyPr/>
                    <a:lstStyle/>
                    <a:p>
                      <a:r>
                        <a:rPr kumimoji="1" lang="ja-JP" altLang="en-US" dirty="0" smtClean="0"/>
                        <a:t>単語</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22665851"/>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読み書き頻度の高い英文</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読み書き頻度の高い英文から抽出</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extLst>
                  <a:ext uri="{0D108BD9-81ED-4DB2-BD59-A6C34878D82A}">
                    <a16:rowId xmlns:a16="http://schemas.microsoft.com/office/drawing/2014/main" val="858095235"/>
                  </a:ext>
                </a:extLst>
              </a:tr>
              <a:tr h="370840">
                <a:tc>
                  <a:txBody>
                    <a:bodyPr/>
                    <a:lstStyle/>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そうではない英文</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82782169"/>
                  </a:ext>
                </a:extLst>
              </a:tr>
            </a:tbl>
          </a:graphicData>
        </a:graphic>
      </p:graphicFrame>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Tree>
    <p:extLst>
      <p:ext uri="{BB962C8B-B14F-4D97-AF65-F5344CB8AC3E}">
        <p14:creationId xmlns:p14="http://schemas.microsoft.com/office/powerpoint/2010/main" val="92713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a:bodyPr>
          <a:lstStyle/>
          <a:p>
            <a:pPr marL="0" indent="0">
              <a:buNone/>
            </a:pPr>
            <a:r>
              <a:rPr lang="ja-JP" altLang="en-US" dirty="0" smtClean="0">
                <a:latin typeface="メイリオ" panose="020B0604030504040204" pitchFamily="50" charset="-128"/>
                <a:ea typeface="メイリオ" panose="020B0604030504040204" pitchFamily="50" charset="-128"/>
              </a:rPr>
              <a:t>・英語</a:t>
            </a:r>
            <a:r>
              <a:rPr lang="ja-JP" altLang="en-US" dirty="0" smtClean="0">
                <a:latin typeface="メイリオ" panose="020B0604030504040204" pitchFamily="50" charset="-128"/>
                <a:ea typeface="メイリオ" panose="020B0604030504040204" pitchFamily="50" charset="-128"/>
              </a:rPr>
              <a:t>学習</a:t>
            </a:r>
            <a:r>
              <a:rPr lang="ja-JP" altLang="en-US" dirty="0">
                <a:latin typeface="メイリオ" panose="020B0604030504040204" pitchFamily="50" charset="-128"/>
                <a:ea typeface="メイリオ" panose="020B0604030504040204" pitchFamily="50" charset="-128"/>
              </a:rPr>
              <a:t>の分野はグローバル化の進む現代に</a:t>
            </a:r>
            <a:r>
              <a:rPr lang="ja-JP" altLang="en-US" dirty="0" smtClean="0">
                <a:latin typeface="メイリオ" panose="020B0604030504040204" pitchFamily="50" charset="-128"/>
                <a:ea typeface="メイリオ" panose="020B0604030504040204" pitchFamily="50" charset="-128"/>
              </a:rPr>
              <a:t>おいて注目</a:t>
            </a:r>
            <a:r>
              <a:rPr lang="ja-JP" altLang="en-US" dirty="0">
                <a:latin typeface="メイリオ" panose="020B0604030504040204" pitchFamily="50" charset="-128"/>
                <a:ea typeface="メイリオ" panose="020B0604030504040204" pitchFamily="50" charset="-128"/>
              </a:rPr>
              <a:t>を集めて</a:t>
            </a:r>
            <a:r>
              <a:rPr lang="ja-JP" altLang="en-US" dirty="0" smtClean="0">
                <a:latin typeface="メイリオ" panose="020B0604030504040204" pitchFamily="50" charset="-128"/>
                <a:ea typeface="メイリオ" panose="020B0604030504040204" pitchFamily="50" charset="-128"/>
              </a:rPr>
              <a:t>いる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・英語</a:t>
            </a:r>
            <a:r>
              <a:rPr lang="ja-JP" altLang="en-US" dirty="0" smtClean="0">
                <a:latin typeface="メイリオ" panose="020B0604030504040204" pitchFamily="50" charset="-128"/>
                <a:ea typeface="メイリオ" panose="020B0604030504040204" pitchFamily="50" charset="-128"/>
              </a:rPr>
              <a:t>学習に関する</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a:t>
            </a:r>
            <a:r>
              <a:rPr lang="ja-JP" altLang="en-US" dirty="0">
                <a:latin typeface="メイリオ" panose="020B0604030504040204" pitchFamily="50" charset="-128"/>
                <a:ea typeface="メイリオ" panose="020B0604030504040204" pitchFamily="50" charset="-128"/>
              </a:rPr>
              <a:t>増加</a:t>
            </a:r>
            <a:r>
              <a:rPr lang="ja-JP" altLang="en-US" dirty="0" smtClean="0">
                <a:latin typeface="メイリオ" panose="020B0604030504040204" pitchFamily="50" charset="-128"/>
                <a:ea typeface="メイリオ" panose="020B0604030504040204" pitchFamily="50" charset="-128"/>
              </a:rPr>
              <a:t>している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一方</a:t>
            </a:r>
            <a:r>
              <a:rPr lang="ja-JP" altLang="en-US" dirty="0" smtClean="0">
                <a:latin typeface="メイリオ" panose="020B0604030504040204" pitchFamily="50" charset="-128"/>
                <a:ea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ラーニングシステムは学習者の学習意欲を維持する</a:t>
            </a:r>
            <a:r>
              <a:rPr lang="ja-JP" altLang="en-US" dirty="0" smtClean="0">
                <a:latin typeface="メイリオ" panose="020B0604030504040204" pitchFamily="50" charset="-128"/>
                <a:ea typeface="メイリオ" panose="020B0604030504040204" pitchFamily="50" charset="-128"/>
              </a:rPr>
              <a:t>ことが</a:t>
            </a:r>
            <a:r>
              <a:rPr lang="ja-JP" altLang="en-US" dirty="0" smtClean="0">
                <a:latin typeface="メイリオ" panose="020B0604030504040204" pitchFamily="50" charset="-128"/>
                <a:ea typeface="メイリオ" panose="020B0604030504040204" pitchFamily="50" charset="-128"/>
              </a:rPr>
              <a:t>困難である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文章</a:t>
            </a:r>
            <a:r>
              <a:rPr lang="ja-JP" altLang="en-US" dirty="0" smtClean="0">
                <a:latin typeface="メイリオ" panose="020B0604030504040204" pitchFamily="50" charset="-128"/>
                <a:ea typeface="メイリオ" panose="020B0604030504040204" pitchFamily="50" charset="-128"/>
              </a:rPr>
              <a:t>の意味や文法を理解していても</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実際</a:t>
            </a:r>
            <a:r>
              <a:rPr lang="ja-JP" altLang="en-US" dirty="0" smtClean="0">
                <a:latin typeface="メイリオ" panose="020B0604030504040204" pitchFamily="50" charset="-128"/>
                <a:ea typeface="メイリオ" panose="020B0604030504040204" pitchFamily="50" charset="-128"/>
              </a:rPr>
              <a:t>に英文を発音をすることを苦手としている</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学習者が多い</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4667249"/>
            <a:ext cx="1266825" cy="1266825"/>
          </a:xfrm>
          <a:prstGeom prst="rect">
            <a:avLst/>
          </a:prstGeom>
        </p:spPr>
      </p:pic>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77021" y="2383967"/>
            <a:ext cx="7712032" cy="3429212"/>
          </a:xfrm>
        </p:spPr>
        <p:txBody>
          <a:bodyPr anchor="ctr">
            <a:normAutofit fontScale="85000" lnSpcReduction="20000"/>
          </a:bodyPr>
          <a:lstStyle/>
          <a:p>
            <a:pPr marL="0" indent="0">
              <a:buNone/>
            </a:pPr>
            <a:r>
              <a:rPr lang="en-US" altLang="ja-JP" sz="1800" dirty="0" smtClean="0">
                <a:latin typeface="メイリオ" panose="020B0604030504040204" pitchFamily="50" charset="-128"/>
                <a:ea typeface="メイリオ" panose="020B0604030504040204" pitchFamily="50" charset="-128"/>
              </a:rPr>
              <a:t>[1]e-</a:t>
            </a:r>
            <a:r>
              <a:rPr lang="ja-JP" altLang="en-US" sz="1800" dirty="0">
                <a:latin typeface="メイリオ" panose="020B0604030504040204" pitchFamily="50" charset="-128"/>
                <a:ea typeface="メイリオ" panose="020B0604030504040204" pitchFamily="50" charset="-128"/>
              </a:rPr>
              <a:t>ラーニング</a:t>
            </a:r>
            <a:r>
              <a:rPr lang="ja-JP" altLang="ja-JP" sz="1800" dirty="0">
                <a:latin typeface="メイリオ" panose="020B0604030504040204" pitchFamily="50" charset="-128"/>
                <a:ea typeface="メイリオ" panose="020B0604030504040204" pitchFamily="50" charset="-128"/>
              </a:rPr>
              <a:t>を用いた英語発音指導</a:t>
            </a:r>
            <a:r>
              <a:rPr lang="ja-JP" altLang="ja-JP"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野本</a:t>
            </a:r>
            <a:r>
              <a:rPr lang="en-US" altLang="ja-JP" sz="1800" dirty="0" smtClean="0">
                <a:latin typeface="メイリオ" panose="020B0604030504040204" pitchFamily="50" charset="-128"/>
                <a:ea typeface="メイリオ" panose="020B0604030504040204" pitchFamily="50" charset="-128"/>
              </a:rPr>
              <a:t>2015]</a:t>
            </a:r>
          </a:p>
          <a:p>
            <a:pPr marL="0" indent="0">
              <a:buNone/>
            </a:pPr>
            <a:r>
              <a:rPr lang="en-US" altLang="ja-JP" sz="1400" dirty="0" smtClean="0">
                <a:latin typeface="メイリオ" panose="020B0604030504040204" pitchFamily="50" charset="-128"/>
                <a:ea typeface="メイリオ" panose="020B0604030504040204" pitchFamily="50" charset="-128"/>
              </a:rPr>
              <a:t>	e-</a:t>
            </a:r>
            <a:r>
              <a:rPr lang="ja-JP" altLang="en-US" sz="1400" dirty="0" smtClean="0">
                <a:latin typeface="メイリオ" panose="020B0604030504040204" pitchFamily="50" charset="-128"/>
                <a:ea typeface="メイリオ" panose="020B0604030504040204" pitchFamily="50" charset="-128"/>
              </a:rPr>
              <a:t>ラーニングを用いた英語学習についての研究、発音に重点に置いている</a:t>
            </a:r>
            <a:endParaRPr lang="en-US" altLang="ja-JP" sz="1400"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[2]</a:t>
            </a:r>
            <a:r>
              <a:rPr lang="ja-JP" altLang="en-US" sz="1800" dirty="0" smtClean="0">
                <a:latin typeface="メイリオ" panose="020B0604030504040204" pitchFamily="50" charset="-128"/>
                <a:ea typeface="メイリオ" panose="020B0604030504040204" pitchFamily="50" charset="-128"/>
              </a:rPr>
              <a:t>言語通級</a:t>
            </a:r>
            <a:r>
              <a:rPr lang="ja-JP" altLang="en-US" sz="1800" dirty="0">
                <a:latin typeface="メイリオ" panose="020B0604030504040204" pitchFamily="50" charset="-128"/>
                <a:ea typeface="メイリオ" panose="020B0604030504040204" pitchFamily="50" charset="-128"/>
              </a:rPr>
              <a:t>指導教室における発音指導を支援する</a:t>
            </a:r>
            <a:r>
              <a:rPr lang="ja-JP" altLang="en-US" sz="1800" dirty="0" smtClean="0">
                <a:latin typeface="メイリオ" panose="020B0604030504040204" pitchFamily="50" charset="-128"/>
                <a:ea typeface="メイリオ" panose="020B0604030504040204" pitchFamily="50" charset="-128"/>
              </a:rPr>
              <a:t>システム</a:t>
            </a:r>
            <a:r>
              <a:rPr lang="en-US" altLang="ja-JP" sz="1800" dirty="0" smtClean="0">
                <a:latin typeface="メイリオ" panose="020B0604030504040204" pitchFamily="50" charset="-128"/>
                <a:ea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rPr>
              <a:t>勝瀬</a:t>
            </a:r>
            <a:r>
              <a:rPr lang="en-US" altLang="ja-JP" sz="1800" dirty="0" smtClean="0">
                <a:latin typeface="メイリオ" panose="020B0604030504040204" pitchFamily="50" charset="-128"/>
                <a:ea typeface="メイリオ" panose="020B0604030504040204" pitchFamily="50" charset="-128"/>
              </a:rPr>
              <a:t>2016]</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4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既存の</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ラーニングシステムを発音指導に利用した研究</a:t>
            </a:r>
            <a:endParaRPr lang="en-US" altLang="ja-JP" sz="14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a:p>
            <a:pPr marL="0" indent="0">
              <a:buNone/>
            </a:pPr>
            <a:r>
              <a:rPr lang="en-US" altLang="ja-JP" sz="1800" dirty="0" smtClean="0">
                <a:latin typeface="メイリオ" panose="020B0604030504040204" pitchFamily="50" charset="-128"/>
                <a:ea typeface="メイリオ" panose="020B0604030504040204" pitchFamily="50" charset="-128"/>
              </a:rPr>
              <a:t>[3]</a:t>
            </a:r>
            <a:r>
              <a:rPr lang="ja-JP" altLang="en-US" sz="1800" dirty="0" smtClean="0">
                <a:latin typeface="メイリオ" panose="020B0604030504040204" pitchFamily="50" charset="-128"/>
                <a:ea typeface="メイリオ" panose="020B0604030504040204" pitchFamily="50" charset="-128"/>
              </a:rPr>
              <a:t>音声訓練と</a:t>
            </a:r>
            <a:r>
              <a:rPr lang="ja-JP" altLang="en-US" sz="1800" dirty="0">
                <a:latin typeface="メイリオ" panose="020B0604030504040204" pitchFamily="50" charset="-128"/>
                <a:ea typeface="メイリオ" panose="020B0604030504040204" pitchFamily="50" charset="-128"/>
              </a:rPr>
              <a:t>オリジナル・スピーキングテストサイトの</a:t>
            </a:r>
            <a:r>
              <a:rPr lang="ja-JP" altLang="en-US" sz="1800" dirty="0" smtClean="0">
                <a:latin typeface="メイリオ" panose="020B0604030504040204" pitchFamily="50" charset="-128"/>
                <a:ea typeface="メイリオ" panose="020B0604030504040204" pitchFamily="50" charset="-128"/>
              </a:rPr>
              <a:t>開発</a:t>
            </a:r>
            <a:r>
              <a:rPr lang="en-US" altLang="ja-JP" sz="1800" dirty="0" smtClean="0">
                <a:latin typeface="メイリオ" panose="020B0604030504040204" pitchFamily="50" charset="-128"/>
                <a:ea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rPr>
              <a:t>竹野</a:t>
            </a:r>
            <a:r>
              <a:rPr lang="en-US" altLang="ja-JP" sz="1800" dirty="0">
                <a:latin typeface="メイリオ" panose="020B0604030504040204" pitchFamily="50" charset="-128"/>
                <a:ea typeface="メイリオ" panose="020B0604030504040204" pitchFamily="50" charset="-128"/>
              </a:rPr>
              <a:t>2016]</a:t>
            </a:r>
          </a:p>
          <a:p>
            <a:pPr marL="0" indent="0">
              <a:buNone/>
            </a:pPr>
            <a:r>
              <a:rPr lang="ja-JP" altLang="en-US" sz="1800" dirty="0">
                <a:latin typeface="メイリオ" panose="020B0604030504040204" pitchFamily="50" charset="-128"/>
                <a:ea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rPr>
              <a:t>　　　</a:t>
            </a:r>
            <a:r>
              <a:rPr lang="ja-JP" altLang="en-US" sz="1400" dirty="0" smtClean="0">
                <a:latin typeface="メイリオ" panose="020B0604030504040204" pitchFamily="50" charset="-128"/>
                <a:ea typeface="メイリオ" panose="020B0604030504040204" pitchFamily="50" charset="-128"/>
              </a:rPr>
              <a:t>スピーキングに重点を置いた</a:t>
            </a:r>
            <a:r>
              <a:rPr lang="en-US" altLang="ja-JP" sz="1400" dirty="0" smtClean="0">
                <a:latin typeface="メイリオ" panose="020B0604030504040204" pitchFamily="50" charset="-128"/>
                <a:ea typeface="メイリオ" panose="020B0604030504040204" pitchFamily="50" charset="-128"/>
              </a:rPr>
              <a:t>,e-</a:t>
            </a:r>
            <a:r>
              <a:rPr lang="ja-JP" altLang="en-US" sz="1400" dirty="0" smtClean="0">
                <a:latin typeface="メイリオ" panose="020B0604030504040204" pitchFamily="50" charset="-128"/>
                <a:ea typeface="メイリオ" panose="020B0604030504040204" pitchFamily="50" charset="-128"/>
              </a:rPr>
              <a:t>ラーニング研究</a:t>
            </a:r>
            <a:endParaRPr lang="en-US" altLang="ja-JP" sz="1400" dirty="0" smtClean="0">
              <a:latin typeface="メイリオ" panose="020B0604030504040204" pitchFamily="50" charset="-128"/>
              <a:ea typeface="メイリオ" panose="020B0604030504040204" pitchFamily="50" charset="-128"/>
            </a:endParaRPr>
          </a:p>
          <a:p>
            <a:pPr marL="0" indent="0">
              <a:buNone/>
            </a:pPr>
            <a:r>
              <a:rPr lang="en-US" altLang="ja-JP" sz="1900" dirty="0" smtClean="0">
                <a:latin typeface="メイリオ" panose="020B0604030504040204" pitchFamily="50" charset="-128"/>
                <a:ea typeface="メイリオ" panose="020B0604030504040204" pitchFamily="50" charset="-128"/>
              </a:rPr>
              <a:t>[4]</a:t>
            </a:r>
            <a:r>
              <a:rPr lang="ja-JP" altLang="en-US" sz="1200" dirty="0" smtClean="0">
                <a:latin typeface="メイリオ" panose="020B0604030504040204" pitchFamily="50" charset="-128"/>
                <a:ea typeface="メイリオ" panose="020B0604030504040204" pitchFamily="50" charset="-128"/>
              </a:rPr>
              <a:t>発音</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逐語訳</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意訳を重視した英語教育をサポートする</a:t>
            </a:r>
            <a:r>
              <a:rPr lang="en-US" altLang="ja-JP" sz="1200" dirty="0">
                <a:latin typeface="メイリオ" panose="020B0604030504040204" pitchFamily="50" charset="-128"/>
                <a:ea typeface="メイリオ" panose="020B0604030504040204" pitchFamily="50" charset="-128"/>
              </a:rPr>
              <a:t>e</a:t>
            </a:r>
            <a:r>
              <a:rPr lang="ja-JP" altLang="en-US" sz="1200" dirty="0" smtClean="0">
                <a:latin typeface="メイリオ" panose="020B0604030504040204" pitchFamily="50" charset="-128"/>
                <a:ea typeface="メイリオ" panose="020B0604030504040204" pitchFamily="50" charset="-128"/>
              </a:rPr>
              <a:t>ラーニングシステム</a:t>
            </a:r>
            <a:r>
              <a:rPr lang="en-US" altLang="ja-JP" sz="1400" dirty="0" smtClean="0">
                <a:latin typeface="メイリオ" panose="020B0604030504040204" pitchFamily="50" charset="-128"/>
                <a:ea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rPr>
              <a:t>野村</a:t>
            </a:r>
            <a:r>
              <a:rPr lang="en-US" altLang="ja-JP" sz="1400" dirty="0" smtClean="0">
                <a:latin typeface="メイリオ" panose="020B0604030504040204" pitchFamily="50" charset="-128"/>
                <a:ea typeface="メイリオ" panose="020B0604030504040204" pitchFamily="50" charset="-128"/>
              </a:rPr>
              <a:t>2016</a:t>
            </a:r>
            <a:r>
              <a:rPr lang="en-US" altLang="ja-JP" sz="1400" dirty="0">
                <a:latin typeface="メイリオ" panose="020B0604030504040204" pitchFamily="50" charset="-128"/>
                <a:ea typeface="メイリオ" panose="020B0604030504040204" pitchFamily="50" charset="-128"/>
              </a:rPr>
              <a:t>]</a:t>
            </a:r>
          </a:p>
          <a:p>
            <a:pPr marL="0" indent="0">
              <a:buNone/>
            </a:pPr>
            <a:r>
              <a:rPr lang="ja-JP" altLang="en-US" sz="22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言語学習における</a:t>
            </a:r>
            <a:r>
              <a:rPr lang="en-US" altLang="ja-JP" sz="1600" dirty="0" smtClean="0">
                <a:latin typeface="メイリオ" panose="020B0604030504040204" pitchFamily="50" charset="-128"/>
                <a:ea typeface="メイリオ" panose="020B0604030504040204" pitchFamily="50" charset="-128"/>
              </a:rPr>
              <a:t>e</a:t>
            </a:r>
            <a:r>
              <a:rPr lang="ja-JP" altLang="en-US" sz="1600" dirty="0" smtClean="0">
                <a:latin typeface="メイリオ" panose="020B0604030504040204" pitchFamily="50" charset="-128"/>
                <a:ea typeface="メイリオ" panose="020B0604030504040204" pitchFamily="50" charset="-128"/>
              </a:rPr>
              <a:t>ラーニングシステムについて</a:t>
            </a:r>
            <a:endParaRPr lang="ja-JP" altLang="en-US" sz="1600" dirty="0">
              <a:latin typeface="メイリオ" panose="020B0604030504040204" pitchFamily="50" charset="-128"/>
              <a:ea typeface="メイリオ" panose="020B0604030504040204" pitchFamily="50" charset="-128"/>
            </a:endParaRPr>
          </a:p>
          <a:p>
            <a:pPr marL="0" indent="0">
              <a:buNone/>
            </a:pPr>
            <a:endParaRPr lang="en-US" altLang="ja-JP" sz="18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14400" y="1737361"/>
            <a:ext cx="7297475" cy="4053839"/>
          </a:xfrm>
        </p:spPr>
        <p:txBody>
          <a:bodyPr>
            <a:normAutofit/>
          </a:bodyPr>
          <a:lstStyle/>
          <a:p>
            <a:pPr marL="0" indent="0">
              <a:buNone/>
            </a:pPr>
            <a:r>
              <a:rPr lang="ja-JP" altLang="en-US" dirty="0" smtClean="0">
                <a:latin typeface="メイリオ" panose="020B0604030504040204" pitchFamily="50" charset="-128"/>
                <a:ea typeface="メイリオ" panose="020B0604030504040204" pitchFamily="50" charset="-128"/>
              </a:rPr>
              <a:t>現在</a:t>
            </a:r>
            <a:r>
              <a:rPr lang="ja-JP" altLang="en-US" dirty="0">
                <a:latin typeface="メイリオ" panose="020B0604030504040204" pitchFamily="50" charset="-128"/>
                <a:ea typeface="メイリオ" panose="020B0604030504040204" pitchFamily="50" charset="-128"/>
              </a:rPr>
              <a:t>までの関連研究で</a:t>
            </a:r>
            <a:r>
              <a:rPr lang="ja-JP" altLang="en-US" dirty="0" smtClean="0">
                <a:latin typeface="メイリオ" panose="020B0604030504040204" pitchFamily="50" charset="-128"/>
                <a:ea typeface="メイリオ" panose="020B0604030504040204" pitchFamily="50" charset="-128"/>
              </a:rPr>
              <a:t>は</a:t>
            </a:r>
            <a:r>
              <a:rPr lang="en-US" altLang="ja-JP" dirty="0" smtClean="0">
                <a:latin typeface="メイリオ" panose="020B0604030504040204" pitchFamily="50" charset="-128"/>
                <a:ea typeface="メイリオ" panose="020B0604030504040204" pitchFamily="50" charset="-128"/>
              </a:rPr>
              <a:t>,e-</a:t>
            </a:r>
            <a:r>
              <a:rPr lang="ja-JP" altLang="en-US" dirty="0" smtClean="0">
                <a:latin typeface="メイリオ" panose="020B0604030504040204" pitchFamily="50" charset="-128"/>
                <a:ea typeface="メイリオ" panose="020B0604030504040204" pitchFamily="50" charset="-128"/>
              </a:rPr>
              <a:t>ラーニングに用いる教材を学習者に選択させるのではなく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難易度などの観点から実験者が選択している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本研究</a:t>
            </a:r>
            <a:r>
              <a:rPr lang="ja-JP" altLang="en-US" dirty="0" smtClean="0">
                <a:latin typeface="メイリオ" panose="020B0604030504040204" pitchFamily="50" charset="-128"/>
                <a:ea typeface="メイリオ" panose="020B0604030504040204" pitchFamily="50" charset="-128"/>
              </a:rPr>
              <a:t>では</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学習者の読み書き頻度の高い英文を問題として出題し、高い学習意欲を保ったまま学習すること、</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より学習者にマッチした表現を学習できることを目的とする</a:t>
            </a:r>
            <a:r>
              <a:rPr lang="en-US" altLang="ja-JP" dirty="0" smtClean="0">
                <a:latin typeface="メイリオ" panose="020B0604030504040204" pitchFamily="50" charset="-128"/>
                <a:ea typeface="メイリオ" panose="020B0604030504040204" pitchFamily="50" charset="-128"/>
              </a:rPr>
              <a:t>.</a:t>
            </a: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本研究</a:t>
            </a:r>
            <a:r>
              <a:rPr lang="ja-JP" altLang="en-US" dirty="0" smtClean="0">
                <a:latin typeface="メイリオ" panose="020B0604030504040204" pitchFamily="50" charset="-128"/>
                <a:ea typeface="メイリオ" panose="020B0604030504040204" pitchFamily="50" charset="-128"/>
              </a:rPr>
              <a:t>のアプローチ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769357" y="1865825"/>
            <a:ext cx="7543801" cy="2650592"/>
          </a:xfrm>
        </p:spPr>
        <p:txBody>
          <a:bodyPr>
            <a:normAutofit lnSpcReduction="10000"/>
          </a:bodyPr>
          <a:lstStyle/>
          <a:p>
            <a:pPr marL="0" indent="0">
              <a:buNone/>
            </a:pPr>
            <a:r>
              <a:rPr lang="ja-JP" altLang="en-US" dirty="0" smtClean="0">
                <a:latin typeface="メイリオ" panose="020B0604030504040204" pitchFamily="50" charset="-128"/>
                <a:ea typeface="メイリオ" panose="020B0604030504040204" pitchFamily="50" charset="-128"/>
              </a:rPr>
              <a:t>下記のようなコンテンツは無作為</a:t>
            </a:r>
            <a:r>
              <a:rPr lang="ja-JP" altLang="en-US" dirty="0">
                <a:latin typeface="メイリオ" panose="020B0604030504040204" pitchFamily="50" charset="-128"/>
                <a:ea typeface="メイリオ" panose="020B0604030504040204" pitchFamily="50" charset="-128"/>
              </a:rPr>
              <a:t>に選択された例題に</a:t>
            </a:r>
            <a:r>
              <a:rPr lang="ja-JP" altLang="en-US" dirty="0" smtClean="0">
                <a:latin typeface="メイリオ" panose="020B0604030504040204" pitchFamily="50" charset="-128"/>
                <a:ea typeface="メイリオ" panose="020B0604030504040204" pitchFamily="50" charset="-128"/>
              </a:rPr>
              <a:t>比べて</a:t>
            </a:r>
            <a:endParaRPr kumimoji="1"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solidFill>
                  <a:srgbClr val="FF0000"/>
                </a:solidFill>
                <a:latin typeface="メイリオ" panose="020B0604030504040204" pitchFamily="50" charset="-128"/>
                <a:ea typeface="メイリオ" panose="020B0604030504040204" pitchFamily="50" charset="-128"/>
              </a:rPr>
              <a:t>学習者が英語を話すような局面で発言の可能性の高い</a:t>
            </a:r>
            <a:r>
              <a:rPr lang="ja-JP" altLang="en-US" dirty="0">
                <a:latin typeface="メイリオ" panose="020B0604030504040204" pitchFamily="50" charset="-128"/>
                <a:ea typeface="メイリオ" panose="020B0604030504040204" pitchFamily="50" charset="-128"/>
              </a:rPr>
              <a:t>英文と考えられる</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学習者の関心の</a:t>
            </a:r>
            <a:r>
              <a:rPr lang="ja-JP" altLang="en-US" dirty="0" smtClean="0">
                <a:latin typeface="メイリオ" panose="020B0604030504040204" pitchFamily="50" charset="-128"/>
                <a:ea typeface="メイリオ" panose="020B0604030504040204" pitchFamily="50" charset="-128"/>
              </a:rPr>
              <a:t>るオンラインコンテンツ</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学習者自身の執筆した英語ドキュメント</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本研究</a:t>
            </a:r>
            <a:r>
              <a:rPr lang="ja-JP" altLang="en-US" dirty="0" smtClean="0">
                <a:latin typeface="メイリオ" panose="020B0604030504040204" pitchFamily="50" charset="-128"/>
                <a:ea typeface="メイリオ" panose="020B0604030504040204" pitchFamily="50" charset="-128"/>
              </a:rPr>
              <a:t>ではこのような英文を率先して出題するシステムを提案す</a:t>
            </a:r>
            <a:r>
              <a:rPr lang="ja-JP" altLang="en-US" dirty="0">
                <a:latin typeface="メイリオ" panose="020B0604030504040204" pitchFamily="50" charset="-128"/>
                <a:ea typeface="メイリオ" panose="020B0604030504040204" pitchFamily="50" charset="-128"/>
              </a:rPr>
              <a:t>る</a:t>
            </a:r>
            <a:r>
              <a:rPr lang="en-US" altLang="ja-JP" dirty="0" smtClean="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
        <p:nvSpPr>
          <p:cNvPr id="5" name="正方形/長方形 4"/>
          <p:cNvSpPr/>
          <p:nvPr/>
        </p:nvSpPr>
        <p:spPr>
          <a:xfrm>
            <a:off x="769358" y="4496328"/>
            <a:ext cx="8166538" cy="1754326"/>
          </a:xfrm>
          <a:prstGeom prst="rect">
            <a:avLst/>
          </a:prstGeom>
        </p:spPr>
        <p:txBody>
          <a:bodyPr wrap="square">
            <a:spAutoFit/>
          </a:bodyPr>
          <a:lstStyle/>
          <a:p>
            <a:r>
              <a:rPr lang="en-US" altLang="ja-JP" dirty="0" smtClean="0"/>
              <a:t>｢</a:t>
            </a:r>
            <a:r>
              <a:rPr lang="ja-JP" altLang="en-US" dirty="0" smtClean="0"/>
              <a:t>開会式はどこで行われましたか？</a:t>
            </a:r>
            <a:r>
              <a:rPr lang="en-US" altLang="ja-JP" dirty="0" smtClean="0"/>
              <a:t>｣</a:t>
            </a:r>
            <a:r>
              <a:rPr lang="ja-JP" altLang="en-US" dirty="0" smtClean="0"/>
              <a:t>という文章を英語で発話したい</a:t>
            </a:r>
            <a:r>
              <a:rPr lang="en-US" altLang="ja-JP" dirty="0" smtClean="0"/>
              <a:t>.</a:t>
            </a:r>
          </a:p>
          <a:p>
            <a:r>
              <a:rPr lang="en-US" altLang="ja-JP" dirty="0" smtClean="0"/>
              <a:t>“where </a:t>
            </a:r>
            <a:r>
              <a:rPr lang="en-US" altLang="ja-JP" dirty="0"/>
              <a:t>did it take </a:t>
            </a:r>
            <a:r>
              <a:rPr lang="en-US" altLang="ja-JP" dirty="0" smtClean="0"/>
              <a:t>“</a:t>
            </a:r>
            <a:r>
              <a:rPr lang="ja-JP" altLang="en-US" dirty="0" smtClean="0"/>
              <a:t>という表現を英文で使用した学習者</a:t>
            </a:r>
            <a:endParaRPr lang="en-US" altLang="ja-JP" dirty="0" smtClean="0"/>
          </a:p>
          <a:p>
            <a:r>
              <a:rPr lang="ja-JP" altLang="en-US" dirty="0" smtClean="0">
                <a:latin typeface="メイリオ" panose="020B0604030504040204" pitchFamily="50" charset="-128"/>
                <a:ea typeface="メイリオ" panose="020B0604030504040204" pitchFamily="50" charset="-128"/>
              </a:rPr>
              <a:t>マッチ</a:t>
            </a:r>
            <a:r>
              <a:rPr lang="ja-JP" altLang="en-US" dirty="0">
                <a:latin typeface="メイリオ" panose="020B0604030504040204" pitchFamily="50" charset="-128"/>
                <a:ea typeface="メイリオ" panose="020B0604030504040204" pitchFamily="50" charset="-128"/>
              </a:rPr>
              <a:t>した英文の例</a:t>
            </a:r>
            <a:r>
              <a:rPr lang="en-US" altLang="ja-JP" dirty="0">
                <a:latin typeface="メイリオ" panose="020B0604030504040204" pitchFamily="50" charset="-128"/>
                <a:ea typeface="メイリオ" panose="020B0604030504040204" pitchFamily="50" charset="-128"/>
              </a:rPr>
              <a:t>:</a:t>
            </a:r>
            <a:r>
              <a:rPr lang="en-US" altLang="ja-JP" dirty="0"/>
              <a:t>Where did it take place</a:t>
            </a:r>
            <a:r>
              <a:rPr lang="en-US" altLang="ja-JP" dirty="0" smtClean="0"/>
              <a:t>?</a:t>
            </a:r>
            <a:r>
              <a:rPr lang="ja-JP" altLang="en-US" dirty="0" smtClean="0"/>
              <a:t>　</a:t>
            </a:r>
            <a:endParaRPr lang="en-US" altLang="ja-JP" dirty="0" smtClean="0"/>
          </a:p>
          <a:p>
            <a:r>
              <a:rPr lang="ja-JP" altLang="en-US" dirty="0"/>
              <a:t>　</a:t>
            </a:r>
            <a:r>
              <a:rPr lang="ja-JP" altLang="en-US" dirty="0" smtClean="0"/>
              <a:t>→読み書き頻度の高い英文を使用しているので発話の難易度が低い</a:t>
            </a:r>
            <a:endParaRPr lang="en-US" altLang="ja-JP" dirty="0" smtClean="0"/>
          </a:p>
          <a:p>
            <a:r>
              <a:rPr lang="ja-JP" altLang="en-US" dirty="0">
                <a:latin typeface="メイリオ" panose="020B0604030504040204" pitchFamily="50" charset="-128"/>
                <a:ea typeface="メイリオ" panose="020B0604030504040204" pitchFamily="50" charset="-128"/>
              </a:rPr>
              <a:t>マッチしていない英文の例</a:t>
            </a:r>
            <a:r>
              <a:rPr lang="en-US" altLang="ja-JP" dirty="0">
                <a:latin typeface="メイリオ" panose="020B0604030504040204" pitchFamily="50" charset="-128"/>
                <a:ea typeface="メイリオ" panose="020B0604030504040204" pitchFamily="50" charset="-128"/>
              </a:rPr>
              <a:t>:</a:t>
            </a:r>
            <a:r>
              <a:rPr lang="en-US" altLang="ja-JP" dirty="0"/>
              <a:t>Where was the Opening ceremony </a:t>
            </a:r>
            <a:r>
              <a:rPr lang="en-US" altLang="ja-JP" dirty="0" smtClean="0"/>
              <a:t>?</a:t>
            </a:r>
          </a:p>
          <a:p>
            <a:r>
              <a:rPr lang="ja-JP" altLang="en-US" dirty="0"/>
              <a:t>　</a:t>
            </a:r>
            <a:r>
              <a:rPr lang="ja-JP" altLang="en-US" dirty="0" smtClean="0"/>
              <a:t>→</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76468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latin typeface="メイリオ" panose="020B0604030504040204" pitchFamily="50" charset="-128"/>
                <a:ea typeface="メイリオ" panose="020B0604030504040204" pitchFamily="50" charset="-128"/>
              </a:rPr>
              <a:t>提案方式</a:t>
            </a:r>
            <a:endParaRPr kumimoji="1" lang="ja-JP" altLang="en-US" sz="36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24" name="正方形/長方形 23"/>
          <p:cNvSpPr/>
          <p:nvPr/>
        </p:nvSpPr>
        <p:spPr>
          <a:xfrm>
            <a:off x="4251430" y="4897573"/>
            <a:ext cx="184730" cy="369332"/>
          </a:xfrm>
          <a:prstGeom prst="rect">
            <a:avLst/>
          </a:prstGeom>
        </p:spPr>
        <p:txBody>
          <a:bodyPr wrap="none">
            <a:spAutoFit/>
          </a:bodyPr>
          <a:lstStyle/>
          <a:p>
            <a:pPr algn="ct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44" name="グループ化 43"/>
          <p:cNvGrpSpPr/>
          <p:nvPr/>
        </p:nvGrpSpPr>
        <p:grpSpPr>
          <a:xfrm>
            <a:off x="458448" y="2363310"/>
            <a:ext cx="6212439" cy="1237865"/>
            <a:chOff x="866443" y="1974745"/>
            <a:chExt cx="7060459" cy="1271122"/>
          </a:xfrm>
        </p:grpSpPr>
        <p:sp>
          <p:nvSpPr>
            <p:cNvPr id="31" name="左中かっこ 30"/>
            <p:cNvSpPr/>
            <p:nvPr/>
          </p:nvSpPr>
          <p:spPr>
            <a:xfrm rot="16200000">
              <a:off x="4062317" y="-281873"/>
              <a:ext cx="331866" cy="6723614"/>
            </a:xfrm>
            <a:prstGeom prst="leftBrace">
              <a:avLst>
                <a:gd name="adj1" fmla="val 26604"/>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32" name="正方形/長方形 31"/>
            <p:cNvSpPr/>
            <p:nvPr/>
          </p:nvSpPr>
          <p:spPr>
            <a:xfrm>
              <a:off x="941953" y="1980368"/>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英語</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ドキュメント</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2696854" y="1974745"/>
              <a:ext cx="1597593"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オンライン</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の活動履歴</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469696" y="1974745"/>
              <a:ext cx="1444122" cy="827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翻訳した英文</a:t>
              </a:r>
              <a:endParaRPr kumimoji="1"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6022428" y="2511277"/>
              <a:ext cx="1904474" cy="400110"/>
            </a:xfrm>
            <a:prstGeom prst="rect">
              <a:avLst/>
            </a:prstGeom>
            <a:noFill/>
          </p:spPr>
          <p:txBody>
            <a:bodyPr wrap="square" rtlCol="0">
              <a:spAutoFit/>
            </a:bodyPr>
            <a:lstStyle/>
            <a:p>
              <a:r>
                <a:rPr kumimoji="1" lang="en-US" altLang="ja-JP" sz="2000" b="1" dirty="0" smtClean="0">
                  <a:latin typeface="メイリオ" panose="020B0604030504040204" pitchFamily="50" charset="-128"/>
                  <a:ea typeface="メイリオ" panose="020B0604030504040204" pitchFamily="50" charset="-128"/>
                </a:rPr>
                <a:t>....</a:t>
              </a:r>
              <a:endParaRPr kumimoji="1" lang="ja-JP" altLang="en-US" sz="2000" b="1" dirty="0">
                <a:latin typeface="メイリオ" panose="020B0604030504040204" pitchFamily="50" charset="-128"/>
                <a:ea typeface="メイリオ" panose="020B0604030504040204" pitchFamily="50" charset="-128"/>
              </a:endParaRPr>
            </a:p>
          </p:txBody>
        </p:sp>
      </p:grpSp>
      <p:pic>
        <p:nvPicPr>
          <p:cNvPr id="38" name="図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3987" y="3704562"/>
            <a:ext cx="884971" cy="884971"/>
          </a:xfrm>
          <a:prstGeom prst="rect">
            <a:avLst/>
          </a:prstGeom>
        </p:spPr>
      </p:pic>
      <p:sp>
        <p:nvSpPr>
          <p:cNvPr id="39" name="テキスト ボックス 38"/>
          <p:cNvSpPr txBox="1"/>
          <p:nvPr/>
        </p:nvSpPr>
        <p:spPr>
          <a:xfrm>
            <a:off x="2973987" y="4610726"/>
            <a:ext cx="962415" cy="369332"/>
          </a:xfrm>
          <a:prstGeom prst="rect">
            <a:avLst/>
          </a:prstGeom>
          <a:noFill/>
        </p:spPr>
        <p:txBody>
          <a:bodyPr wrap="square" rtlCol="0">
            <a:spAutoFit/>
          </a:bodyPr>
          <a:lstStyle/>
          <a:p>
            <a:r>
              <a:rPr lang="ja-JP" altLang="en-US" b="1" dirty="0">
                <a:solidFill>
                  <a:schemeClr val="accent2">
                    <a:lumMod val="75000"/>
                  </a:schemeClr>
                </a:solidFill>
                <a:latin typeface="メイリオ" panose="020B0604030504040204" pitchFamily="50" charset="-128"/>
                <a:ea typeface="メイリオ" panose="020B0604030504040204" pitchFamily="50" charset="-128"/>
              </a:rPr>
              <a:t>学習者</a:t>
            </a:r>
            <a:endParaRPr kumimoji="1" lang="ja-JP" altLang="en-US" b="1" dirty="0">
              <a:solidFill>
                <a:schemeClr val="accent2">
                  <a:lumMod val="75000"/>
                </a:schemeClr>
              </a:solidFill>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6481870" y="3429512"/>
            <a:ext cx="620951" cy="4540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4" name="正方形/長方形 63"/>
          <p:cNvSpPr/>
          <p:nvPr/>
        </p:nvSpPr>
        <p:spPr>
          <a:xfrm>
            <a:off x="2155231" y="5042773"/>
            <a:ext cx="2818874" cy="890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スピーキング用の</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問題として出題する</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68" name="直線矢印コネクタ 67"/>
          <p:cNvCxnSpPr/>
          <p:nvPr/>
        </p:nvCxnSpPr>
        <p:spPr>
          <a:xfrm flipH="1">
            <a:off x="5372888" y="4828025"/>
            <a:ext cx="1187884" cy="2263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4665" y="4092154"/>
            <a:ext cx="990085" cy="990085"/>
          </a:xfrm>
          <a:prstGeom prst="rect">
            <a:avLst/>
          </a:prstGeom>
        </p:spPr>
      </p:pic>
      <p:sp>
        <p:nvSpPr>
          <p:cNvPr id="72" name="テキスト ボックス 71"/>
          <p:cNvSpPr txBox="1"/>
          <p:nvPr/>
        </p:nvSpPr>
        <p:spPr>
          <a:xfrm>
            <a:off x="6949484" y="2769003"/>
            <a:ext cx="2172343" cy="646331"/>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データベース</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に収集する</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3" name="テキスト ボックス 72"/>
          <p:cNvSpPr txBox="1"/>
          <p:nvPr/>
        </p:nvSpPr>
        <p:spPr>
          <a:xfrm>
            <a:off x="5372888" y="5194282"/>
            <a:ext cx="3216165" cy="923330"/>
          </a:xfrm>
          <a:prstGeom prst="rect">
            <a:avLst/>
          </a:prstGeom>
          <a:noFill/>
        </p:spPr>
        <p:txBody>
          <a:bodyPr wrap="square" rtlCol="0">
            <a:spAutoFit/>
          </a:bodyPr>
          <a:lstStyle/>
          <a:p>
            <a:r>
              <a:rPr kumimoji="1" lang="ja-JP" altLang="en-US" dirty="0" smtClean="0">
                <a:solidFill>
                  <a:schemeClr val="accent2">
                    <a:lumMod val="75000"/>
                  </a:schemeClr>
                </a:solidFill>
                <a:latin typeface="メイリオ" panose="020B0604030504040204" pitchFamily="50" charset="-128"/>
                <a:ea typeface="メイリオ" panose="020B0604030504040204" pitchFamily="50" charset="-128"/>
              </a:rPr>
              <a:t>無作為ではなく、</a:t>
            </a:r>
            <a:endParaRPr kumimoji="1"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学習者が今後に発音する</a:t>
            </a:r>
            <a:endParaRPr lang="en-US" altLang="ja-JP" dirty="0" smtClean="0">
              <a:solidFill>
                <a:schemeClr val="accent2">
                  <a:lumMod val="75000"/>
                </a:schemeClr>
              </a:solidFill>
              <a:latin typeface="メイリオ" panose="020B0604030504040204" pitchFamily="50" charset="-128"/>
              <a:ea typeface="メイリオ" panose="020B0604030504040204" pitchFamily="50" charset="-128"/>
            </a:endParaRPr>
          </a:p>
          <a:p>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可能性の高い</a:t>
            </a:r>
            <a:r>
              <a:rPr lang="ja-JP" altLang="en-US" dirty="0">
                <a:solidFill>
                  <a:schemeClr val="accent2">
                    <a:lumMod val="75000"/>
                  </a:schemeClr>
                </a:solidFill>
                <a:latin typeface="メイリオ" panose="020B0604030504040204" pitchFamily="50" charset="-128"/>
                <a:ea typeface="メイリオ" panose="020B0604030504040204" pitchFamily="50" charset="-128"/>
              </a:rPr>
              <a:t>英文</a:t>
            </a:r>
            <a:r>
              <a:rPr lang="ja-JP" altLang="en-US" dirty="0" smtClean="0">
                <a:solidFill>
                  <a:schemeClr val="accent2">
                    <a:lumMod val="75000"/>
                  </a:schemeClr>
                </a:solidFill>
                <a:latin typeface="メイリオ" panose="020B0604030504040204" pitchFamily="50" charset="-128"/>
                <a:ea typeface="メイリオ" panose="020B0604030504040204" pitchFamily="50" charset="-128"/>
              </a:rPr>
              <a:t>を出題可能</a:t>
            </a:r>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p:sp>
        <p:nvSpPr>
          <p:cNvPr id="74" name="テキスト ボックス 73"/>
          <p:cNvSpPr txBox="1"/>
          <p:nvPr/>
        </p:nvSpPr>
        <p:spPr>
          <a:xfrm>
            <a:off x="458446" y="1917087"/>
            <a:ext cx="6924295" cy="369332"/>
          </a:xfrm>
          <a:prstGeom prst="rect">
            <a:avLst/>
          </a:prstGeom>
          <a:noFill/>
        </p:spPr>
        <p:txBody>
          <a:bodyPr wrap="square" rtlCol="0">
            <a:spAutoFit/>
          </a:bodyPr>
          <a:lstStyle/>
          <a:p>
            <a:r>
              <a:rPr lang="ja-JP" altLang="en-US" dirty="0" smtClean="0">
                <a:solidFill>
                  <a:schemeClr val="accent1">
                    <a:lumMod val="75000"/>
                  </a:schemeClr>
                </a:solidFill>
                <a:latin typeface="メイリオ" panose="020B0604030504040204" pitchFamily="50" charset="-128"/>
                <a:ea typeface="メイリオ" panose="020B0604030504040204" pitchFamily="50" charset="-128"/>
              </a:rPr>
              <a:t>学習者の関心のあるコンテンツ</a:t>
            </a:r>
            <a:endParaRPr kumimoji="1" lang="ja-JP" altLang="en-US" dirty="0">
              <a:solidFill>
                <a:schemeClr val="accent1">
                  <a:lumMod val="7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5105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実装システム図</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sp>
        <p:nvSpPr>
          <p:cNvPr id="5" name="テキスト ボックス 4"/>
          <p:cNvSpPr txBox="1"/>
          <p:nvPr/>
        </p:nvSpPr>
        <p:spPr>
          <a:xfrm>
            <a:off x="4277331" y="2346040"/>
            <a:ext cx="3100654" cy="584775"/>
          </a:xfrm>
          <a:prstGeom prst="rect">
            <a:avLst/>
          </a:prstGeom>
          <a:noFill/>
        </p:spPr>
        <p:txBody>
          <a:bodyPr wrap="square" rtlCol="0">
            <a:spAutoFit/>
          </a:bodyPr>
          <a:lstStyle/>
          <a:p>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見出し</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や頻出単語など</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p>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関心度の高い</a:t>
            </a:r>
            <a:r>
              <a:rPr lang="ja-JP" altLang="en-US" sz="1600" b="1" dirty="0">
                <a:solidFill>
                  <a:schemeClr val="accent5">
                    <a:lumMod val="75000"/>
                  </a:schemeClr>
                </a:solidFill>
                <a:latin typeface="メイリオ" panose="020B0604030504040204" pitchFamily="50" charset="-128"/>
                <a:ea typeface="メイリオ" panose="020B0604030504040204" pitchFamily="50" charset="-128"/>
              </a:rPr>
              <a:t>英文</a:t>
            </a:r>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を抽出する</a:t>
            </a:r>
            <a:r>
              <a:rPr lang="en-US" altLang="ja-JP" sz="1600" b="1" dirty="0" smtClean="0">
                <a:solidFill>
                  <a:schemeClr val="accent5">
                    <a:lumMod val="75000"/>
                  </a:schemeClr>
                </a:solidFill>
                <a:latin typeface="メイリオ" panose="020B0604030504040204" pitchFamily="50" charset="-128"/>
                <a:ea typeface="メイリオ" panose="020B0604030504040204" pitchFamily="50" charset="-128"/>
              </a:rPr>
              <a:t>.</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14187" y="2230191"/>
            <a:ext cx="3538713" cy="1358609"/>
            <a:chOff x="5457175" y="4132286"/>
            <a:chExt cx="3058788" cy="1183186"/>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1017" y="4237607"/>
              <a:ext cx="486398" cy="486398"/>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1195" y="4761443"/>
              <a:ext cx="530203" cy="530203"/>
            </a:xfrm>
            <a:prstGeom prst="rect">
              <a:avLst/>
            </a:prstGeom>
          </p:spPr>
        </p:pic>
        <p:sp>
          <p:nvSpPr>
            <p:cNvPr id="9" name="テキスト ボックス 8"/>
            <p:cNvSpPr txBox="1"/>
            <p:nvPr/>
          </p:nvSpPr>
          <p:spPr>
            <a:xfrm>
              <a:off x="6114971" y="4334203"/>
              <a:ext cx="2171713" cy="369332"/>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英文チャットログ</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116199" y="4838453"/>
              <a:ext cx="2399764" cy="367539"/>
            </a:xfrm>
            <a:prstGeom prst="rect">
              <a:avLst/>
            </a:prstGeom>
            <a:noFill/>
          </p:spPr>
          <p:txBody>
            <a:bodyPr wrap="square" rtlCol="0">
              <a:spAutoFit/>
            </a:bodyPr>
            <a:lstStyle/>
            <a:p>
              <a:r>
                <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WEB</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ページ</a:t>
              </a: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の英文</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5457175" y="4132286"/>
              <a:ext cx="3058788" cy="11831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sp>
        <p:nvSpPr>
          <p:cNvPr id="12" name="テキスト ボックス 11"/>
          <p:cNvSpPr txBox="1"/>
          <p:nvPr/>
        </p:nvSpPr>
        <p:spPr>
          <a:xfrm>
            <a:off x="383789" y="1799149"/>
            <a:ext cx="4933722" cy="369332"/>
          </a:xfrm>
          <a:prstGeom prst="rect">
            <a:avLst/>
          </a:prstGeom>
          <a:noFill/>
        </p:spPr>
        <p:txBody>
          <a:bodyPr wrap="square" rtlCol="0">
            <a:spAutoFit/>
          </a:bodyPr>
          <a:lstStyle/>
          <a:p>
            <a:r>
              <a:rPr kumimoji="1" lang="ja-JP" altLang="en-US" dirty="0" smtClean="0">
                <a:solidFill>
                  <a:schemeClr val="accent3">
                    <a:lumMod val="75000"/>
                  </a:schemeClr>
                </a:solidFill>
                <a:latin typeface="メイリオ" panose="020B0604030504040204" pitchFamily="50" charset="-128"/>
                <a:ea typeface="メイリオ" panose="020B0604030504040204" pitchFamily="50" charset="-128"/>
              </a:rPr>
              <a:t>関心のあるデータを収集するプログラム</a:t>
            </a:r>
            <a:endParaRPr kumimoji="1" lang="ja-JP" altLang="en-US" dirty="0">
              <a:solidFill>
                <a:schemeClr val="accent3">
                  <a:lumMod val="7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4721789" y="3463089"/>
            <a:ext cx="2249876" cy="776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18" name="グループ化 17"/>
          <p:cNvGrpSpPr/>
          <p:nvPr/>
        </p:nvGrpSpPr>
        <p:grpSpPr>
          <a:xfrm>
            <a:off x="6971665" y="3696416"/>
            <a:ext cx="712032" cy="309718"/>
            <a:chOff x="6884999" y="3194825"/>
            <a:chExt cx="712032" cy="309718"/>
          </a:xfrm>
        </p:grpSpPr>
        <p:cxnSp>
          <p:nvCxnSpPr>
            <p:cNvPr id="15"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19" name="グループ化 18"/>
          <p:cNvGrpSpPr/>
          <p:nvPr/>
        </p:nvGrpSpPr>
        <p:grpSpPr>
          <a:xfrm>
            <a:off x="7377985" y="3195744"/>
            <a:ext cx="1478888" cy="1042649"/>
            <a:chOff x="7225023" y="2642592"/>
            <a:chExt cx="1478888" cy="1042649"/>
          </a:xfrm>
        </p:grpSpPr>
        <p:sp>
          <p:nvSpPr>
            <p:cNvPr id="14" name="テキスト ボックス 13"/>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pic>
        <p:nvPicPr>
          <p:cNvPr id="20" name="図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2420" y="4587294"/>
            <a:ext cx="990085" cy="990085"/>
          </a:xfrm>
          <a:prstGeom prst="rect">
            <a:avLst/>
          </a:prstGeom>
        </p:spPr>
      </p:pic>
      <p:sp>
        <p:nvSpPr>
          <p:cNvPr id="21" name="テキスト ボックス 20"/>
          <p:cNvSpPr txBox="1"/>
          <p:nvPr/>
        </p:nvSpPr>
        <p:spPr>
          <a:xfrm>
            <a:off x="1894618" y="5691400"/>
            <a:ext cx="1740276" cy="369332"/>
          </a:xfrm>
          <a:prstGeom prst="rect">
            <a:avLst/>
          </a:prstGeom>
          <a:noFill/>
        </p:spPr>
        <p:txBody>
          <a:bodyPr wrap="square" rtlCol="0">
            <a:spAutoFit/>
          </a:bodyPr>
          <a:lstStyle/>
          <a:p>
            <a:pPr algn="ctr"/>
            <a:r>
              <a:rPr lang="ja-JP" altLang="en-US" b="1" dirty="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kumimoji="1" lang="ja-JP" altLang="en-US"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2" name="カギ線コネクタ 49"/>
          <p:cNvCxnSpPr/>
          <p:nvPr/>
        </p:nvCxnSpPr>
        <p:spPr>
          <a:xfrm>
            <a:off x="2764754" y="3673474"/>
            <a:ext cx="1" cy="84771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4594620" y="4925802"/>
            <a:ext cx="2269940" cy="771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問題生成</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プログラム</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3371850" y="5207000"/>
            <a:ext cx="10287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5726344" y="4293304"/>
            <a:ext cx="0" cy="5655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4277331" y="2230192"/>
            <a:ext cx="2904519"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7023212" y="5207000"/>
            <a:ext cx="2029163" cy="932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75000"/>
                  </a:schemeClr>
                </a:solidFill>
                <a:latin typeface="メイリオ" panose="020B0604030504040204" pitchFamily="50" charset="-128"/>
                <a:ea typeface="メイリオ" panose="020B0604030504040204" pitchFamily="50" charset="-128"/>
              </a:rPr>
              <a:t>音節ごとに</a:t>
            </a:r>
            <a:r>
              <a:rPr lang="ja-JP" altLang="en-US" b="1" dirty="0" smtClean="0">
                <a:solidFill>
                  <a:schemeClr val="accent5">
                    <a:lumMod val="75000"/>
                  </a:schemeClr>
                </a:solidFill>
                <a:latin typeface="メイリオ" panose="020B0604030504040204" pitchFamily="50" charset="-128"/>
                <a:ea typeface="メイリオ" panose="020B0604030504040204" pitchFamily="50" charset="-128"/>
              </a:rPr>
              <a:t>発音の正否を判定する</a:t>
            </a:r>
            <a:endParaRPr lang="en-US" altLang="ja-JP"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38" name="テキスト ボックス 37"/>
          <p:cNvSpPr txBox="1"/>
          <p:nvPr/>
        </p:nvSpPr>
        <p:spPr>
          <a:xfrm>
            <a:off x="168784" y="4587294"/>
            <a:ext cx="1869566" cy="830997"/>
          </a:xfrm>
          <a:prstGeom prst="rect">
            <a:avLst/>
          </a:prstGeom>
          <a:noFill/>
        </p:spPr>
        <p:txBody>
          <a:bodyPr wrap="square" rtlCol="0">
            <a:spAutoFit/>
          </a:bodyPr>
          <a:lstStyle/>
          <a:p>
            <a:r>
              <a:rPr lang="ja-JP" altLang="en-US" sz="1600" b="1" dirty="0" smtClean="0">
                <a:solidFill>
                  <a:schemeClr val="accent5">
                    <a:lumMod val="75000"/>
                  </a:schemeClr>
                </a:solidFill>
                <a:latin typeface="メイリオ" panose="020B0604030504040204" pitchFamily="50" charset="-128"/>
                <a:ea typeface="メイリオ" panose="020B0604030504040204" pitchFamily="50" charset="-128"/>
              </a:rPr>
              <a:t>データベース内で発音などで分類する</a:t>
            </a:r>
            <a:endParaRPr lang="ja-JP" altLang="en-US" sz="1600" b="1" dirty="0">
              <a:solidFill>
                <a:schemeClr val="accent5">
                  <a:lumMod val="75000"/>
                </a:schemeClr>
              </a:solidFill>
              <a:latin typeface="メイリオ" panose="020B0604030504040204" pitchFamily="50" charset="-128"/>
              <a:ea typeface="メイリオ" panose="020B0604030504040204" pitchFamily="50" charset="-128"/>
            </a:endParaRPr>
          </a:p>
        </p:txBody>
      </p:sp>
      <p:sp>
        <p:nvSpPr>
          <p:cNvPr id="28" name="テキスト ボックス 27"/>
          <p:cNvSpPr txBox="1"/>
          <p:nvPr/>
        </p:nvSpPr>
        <p:spPr>
          <a:xfrm>
            <a:off x="7181850" y="429251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正解音声を聞く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168784" y="4530495"/>
            <a:ext cx="2029163" cy="887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3081" y="286604"/>
            <a:ext cx="7543800" cy="1450757"/>
          </a:xfrm>
        </p:spPr>
        <p:txBody>
          <a:bodyPr/>
          <a:lstStyle/>
          <a:p>
            <a:r>
              <a:rPr lang="ja-JP" altLang="en-US" dirty="0">
                <a:latin typeface="メイリオ" panose="020B0604030504040204" pitchFamily="50" charset="-128"/>
                <a:ea typeface="メイリオ" panose="020B0604030504040204" pitchFamily="50" charset="-128"/>
              </a:rPr>
              <a:t>主</a:t>
            </a:r>
            <a:r>
              <a:rPr lang="ja-JP" altLang="en-US" dirty="0" smtClean="0">
                <a:latin typeface="メイリオ" panose="020B0604030504040204" pitchFamily="50" charset="-128"/>
                <a:ea typeface="メイリオ" panose="020B0604030504040204" pitchFamily="50" charset="-128"/>
              </a:rPr>
              <a:t>な実装</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352425" y="1845733"/>
            <a:ext cx="8677275" cy="4278841"/>
          </a:xfrm>
        </p:spPr>
        <p:txBody>
          <a:bodyPr>
            <a:normAutofit lnSpcReduction="10000"/>
          </a:bodyPr>
          <a:lstStyle/>
          <a:p>
            <a:r>
              <a:rPr lang="ja-JP" altLang="en-US" dirty="0">
                <a:latin typeface="メイリオ" panose="020B0604030504040204" pitchFamily="50" charset="-128"/>
                <a:ea typeface="メイリオ" panose="020B0604030504040204" pitchFamily="50" charset="-128"/>
              </a:rPr>
              <a:t>実験システム</a:t>
            </a:r>
            <a:r>
              <a:rPr lang="ja-JP" altLang="en-US" dirty="0" smtClean="0">
                <a:latin typeface="メイリオ" panose="020B0604030504040204" pitchFamily="50" charset="-128"/>
                <a:ea typeface="メイリオ" panose="020B0604030504040204" pitchFamily="50" charset="-128"/>
              </a:rPr>
              <a:t>内</a:t>
            </a:r>
            <a:r>
              <a:rPr lang="ja-JP" altLang="en-US" dirty="0">
                <a:latin typeface="メイリオ" panose="020B0604030504040204" pitchFamily="50" charset="-128"/>
                <a:ea typeface="メイリオ" panose="020B0604030504040204" pitchFamily="50" charset="-128"/>
              </a:rPr>
              <a:t>で出題する問題用のデータを以下</a:t>
            </a:r>
            <a:r>
              <a:rPr lang="ja-JP" altLang="en-US" dirty="0" smtClean="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つ</a:t>
            </a:r>
            <a:r>
              <a:rPr lang="ja-JP" altLang="en-US" dirty="0" smtClean="0">
                <a:latin typeface="メイリオ" panose="020B0604030504040204" pitchFamily="50" charset="-128"/>
                <a:ea typeface="メイリオ" panose="020B0604030504040204" pitchFamily="50" charset="-128"/>
              </a:rPr>
              <a:t>から</a:t>
            </a:r>
            <a:r>
              <a:rPr lang="ja-JP" altLang="en-US" dirty="0">
                <a:latin typeface="メイリオ" panose="020B0604030504040204" pitchFamily="50" charset="-128"/>
                <a:ea typeface="メイリオ" panose="020B0604030504040204" pitchFamily="50" charset="-128"/>
              </a:rPr>
              <a:t>取得</a:t>
            </a:r>
            <a:r>
              <a:rPr lang="ja-JP" altLang="en-US" dirty="0" smtClean="0">
                <a:latin typeface="メイリオ" panose="020B0604030504040204" pitchFamily="50" charset="-128"/>
                <a:ea typeface="メイリオ" panose="020B0604030504040204" pitchFamily="50" charset="-128"/>
              </a:rPr>
              <a:t>したい</a:t>
            </a:r>
            <a:endParaRPr lang="en-US" altLang="ja-JP" dirty="0" smtClean="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1</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チャットサービスでの</a:t>
            </a:r>
            <a:r>
              <a:rPr lang="ja-JP" altLang="en-US" sz="2200" dirty="0">
                <a:latin typeface="メイリオ" panose="020B0604030504040204" pitchFamily="50" charset="-128"/>
                <a:ea typeface="メイリオ" panose="020B0604030504040204" pitchFamily="50" charset="-128"/>
              </a:rPr>
              <a:t>英文</a:t>
            </a:r>
            <a:r>
              <a:rPr lang="ja-JP" altLang="en-US" sz="2200" dirty="0" smtClean="0">
                <a:latin typeface="メイリオ" panose="020B0604030504040204" pitchFamily="50" charset="-128"/>
                <a:ea typeface="メイリオ" panose="020B0604030504040204" pitchFamily="50" charset="-128"/>
              </a:rPr>
              <a:t>コミュニケーション</a:t>
            </a:r>
            <a:endParaRPr lang="en-US" altLang="ja-JP" sz="2200" dirty="0" smtClean="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学習者</a:t>
            </a:r>
            <a:r>
              <a:rPr lang="ja-JP" altLang="en-US" sz="1500" dirty="0">
                <a:latin typeface="メイリオ" panose="020B0604030504040204" pitchFamily="50" charset="-128"/>
                <a:ea typeface="メイリオ" panose="020B0604030504040204" pitchFamily="50" charset="-128"/>
              </a:rPr>
              <a:t>が参加してる英語での会話が行われて</a:t>
            </a:r>
            <a:r>
              <a:rPr lang="ja-JP" altLang="en-US" sz="1500" dirty="0" smtClean="0">
                <a:latin typeface="メイリオ" panose="020B0604030504040204" pitchFamily="50" charset="-128"/>
                <a:ea typeface="メイリオ" panose="020B0604030504040204" pitchFamily="50" charset="-128"/>
              </a:rPr>
              <a:t>いるため</a:t>
            </a:r>
            <a:r>
              <a:rPr lang="en-US" altLang="ja-JP" sz="1500" dirty="0" smtClean="0">
                <a:latin typeface="メイリオ" panose="020B0604030504040204" pitchFamily="50" charset="-128"/>
                <a:ea typeface="メイリオ" panose="020B0604030504040204" pitchFamily="50" charset="-128"/>
              </a:rPr>
              <a:t>,</a:t>
            </a:r>
          </a:p>
          <a:p>
            <a:r>
              <a:rPr lang="ja-JP" altLang="en-US" sz="1500" dirty="0">
                <a:latin typeface="メイリオ" panose="020B0604030504040204" pitchFamily="50" charset="-128"/>
                <a:ea typeface="メイリオ" panose="020B0604030504040204" pitchFamily="50" charset="-128"/>
              </a:rPr>
              <a:t>　 </a:t>
            </a:r>
            <a:r>
              <a:rPr lang="ja-JP" altLang="en-US" sz="1500" dirty="0" smtClean="0">
                <a:latin typeface="メイリオ" panose="020B0604030504040204" pitchFamily="50" charset="-128"/>
                <a:ea typeface="メイリオ" panose="020B0604030504040204" pitchFamily="50" charset="-128"/>
              </a:rPr>
              <a:t> 学習者の英会話に用いる英文が直接取得できる</a:t>
            </a:r>
            <a:r>
              <a:rPr lang="en-US" altLang="ja-JP" sz="1500" dirty="0" smtClean="0">
                <a:latin typeface="メイリオ" panose="020B0604030504040204" pitchFamily="50" charset="-128"/>
                <a:ea typeface="メイリオ" panose="020B0604030504040204" pitchFamily="50" charset="-128"/>
              </a:rPr>
              <a:t>.</a:t>
            </a:r>
          </a:p>
          <a:p>
            <a:r>
              <a:rPr lang="en-US" altLang="ja-JP" sz="1500" dirty="0">
                <a:latin typeface="メイリオ" panose="020B0604030504040204" pitchFamily="50" charset="-128"/>
                <a:ea typeface="メイリオ" panose="020B0604030504040204" pitchFamily="50" charset="-128"/>
              </a:rPr>
              <a:t> </a:t>
            </a:r>
            <a:r>
              <a:rPr lang="en-US" altLang="ja-JP" sz="1500" dirty="0" smtClean="0">
                <a:latin typeface="メイリオ" panose="020B0604030504040204" pitchFamily="50" charset="-128"/>
                <a:ea typeface="メイリオ" panose="020B0604030504040204" pitchFamily="50" charset="-128"/>
              </a:rPr>
              <a:t>   slack</a:t>
            </a:r>
            <a:r>
              <a:rPr lang="ja-JP" altLang="en-US" sz="1500" dirty="0" smtClean="0">
                <a:latin typeface="メイリオ" panose="020B0604030504040204" pitchFamily="50" charset="-128"/>
                <a:ea typeface="メイリオ" panose="020B0604030504040204" pitchFamily="50" charset="-128"/>
              </a:rPr>
              <a:t>であればログファイルを取得できる</a:t>
            </a:r>
            <a:endParaRPr lang="en-US" altLang="ja-JP" sz="1500" dirty="0" smtClean="0">
              <a:latin typeface="メイリオ" panose="020B0604030504040204" pitchFamily="50" charset="-128"/>
              <a:ea typeface="メイリオ" panose="020B0604030504040204" pitchFamily="50" charset="-128"/>
            </a:endParaRPr>
          </a:p>
          <a:p>
            <a:r>
              <a:rPr lang="en-US" altLang="ja-JP" sz="2200" dirty="0">
                <a:latin typeface="メイリオ" panose="020B0604030504040204" pitchFamily="50" charset="-128"/>
                <a:ea typeface="メイリオ" panose="020B0604030504040204" pitchFamily="50" charset="-128"/>
              </a:rPr>
              <a:t>2</a:t>
            </a:r>
            <a:r>
              <a:rPr lang="en-US" altLang="ja-JP" sz="2200" dirty="0" smtClean="0">
                <a:latin typeface="メイリオ" panose="020B0604030504040204" pitchFamily="50" charset="-128"/>
                <a:ea typeface="メイリオ" panose="020B0604030504040204" pitchFamily="50" charset="-128"/>
              </a:rPr>
              <a:t>.</a:t>
            </a:r>
            <a:r>
              <a:rPr lang="ja-JP" altLang="en-US" sz="2200" dirty="0">
                <a:latin typeface="メイリオ" panose="020B0604030504040204" pitchFamily="50" charset="-128"/>
                <a:ea typeface="メイリオ" panose="020B0604030504040204" pitchFamily="50" charset="-128"/>
              </a:rPr>
              <a:t>学習者</a:t>
            </a:r>
            <a:r>
              <a:rPr lang="ja-JP" altLang="en-US" sz="2200" dirty="0" smtClean="0">
                <a:latin typeface="メイリオ" panose="020B0604030504040204" pitchFamily="50" charset="-128"/>
                <a:ea typeface="メイリオ" panose="020B0604030504040204" pitchFamily="50" charset="-128"/>
              </a:rPr>
              <a:t>が英語執筆したドキュメント</a:t>
            </a:r>
            <a:endParaRPr lang="en-US" altLang="ja-JP" sz="2200" dirty="0" smtClean="0">
              <a:latin typeface="メイリオ" panose="020B0604030504040204" pitchFamily="50" charset="-128"/>
              <a:ea typeface="メイリオ" panose="020B0604030504040204" pitchFamily="50" charset="-128"/>
            </a:endParaRPr>
          </a:p>
          <a:p>
            <a:r>
              <a:rPr lang="ja-JP" altLang="en-US" sz="2200" dirty="0">
                <a:latin typeface="メイリオ" panose="020B0604030504040204" pitchFamily="50" charset="-128"/>
                <a:ea typeface="メイリオ" panose="020B0604030504040204" pitchFamily="50" charset="-128"/>
              </a:rPr>
              <a:t>　</a:t>
            </a:r>
            <a:r>
              <a:rPr lang="ja-JP" altLang="en-US" sz="1600" dirty="0">
                <a:latin typeface="メイリオ" panose="020B0604030504040204" pitchFamily="50" charset="-128"/>
                <a:ea typeface="メイリオ" panose="020B0604030504040204" pitchFamily="50" charset="-128"/>
              </a:rPr>
              <a:t>執筆</a:t>
            </a:r>
            <a:r>
              <a:rPr lang="ja-JP" altLang="en-US" sz="1600" dirty="0" smtClean="0">
                <a:latin typeface="メイリオ" panose="020B0604030504040204" pitchFamily="50" charset="-128"/>
                <a:ea typeface="メイリオ" panose="020B0604030504040204" pitchFamily="50" charset="-128"/>
              </a:rPr>
              <a:t>を通して用いた</a:t>
            </a:r>
            <a:r>
              <a:rPr lang="en-US" altLang="ja-JP" sz="1600" dirty="0" smtClean="0">
                <a:latin typeface="メイリオ" panose="020B0604030504040204" pitchFamily="50" charset="-128"/>
                <a:ea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rPr>
              <a:t>英文は学習者自身が選択したものであり</a:t>
            </a:r>
            <a:r>
              <a:rPr lang="en-US" altLang="ja-JP" sz="1600" dirty="0" smtClean="0">
                <a:latin typeface="メイリオ" panose="020B0604030504040204" pitchFamily="50" charset="-128"/>
                <a:ea typeface="メイリオ" panose="020B0604030504040204" pitchFamily="50" charset="-128"/>
              </a:rPr>
              <a:t>.</a:t>
            </a:r>
          </a:p>
          <a:p>
            <a:r>
              <a:rPr lang="en-US" altLang="ja-JP" sz="1600" dirty="0">
                <a:latin typeface="メイリオ" panose="020B0604030504040204" pitchFamily="50" charset="-128"/>
                <a:ea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rPr>
              <a:t>学習者との関連度が高い</a:t>
            </a:r>
            <a:r>
              <a:rPr lang="en-US" altLang="ja-JP" sz="1600" dirty="0" smtClean="0">
                <a:latin typeface="メイリオ" panose="020B0604030504040204" pitchFamily="50" charset="-128"/>
                <a:ea typeface="メイリオ" panose="020B0604030504040204" pitchFamily="50" charset="-128"/>
              </a:rPr>
              <a:t>.</a:t>
            </a:r>
          </a:p>
          <a:p>
            <a:pPr marL="0" indent="0">
              <a:buNone/>
            </a:pPr>
            <a:r>
              <a:rPr lang="en-US" altLang="ja-JP" dirty="0" smtClean="0">
                <a:latin typeface="メイリオ" panose="020B0604030504040204" pitchFamily="50" charset="-128"/>
                <a:ea typeface="メイリオ" panose="020B0604030504040204" pitchFamily="50" charset="-128"/>
              </a:rPr>
              <a:t>    </a:t>
            </a: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4370" y="2762229"/>
            <a:ext cx="619125" cy="619125"/>
          </a:xfrm>
          <a:prstGeom prst="rect">
            <a:avLst/>
          </a:prstGeom>
        </p:spPr>
      </p:pic>
      <p:sp>
        <p:nvSpPr>
          <p:cNvPr id="6" name="テキスト ボックス 5"/>
          <p:cNvSpPr txBox="1"/>
          <p:nvPr/>
        </p:nvSpPr>
        <p:spPr>
          <a:xfrm>
            <a:off x="6132469" y="3504422"/>
            <a:ext cx="3005951" cy="646331"/>
          </a:xfrm>
          <a:prstGeom prst="rect">
            <a:avLst/>
          </a:prstGeom>
          <a:noFill/>
        </p:spPr>
        <p:txBody>
          <a:bodyPr wrap="none" rtlCol="0">
            <a:spAutoFit/>
          </a:bodyPr>
          <a:lstStyle/>
          <a:p>
            <a:r>
              <a:rPr kumimoji="1" lang="ja-JP" altLang="en-US" sz="1100" dirty="0" smtClean="0">
                <a:latin typeface="メイリオ" panose="020B0604030504040204" pitchFamily="50" charset="-128"/>
                <a:ea typeface="メイリオ" panose="020B0604030504040204" pitchFamily="50" charset="-128"/>
              </a:rPr>
              <a:t>研究室内で利用されているチャットサービス</a:t>
            </a:r>
            <a:endParaRPr kumimoji="1" lang="en-US" altLang="ja-JP" sz="1100" dirty="0" smtClean="0">
              <a:latin typeface="メイリオ" panose="020B0604030504040204" pitchFamily="50" charset="-128"/>
              <a:ea typeface="メイリオ" panose="020B0604030504040204" pitchFamily="50" charset="-128"/>
            </a:endParaRPr>
          </a:p>
          <a:p>
            <a:r>
              <a:rPr lang="en-US" altLang="ja-JP" sz="1100" dirty="0" smtClean="0">
                <a:latin typeface="メイリオ" panose="020B0604030504040204" pitchFamily="50" charset="-128"/>
                <a:ea typeface="メイリオ" panose="020B0604030504040204" pitchFamily="50" charset="-128"/>
              </a:rPr>
              <a:t>	</a:t>
            </a:r>
            <a:r>
              <a:rPr lang="en-US" altLang="ja-JP" sz="1400" b="1" dirty="0" smtClean="0">
                <a:latin typeface="メイリオ" panose="020B0604030504040204" pitchFamily="50" charset="-128"/>
                <a:ea typeface="メイリオ" panose="020B0604030504040204" pitchFamily="50" charset="-128"/>
              </a:rPr>
              <a:t>Slack</a:t>
            </a:r>
            <a:endParaRPr lang="ja-JP" altLang="en-US" sz="1400" b="1" dirty="0">
              <a:latin typeface="メイリオ" panose="020B0604030504040204" pitchFamily="50" charset="-128"/>
              <a:ea typeface="メイリオ" panose="020B0604030504040204" pitchFamily="50" charset="-128"/>
            </a:endParaRPr>
          </a:p>
          <a:p>
            <a:endParaRPr kumimoji="1" lang="en-US" altLang="ja-JP" sz="11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47205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実装</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
        <p:nvSpPr>
          <p:cNvPr id="6" name="テキスト ボックス 5"/>
          <p:cNvSpPr txBox="1"/>
          <p:nvPr/>
        </p:nvSpPr>
        <p:spPr>
          <a:xfrm>
            <a:off x="952795" y="4385549"/>
            <a:ext cx="3701744" cy="923330"/>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また</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登録された単語データの</a:t>
            </a:r>
            <a:r>
              <a:rPr kumimoji="1" lang="ja-JP" altLang="en-US" dirty="0" smtClean="0">
                <a:latin typeface="メイリオ" panose="020B0604030504040204" pitchFamily="50" charset="-128"/>
                <a:ea typeface="メイリオ" panose="020B0604030504040204" pitchFamily="50" charset="-128"/>
              </a:rPr>
              <a:t>頻出単語から、英文を出題することができる</a:t>
            </a:r>
            <a:r>
              <a:rPr kumimoji="1" lang="en-US" altLang="ja-JP" dirty="0" smtClean="0">
                <a:latin typeface="メイリオ" panose="020B0604030504040204" pitchFamily="50" charset="-128"/>
                <a:ea typeface="メイリオ" panose="020B0604030504040204" pitchFamily="50" charset="-128"/>
              </a:rPr>
              <a:t>.</a:t>
            </a:r>
          </a:p>
        </p:txBody>
      </p:sp>
      <p:sp>
        <p:nvSpPr>
          <p:cNvPr id="8" name="正方形/長方形 7"/>
          <p:cNvSpPr/>
          <p:nvPr/>
        </p:nvSpPr>
        <p:spPr>
          <a:xfrm>
            <a:off x="952795" y="3012870"/>
            <a:ext cx="4572000" cy="1200329"/>
          </a:xfrm>
          <a:prstGeom prst="rect">
            <a:avLst/>
          </a:prstGeom>
        </p:spPr>
        <p:txBody>
          <a:bodyPr>
            <a:spAutoFit/>
          </a:bodyPr>
          <a:lstStyle/>
          <a:p>
            <a:r>
              <a:rPr lang="ja-JP" altLang="en-US" dirty="0" smtClean="0">
                <a:latin typeface="メイリオ" panose="020B0604030504040204" pitchFamily="50" charset="-128"/>
                <a:ea typeface="メイリオ" panose="020B0604030504040204" pitchFamily="50" charset="-128"/>
              </a:rPr>
              <a:t>音声認識システムを用いて</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出題された問題に対する</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学習者が回答した発音の正否を判定</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することができる</a:t>
            </a:r>
            <a:r>
              <a:rPr lang="en-US" altLang="ja-JP" dirty="0" smtClean="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p:txBody>
      </p:sp>
      <p:pic>
        <p:nvPicPr>
          <p:cNvPr id="7" name="図 6"/>
          <p:cNvPicPr>
            <a:picLocks noChangeAspect="1"/>
          </p:cNvPicPr>
          <p:nvPr/>
        </p:nvPicPr>
        <p:blipFill rotWithShape="1">
          <a:blip r:embed="rId2"/>
          <a:srcRect l="6519" t="2001" r="17626"/>
          <a:stretch/>
        </p:blipFill>
        <p:spPr>
          <a:xfrm>
            <a:off x="5038659" y="1809882"/>
            <a:ext cx="3328101" cy="4477554"/>
          </a:xfrm>
          <a:prstGeom prst="rect">
            <a:avLst/>
          </a:prstGeom>
        </p:spPr>
      </p:pic>
      <p:sp>
        <p:nvSpPr>
          <p:cNvPr id="10" name="テキスト ボックス 9"/>
          <p:cNvSpPr txBox="1"/>
          <p:nvPr/>
        </p:nvSpPr>
        <p:spPr>
          <a:xfrm>
            <a:off x="952795" y="2251913"/>
            <a:ext cx="3538899" cy="646331"/>
          </a:xfrm>
          <a:prstGeom prst="rect">
            <a:avLst/>
          </a:prstGeom>
          <a:noFill/>
        </p:spPr>
        <p:txBody>
          <a:bodyPr wrap="square" rtlCol="0">
            <a:spAutoFit/>
          </a:bodyPr>
          <a:lstStyle/>
          <a:p>
            <a:r>
              <a:rPr lang="en-US" altLang="ja-JP" dirty="0" err="1">
                <a:latin typeface="メイリオ" panose="020B0604030504040204" pitchFamily="50" charset="-128"/>
                <a:ea typeface="メイリオ" panose="020B0604030504040204" pitchFamily="50" charset="-128"/>
              </a:rPr>
              <a:t>d</a:t>
            </a:r>
            <a:r>
              <a:rPr kumimoji="1" lang="en-US" altLang="ja-JP" dirty="0" err="1" smtClean="0">
                <a:latin typeface="メイリオ" panose="020B0604030504040204" pitchFamily="50" charset="-128"/>
                <a:ea typeface="メイリオ" panose="020B0604030504040204" pitchFamily="50" charset="-128"/>
              </a:rPr>
              <a:t>ocx</a:t>
            </a:r>
            <a:r>
              <a:rPr lang="ja-JP" altLang="en-US" dirty="0" smtClean="0">
                <a:latin typeface="メイリオ" panose="020B0604030504040204" pitchFamily="50" charset="-128"/>
                <a:ea typeface="メイリオ" panose="020B0604030504040204" pitchFamily="50" charset="-128"/>
              </a:rPr>
              <a:t>など</a:t>
            </a:r>
            <a:r>
              <a:rPr lang="en-US" altLang="ja-JP" dirty="0" smtClean="0">
                <a:latin typeface="メイリオ" panose="020B0604030504040204" pitchFamily="50" charset="-128"/>
                <a:ea typeface="メイリオ" panose="020B0604030504040204" pitchFamily="50" charset="-128"/>
              </a:rPr>
              <a:t>office</a:t>
            </a:r>
            <a:r>
              <a:rPr lang="ja-JP" altLang="en-US" dirty="0" smtClean="0">
                <a:latin typeface="メイリオ" panose="020B0604030504040204" pitchFamily="50" charset="-128"/>
                <a:ea typeface="メイリオ" panose="020B0604030504040204" pitchFamily="50" charset="-128"/>
              </a:rPr>
              <a:t>ファイルや</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テキスト入力などから問題を登録</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39984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9476</TotalTime>
  <Words>718</Words>
  <Application>Microsoft Office PowerPoint</Application>
  <PresentationFormat>画面に合わせる (4:3)</PresentationFormat>
  <Paragraphs>134</Paragraphs>
  <Slides>14</Slides>
  <Notes>1</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ＭＳ Ｐゴシック</vt:lpstr>
      <vt:lpstr>メイリオ</vt:lpstr>
      <vt:lpstr>Calibri</vt:lpstr>
      <vt:lpstr>Calibri Light</vt:lpstr>
      <vt:lpstr>Wingdings</vt:lpstr>
      <vt:lpstr>レトロスペクト</vt:lpstr>
      <vt:lpstr>学習者の読み書き頻度に基づいた 英語スピーキング学習支援</vt:lpstr>
      <vt:lpstr>背景</vt:lpstr>
      <vt:lpstr>関連研究</vt:lpstr>
      <vt:lpstr>研究目的</vt:lpstr>
      <vt:lpstr>本研究のアプローチ</vt:lpstr>
      <vt:lpstr>提案方式</vt:lpstr>
      <vt:lpstr>実装システム図</vt:lpstr>
      <vt:lpstr>主な実装</vt:lpstr>
      <vt:lpstr>実装</vt:lpstr>
      <vt:lpstr>実装(2)例文データについて</vt:lpstr>
      <vt:lpstr>実験について</vt:lpstr>
      <vt:lpstr>今後のスケジュール</vt:lpstr>
      <vt:lpstr>本研究のアプローチ</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299</cp:revision>
  <dcterms:created xsi:type="dcterms:W3CDTF">2017-04-11T06:26:01Z</dcterms:created>
  <dcterms:modified xsi:type="dcterms:W3CDTF">2017-11-07T10:13:11Z</dcterms:modified>
</cp:coreProperties>
</file>