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6"/>
  </p:notesMasterIdLst>
  <p:sldIdLst>
    <p:sldId id="260" r:id="rId2"/>
    <p:sldId id="264" r:id="rId3"/>
    <p:sldId id="271" r:id="rId4"/>
    <p:sldId id="265" r:id="rId5"/>
    <p:sldId id="283" r:id="rId6"/>
    <p:sldId id="291" r:id="rId7"/>
    <p:sldId id="285" r:id="rId8"/>
    <p:sldId id="282" r:id="rId9"/>
    <p:sldId id="275" r:id="rId10"/>
    <p:sldId id="288" r:id="rId11"/>
    <p:sldId id="290" r:id="rId12"/>
    <p:sldId id="287" r:id="rId13"/>
    <p:sldId id="284" r:id="rId14"/>
    <p:sldId id="274"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autoAdjust="0"/>
  </p:normalViewPr>
  <p:slideViewPr>
    <p:cSldViewPr snapToGrid="0">
      <p:cViewPr varScale="1">
        <p:scale>
          <a:sx n="101" d="100"/>
          <a:sy n="101" d="100"/>
        </p:scale>
        <p:origin x="712" y="-4"/>
      </p:cViewPr>
      <p:guideLst>
        <p:guide orient="horz" pos="2160"/>
        <p:guide pos="2880"/>
      </p:guideLst>
    </p:cSldViewPr>
  </p:slideViewPr>
  <p:outlineViewPr>
    <p:cViewPr>
      <p:scale>
        <a:sx n="33" d="100"/>
        <a:sy n="33" d="100"/>
      </p:scale>
      <p:origin x="0" y="109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4ECBD-3124-4A65-B401-09D556D72143}" type="datetimeFigureOut">
              <a:rPr kumimoji="1" lang="ja-JP" altLang="en-US" smtClean="0"/>
              <a:t>2017/11/13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51B65-C839-49DA-8CB6-C444CA15078D}" type="slidenum">
              <a:rPr kumimoji="1" lang="ja-JP" altLang="en-US" smtClean="0"/>
              <a:t>‹#›</a:t>
            </a:fld>
            <a:endParaRPr kumimoji="1" lang="ja-JP" altLang="en-US"/>
          </a:p>
        </p:txBody>
      </p:sp>
    </p:spTree>
    <p:extLst>
      <p:ext uri="{BB962C8B-B14F-4D97-AF65-F5344CB8AC3E}">
        <p14:creationId xmlns:p14="http://schemas.microsoft.com/office/powerpoint/2010/main" val="40079094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DC51B65-C839-49DA-8CB6-C444CA15078D}" type="slidenum">
              <a:rPr kumimoji="1" lang="ja-JP" altLang="en-US" smtClean="0"/>
              <a:t>1</a:t>
            </a:fld>
            <a:endParaRPr kumimoji="1" lang="ja-JP" altLang="en-US"/>
          </a:p>
        </p:txBody>
      </p:sp>
    </p:spTree>
    <p:extLst>
      <p:ext uri="{BB962C8B-B14F-4D97-AF65-F5344CB8AC3E}">
        <p14:creationId xmlns:p14="http://schemas.microsoft.com/office/powerpoint/2010/main" val="3294112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C3C6485-45CA-46F4-8E6A-60935C7B2BF9}" type="datetime1">
              <a:rPr lang="ja-JP" altLang="en-US" smtClean="0"/>
              <a:t>2017/11/13</a:t>
            </a:fld>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2498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6DD31B8-1E6D-4425-BECB-2A0E06604E3C}" type="datetime1">
              <a:rPr kumimoji="1" lang="ja-JP" altLang="en-US" smtClean="0"/>
              <a:t>2017/11/13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7963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41E9CC1-4568-4176-9F7C-8AE7A4232A1E}" type="datetime1">
              <a:rPr kumimoji="1" lang="ja-JP" altLang="en-US" smtClean="0"/>
              <a:t>2017/11/13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67468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DE29EF5-7FFD-442E-85D0-0405A2DCD942}" type="datetime1">
              <a:rPr kumimoji="1" lang="ja-JP" altLang="en-US" smtClean="0"/>
              <a:t>2017/11/13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382741" y="6459786"/>
            <a:ext cx="984019" cy="365125"/>
          </a:xfrm>
        </p:spPr>
        <p:txBody>
          <a:bodyPr/>
          <a:lstStyle>
            <a:lvl1pPr>
              <a:defRPr sz="2400"/>
            </a:lvl1pPr>
          </a:lstStyle>
          <a:p>
            <a:fld id="{F0C8BD7C-297B-4AB2-8DEE-2A64CFBF57C1}" type="slidenum">
              <a:rPr lang="ja-JP" altLang="en-US" smtClean="0"/>
              <a:pPr/>
              <a:t>‹#›</a:t>
            </a:fld>
            <a:endParaRPr lang="ja-JP" altLang="en-US" dirty="0"/>
          </a:p>
        </p:txBody>
      </p:sp>
      <p:sp>
        <p:nvSpPr>
          <p:cNvPr id="7" name="Slide Number Placeholder 5"/>
          <p:cNvSpPr txBox="1">
            <a:spLocks/>
          </p:cNvSpPr>
          <p:nvPr userDrawn="1"/>
        </p:nvSpPr>
        <p:spPr>
          <a:xfrm>
            <a:off x="7146037" y="6376325"/>
            <a:ext cx="1150101"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3600" kern="1200">
                <a:solidFill>
                  <a:schemeClr val="bg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dirty="0"/>
          </a:p>
        </p:txBody>
      </p:sp>
    </p:spTree>
    <p:extLst>
      <p:ext uri="{BB962C8B-B14F-4D97-AF65-F5344CB8AC3E}">
        <p14:creationId xmlns:p14="http://schemas.microsoft.com/office/powerpoint/2010/main" val="647508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E55491D-09A6-44AB-BF0B-5766B5255D47}" type="datetime1">
              <a:rPr kumimoji="1" lang="ja-JP" altLang="en-US" smtClean="0"/>
              <a:t>2017/11/13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98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8CDAF64-1D67-4088-A65B-DDD5070996D1}" type="datetime1">
              <a:rPr kumimoji="1" lang="ja-JP" altLang="en-US" smtClean="0"/>
              <a:t>2017/11/13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0771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F8351D8-C3DE-41C7-995E-AE64274A54B2}" type="datetime1">
              <a:rPr kumimoji="1" lang="ja-JP" altLang="en-US" smtClean="0"/>
              <a:t>2017/11/13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2517381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EA7B27F-16AF-4ABB-AC3E-B538E266E63B}" type="datetime1">
              <a:rPr kumimoji="1" lang="ja-JP" altLang="en-US" smtClean="0"/>
              <a:t>2017/11/13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05919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E1581F-53D3-4208-9691-3904D952921D}" type="datetime1">
              <a:rPr kumimoji="1" lang="ja-JP" altLang="en-US" smtClean="0"/>
              <a:t>2017/11/13</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47408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256C11B-007E-4D68-9FC8-7F848F5F83A5}" type="datetime1">
              <a:rPr kumimoji="1" lang="ja-JP" altLang="en-US" smtClean="0"/>
              <a:t>2017/11/13</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9213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E6B87D2-95D1-480A-99A1-AF7713F4DD47}" type="datetime1">
              <a:rPr kumimoji="1" lang="ja-JP" altLang="en-US" smtClean="0"/>
              <a:t>2017/11/13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99409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D7AAA8F-7136-4BA1-AA3E-445B62FFCD39}" type="datetime1">
              <a:rPr kumimoji="1" lang="ja-JP" altLang="en-US" smtClean="0"/>
              <a:t>2017/11/13</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0C8BD7C-297B-4AB2-8DEE-2A64CFBF57C1}"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59306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phrasebank.manchester.ac.u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32900" y="778830"/>
            <a:ext cx="7543800" cy="3566160"/>
          </a:xfrm>
        </p:spPr>
        <p:txBody>
          <a:bodyPr>
            <a:normAutofit/>
          </a:bodyPr>
          <a:lstStyle/>
          <a:p>
            <a:r>
              <a:rPr lang="ja-JP" altLang="en-US" sz="3200" dirty="0" smtClean="0">
                <a:latin typeface="メイリオ" panose="020B0604030504040204" pitchFamily="50" charset="-128"/>
                <a:ea typeface="メイリオ" panose="020B0604030504040204" pitchFamily="50" charset="-128"/>
              </a:rPr>
              <a:t>学習者の読み書き頻度に基づいた</a:t>
            </a:r>
            <a:r>
              <a:rPr lang="ja-JP" altLang="ja-JP" sz="3200" dirty="0">
                <a:latin typeface="メイリオ" panose="020B0604030504040204" pitchFamily="50" charset="-128"/>
                <a:ea typeface="メイリオ" panose="020B0604030504040204" pitchFamily="50" charset="-128"/>
              </a:rPr>
              <a:t/>
            </a:r>
            <a:br>
              <a:rPr lang="ja-JP" altLang="ja-JP" sz="3200" dirty="0">
                <a:latin typeface="メイリオ" panose="020B0604030504040204" pitchFamily="50" charset="-128"/>
                <a:ea typeface="メイリオ" panose="020B0604030504040204" pitchFamily="50" charset="-128"/>
              </a:rPr>
            </a:br>
            <a:r>
              <a:rPr lang="ja-JP" altLang="ja-JP" sz="3200" dirty="0" smtClean="0">
                <a:latin typeface="メイリオ" panose="020B0604030504040204" pitchFamily="50" charset="-128"/>
                <a:ea typeface="メイリオ" panose="020B0604030504040204" pitchFamily="50" charset="-128"/>
              </a:rPr>
              <a:t>英語</a:t>
            </a:r>
            <a:r>
              <a:rPr lang="ja-JP" altLang="en-US" sz="3200" dirty="0" smtClean="0">
                <a:latin typeface="メイリオ" panose="020B0604030504040204" pitchFamily="50" charset="-128"/>
                <a:ea typeface="メイリオ" panose="020B0604030504040204" pitchFamily="50" charset="-128"/>
              </a:rPr>
              <a:t>スピーキング</a:t>
            </a:r>
            <a:r>
              <a:rPr lang="ja-JP" altLang="ja-JP" sz="3200" dirty="0" smtClean="0">
                <a:latin typeface="メイリオ" panose="020B0604030504040204" pitchFamily="50" charset="-128"/>
                <a:ea typeface="メイリオ" panose="020B0604030504040204" pitchFamily="50" charset="-128"/>
              </a:rPr>
              <a:t>学習</a:t>
            </a:r>
            <a:r>
              <a:rPr lang="ja-JP" altLang="ja-JP" sz="3200" dirty="0">
                <a:latin typeface="メイリオ" panose="020B0604030504040204" pitchFamily="50" charset="-128"/>
                <a:ea typeface="メイリオ" panose="020B0604030504040204" pitchFamily="50" charset="-128"/>
              </a:rPr>
              <a:t>支援</a:t>
            </a:r>
            <a:endParaRPr kumimoji="1" lang="ja-JP" altLang="en-US" sz="3200" dirty="0"/>
          </a:p>
        </p:txBody>
      </p:sp>
      <p:sp>
        <p:nvSpPr>
          <p:cNvPr id="3" name="サブタイトル 2"/>
          <p:cNvSpPr>
            <a:spLocks noGrp="1"/>
          </p:cNvSpPr>
          <p:nvPr>
            <p:ph type="subTitle" idx="1"/>
          </p:nvPr>
        </p:nvSpPr>
        <p:spPr/>
        <p:txBody>
          <a:bodyPr/>
          <a:lstStyle/>
          <a:p>
            <a:r>
              <a:rPr lang="ja-JP" altLang="en-US" dirty="0" smtClean="0">
                <a:latin typeface="メイリオ" panose="020B0604030504040204" pitchFamily="50" charset="-128"/>
                <a:ea typeface="メイリオ" panose="020B0604030504040204" pitchFamily="50" charset="-128"/>
              </a:rPr>
              <a:t>学籍番号：</a:t>
            </a:r>
            <a:r>
              <a:rPr lang="en-US" altLang="ja-JP" dirty="0" smtClean="0">
                <a:latin typeface="メイリオ" panose="020B0604030504040204" pitchFamily="50" charset="-128"/>
                <a:ea typeface="メイリオ" panose="020B0604030504040204" pitchFamily="50" charset="-128"/>
              </a:rPr>
              <a:t>1321084</a:t>
            </a:r>
            <a:r>
              <a:rPr lang="ja-JP" altLang="en-US" dirty="0" smtClean="0">
                <a:latin typeface="メイリオ" panose="020B0604030504040204" pitchFamily="50" charset="-128"/>
                <a:ea typeface="メイリオ" panose="020B0604030504040204" pitchFamily="50" charset="-128"/>
              </a:rPr>
              <a:t>　氏名：青木開生</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指導教員</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鷹野孝典</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a:t>
            </a:fld>
            <a:endParaRPr lang="ja-JP" altLang="en-US"/>
          </a:p>
        </p:txBody>
      </p:sp>
    </p:spTree>
    <p:extLst>
      <p:ext uri="{BB962C8B-B14F-4D97-AF65-F5344CB8AC3E}">
        <p14:creationId xmlns:p14="http://schemas.microsoft.com/office/powerpoint/2010/main" val="70612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実装</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10</a:t>
            </a:fld>
            <a:endParaRPr lang="ja-JP" altLang="en-US" dirty="0"/>
          </a:p>
        </p:txBody>
      </p:sp>
      <p:sp>
        <p:nvSpPr>
          <p:cNvPr id="6" name="テキスト ボックス 5"/>
          <p:cNvSpPr txBox="1"/>
          <p:nvPr/>
        </p:nvSpPr>
        <p:spPr>
          <a:xfrm>
            <a:off x="952795" y="4385549"/>
            <a:ext cx="3701744" cy="923330"/>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また</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登録された単語データの</a:t>
            </a:r>
            <a:r>
              <a:rPr kumimoji="1" lang="ja-JP" altLang="en-US" dirty="0" smtClean="0">
                <a:latin typeface="メイリオ" panose="020B0604030504040204" pitchFamily="50" charset="-128"/>
                <a:ea typeface="メイリオ" panose="020B0604030504040204" pitchFamily="50" charset="-128"/>
              </a:rPr>
              <a:t>頻出単語から、英文を出題することができる</a:t>
            </a:r>
            <a:r>
              <a:rPr kumimoji="1" lang="en-US" altLang="ja-JP" dirty="0" smtClean="0">
                <a:latin typeface="メイリオ" panose="020B0604030504040204" pitchFamily="50" charset="-128"/>
                <a:ea typeface="メイリオ" panose="020B0604030504040204" pitchFamily="50" charset="-128"/>
              </a:rPr>
              <a:t>.</a:t>
            </a:r>
          </a:p>
        </p:txBody>
      </p:sp>
      <p:sp>
        <p:nvSpPr>
          <p:cNvPr id="8" name="正方形/長方形 7"/>
          <p:cNvSpPr/>
          <p:nvPr/>
        </p:nvSpPr>
        <p:spPr>
          <a:xfrm>
            <a:off x="952795" y="3012870"/>
            <a:ext cx="4572000" cy="1200329"/>
          </a:xfrm>
          <a:prstGeom prst="rect">
            <a:avLst/>
          </a:prstGeom>
        </p:spPr>
        <p:txBody>
          <a:bodyPr>
            <a:spAutoFit/>
          </a:bodyPr>
          <a:lstStyle/>
          <a:p>
            <a:r>
              <a:rPr lang="ja-JP" altLang="en-US" dirty="0" smtClean="0">
                <a:latin typeface="メイリオ" panose="020B0604030504040204" pitchFamily="50" charset="-128"/>
                <a:ea typeface="メイリオ" panose="020B0604030504040204" pitchFamily="50" charset="-128"/>
              </a:rPr>
              <a:t>音声認識システムを用いて</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出題された問題に対する</a:t>
            </a:r>
            <a:r>
              <a:rPr lang="en-US" altLang="ja-JP" dirty="0" smtClean="0">
                <a:latin typeface="メイリオ" panose="020B0604030504040204" pitchFamily="50" charset="-128"/>
                <a:ea typeface="メイリオ" panose="020B0604030504040204" pitchFamily="50" charset="-128"/>
              </a:rPr>
              <a:t>,</a:t>
            </a:r>
          </a:p>
          <a:p>
            <a:r>
              <a:rPr lang="ja-JP" altLang="en-US" dirty="0" smtClean="0">
                <a:latin typeface="メイリオ" panose="020B0604030504040204" pitchFamily="50" charset="-128"/>
                <a:ea typeface="メイリオ" panose="020B0604030504040204" pitchFamily="50" charset="-128"/>
              </a:rPr>
              <a:t>学習者が回答した発音の正否を判定</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することができる</a:t>
            </a:r>
            <a:r>
              <a:rPr lang="en-US" altLang="ja-JP" dirty="0" smtClean="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p:txBody>
      </p:sp>
      <p:pic>
        <p:nvPicPr>
          <p:cNvPr id="7" name="図 6"/>
          <p:cNvPicPr>
            <a:picLocks noChangeAspect="1"/>
          </p:cNvPicPr>
          <p:nvPr/>
        </p:nvPicPr>
        <p:blipFill rotWithShape="1">
          <a:blip r:embed="rId2"/>
          <a:srcRect l="6519" t="2001" r="17626"/>
          <a:stretch/>
        </p:blipFill>
        <p:spPr>
          <a:xfrm>
            <a:off x="5038659" y="1809882"/>
            <a:ext cx="3328101" cy="4477554"/>
          </a:xfrm>
          <a:prstGeom prst="rect">
            <a:avLst/>
          </a:prstGeom>
        </p:spPr>
      </p:pic>
      <p:sp>
        <p:nvSpPr>
          <p:cNvPr id="10" name="テキスト ボックス 9"/>
          <p:cNvSpPr txBox="1"/>
          <p:nvPr/>
        </p:nvSpPr>
        <p:spPr>
          <a:xfrm>
            <a:off x="952795" y="2251913"/>
            <a:ext cx="3538899" cy="646331"/>
          </a:xfrm>
          <a:prstGeom prst="rect">
            <a:avLst/>
          </a:prstGeom>
          <a:noFill/>
        </p:spPr>
        <p:txBody>
          <a:bodyPr wrap="square" rtlCol="0">
            <a:spAutoFit/>
          </a:bodyPr>
          <a:lstStyle/>
          <a:p>
            <a:r>
              <a:rPr lang="en-US" altLang="ja-JP" dirty="0" err="1">
                <a:latin typeface="メイリオ" panose="020B0604030504040204" pitchFamily="50" charset="-128"/>
                <a:ea typeface="メイリオ" panose="020B0604030504040204" pitchFamily="50" charset="-128"/>
              </a:rPr>
              <a:t>d</a:t>
            </a:r>
            <a:r>
              <a:rPr kumimoji="1" lang="en-US" altLang="ja-JP" dirty="0" err="1" smtClean="0">
                <a:latin typeface="メイリオ" panose="020B0604030504040204" pitchFamily="50" charset="-128"/>
                <a:ea typeface="メイリオ" panose="020B0604030504040204" pitchFamily="50" charset="-128"/>
              </a:rPr>
              <a:t>ocx</a:t>
            </a:r>
            <a:r>
              <a:rPr lang="ja-JP" altLang="en-US" dirty="0" smtClean="0">
                <a:latin typeface="メイリオ" panose="020B0604030504040204" pitchFamily="50" charset="-128"/>
                <a:ea typeface="メイリオ" panose="020B0604030504040204" pitchFamily="50" charset="-128"/>
              </a:rPr>
              <a:t>など</a:t>
            </a:r>
            <a:r>
              <a:rPr lang="en-US" altLang="ja-JP" dirty="0" smtClean="0">
                <a:latin typeface="メイリオ" panose="020B0604030504040204" pitchFamily="50" charset="-128"/>
                <a:ea typeface="メイリオ" panose="020B0604030504040204" pitchFamily="50" charset="-128"/>
              </a:rPr>
              <a:t>office</a:t>
            </a:r>
            <a:r>
              <a:rPr lang="ja-JP" altLang="en-US" dirty="0" smtClean="0">
                <a:latin typeface="メイリオ" panose="020B0604030504040204" pitchFamily="50" charset="-128"/>
                <a:ea typeface="メイリオ" panose="020B0604030504040204" pitchFamily="50" charset="-128"/>
              </a:rPr>
              <a:t>ファイルや</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テキスト入力などから問題を登録</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39984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286604"/>
            <a:ext cx="7715644" cy="1450757"/>
          </a:xfrm>
        </p:spPr>
        <p:txBody>
          <a:bodyPr/>
          <a:lstStyle/>
          <a:p>
            <a:r>
              <a:rPr kumimoji="1" lang="ja-JP" altLang="en-US" dirty="0" smtClean="0">
                <a:latin typeface="メイリオ" panose="020B0604030504040204" pitchFamily="50" charset="-128"/>
                <a:ea typeface="メイリオ" panose="020B0604030504040204" pitchFamily="50" charset="-128"/>
              </a:rPr>
              <a:t>実装</a:t>
            </a:r>
            <a:r>
              <a:rPr kumimoji="1" lang="en-US" altLang="ja-JP" dirty="0" smtClean="0">
                <a:latin typeface="メイリオ" panose="020B0604030504040204" pitchFamily="50" charset="-128"/>
                <a:ea typeface="メイリオ" panose="020B0604030504040204" pitchFamily="50" charset="-128"/>
              </a:rPr>
              <a:t>(2)</a:t>
            </a:r>
            <a:r>
              <a:rPr kumimoji="1" lang="ja-JP" altLang="en-US" dirty="0" smtClean="0">
                <a:latin typeface="メイリオ" panose="020B0604030504040204" pitchFamily="50" charset="-128"/>
                <a:ea typeface="メイリオ" panose="020B0604030504040204" pitchFamily="50" charset="-128"/>
              </a:rPr>
              <a:t>例文データについて</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r>
              <a:rPr lang="ja-JP" altLang="en-US" dirty="0" smtClean="0"/>
              <a:t>例文データは英借文サイトから取得したい</a:t>
            </a:r>
            <a:endParaRPr lang="en-US" altLang="ja-JP" dirty="0" smtClean="0"/>
          </a:p>
          <a:p>
            <a:endParaRPr lang="en-US" altLang="ja-JP" dirty="0"/>
          </a:p>
          <a:p>
            <a:r>
              <a:rPr lang="en-US" altLang="ja-JP" dirty="0" smtClean="0"/>
              <a:t>Academic </a:t>
            </a:r>
            <a:r>
              <a:rPr lang="en-US" altLang="ja-JP" dirty="0" err="1" smtClean="0"/>
              <a:t>Phrasebank</a:t>
            </a:r>
            <a:r>
              <a:rPr lang="en-US" altLang="ja-JP" dirty="0" smtClean="0"/>
              <a:t>(</a:t>
            </a:r>
            <a:r>
              <a:rPr lang="ja-JP" altLang="en-US" dirty="0" smtClean="0"/>
              <a:t>論文用の英借文サイト</a:t>
            </a:r>
            <a:r>
              <a:rPr lang="en-US" altLang="ja-JP" dirty="0" smtClean="0"/>
              <a:t>)</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hlinkClick r:id="rId2"/>
              </a:rPr>
              <a:t>http</a:t>
            </a:r>
            <a:r>
              <a:rPr lang="en-US" altLang="ja-JP" dirty="0">
                <a:latin typeface="メイリオ" panose="020B0604030504040204" pitchFamily="50" charset="-128"/>
                <a:ea typeface="メイリオ" panose="020B0604030504040204" pitchFamily="50" charset="-128"/>
                <a:hlinkClick r:id="rId2"/>
              </a:rPr>
              <a:t>://www.phrasebank.manchester.ac.uk</a:t>
            </a:r>
            <a:r>
              <a:rPr lang="en-US" altLang="ja-JP" dirty="0" smtClean="0">
                <a:latin typeface="メイリオ" panose="020B0604030504040204" pitchFamily="50" charset="-128"/>
                <a:ea typeface="メイリオ" panose="020B0604030504040204" pitchFamily="50" charset="-128"/>
                <a:hlinkClick r:id="rId2"/>
              </a:rPr>
              <a:t>/</a:t>
            </a:r>
            <a:endParaRPr lang="en-US" altLang="ja-JP" dirty="0" smtClean="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英借文</a:t>
            </a:r>
            <a:r>
              <a:rPr lang="ja-JP" altLang="en-US" dirty="0" smtClean="0">
                <a:latin typeface="メイリオ" panose="020B0604030504040204" pitchFamily="50" charset="-128"/>
                <a:ea typeface="メイリオ" panose="020B0604030504040204" pitchFamily="50" charset="-128"/>
              </a:rPr>
              <a:t>ドットコム</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ビジネス用の英文に秀でたサイト</a:t>
            </a:r>
            <a:r>
              <a:rPr lang="en-US" altLang="ja-JP" dirty="0" smtClean="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r>
              <a:rPr lang="en-US" altLang="ja-JP" dirty="0"/>
              <a:t>http://www.eishakubun.com/</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11</a:t>
            </a:fld>
            <a:endParaRPr lang="ja-JP" altLang="en-US" dirty="0"/>
          </a:p>
        </p:txBody>
      </p:sp>
    </p:spTree>
    <p:extLst>
      <p:ext uri="{BB962C8B-B14F-4D97-AF65-F5344CB8AC3E}">
        <p14:creationId xmlns:p14="http://schemas.microsoft.com/office/powerpoint/2010/main" val="1319697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実験について</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4189306"/>
          </a:xfrm>
        </p:spPr>
        <p:txBody>
          <a:bodyPr>
            <a:normAutofit/>
          </a:bodyPr>
          <a:lstStyle/>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b="1" dirty="0" smtClean="0">
                <a:latin typeface="メイリオ" panose="020B0604030504040204" pitchFamily="50" charset="-128"/>
                <a:ea typeface="メイリオ" panose="020B0604030504040204" pitchFamily="50" charset="-128"/>
              </a:rPr>
              <a:t>登録された英文から抽出した英単語データと</a:t>
            </a:r>
            <a:r>
              <a:rPr lang="ja-JP" altLang="en-US" b="1" dirty="0">
                <a:latin typeface="メイリオ" panose="020B0604030504040204" pitchFamily="50" charset="-128"/>
                <a:ea typeface="メイリオ" panose="020B0604030504040204" pitchFamily="50" charset="-128"/>
              </a:rPr>
              <a:t>一致</a:t>
            </a:r>
            <a:r>
              <a:rPr lang="ja-JP" altLang="en-US" b="1" dirty="0" smtClean="0">
                <a:latin typeface="メイリオ" panose="020B0604030504040204" pitchFamily="50" charset="-128"/>
                <a:ea typeface="メイリオ" panose="020B0604030504040204" pitchFamily="50" charset="-128"/>
              </a:rPr>
              <a:t>する例文をランダムに出題したものと</a:t>
            </a:r>
            <a:r>
              <a:rPr lang="en-US" altLang="ja-JP" b="1" dirty="0" smtClean="0">
                <a:latin typeface="メイリオ" panose="020B0604030504040204" pitchFamily="50" charset="-128"/>
                <a:ea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rPr>
              <a:t>登録された英文データでそれぞれ学習した際の成績を比較</a:t>
            </a:r>
            <a:r>
              <a:rPr lang="en-US" altLang="ja-JP" b="1" dirty="0" smtClean="0">
                <a:latin typeface="メイリオ" panose="020B0604030504040204" pitchFamily="50" charset="-128"/>
                <a:ea typeface="メイリオ" panose="020B0604030504040204" pitchFamily="50" charset="-128"/>
              </a:rPr>
              <a:t>.</a:t>
            </a:r>
          </a:p>
          <a:p>
            <a:pPr marL="0" indent="0">
              <a:buNone/>
            </a:pPr>
            <a:endParaRPr lang="en-US" altLang="ja-JP" b="1" dirty="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また</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学習者にマッチした問題が出題されていたかどうかもアンケートで回答させる</a:t>
            </a:r>
            <a:r>
              <a:rPr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12</a:t>
            </a:fld>
            <a:endParaRPr lang="ja-JP" altLang="en-US" dirty="0"/>
          </a:p>
        </p:txBody>
      </p:sp>
    </p:spTree>
    <p:extLst>
      <p:ext uri="{BB962C8B-B14F-4D97-AF65-F5344CB8AC3E}">
        <p14:creationId xmlns:p14="http://schemas.microsoft.com/office/powerpoint/2010/main" val="2593782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今後のスケジュール</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13</a:t>
            </a:fld>
            <a:endParaRPr lang="ja-JP" altLang="en-US" dirty="0"/>
          </a:p>
        </p:txBody>
      </p:sp>
      <p:sp>
        <p:nvSpPr>
          <p:cNvPr id="10" name="テキスト ボックス 9"/>
          <p:cNvSpPr txBox="1"/>
          <p:nvPr/>
        </p:nvSpPr>
        <p:spPr>
          <a:xfrm>
            <a:off x="987996" y="4612932"/>
            <a:ext cx="7124700"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10</a:t>
            </a:r>
            <a:r>
              <a:rPr lang="ja-JP" altLang="en-US" sz="2400" b="1" dirty="0" smtClean="0">
                <a:latin typeface="メイリオ" panose="020B0604030504040204" pitchFamily="50" charset="-128"/>
                <a:ea typeface="メイリオ" panose="020B0604030504040204" pitchFamily="50" charset="-128"/>
              </a:rPr>
              <a:t>月実験開始 </a:t>
            </a:r>
            <a:r>
              <a:rPr lang="en-US" altLang="ja-JP" sz="2400" b="1" dirty="0" smtClean="0">
                <a:latin typeface="メイリオ" panose="020B0604030504040204" pitchFamily="50" charset="-128"/>
                <a:ea typeface="メイリオ" panose="020B0604030504040204" pitchFamily="50" charset="-128"/>
              </a:rPr>
              <a:t>(</a:t>
            </a:r>
            <a:r>
              <a:rPr lang="en-US" altLang="ja-JP" sz="2400" b="1" dirty="0">
                <a:latin typeface="メイリオ" panose="020B0604030504040204" pitchFamily="50" charset="-128"/>
                <a:ea typeface="メイリオ" panose="020B0604030504040204" pitchFamily="50" charset="-128"/>
              </a:rPr>
              <a:t>9</a:t>
            </a:r>
            <a:r>
              <a:rPr lang="ja-JP" altLang="en-US" sz="2400" b="1" dirty="0" smtClean="0">
                <a:latin typeface="メイリオ" panose="020B0604030504040204" pitchFamily="50" charset="-128"/>
                <a:ea typeface="メイリオ" panose="020B0604030504040204" pitchFamily="50" charset="-128"/>
              </a:rPr>
              <a:t>月末に実験システム完成</a:t>
            </a:r>
            <a:r>
              <a:rPr lang="en-US" altLang="ja-JP" sz="2400" dirty="0" smtClean="0">
                <a:latin typeface="メイリオ" panose="020B0604030504040204" pitchFamily="50" charset="-128"/>
                <a:ea typeface="メイリオ" panose="020B0604030504040204" pitchFamily="50" charset="-128"/>
              </a:rPr>
              <a:t>)</a:t>
            </a:r>
            <a:endParaRPr kumimoji="1" lang="en-US" altLang="ja-JP" sz="2400" dirty="0" smtClean="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987996" y="5133581"/>
            <a:ext cx="5476876"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12</a:t>
            </a:r>
            <a:r>
              <a:rPr lang="ja-JP" altLang="en-US" sz="2400" b="1" dirty="0" smtClean="0">
                <a:latin typeface="メイリオ" panose="020B0604030504040204" pitchFamily="50" charset="-128"/>
                <a:ea typeface="メイリオ" panose="020B0604030504040204" pitchFamily="50" charset="-128"/>
              </a:rPr>
              <a:t>月執筆開始</a:t>
            </a:r>
            <a:endParaRPr kumimoji="1" lang="en-US" altLang="ja-JP" sz="2400" b="1" dirty="0" smtClean="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902271" y="1945920"/>
            <a:ext cx="7124700"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8</a:t>
            </a:r>
            <a:r>
              <a:rPr lang="ja-JP" altLang="en-US" sz="2400" b="1" dirty="0" smtClean="0">
                <a:latin typeface="メイリオ" panose="020B0604030504040204" pitchFamily="50" charset="-128"/>
                <a:ea typeface="メイリオ" panose="020B0604030504040204" pitchFamily="50" charset="-128"/>
              </a:rPr>
              <a:t>月システム完成</a:t>
            </a:r>
            <a:r>
              <a:rPr lang="ja-JP" altLang="en-US" sz="2400" b="1" dirty="0">
                <a:latin typeface="メイリオ" panose="020B0604030504040204" pitchFamily="50" charset="-128"/>
                <a:ea typeface="メイリオ" panose="020B0604030504040204" pitchFamily="50" charset="-128"/>
              </a:rPr>
              <a:t>を</a:t>
            </a:r>
            <a:r>
              <a:rPr lang="ja-JP" altLang="en-US" sz="2400" b="1" dirty="0" smtClean="0">
                <a:latin typeface="メイリオ" panose="020B0604030504040204" pitchFamily="50" charset="-128"/>
                <a:ea typeface="メイリオ" panose="020B0604030504040204" pitchFamily="50" charset="-128"/>
              </a:rPr>
              <a:t>目標に実装を開始</a:t>
            </a:r>
            <a:endParaRPr kumimoji="1" lang="en-US" altLang="ja-JP" sz="2400" b="1" dirty="0" smtClean="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143000" y="2533650"/>
            <a:ext cx="5438775"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URL</a:t>
            </a:r>
            <a:r>
              <a:rPr lang="ja-JP" altLang="en-US" dirty="0" err="1" smtClean="0">
                <a:latin typeface="メイリオ" panose="020B0604030504040204" pitchFamily="50" charset="-128"/>
                <a:ea typeface="メイリオ" panose="020B0604030504040204" pitchFamily="50" charset="-128"/>
              </a:rPr>
              <a:t>だけ</a:t>
            </a:r>
            <a:r>
              <a:rPr lang="ja-JP" altLang="en-US" dirty="0" smtClean="0">
                <a:latin typeface="メイリオ" panose="020B0604030504040204" pitchFamily="50" charset="-128"/>
                <a:ea typeface="メイリオ" panose="020B0604030504040204" pitchFamily="50" charset="-128"/>
              </a:rPr>
              <a:t>ではなく</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ブラウザの閲覧履歴やドキュメントなどから問題を抽出する機能の追加</a:t>
            </a:r>
            <a:r>
              <a:rPr lang="en-US" altLang="ja-JP"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143000" y="3274815"/>
            <a:ext cx="5676900"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・データベースを用いて</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より学習ログの管理を実現</a:t>
            </a:r>
            <a:endParaRPr kumimoji="1" lang="ja-JP" altLang="en-US"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142999" y="3744994"/>
            <a:ext cx="5438775"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・正答率から苦手な発音を割り出し</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それを重点的に出題する機能を実装</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92518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本研究のアプローチ</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14</a:t>
            </a:fld>
            <a:endParaRPr lang="ja-JP" altLang="en-US" dirty="0"/>
          </a:p>
        </p:txBody>
      </p:sp>
      <p:sp>
        <p:nvSpPr>
          <p:cNvPr id="5" name="正方形/長方形 4"/>
          <p:cNvSpPr/>
          <p:nvPr/>
        </p:nvSpPr>
        <p:spPr>
          <a:xfrm>
            <a:off x="885825" y="1885950"/>
            <a:ext cx="7458075" cy="400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b="1" dirty="0"/>
              <a:t>方式</a:t>
            </a:r>
            <a:endParaRPr lang="ja-JP" altLang="ja-JP" dirty="0"/>
          </a:p>
          <a:p>
            <a:r>
              <a:rPr lang="ja-JP" altLang="ja-JP" b="1" dirty="0"/>
              <a:t>方式</a:t>
            </a:r>
            <a:endParaRPr lang="ja-JP" altLang="ja-JP" dirty="0"/>
          </a:p>
          <a:p>
            <a:endParaRPr lang="en-US" altLang="ja-JP" sz="1400" dirty="0" smtClean="0">
              <a:solidFill>
                <a:schemeClr val="tx1"/>
              </a:solidFill>
              <a:latin typeface="メイリオ" panose="020B0604030504040204" pitchFamily="50" charset="-128"/>
              <a:ea typeface="メイリオ" panose="020B0604030504040204"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3750874396"/>
              </p:ext>
            </p:extLst>
          </p:nvPr>
        </p:nvGraphicFramePr>
        <p:xfrm>
          <a:off x="1239169" y="2721893"/>
          <a:ext cx="7185923" cy="1651000"/>
        </p:xfrm>
        <a:graphic>
          <a:graphicData uri="http://schemas.openxmlformats.org/drawingml/2006/table">
            <a:tbl>
              <a:tblPr firstRow="1" bandRow="1">
                <a:tableStyleId>{5C22544A-7EE6-4342-B048-85BDC9FD1C3A}</a:tableStyleId>
              </a:tblPr>
              <a:tblGrid>
                <a:gridCol w="2721129">
                  <a:extLst>
                    <a:ext uri="{9D8B030D-6E8A-4147-A177-3AD203B41FA5}">
                      <a16:colId xmlns:a16="http://schemas.microsoft.com/office/drawing/2014/main" val="3996122384"/>
                    </a:ext>
                  </a:extLst>
                </a:gridCol>
                <a:gridCol w="1734207">
                  <a:extLst>
                    <a:ext uri="{9D8B030D-6E8A-4147-A177-3AD203B41FA5}">
                      <a16:colId xmlns:a16="http://schemas.microsoft.com/office/drawing/2014/main" val="519099746"/>
                    </a:ext>
                  </a:extLst>
                </a:gridCol>
                <a:gridCol w="2730587">
                  <a:extLst>
                    <a:ext uri="{9D8B030D-6E8A-4147-A177-3AD203B41FA5}">
                      <a16:colId xmlns:a16="http://schemas.microsoft.com/office/drawing/2014/main" val="373789399"/>
                    </a:ext>
                  </a:extLst>
                </a:gridCol>
              </a:tblGrid>
              <a:tr h="317412">
                <a:tc>
                  <a:txBody>
                    <a:bodyPr/>
                    <a:lstStyle/>
                    <a:p>
                      <a:r>
                        <a:rPr kumimoji="1" lang="ja-JP" altLang="en-US" dirty="0" smtClean="0"/>
                        <a:t>方式</a:t>
                      </a:r>
                      <a:endParaRPr kumimoji="1" lang="ja-JP" altLang="en-US" dirty="0"/>
                    </a:p>
                  </a:txBody>
                  <a:tcPr/>
                </a:tc>
                <a:tc>
                  <a:txBody>
                    <a:bodyPr/>
                    <a:lstStyle/>
                    <a:p>
                      <a:r>
                        <a:rPr kumimoji="1" lang="ja-JP" altLang="en-US" dirty="0" smtClean="0"/>
                        <a:t>単語</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922665851"/>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読み書き頻度の高い英文</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読み書き頻度の高い英文から抽出</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endParaRPr kumimoji="1" lang="ja-JP" altLang="en-US"/>
                    </a:p>
                  </a:txBody>
                  <a:tcPr/>
                </a:tc>
                <a:extLst>
                  <a:ext uri="{0D108BD9-81ED-4DB2-BD59-A6C34878D82A}">
                    <a16:rowId xmlns:a16="http://schemas.microsoft.com/office/drawing/2014/main" val="858095235"/>
                  </a:ext>
                </a:extLst>
              </a:tr>
              <a:tr h="370840">
                <a:tc>
                  <a:txBody>
                    <a:bodyPr/>
                    <a:lstStyle/>
                    <a:p>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そうではない英文</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482782169"/>
                  </a:ext>
                </a:extLst>
              </a:tr>
            </a:tbl>
          </a:graphicData>
        </a:graphic>
      </p:graphicFrame>
    </p:spTree>
    <p:extLst>
      <p:ext uri="{BB962C8B-B14F-4D97-AF65-F5344CB8AC3E}">
        <p14:creationId xmlns:p14="http://schemas.microsoft.com/office/powerpoint/2010/main" val="1860279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背景</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27011" y="1910713"/>
            <a:ext cx="7529611" cy="4244145"/>
          </a:xfrm>
        </p:spPr>
        <p:txBody>
          <a:bodyPr>
            <a:normAutofit/>
          </a:bodyPr>
          <a:lstStyle/>
          <a:p>
            <a:pPr marL="0" indent="0">
              <a:buNone/>
            </a:pPr>
            <a:r>
              <a:rPr lang="ja-JP" altLang="en-US" dirty="0" smtClean="0">
                <a:latin typeface="メイリオ" panose="020B0604030504040204" pitchFamily="50" charset="-128"/>
                <a:ea typeface="メイリオ" panose="020B0604030504040204" pitchFamily="50" charset="-128"/>
              </a:rPr>
              <a:t>・英語学習</a:t>
            </a:r>
            <a:r>
              <a:rPr lang="ja-JP" altLang="en-US" dirty="0">
                <a:latin typeface="メイリオ" panose="020B0604030504040204" pitchFamily="50" charset="-128"/>
                <a:ea typeface="メイリオ" panose="020B0604030504040204" pitchFamily="50" charset="-128"/>
              </a:rPr>
              <a:t>の分野はグローバル化の進む現代に</a:t>
            </a:r>
            <a:r>
              <a:rPr lang="ja-JP" altLang="en-US" dirty="0" smtClean="0">
                <a:latin typeface="メイリオ" panose="020B0604030504040204" pitchFamily="50" charset="-128"/>
                <a:ea typeface="メイリオ" panose="020B0604030504040204" pitchFamily="50" charset="-128"/>
              </a:rPr>
              <a:t>おいて注目</a:t>
            </a:r>
            <a:r>
              <a:rPr lang="ja-JP" altLang="en-US" dirty="0">
                <a:latin typeface="メイリオ" panose="020B0604030504040204" pitchFamily="50" charset="-128"/>
                <a:ea typeface="メイリオ" panose="020B0604030504040204" pitchFamily="50" charset="-128"/>
              </a:rPr>
              <a:t>を集めて</a:t>
            </a:r>
            <a:r>
              <a:rPr lang="ja-JP" altLang="en-US" dirty="0" smtClean="0">
                <a:latin typeface="メイリオ" panose="020B0604030504040204" pitchFamily="50" charset="-128"/>
                <a:ea typeface="メイリオ" panose="020B0604030504040204" pitchFamily="50" charset="-128"/>
              </a:rPr>
              <a:t>いる</a:t>
            </a:r>
            <a:r>
              <a:rPr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・英語学習に関する</a:t>
            </a:r>
            <a:r>
              <a:rPr lang="en-US" altLang="ja-JP" dirty="0" smtClean="0">
                <a:latin typeface="メイリオ" panose="020B0604030504040204" pitchFamily="50" charset="-128"/>
                <a:ea typeface="メイリオ" panose="020B0604030504040204" pitchFamily="50" charset="-128"/>
              </a:rPr>
              <a:t>e-</a:t>
            </a:r>
            <a:r>
              <a:rPr lang="ja-JP" altLang="en-US" dirty="0" smtClean="0">
                <a:latin typeface="メイリオ" panose="020B0604030504040204" pitchFamily="50" charset="-128"/>
                <a:ea typeface="メイリオ" panose="020B0604030504040204" pitchFamily="50" charset="-128"/>
              </a:rPr>
              <a:t>ラーニングシステムは</a:t>
            </a:r>
            <a:r>
              <a:rPr lang="ja-JP" altLang="en-US" dirty="0">
                <a:latin typeface="メイリオ" panose="020B0604030504040204" pitchFamily="50" charset="-128"/>
                <a:ea typeface="メイリオ" panose="020B0604030504040204" pitchFamily="50" charset="-128"/>
              </a:rPr>
              <a:t>増加</a:t>
            </a:r>
            <a:r>
              <a:rPr lang="ja-JP" altLang="en-US" dirty="0" smtClean="0">
                <a:latin typeface="メイリオ" panose="020B0604030504040204" pitchFamily="50" charset="-128"/>
                <a:ea typeface="メイリオ" panose="020B0604030504040204" pitchFamily="50" charset="-128"/>
              </a:rPr>
              <a:t>している</a:t>
            </a:r>
            <a:r>
              <a:rPr lang="en-US" altLang="ja-JP" dirty="0" smtClean="0">
                <a:latin typeface="メイリオ" panose="020B0604030504040204" pitchFamily="50" charset="-128"/>
                <a:ea typeface="メイリオ" panose="020B0604030504040204" pitchFamily="50" charset="-128"/>
              </a:rPr>
              <a:t>.</a:t>
            </a:r>
          </a:p>
          <a:p>
            <a:pPr marL="0" indent="0">
              <a:buNone/>
            </a:pPr>
            <a:r>
              <a:rPr lang="ja-JP" altLang="en-US" dirty="0" smtClean="0">
                <a:latin typeface="メイリオ" panose="020B0604030504040204" pitchFamily="50" charset="-128"/>
                <a:ea typeface="メイリオ" panose="020B0604030504040204" pitchFamily="50" charset="-128"/>
              </a:rPr>
              <a:t>　一方</a:t>
            </a:r>
            <a:r>
              <a:rPr lang="ja-JP" altLang="en-US" dirty="0" smtClean="0">
                <a:latin typeface="メイリオ" panose="020B0604030504040204" pitchFamily="50" charset="-128"/>
                <a:ea typeface="メイリオ" panose="020B0604030504040204" pitchFamily="50" charset="-128"/>
              </a:rPr>
              <a:t>で，</a:t>
            </a:r>
            <a:r>
              <a:rPr lang="en-US" altLang="ja-JP" dirty="0" smtClean="0">
                <a:latin typeface="メイリオ" panose="020B0604030504040204" pitchFamily="50" charset="-128"/>
                <a:ea typeface="メイリオ" panose="020B0604030504040204" pitchFamily="50" charset="-128"/>
              </a:rPr>
              <a:t>e-</a:t>
            </a:r>
            <a:r>
              <a:rPr lang="ja-JP" altLang="en-US" dirty="0" smtClean="0">
                <a:latin typeface="メイリオ" panose="020B0604030504040204" pitchFamily="50" charset="-128"/>
                <a:ea typeface="メイリオ" panose="020B0604030504040204" pitchFamily="50" charset="-128"/>
              </a:rPr>
              <a:t>ラーニングシステムは学習者の学習意欲を維持</a:t>
            </a:r>
            <a:r>
              <a:rPr lang="ja-JP" altLang="en-US" dirty="0" smtClean="0">
                <a:latin typeface="メイリオ" panose="020B0604030504040204" pitchFamily="50" charset="-128"/>
                <a:ea typeface="メイリオ" panose="020B0604030504040204" pitchFamily="50" charset="-128"/>
              </a:rPr>
              <a:t>する　　こと</a:t>
            </a:r>
            <a:r>
              <a:rPr lang="ja-JP" altLang="en-US" dirty="0" smtClean="0">
                <a:latin typeface="メイリオ" panose="020B0604030504040204" pitchFamily="50" charset="-128"/>
                <a:ea typeface="メイリオ" panose="020B0604030504040204" pitchFamily="50" charset="-128"/>
              </a:rPr>
              <a:t>が困難である</a:t>
            </a:r>
            <a:r>
              <a:rPr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文章の意味や文法を理解していても</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　実際</a:t>
            </a:r>
            <a:r>
              <a:rPr lang="ja-JP" altLang="en-US" dirty="0" smtClean="0">
                <a:latin typeface="メイリオ" panose="020B0604030504040204" pitchFamily="50" charset="-128"/>
                <a:ea typeface="メイリオ" panose="020B0604030504040204" pitchFamily="50" charset="-128"/>
              </a:rPr>
              <a:t>に英文を発音をすることを苦手としている</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　学習者</a:t>
            </a:r>
            <a:r>
              <a:rPr lang="ja-JP" altLang="en-US" dirty="0" smtClean="0">
                <a:latin typeface="メイリオ" panose="020B0604030504040204" pitchFamily="50" charset="-128"/>
                <a:ea typeface="メイリオ" panose="020B0604030504040204" pitchFamily="50" charset="-128"/>
              </a:rPr>
              <a:t>が多い</a:t>
            </a:r>
            <a:r>
              <a:rPr lang="en-US" altLang="ja-JP" dirty="0" smtClean="0">
                <a:latin typeface="メイリオ" panose="020B0604030504040204" pitchFamily="50" charset="-128"/>
                <a:ea typeface="メイリオ" panose="020B0604030504040204" pitchFamily="50" charset="-128"/>
              </a:rPr>
              <a:t>.</a:t>
            </a: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4667249"/>
            <a:ext cx="1266825" cy="1266825"/>
          </a:xfrm>
          <a:prstGeom prst="rect">
            <a:avLst/>
          </a:prstGeom>
        </p:spPr>
      </p:pic>
    </p:spTree>
    <p:extLst>
      <p:ext uri="{BB962C8B-B14F-4D97-AF65-F5344CB8AC3E}">
        <p14:creationId xmlns:p14="http://schemas.microsoft.com/office/powerpoint/2010/main" val="3343940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77021" y="2383967"/>
            <a:ext cx="7712032" cy="3429212"/>
          </a:xfrm>
        </p:spPr>
        <p:txBody>
          <a:bodyPr anchor="ctr">
            <a:normAutofit fontScale="85000" lnSpcReduction="20000"/>
          </a:bodyPr>
          <a:lstStyle/>
          <a:p>
            <a:pPr marL="0" indent="0">
              <a:buNone/>
            </a:pPr>
            <a:r>
              <a:rPr lang="en-US" altLang="ja-JP" sz="1800" dirty="0" smtClean="0">
                <a:latin typeface="メイリオ" panose="020B0604030504040204" pitchFamily="50" charset="-128"/>
                <a:ea typeface="メイリオ" panose="020B0604030504040204" pitchFamily="50" charset="-128"/>
              </a:rPr>
              <a:t>[1]e-</a:t>
            </a:r>
            <a:r>
              <a:rPr lang="ja-JP" altLang="en-US" sz="1800" dirty="0">
                <a:latin typeface="メイリオ" panose="020B0604030504040204" pitchFamily="50" charset="-128"/>
                <a:ea typeface="メイリオ" panose="020B0604030504040204" pitchFamily="50" charset="-128"/>
              </a:rPr>
              <a:t>ラーニング</a:t>
            </a:r>
            <a:r>
              <a:rPr lang="ja-JP" altLang="ja-JP" sz="1800" dirty="0">
                <a:latin typeface="メイリオ" panose="020B0604030504040204" pitchFamily="50" charset="-128"/>
                <a:ea typeface="メイリオ" panose="020B0604030504040204" pitchFamily="50" charset="-128"/>
              </a:rPr>
              <a:t>を用いた英語発音指導</a:t>
            </a:r>
            <a:r>
              <a:rPr lang="ja-JP" altLang="ja-JP" sz="1800" dirty="0" smtClean="0">
                <a:latin typeface="メイリオ" panose="020B0604030504040204" pitchFamily="50" charset="-128"/>
                <a:ea typeface="メイリオ" panose="020B0604030504040204" pitchFamily="50" charset="-128"/>
              </a:rPr>
              <a:t>システム</a:t>
            </a:r>
            <a:r>
              <a:rPr lang="en-US" altLang="ja-JP" sz="1800" dirty="0" smtClean="0">
                <a:latin typeface="メイリオ" panose="020B0604030504040204" pitchFamily="50" charset="-128"/>
                <a:ea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rPr>
              <a:t>野本</a:t>
            </a:r>
            <a:r>
              <a:rPr lang="en-US" altLang="ja-JP" sz="1800" dirty="0" smtClean="0">
                <a:latin typeface="メイリオ" panose="020B0604030504040204" pitchFamily="50" charset="-128"/>
                <a:ea typeface="メイリオ" panose="020B0604030504040204" pitchFamily="50" charset="-128"/>
              </a:rPr>
              <a:t>2015]</a:t>
            </a:r>
          </a:p>
          <a:p>
            <a:pPr marL="0" indent="0">
              <a:buNone/>
            </a:pPr>
            <a:r>
              <a:rPr lang="en-US" altLang="ja-JP" sz="1400" dirty="0" smtClean="0">
                <a:latin typeface="メイリオ" panose="020B0604030504040204" pitchFamily="50" charset="-128"/>
                <a:ea typeface="メイリオ" panose="020B0604030504040204" pitchFamily="50" charset="-128"/>
              </a:rPr>
              <a:t>	e-</a:t>
            </a:r>
            <a:r>
              <a:rPr lang="ja-JP" altLang="en-US" sz="1400" dirty="0" smtClean="0">
                <a:latin typeface="メイリオ" panose="020B0604030504040204" pitchFamily="50" charset="-128"/>
                <a:ea typeface="メイリオ" panose="020B0604030504040204" pitchFamily="50" charset="-128"/>
              </a:rPr>
              <a:t>ラーニングを用いた英語学習についての研究、発音に重点に置いている</a:t>
            </a:r>
            <a:endParaRPr lang="en-US" altLang="ja-JP" sz="1400" dirty="0" smtClean="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r>
              <a:rPr lang="en-US" altLang="ja-JP" sz="1800" dirty="0" smtClean="0">
                <a:latin typeface="メイリオ" panose="020B0604030504040204" pitchFamily="50" charset="-128"/>
                <a:ea typeface="メイリオ" panose="020B0604030504040204" pitchFamily="50" charset="-128"/>
              </a:rPr>
              <a:t>[2]</a:t>
            </a:r>
            <a:r>
              <a:rPr lang="ja-JP" altLang="en-US" sz="1800" dirty="0" smtClean="0">
                <a:latin typeface="メイリオ" panose="020B0604030504040204" pitchFamily="50" charset="-128"/>
                <a:ea typeface="メイリオ" panose="020B0604030504040204" pitchFamily="50" charset="-128"/>
              </a:rPr>
              <a:t>言語通級</a:t>
            </a:r>
            <a:r>
              <a:rPr lang="ja-JP" altLang="en-US" sz="1800" dirty="0">
                <a:latin typeface="メイリオ" panose="020B0604030504040204" pitchFamily="50" charset="-128"/>
                <a:ea typeface="メイリオ" panose="020B0604030504040204" pitchFamily="50" charset="-128"/>
              </a:rPr>
              <a:t>指導教室における発音指導を支援する</a:t>
            </a:r>
            <a:r>
              <a:rPr lang="ja-JP" altLang="en-US" sz="1800" dirty="0" smtClean="0">
                <a:latin typeface="メイリオ" panose="020B0604030504040204" pitchFamily="50" charset="-128"/>
                <a:ea typeface="メイリオ" panose="020B0604030504040204" pitchFamily="50" charset="-128"/>
              </a:rPr>
              <a:t>システム</a:t>
            </a:r>
            <a:r>
              <a:rPr lang="en-US" altLang="ja-JP" sz="1800" dirty="0" smtClean="0">
                <a:latin typeface="メイリオ" panose="020B0604030504040204" pitchFamily="50" charset="-128"/>
                <a:ea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rPr>
              <a:t>勝瀬</a:t>
            </a:r>
            <a:r>
              <a:rPr lang="en-US" altLang="ja-JP" sz="1800" dirty="0" smtClean="0">
                <a:latin typeface="メイリオ" panose="020B0604030504040204" pitchFamily="50" charset="-128"/>
                <a:ea typeface="メイリオ" panose="020B0604030504040204" pitchFamily="50" charset="-128"/>
              </a:rPr>
              <a:t>2016]</a:t>
            </a:r>
            <a:endParaRPr lang="en-US" altLang="ja-JP" sz="1800" dirty="0">
              <a:latin typeface="メイリオ" panose="020B0604030504040204" pitchFamily="50" charset="-128"/>
              <a:ea typeface="メイリオ" panose="020B0604030504040204" pitchFamily="50" charset="-128"/>
            </a:endParaRPr>
          </a:p>
          <a:p>
            <a:pPr marL="0" indent="0">
              <a:buNone/>
            </a:pPr>
            <a:r>
              <a:rPr lang="en-US" altLang="ja-JP" sz="1400" dirty="0" smtClean="0">
                <a:latin typeface="メイリオ" panose="020B0604030504040204" pitchFamily="50" charset="-128"/>
                <a:ea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rPr>
              <a:t>既存の</a:t>
            </a:r>
            <a:r>
              <a:rPr lang="en-US" altLang="ja-JP" sz="1400" dirty="0" smtClean="0">
                <a:latin typeface="メイリオ" panose="020B0604030504040204" pitchFamily="50" charset="-128"/>
                <a:ea typeface="メイリオ" panose="020B0604030504040204" pitchFamily="50" charset="-128"/>
              </a:rPr>
              <a:t>e-</a:t>
            </a:r>
            <a:r>
              <a:rPr lang="ja-JP" altLang="en-US" sz="1400" dirty="0" smtClean="0">
                <a:latin typeface="メイリオ" panose="020B0604030504040204" pitchFamily="50" charset="-128"/>
                <a:ea typeface="メイリオ" panose="020B0604030504040204" pitchFamily="50" charset="-128"/>
              </a:rPr>
              <a:t>ラーニングシステムを発音指導に利用した研究</a:t>
            </a:r>
            <a:endParaRPr lang="en-US" altLang="ja-JP" sz="1400" dirty="0">
              <a:latin typeface="メイリオ" panose="020B0604030504040204" pitchFamily="50" charset="-128"/>
              <a:ea typeface="メイリオ" panose="020B0604030504040204" pitchFamily="50" charset="-128"/>
            </a:endParaRPr>
          </a:p>
          <a:p>
            <a:pPr marL="0" indent="0">
              <a:buNone/>
            </a:pPr>
            <a:endParaRPr lang="en-US" altLang="ja-JP" sz="1800" dirty="0" smtClean="0">
              <a:latin typeface="メイリオ" panose="020B0604030504040204" pitchFamily="50" charset="-128"/>
              <a:ea typeface="メイリオ" panose="020B0604030504040204" pitchFamily="50" charset="-128"/>
            </a:endParaRPr>
          </a:p>
          <a:p>
            <a:pPr marL="0" indent="0">
              <a:buNone/>
            </a:pPr>
            <a:r>
              <a:rPr lang="en-US" altLang="ja-JP" sz="1800" dirty="0" smtClean="0">
                <a:latin typeface="メイリオ" panose="020B0604030504040204" pitchFamily="50" charset="-128"/>
                <a:ea typeface="メイリオ" panose="020B0604030504040204" pitchFamily="50" charset="-128"/>
              </a:rPr>
              <a:t>[3]</a:t>
            </a:r>
            <a:r>
              <a:rPr lang="ja-JP" altLang="en-US" sz="1800" dirty="0" smtClean="0">
                <a:latin typeface="メイリオ" panose="020B0604030504040204" pitchFamily="50" charset="-128"/>
                <a:ea typeface="メイリオ" panose="020B0604030504040204" pitchFamily="50" charset="-128"/>
              </a:rPr>
              <a:t>音声訓練と</a:t>
            </a:r>
            <a:r>
              <a:rPr lang="ja-JP" altLang="en-US" sz="1800" dirty="0">
                <a:latin typeface="メイリオ" panose="020B0604030504040204" pitchFamily="50" charset="-128"/>
                <a:ea typeface="メイリオ" panose="020B0604030504040204" pitchFamily="50" charset="-128"/>
              </a:rPr>
              <a:t>オリジナル・スピーキングテストサイトの</a:t>
            </a:r>
            <a:r>
              <a:rPr lang="ja-JP" altLang="en-US" sz="1800" dirty="0" smtClean="0">
                <a:latin typeface="メイリオ" panose="020B0604030504040204" pitchFamily="50" charset="-128"/>
                <a:ea typeface="メイリオ" panose="020B0604030504040204" pitchFamily="50" charset="-128"/>
              </a:rPr>
              <a:t>開発</a:t>
            </a:r>
            <a:r>
              <a:rPr lang="en-US" altLang="ja-JP" sz="1800" dirty="0" smtClean="0">
                <a:latin typeface="メイリオ" panose="020B0604030504040204" pitchFamily="50" charset="-128"/>
                <a:ea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rPr>
              <a:t>竹野</a:t>
            </a:r>
            <a:r>
              <a:rPr lang="en-US" altLang="ja-JP" sz="1800" dirty="0">
                <a:latin typeface="メイリオ" panose="020B0604030504040204" pitchFamily="50" charset="-128"/>
                <a:ea typeface="メイリオ" panose="020B0604030504040204" pitchFamily="50" charset="-128"/>
              </a:rPr>
              <a:t>2016]</a:t>
            </a:r>
          </a:p>
          <a:p>
            <a:pPr marL="0" indent="0">
              <a:buNone/>
            </a:pPr>
            <a:r>
              <a:rPr lang="ja-JP" altLang="en-US" sz="1800" dirty="0">
                <a:latin typeface="メイリオ" panose="020B0604030504040204" pitchFamily="50" charset="-128"/>
                <a:ea typeface="メイリオ" panose="020B0604030504040204" pitchFamily="50" charset="-128"/>
              </a:rPr>
              <a:t>　</a:t>
            </a:r>
            <a:r>
              <a:rPr lang="ja-JP" altLang="en-US" sz="1800" dirty="0" smtClean="0">
                <a:latin typeface="メイリオ" panose="020B0604030504040204" pitchFamily="50" charset="-128"/>
                <a:ea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rPr>
              <a:t>スピーキングに重点を置いた</a:t>
            </a:r>
            <a:r>
              <a:rPr lang="en-US" altLang="ja-JP" sz="1400" dirty="0" smtClean="0">
                <a:latin typeface="メイリオ" panose="020B0604030504040204" pitchFamily="50" charset="-128"/>
                <a:ea typeface="メイリオ" panose="020B0604030504040204" pitchFamily="50" charset="-128"/>
              </a:rPr>
              <a:t>,e-</a:t>
            </a:r>
            <a:r>
              <a:rPr lang="ja-JP" altLang="en-US" sz="1400" dirty="0" smtClean="0">
                <a:latin typeface="メイリオ" panose="020B0604030504040204" pitchFamily="50" charset="-128"/>
                <a:ea typeface="メイリオ" panose="020B0604030504040204" pitchFamily="50" charset="-128"/>
              </a:rPr>
              <a:t>ラーニング研究</a:t>
            </a:r>
            <a:endParaRPr lang="en-US" altLang="ja-JP" sz="1400" dirty="0" smtClean="0">
              <a:latin typeface="メイリオ" panose="020B0604030504040204" pitchFamily="50" charset="-128"/>
              <a:ea typeface="メイリオ" panose="020B0604030504040204" pitchFamily="50" charset="-128"/>
            </a:endParaRPr>
          </a:p>
          <a:p>
            <a:pPr marL="0" indent="0">
              <a:buNone/>
            </a:pPr>
            <a:r>
              <a:rPr lang="en-US" altLang="ja-JP" sz="1900" dirty="0" smtClean="0">
                <a:latin typeface="メイリオ" panose="020B0604030504040204" pitchFamily="50" charset="-128"/>
                <a:ea typeface="メイリオ" panose="020B0604030504040204" pitchFamily="50" charset="-128"/>
              </a:rPr>
              <a:t>[4]</a:t>
            </a:r>
            <a:r>
              <a:rPr lang="ja-JP" altLang="en-US" sz="1200" dirty="0" smtClean="0">
                <a:latin typeface="メイリオ" panose="020B0604030504040204" pitchFamily="50" charset="-128"/>
                <a:ea typeface="メイリオ" panose="020B0604030504040204" pitchFamily="50" charset="-128"/>
              </a:rPr>
              <a:t>発音</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逐語訳</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意訳を重視した英語教育をサポートする</a:t>
            </a:r>
            <a:r>
              <a:rPr lang="en-US" altLang="ja-JP" sz="1200" dirty="0">
                <a:latin typeface="メイリオ" panose="020B0604030504040204" pitchFamily="50" charset="-128"/>
                <a:ea typeface="メイリオ" panose="020B0604030504040204" pitchFamily="50" charset="-128"/>
              </a:rPr>
              <a:t>e</a:t>
            </a:r>
            <a:r>
              <a:rPr lang="ja-JP" altLang="en-US" sz="1200" dirty="0" smtClean="0">
                <a:latin typeface="メイリオ" panose="020B0604030504040204" pitchFamily="50" charset="-128"/>
                <a:ea typeface="メイリオ" panose="020B0604030504040204" pitchFamily="50" charset="-128"/>
              </a:rPr>
              <a:t>ラーニングシステム</a:t>
            </a:r>
            <a:r>
              <a:rPr lang="en-US" altLang="ja-JP" sz="1400" dirty="0" smtClean="0">
                <a:latin typeface="メイリオ" panose="020B0604030504040204" pitchFamily="50" charset="-128"/>
                <a:ea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rPr>
              <a:t>野村</a:t>
            </a:r>
            <a:r>
              <a:rPr lang="en-US" altLang="ja-JP" sz="1400" dirty="0" smtClean="0">
                <a:latin typeface="メイリオ" panose="020B0604030504040204" pitchFamily="50" charset="-128"/>
                <a:ea typeface="メイリオ" panose="020B0604030504040204" pitchFamily="50" charset="-128"/>
              </a:rPr>
              <a:t>2016</a:t>
            </a:r>
            <a:r>
              <a:rPr lang="en-US" altLang="ja-JP" sz="1400" dirty="0">
                <a:latin typeface="メイリオ" panose="020B0604030504040204" pitchFamily="50" charset="-128"/>
                <a:ea typeface="メイリオ" panose="020B0604030504040204" pitchFamily="50" charset="-128"/>
              </a:rPr>
              <a:t>]</a:t>
            </a:r>
          </a:p>
          <a:p>
            <a:pPr marL="0" indent="0">
              <a:buNone/>
            </a:pPr>
            <a:r>
              <a:rPr lang="ja-JP" altLang="en-US" sz="2200" dirty="0" smtClean="0">
                <a:latin typeface="メイリオ" panose="020B0604030504040204" pitchFamily="50" charset="-128"/>
                <a:ea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rPr>
              <a:t>言語学習における</a:t>
            </a:r>
            <a:r>
              <a:rPr lang="en-US" altLang="ja-JP" sz="1600" dirty="0" smtClean="0">
                <a:latin typeface="メイリオ" panose="020B0604030504040204" pitchFamily="50" charset="-128"/>
                <a:ea typeface="メイリオ" panose="020B0604030504040204" pitchFamily="50" charset="-128"/>
              </a:rPr>
              <a:t>e</a:t>
            </a:r>
            <a:r>
              <a:rPr lang="ja-JP" altLang="en-US" sz="1600" dirty="0" smtClean="0">
                <a:latin typeface="メイリオ" panose="020B0604030504040204" pitchFamily="50" charset="-128"/>
                <a:ea typeface="メイリオ" panose="020B0604030504040204" pitchFamily="50" charset="-128"/>
              </a:rPr>
              <a:t>ラーニングシステムについて</a:t>
            </a:r>
            <a:endParaRPr lang="ja-JP" altLang="en-US" sz="1600" dirty="0">
              <a:latin typeface="メイリオ" panose="020B0604030504040204" pitchFamily="50" charset="-128"/>
              <a:ea typeface="メイリオ" panose="020B0604030504040204" pitchFamily="50" charset="-128"/>
            </a:endParaRPr>
          </a:p>
          <a:p>
            <a:pPr marL="0" indent="0">
              <a:buNone/>
            </a:pPr>
            <a:endParaRPr lang="en-US" altLang="ja-JP" sz="18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a:t>
            </a:fld>
            <a:endParaRPr lang="ja-JP" altLang="en-US" dirty="0"/>
          </a:p>
        </p:txBody>
      </p:sp>
    </p:spTree>
    <p:extLst>
      <p:ext uri="{BB962C8B-B14F-4D97-AF65-F5344CB8AC3E}">
        <p14:creationId xmlns:p14="http://schemas.microsoft.com/office/powerpoint/2010/main" val="2979617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研究目的</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14400" y="1737361"/>
            <a:ext cx="7297475" cy="4053839"/>
          </a:xfrm>
        </p:spPr>
        <p:txBody>
          <a:bodyPr>
            <a:normAutofit/>
          </a:bodyPr>
          <a:lstStyle/>
          <a:p>
            <a:pPr marL="0" indent="0">
              <a:buNone/>
            </a:pPr>
            <a:r>
              <a:rPr lang="ja-JP" altLang="en-US" dirty="0" smtClean="0">
                <a:latin typeface="メイリオ" panose="020B0604030504040204" pitchFamily="50" charset="-128"/>
                <a:ea typeface="メイリオ" panose="020B0604030504040204" pitchFamily="50" charset="-128"/>
              </a:rPr>
              <a:t>現在までの関連研究では</a:t>
            </a:r>
            <a:r>
              <a:rPr lang="en-US" altLang="ja-JP" dirty="0" smtClean="0">
                <a:latin typeface="メイリオ" panose="020B0604030504040204" pitchFamily="50" charset="-128"/>
                <a:ea typeface="メイリオ" panose="020B0604030504040204" pitchFamily="50" charset="-128"/>
              </a:rPr>
              <a:t>,e-</a:t>
            </a:r>
            <a:r>
              <a:rPr lang="ja-JP" altLang="en-US" dirty="0" smtClean="0">
                <a:latin typeface="メイリオ" panose="020B0604030504040204" pitchFamily="50" charset="-128"/>
                <a:ea typeface="メイリオ" panose="020B0604030504040204" pitchFamily="50" charset="-128"/>
              </a:rPr>
              <a:t>ラーニングに用いる教材を学習者に選択させるのではなく</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難易度などの観点から実験者が選択している</a:t>
            </a:r>
            <a:r>
              <a:rPr lang="en-US" altLang="ja-JP" dirty="0" smtClean="0">
                <a:latin typeface="メイリオ" panose="020B0604030504040204" pitchFamily="50" charset="-128"/>
                <a:ea typeface="メイリオ" panose="020B0604030504040204" pitchFamily="50" charset="-128"/>
              </a:rPr>
              <a:t>.</a:t>
            </a:r>
          </a:p>
          <a:p>
            <a:pPr marL="0" indent="0">
              <a:buNone/>
            </a:pPr>
            <a:r>
              <a:rPr lang="ja-JP" altLang="en-US" dirty="0" smtClean="0">
                <a:latin typeface="メイリオ" panose="020B0604030504040204" pitchFamily="50" charset="-128"/>
                <a:ea typeface="メイリオ" panose="020B0604030504040204" pitchFamily="50" charset="-128"/>
              </a:rPr>
              <a:t>本研究では</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学習者の読み書き頻度の高い英文を問題として出題し、高い学習意欲を保ったまま学習すること、</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より学習者にマッチした表現を学習できることを目的とする</a:t>
            </a:r>
            <a:r>
              <a:rPr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endParaRPr kumimoji="1" lang="en-US" altLang="ja-JP"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4</a:t>
            </a:fld>
            <a:endParaRPr lang="ja-JP" altLang="en-US" dirty="0"/>
          </a:p>
        </p:txBody>
      </p:sp>
    </p:spTree>
    <p:extLst>
      <p:ext uri="{BB962C8B-B14F-4D97-AF65-F5344CB8AC3E}">
        <p14:creationId xmlns:p14="http://schemas.microsoft.com/office/powerpoint/2010/main" val="1973968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本研究</a:t>
            </a:r>
            <a:r>
              <a:rPr lang="ja-JP" altLang="en-US" dirty="0" smtClean="0">
                <a:latin typeface="メイリオ" panose="020B0604030504040204" pitchFamily="50" charset="-128"/>
                <a:ea typeface="メイリオ" panose="020B0604030504040204" pitchFamily="50" charset="-128"/>
              </a:rPr>
              <a:t>のアプローチ</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44354" y="2155911"/>
            <a:ext cx="7422406" cy="3488144"/>
          </a:xfrm>
        </p:spPr>
        <p:txBody>
          <a:bodyPr>
            <a:normAutofit/>
          </a:bodyPr>
          <a:lstStyle/>
          <a:p>
            <a:pPr marL="0" indent="0">
              <a:buNone/>
            </a:pPr>
            <a:r>
              <a:rPr lang="ja-JP" altLang="en-US" sz="2400" dirty="0">
                <a:latin typeface="メイリオ" panose="020B0604030504040204" pitchFamily="50" charset="-128"/>
                <a:ea typeface="メイリオ" panose="020B0604030504040204" pitchFamily="50" charset="-128"/>
              </a:rPr>
              <a:t>学習者</a:t>
            </a:r>
            <a:r>
              <a:rPr lang="ja-JP" altLang="ja-JP" sz="2400" dirty="0" smtClean="0">
                <a:latin typeface="メイリオ" panose="020B0604030504040204" pitchFamily="50" charset="-128"/>
                <a:ea typeface="メイリオ" panose="020B0604030504040204" pitchFamily="50" charset="-128"/>
              </a:rPr>
              <a:t>が</a:t>
            </a:r>
            <a:r>
              <a:rPr lang="ja-JP" altLang="ja-JP" sz="2400" dirty="0">
                <a:latin typeface="メイリオ" panose="020B0604030504040204" pitchFamily="50" charset="-128"/>
                <a:ea typeface="メイリオ" panose="020B0604030504040204" pitchFamily="50" charset="-128"/>
              </a:rPr>
              <a:t>読み書きした英文中に含まれる英単語の出現頻度に基づいて，発音練習する対象となる英文を提示</a:t>
            </a:r>
            <a:r>
              <a:rPr lang="ja-JP" altLang="ja-JP"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marL="0" indent="0">
              <a:buNone/>
            </a:pPr>
            <a:endParaRPr lang="en-US" altLang="ja-JP" sz="2400" dirty="0">
              <a:latin typeface="メイリオ" panose="020B0604030504040204" pitchFamily="50" charset="-128"/>
              <a:ea typeface="メイリオ" panose="020B0604030504040204" pitchFamily="50" charset="-128"/>
            </a:endParaRPr>
          </a:p>
          <a:p>
            <a:pPr marL="0" indent="0">
              <a:buNone/>
            </a:pPr>
            <a:r>
              <a:rPr lang="ja-JP" altLang="ja-JP" sz="2400" dirty="0" smtClean="0">
                <a:latin typeface="メイリオ" panose="020B0604030504040204" pitchFamily="50" charset="-128"/>
                <a:ea typeface="メイリオ" panose="020B0604030504040204" pitchFamily="50" charset="-128"/>
              </a:rPr>
              <a:t>これに</a:t>
            </a:r>
            <a:r>
              <a:rPr lang="ja-JP" altLang="en-US" sz="2400" dirty="0" smtClean="0">
                <a:latin typeface="メイリオ" panose="020B0604030504040204" pitchFamily="50" charset="-128"/>
                <a:ea typeface="メイリオ" panose="020B0604030504040204" pitchFamily="50" charset="-128"/>
              </a:rPr>
              <a:t>よ</a:t>
            </a:r>
            <a:r>
              <a:rPr lang="ja-JP" altLang="en-US" sz="2400" dirty="0">
                <a:latin typeface="メイリオ" panose="020B0604030504040204" pitchFamily="50" charset="-128"/>
                <a:ea typeface="メイリオ" panose="020B0604030504040204" pitchFamily="50" charset="-128"/>
              </a:rPr>
              <a:t>って</a:t>
            </a:r>
            <a:r>
              <a:rPr lang="ja-JP" altLang="ja-JP" sz="2400" dirty="0" smtClean="0">
                <a:latin typeface="メイリオ" panose="020B0604030504040204" pitchFamily="50" charset="-128"/>
                <a:ea typeface="メイリオ" panose="020B0604030504040204" pitchFamily="50" charset="-128"/>
              </a:rPr>
              <a:t>，</a:t>
            </a:r>
            <a:r>
              <a:rPr lang="ja-JP" altLang="ja-JP" sz="2400" dirty="0">
                <a:latin typeface="メイリオ" panose="020B0604030504040204" pitchFamily="50" charset="-128"/>
                <a:ea typeface="メイリオ" panose="020B0604030504040204" pitchFamily="50" charset="-128"/>
              </a:rPr>
              <a:t>学習者は，英会話において実際に発話する可能性が高いと考えられる英単語の発音を優先的に練習することができる</a:t>
            </a:r>
            <a:endParaRPr lang="en-US" altLang="ja-JP" sz="24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5</a:t>
            </a:fld>
            <a:endParaRPr lang="ja-JP" altLang="en-US" dirty="0"/>
          </a:p>
        </p:txBody>
      </p:sp>
    </p:spTree>
    <p:extLst>
      <p:ext uri="{BB962C8B-B14F-4D97-AF65-F5344CB8AC3E}">
        <p14:creationId xmlns:p14="http://schemas.microsoft.com/office/powerpoint/2010/main" val="3976468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2400" dirty="0" smtClean="0">
                <a:latin typeface="メイリオ" panose="020B0604030504040204" pitchFamily="50" charset="-128"/>
                <a:ea typeface="メイリオ" panose="020B0604030504040204" pitchFamily="50" charset="-128"/>
              </a:rPr>
              <a:t>読み書き頻度による出題が有効と思われる例</a:t>
            </a:r>
            <a:endParaRPr kumimoji="1" lang="ja-JP" altLang="en-US" sz="24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6</a:t>
            </a:fld>
            <a:endParaRPr lang="ja-JP" altLang="en-US" dirty="0"/>
          </a:p>
        </p:txBody>
      </p:sp>
      <p:sp>
        <p:nvSpPr>
          <p:cNvPr id="5" name="コンテンツ プレースホルダー 4"/>
          <p:cNvSpPr>
            <a:spLocks noGrp="1"/>
          </p:cNvSpPr>
          <p:nvPr>
            <p:ph idx="1"/>
          </p:nvPr>
        </p:nvSpPr>
        <p:spPr>
          <a:xfrm>
            <a:off x="729215" y="1915955"/>
            <a:ext cx="7808601" cy="369332"/>
          </a:xfrm>
          <a:prstGeom prst="rect">
            <a:avLst/>
          </a:prstGeom>
        </p:spPr>
        <p:txBody>
          <a:bodyPr wrap="square">
            <a:spAutoFit/>
          </a:bodyPr>
          <a:lstStyle/>
          <a:p>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開会式はどこで行われましたか？</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という文章を英語で発話したい</a:t>
            </a:r>
            <a:r>
              <a:rPr lang="ja-JP" altLang="en-US" dirty="0">
                <a:latin typeface="メイリオ" panose="020B0604030504040204" pitchFamily="50" charset="-128"/>
                <a:ea typeface="メイリオ" panose="020B0604030504040204" pitchFamily="50" charset="-128"/>
              </a:rPr>
              <a:t>　</a:t>
            </a:r>
            <a:endParaRPr lang="en-US" altLang="ja-JP" dirty="0" smtClean="0">
              <a:latin typeface="メイリオ" panose="020B0604030504040204" pitchFamily="50" charset="-128"/>
              <a:ea typeface="メイリオ" panose="020B0604030504040204" pitchFamily="50" charset="-128"/>
            </a:endParaRPr>
          </a:p>
        </p:txBody>
      </p:sp>
      <p:graphicFrame>
        <p:nvGraphicFramePr>
          <p:cNvPr id="13" name="表 12"/>
          <p:cNvGraphicFramePr>
            <a:graphicFrameLocks noGrp="1"/>
          </p:cNvGraphicFramePr>
          <p:nvPr>
            <p:extLst>
              <p:ext uri="{D42A27DB-BD31-4B8C-83A1-F6EECF244321}">
                <p14:modId xmlns:p14="http://schemas.microsoft.com/office/powerpoint/2010/main" val="2129171526"/>
              </p:ext>
            </p:extLst>
          </p:nvPr>
        </p:nvGraphicFramePr>
        <p:xfrm>
          <a:off x="900271" y="3079006"/>
          <a:ext cx="7466490" cy="3017520"/>
        </p:xfrm>
        <a:graphic>
          <a:graphicData uri="http://schemas.openxmlformats.org/drawingml/2006/table">
            <a:tbl>
              <a:tblPr firstRow="1" bandRow="1">
                <a:tableStyleId>{5C22544A-7EE6-4342-B048-85BDC9FD1C3A}</a:tableStyleId>
              </a:tblPr>
              <a:tblGrid>
                <a:gridCol w="2488830">
                  <a:extLst>
                    <a:ext uri="{9D8B030D-6E8A-4147-A177-3AD203B41FA5}">
                      <a16:colId xmlns:a16="http://schemas.microsoft.com/office/drawing/2014/main" val="2313573106"/>
                    </a:ext>
                  </a:extLst>
                </a:gridCol>
                <a:gridCol w="2488830">
                  <a:extLst>
                    <a:ext uri="{9D8B030D-6E8A-4147-A177-3AD203B41FA5}">
                      <a16:colId xmlns:a16="http://schemas.microsoft.com/office/drawing/2014/main" val="2473506448"/>
                    </a:ext>
                  </a:extLst>
                </a:gridCol>
                <a:gridCol w="2488830">
                  <a:extLst>
                    <a:ext uri="{9D8B030D-6E8A-4147-A177-3AD203B41FA5}">
                      <a16:colId xmlns:a16="http://schemas.microsoft.com/office/drawing/2014/main" val="2213861190"/>
                    </a:ext>
                  </a:extLst>
                </a:gridCol>
              </a:tblGrid>
              <a:tr h="0">
                <a:tc>
                  <a:txBody>
                    <a:bodyPr/>
                    <a:lstStyle/>
                    <a:p>
                      <a:endParaRPr kumimoji="1" lang="ja-JP" altLang="en-US" dirty="0"/>
                    </a:p>
                  </a:txBody>
                  <a:tcPr/>
                </a:tc>
                <a:tc>
                  <a:txBody>
                    <a:bodyPr/>
                    <a:lstStyle/>
                    <a:p>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開会式はどこで行われましたか？</a:t>
                      </a:r>
                      <a:r>
                        <a:rPr lang="en-US" altLang="ja-JP" dirty="0" smtClean="0">
                          <a:latin typeface="メイリオ" panose="020B0604030504040204" pitchFamily="50" charset="-128"/>
                          <a:ea typeface="メイリオ" panose="020B0604030504040204" pitchFamily="50" charset="-128"/>
                        </a:rPr>
                        <a:t>｣</a:t>
                      </a:r>
                      <a:endParaRPr kumimoji="1" lang="ja-JP" altLang="en-US" dirty="0"/>
                    </a:p>
                  </a:txBody>
                  <a:tcPr/>
                </a:tc>
                <a:tc>
                  <a:txBody>
                    <a:bodyPr/>
                    <a:lstStyle/>
                    <a:p>
                      <a:r>
                        <a:rPr kumimoji="1" lang="ja-JP" altLang="en-US" dirty="0" smtClean="0"/>
                        <a:t>備考</a:t>
                      </a:r>
                      <a:endParaRPr kumimoji="1" lang="ja-JP" altLang="en-US" dirty="0"/>
                    </a:p>
                  </a:txBody>
                  <a:tcPr/>
                </a:tc>
                <a:extLst>
                  <a:ext uri="{0D108BD9-81ED-4DB2-BD59-A6C34878D82A}">
                    <a16:rowId xmlns:a16="http://schemas.microsoft.com/office/drawing/2014/main" val="2904476910"/>
                  </a:ext>
                </a:extLst>
              </a:tr>
              <a:tr h="370840">
                <a:tc>
                  <a:txBody>
                    <a:bodyPr/>
                    <a:lstStyle/>
                    <a:p>
                      <a:r>
                        <a:rPr kumimoji="1" lang="ja-JP" altLang="en-US" dirty="0" smtClean="0"/>
                        <a:t>マッチしていない例文</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u="sng" dirty="0" smtClean="0">
                          <a:solidFill>
                            <a:schemeClr val="accent1">
                              <a:lumMod val="75000"/>
                            </a:schemeClr>
                          </a:solidFill>
                          <a:latin typeface="メイリオ" panose="020B0604030504040204" pitchFamily="50" charset="-128"/>
                          <a:ea typeface="メイリオ" panose="020B0604030504040204" pitchFamily="50" charset="-128"/>
                        </a:rPr>
                        <a:t>Where </a:t>
                      </a:r>
                      <a:r>
                        <a:rPr lang="en-US" altLang="ja-JP" dirty="0" smtClean="0">
                          <a:latin typeface="メイリオ" panose="020B0604030504040204" pitchFamily="50" charset="-128"/>
                          <a:ea typeface="メイリオ" panose="020B0604030504040204" pitchFamily="50" charset="-128"/>
                        </a:rPr>
                        <a:t>was the Opening ceremony ?</a:t>
                      </a:r>
                    </a:p>
                  </a:txBody>
                  <a:tcPr/>
                </a:tc>
                <a:tc>
                  <a:txBody>
                    <a:bodyPr/>
                    <a:lstStyle/>
                    <a:p>
                      <a:r>
                        <a:rPr kumimoji="1" lang="ja-JP" altLang="en-US" dirty="0" smtClean="0"/>
                        <a:t>読み書き頻度が高い英文を使っておらず</a:t>
                      </a:r>
                      <a:endParaRPr kumimoji="1" lang="en-US" altLang="ja-JP" dirty="0" smtClean="0"/>
                    </a:p>
                    <a:p>
                      <a:r>
                        <a:rPr kumimoji="1" lang="ja-JP" altLang="en-US" dirty="0" smtClean="0"/>
                        <a:t>実際に発話する機会が少ない</a:t>
                      </a:r>
                      <a:endParaRPr kumimoji="1" lang="ja-JP" altLang="en-US" dirty="0"/>
                    </a:p>
                  </a:txBody>
                  <a:tcPr/>
                </a:tc>
                <a:extLst>
                  <a:ext uri="{0D108BD9-81ED-4DB2-BD59-A6C34878D82A}">
                    <a16:rowId xmlns:a16="http://schemas.microsoft.com/office/drawing/2014/main" val="325721994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マッチしている例文</a:t>
                      </a:r>
                    </a:p>
                    <a:p>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u="sng" dirty="0" smtClean="0">
                          <a:solidFill>
                            <a:schemeClr val="bg2">
                              <a:lumMod val="50000"/>
                            </a:schemeClr>
                          </a:solidFill>
                          <a:latin typeface="メイリオ" panose="020B0604030504040204" pitchFamily="50" charset="-128"/>
                          <a:ea typeface="メイリオ" panose="020B0604030504040204" pitchFamily="50" charset="-128"/>
                        </a:rPr>
                        <a:t>Where did it take </a:t>
                      </a:r>
                      <a:r>
                        <a:rPr lang="en-US" altLang="ja-JP" dirty="0" smtClean="0">
                          <a:latin typeface="メイリオ" panose="020B0604030504040204" pitchFamily="50" charset="-128"/>
                          <a:ea typeface="メイリオ" panose="020B0604030504040204" pitchFamily="50" charset="-128"/>
                        </a:rPr>
                        <a:t>place?</a:t>
                      </a:r>
                    </a:p>
                  </a:txBody>
                  <a:tcPr/>
                </a:tc>
                <a:tc>
                  <a:txBody>
                    <a:bodyPr/>
                    <a:lstStyle/>
                    <a:p>
                      <a:r>
                        <a:rPr kumimoji="1" lang="ja-JP" altLang="en-US" dirty="0" smtClean="0"/>
                        <a:t>読み書き頻度の高い英文を使用した表現であり　発話する可能性が高い</a:t>
                      </a:r>
                      <a:endParaRPr kumimoji="1" lang="ja-JP" altLang="en-US" dirty="0"/>
                    </a:p>
                  </a:txBody>
                  <a:tcPr/>
                </a:tc>
                <a:extLst>
                  <a:ext uri="{0D108BD9-81ED-4DB2-BD59-A6C34878D82A}">
                    <a16:rowId xmlns:a16="http://schemas.microsoft.com/office/drawing/2014/main" val="4050939950"/>
                  </a:ext>
                </a:extLst>
              </a:tr>
            </a:tbl>
          </a:graphicData>
        </a:graphic>
      </p:graphicFrame>
      <p:sp>
        <p:nvSpPr>
          <p:cNvPr id="14" name="正方形/長方形 13"/>
          <p:cNvSpPr/>
          <p:nvPr/>
        </p:nvSpPr>
        <p:spPr>
          <a:xfrm>
            <a:off x="1220250" y="2531080"/>
            <a:ext cx="6984125" cy="369332"/>
          </a:xfrm>
          <a:prstGeom prst="rect">
            <a:avLst/>
          </a:prstGeom>
        </p:spPr>
        <p:txBody>
          <a:bodyPr wrap="square">
            <a:spAutoFit/>
          </a:bodyPr>
          <a:lstStyle/>
          <a:p>
            <a:r>
              <a:rPr lang="en-US" altLang="ja-JP" dirty="0">
                <a:latin typeface="メイリオ" panose="020B0604030504040204" pitchFamily="50" charset="-128"/>
                <a:ea typeface="メイリオ" panose="020B0604030504040204" pitchFamily="50" charset="-128"/>
              </a:rPr>
              <a:t>“where did it take “</a:t>
            </a:r>
            <a:r>
              <a:rPr lang="ja-JP" altLang="en-US" dirty="0">
                <a:latin typeface="メイリオ" panose="020B0604030504040204" pitchFamily="50" charset="-128"/>
                <a:ea typeface="メイリオ" panose="020B0604030504040204" pitchFamily="50" charset="-128"/>
              </a:rPr>
              <a:t>という表現を過去に使用した</a:t>
            </a:r>
            <a:r>
              <a:rPr lang="ja-JP" altLang="en-US" dirty="0" smtClean="0">
                <a:latin typeface="メイリオ" panose="020B0604030504040204" pitchFamily="50" charset="-128"/>
                <a:ea typeface="メイリオ" panose="020B0604030504040204" pitchFamily="50" charset="-128"/>
              </a:rPr>
              <a:t>学習者場合</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2320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latin typeface="メイリオ" panose="020B0604030504040204" pitchFamily="50" charset="-128"/>
                <a:ea typeface="メイリオ" panose="020B0604030504040204" pitchFamily="50" charset="-128"/>
              </a:rPr>
              <a:t>提案方式</a:t>
            </a:r>
            <a:endParaRPr kumimoji="1" lang="ja-JP" altLang="en-US" sz="36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7</a:t>
            </a:fld>
            <a:endParaRPr lang="ja-JP" altLang="en-US" dirty="0"/>
          </a:p>
        </p:txBody>
      </p:sp>
      <p:sp>
        <p:nvSpPr>
          <p:cNvPr id="24" name="正方形/長方形 23"/>
          <p:cNvSpPr/>
          <p:nvPr/>
        </p:nvSpPr>
        <p:spPr>
          <a:xfrm>
            <a:off x="4251430" y="4897573"/>
            <a:ext cx="184730" cy="369332"/>
          </a:xfrm>
          <a:prstGeom prst="rect">
            <a:avLst/>
          </a:prstGeom>
        </p:spPr>
        <p:txBody>
          <a:bodyPr wrap="none">
            <a:spAutoFit/>
          </a:bodyPr>
          <a:lstStyle/>
          <a:p>
            <a:pPr algn="ctr"/>
            <a:endParaRPr lang="en-US" altLang="ja-JP"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grpSp>
        <p:nvGrpSpPr>
          <p:cNvPr id="44" name="グループ化 43"/>
          <p:cNvGrpSpPr/>
          <p:nvPr/>
        </p:nvGrpSpPr>
        <p:grpSpPr>
          <a:xfrm>
            <a:off x="458448" y="2363310"/>
            <a:ext cx="6212439" cy="1237865"/>
            <a:chOff x="866443" y="1974745"/>
            <a:chExt cx="7060459" cy="1271122"/>
          </a:xfrm>
        </p:grpSpPr>
        <p:sp>
          <p:nvSpPr>
            <p:cNvPr id="31" name="左中かっこ 30"/>
            <p:cNvSpPr/>
            <p:nvPr/>
          </p:nvSpPr>
          <p:spPr>
            <a:xfrm rot="16200000">
              <a:off x="4062317" y="-281873"/>
              <a:ext cx="331866" cy="6723614"/>
            </a:xfrm>
            <a:prstGeom prst="leftBrace">
              <a:avLst>
                <a:gd name="adj1" fmla="val 26604"/>
                <a:gd name="adj2" fmla="val 50000"/>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32" name="正方形/長方形 31"/>
            <p:cNvSpPr/>
            <p:nvPr/>
          </p:nvSpPr>
          <p:spPr>
            <a:xfrm>
              <a:off x="941953" y="1980368"/>
              <a:ext cx="1444122" cy="827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英語</a:t>
              </a:r>
              <a:endParaRPr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ドキュメント</a:t>
              </a:r>
              <a:endParaRPr kumimoji="1"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a:xfrm>
              <a:off x="2696854" y="1974745"/>
              <a:ext cx="1597593" cy="827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オンライン</a:t>
              </a:r>
              <a:endParaRPr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の活動履歴</a:t>
              </a:r>
              <a:endParaRPr kumimoji="1"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34" name="正方形/長方形 33"/>
            <p:cNvSpPr/>
            <p:nvPr/>
          </p:nvSpPr>
          <p:spPr>
            <a:xfrm>
              <a:off x="4469696" y="1974745"/>
              <a:ext cx="1444122" cy="827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翻訳した英文</a:t>
              </a:r>
              <a:endParaRPr kumimoji="1"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37" name="テキスト ボックス 36"/>
            <p:cNvSpPr txBox="1"/>
            <p:nvPr/>
          </p:nvSpPr>
          <p:spPr>
            <a:xfrm>
              <a:off x="6022428" y="2511277"/>
              <a:ext cx="1904474" cy="400110"/>
            </a:xfrm>
            <a:prstGeom prst="rect">
              <a:avLst/>
            </a:prstGeom>
            <a:noFill/>
          </p:spPr>
          <p:txBody>
            <a:bodyPr wrap="square" rtlCol="0">
              <a:spAutoFit/>
            </a:bodyPr>
            <a:lstStyle/>
            <a:p>
              <a:r>
                <a:rPr kumimoji="1" lang="en-US" altLang="ja-JP" sz="2000" b="1" dirty="0" smtClean="0">
                  <a:latin typeface="メイリオ" panose="020B0604030504040204" pitchFamily="50" charset="-128"/>
                  <a:ea typeface="メイリオ" panose="020B0604030504040204" pitchFamily="50" charset="-128"/>
                </a:rPr>
                <a:t>....</a:t>
              </a:r>
              <a:endParaRPr kumimoji="1" lang="ja-JP" altLang="en-US" sz="2000" b="1" dirty="0">
                <a:latin typeface="メイリオ" panose="020B0604030504040204" pitchFamily="50" charset="-128"/>
                <a:ea typeface="メイリオ" panose="020B0604030504040204" pitchFamily="50" charset="-128"/>
              </a:endParaRPr>
            </a:p>
          </p:txBody>
        </p:sp>
      </p:grpSp>
      <p:pic>
        <p:nvPicPr>
          <p:cNvPr id="38" name="図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3987" y="3704562"/>
            <a:ext cx="884971" cy="884971"/>
          </a:xfrm>
          <a:prstGeom prst="rect">
            <a:avLst/>
          </a:prstGeom>
        </p:spPr>
      </p:pic>
      <p:sp>
        <p:nvSpPr>
          <p:cNvPr id="39" name="テキスト ボックス 38"/>
          <p:cNvSpPr txBox="1"/>
          <p:nvPr/>
        </p:nvSpPr>
        <p:spPr>
          <a:xfrm>
            <a:off x="2973987" y="4610726"/>
            <a:ext cx="962415" cy="369332"/>
          </a:xfrm>
          <a:prstGeom prst="rect">
            <a:avLst/>
          </a:prstGeom>
          <a:noFill/>
        </p:spPr>
        <p:txBody>
          <a:bodyPr wrap="square" rtlCol="0">
            <a:spAutoFit/>
          </a:bodyPr>
          <a:lstStyle/>
          <a:p>
            <a:r>
              <a:rPr lang="ja-JP" altLang="en-US" b="1" dirty="0">
                <a:solidFill>
                  <a:schemeClr val="accent2">
                    <a:lumMod val="75000"/>
                  </a:schemeClr>
                </a:solidFill>
                <a:latin typeface="メイリオ" panose="020B0604030504040204" pitchFamily="50" charset="-128"/>
                <a:ea typeface="メイリオ" panose="020B0604030504040204" pitchFamily="50" charset="-128"/>
              </a:rPr>
              <a:t>学習者</a:t>
            </a:r>
            <a:endParaRPr kumimoji="1" lang="ja-JP" altLang="en-US" b="1" dirty="0">
              <a:solidFill>
                <a:schemeClr val="accent2">
                  <a:lumMod val="75000"/>
                </a:schemeClr>
              </a:solidFill>
              <a:latin typeface="メイリオ" panose="020B0604030504040204" pitchFamily="50" charset="-128"/>
              <a:ea typeface="メイリオ" panose="020B0604030504040204" pitchFamily="50" charset="-128"/>
            </a:endParaRPr>
          </a:p>
        </p:txBody>
      </p:sp>
      <p:cxnSp>
        <p:nvCxnSpPr>
          <p:cNvPr id="57" name="直線矢印コネクタ 56"/>
          <p:cNvCxnSpPr/>
          <p:nvPr/>
        </p:nvCxnSpPr>
        <p:spPr>
          <a:xfrm>
            <a:off x="6481870" y="3429512"/>
            <a:ext cx="620951" cy="4540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4" name="正方形/長方形 63"/>
          <p:cNvSpPr/>
          <p:nvPr/>
        </p:nvSpPr>
        <p:spPr>
          <a:xfrm>
            <a:off x="2155231" y="5042773"/>
            <a:ext cx="2818874" cy="8905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スピーキング用の</a:t>
            </a:r>
            <a:endParaRPr lang="en-US" altLang="ja-JP" b="1" dirty="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問題として出題する</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68" name="直線矢印コネクタ 67"/>
          <p:cNvCxnSpPr/>
          <p:nvPr/>
        </p:nvCxnSpPr>
        <p:spPr>
          <a:xfrm flipH="1">
            <a:off x="5372888" y="4828025"/>
            <a:ext cx="1187884" cy="2263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70" name="図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4665" y="4092154"/>
            <a:ext cx="990085" cy="990085"/>
          </a:xfrm>
          <a:prstGeom prst="rect">
            <a:avLst/>
          </a:prstGeom>
        </p:spPr>
      </p:pic>
      <p:sp>
        <p:nvSpPr>
          <p:cNvPr id="72" name="テキスト ボックス 71"/>
          <p:cNvSpPr txBox="1"/>
          <p:nvPr/>
        </p:nvSpPr>
        <p:spPr>
          <a:xfrm>
            <a:off x="6949484" y="2769003"/>
            <a:ext cx="2172343" cy="646331"/>
          </a:xfrm>
          <a:prstGeom prst="rect">
            <a:avLst/>
          </a:prstGeom>
          <a:noFill/>
        </p:spPr>
        <p:txBody>
          <a:bodyPr wrap="square" rtlCol="0">
            <a:spAutoFit/>
          </a:bodyPr>
          <a:lstStyle/>
          <a:p>
            <a:r>
              <a:rPr kumimoji="1" lang="ja-JP" altLang="en-US" dirty="0" smtClean="0">
                <a:solidFill>
                  <a:schemeClr val="accent2">
                    <a:lumMod val="75000"/>
                  </a:schemeClr>
                </a:solidFill>
                <a:latin typeface="メイリオ" panose="020B0604030504040204" pitchFamily="50" charset="-128"/>
                <a:ea typeface="メイリオ" panose="020B0604030504040204" pitchFamily="50" charset="-128"/>
              </a:rPr>
              <a:t>データベース</a:t>
            </a:r>
            <a:endParaRPr kumimoji="1" lang="en-US" altLang="ja-JP" dirty="0" smtClean="0">
              <a:solidFill>
                <a:schemeClr val="accent2">
                  <a:lumMod val="75000"/>
                </a:schemeClr>
              </a:solidFill>
              <a:latin typeface="メイリオ" panose="020B0604030504040204" pitchFamily="50" charset="-128"/>
              <a:ea typeface="メイリオ" panose="020B0604030504040204" pitchFamily="50" charset="-128"/>
            </a:endParaRPr>
          </a:p>
          <a:p>
            <a:r>
              <a:rPr kumimoji="1" lang="ja-JP" altLang="en-US" dirty="0" smtClean="0">
                <a:solidFill>
                  <a:schemeClr val="accent2">
                    <a:lumMod val="75000"/>
                  </a:schemeClr>
                </a:solidFill>
                <a:latin typeface="メイリオ" panose="020B0604030504040204" pitchFamily="50" charset="-128"/>
                <a:ea typeface="メイリオ" panose="020B0604030504040204" pitchFamily="50" charset="-128"/>
              </a:rPr>
              <a:t>に収集する</a:t>
            </a:r>
            <a:endParaRPr kumimoji="1" lang="ja-JP" altLang="en-US" dirty="0">
              <a:solidFill>
                <a:schemeClr val="accent2">
                  <a:lumMod val="75000"/>
                </a:schemeClr>
              </a:solidFill>
              <a:latin typeface="メイリオ" panose="020B0604030504040204" pitchFamily="50" charset="-128"/>
              <a:ea typeface="メイリオ" panose="020B0604030504040204" pitchFamily="50" charset="-128"/>
            </a:endParaRPr>
          </a:p>
        </p:txBody>
      </p:sp>
      <p:sp>
        <p:nvSpPr>
          <p:cNvPr id="73" name="テキスト ボックス 72"/>
          <p:cNvSpPr txBox="1"/>
          <p:nvPr/>
        </p:nvSpPr>
        <p:spPr>
          <a:xfrm>
            <a:off x="5372888" y="5194282"/>
            <a:ext cx="3216165" cy="923330"/>
          </a:xfrm>
          <a:prstGeom prst="rect">
            <a:avLst/>
          </a:prstGeom>
          <a:noFill/>
        </p:spPr>
        <p:txBody>
          <a:bodyPr wrap="square" rtlCol="0">
            <a:spAutoFit/>
          </a:bodyPr>
          <a:lstStyle/>
          <a:p>
            <a:r>
              <a:rPr kumimoji="1" lang="ja-JP" altLang="en-US" dirty="0" smtClean="0">
                <a:solidFill>
                  <a:schemeClr val="accent2">
                    <a:lumMod val="75000"/>
                  </a:schemeClr>
                </a:solidFill>
                <a:latin typeface="メイリオ" panose="020B0604030504040204" pitchFamily="50" charset="-128"/>
                <a:ea typeface="メイリオ" panose="020B0604030504040204" pitchFamily="50" charset="-128"/>
              </a:rPr>
              <a:t>無作為ではなく、</a:t>
            </a:r>
            <a:endParaRPr kumimoji="1" lang="en-US" altLang="ja-JP" dirty="0" smtClean="0">
              <a:solidFill>
                <a:schemeClr val="accent2">
                  <a:lumMod val="75000"/>
                </a:schemeClr>
              </a:solidFill>
              <a:latin typeface="メイリオ" panose="020B0604030504040204" pitchFamily="50" charset="-128"/>
              <a:ea typeface="メイリオ" panose="020B0604030504040204" pitchFamily="50" charset="-128"/>
            </a:endParaRPr>
          </a:p>
          <a:p>
            <a:r>
              <a:rPr lang="ja-JP" altLang="en-US" dirty="0" smtClean="0">
                <a:solidFill>
                  <a:schemeClr val="accent2">
                    <a:lumMod val="75000"/>
                  </a:schemeClr>
                </a:solidFill>
                <a:latin typeface="メイリオ" panose="020B0604030504040204" pitchFamily="50" charset="-128"/>
                <a:ea typeface="メイリオ" panose="020B0604030504040204" pitchFamily="50" charset="-128"/>
              </a:rPr>
              <a:t>学習者が今後に発音する</a:t>
            </a:r>
            <a:endParaRPr lang="en-US" altLang="ja-JP" dirty="0" smtClean="0">
              <a:solidFill>
                <a:schemeClr val="accent2">
                  <a:lumMod val="75000"/>
                </a:schemeClr>
              </a:solidFill>
              <a:latin typeface="メイリオ" panose="020B0604030504040204" pitchFamily="50" charset="-128"/>
              <a:ea typeface="メイリオ" panose="020B0604030504040204" pitchFamily="50" charset="-128"/>
            </a:endParaRPr>
          </a:p>
          <a:p>
            <a:r>
              <a:rPr lang="ja-JP" altLang="en-US" dirty="0" smtClean="0">
                <a:solidFill>
                  <a:schemeClr val="accent2">
                    <a:lumMod val="75000"/>
                  </a:schemeClr>
                </a:solidFill>
                <a:latin typeface="メイリオ" panose="020B0604030504040204" pitchFamily="50" charset="-128"/>
                <a:ea typeface="メイリオ" panose="020B0604030504040204" pitchFamily="50" charset="-128"/>
              </a:rPr>
              <a:t>可能性の高い</a:t>
            </a:r>
            <a:r>
              <a:rPr lang="ja-JP" altLang="en-US" dirty="0">
                <a:solidFill>
                  <a:schemeClr val="accent2">
                    <a:lumMod val="75000"/>
                  </a:schemeClr>
                </a:solidFill>
                <a:latin typeface="メイリオ" panose="020B0604030504040204" pitchFamily="50" charset="-128"/>
                <a:ea typeface="メイリオ" panose="020B0604030504040204" pitchFamily="50" charset="-128"/>
              </a:rPr>
              <a:t>英文</a:t>
            </a:r>
            <a:r>
              <a:rPr lang="ja-JP" altLang="en-US" dirty="0" smtClean="0">
                <a:solidFill>
                  <a:schemeClr val="accent2">
                    <a:lumMod val="75000"/>
                  </a:schemeClr>
                </a:solidFill>
                <a:latin typeface="メイリオ" panose="020B0604030504040204" pitchFamily="50" charset="-128"/>
                <a:ea typeface="メイリオ" panose="020B0604030504040204" pitchFamily="50" charset="-128"/>
              </a:rPr>
              <a:t>を出題可能</a:t>
            </a:r>
            <a:endParaRPr kumimoji="1" lang="ja-JP" altLang="en-US" dirty="0">
              <a:solidFill>
                <a:schemeClr val="accent2">
                  <a:lumMod val="75000"/>
                </a:schemeClr>
              </a:solidFill>
              <a:latin typeface="メイリオ" panose="020B0604030504040204" pitchFamily="50" charset="-128"/>
              <a:ea typeface="メイリオ" panose="020B0604030504040204" pitchFamily="50" charset="-128"/>
            </a:endParaRPr>
          </a:p>
        </p:txBody>
      </p:sp>
      <p:sp>
        <p:nvSpPr>
          <p:cNvPr id="74" name="テキスト ボックス 73"/>
          <p:cNvSpPr txBox="1"/>
          <p:nvPr/>
        </p:nvSpPr>
        <p:spPr>
          <a:xfrm>
            <a:off x="458446" y="1917087"/>
            <a:ext cx="6924295" cy="369332"/>
          </a:xfrm>
          <a:prstGeom prst="rect">
            <a:avLst/>
          </a:prstGeom>
          <a:noFill/>
        </p:spPr>
        <p:txBody>
          <a:bodyPr wrap="square" rtlCol="0">
            <a:spAutoFit/>
          </a:bodyPr>
          <a:lstStyle/>
          <a:p>
            <a:r>
              <a:rPr lang="ja-JP" altLang="en-US" dirty="0" smtClean="0">
                <a:solidFill>
                  <a:schemeClr val="accent1">
                    <a:lumMod val="75000"/>
                  </a:schemeClr>
                </a:solidFill>
                <a:latin typeface="メイリオ" panose="020B0604030504040204" pitchFamily="50" charset="-128"/>
                <a:ea typeface="メイリオ" panose="020B0604030504040204" pitchFamily="50" charset="-128"/>
              </a:rPr>
              <a:t>学習者の関心のあるコンテンツ</a:t>
            </a:r>
            <a:endParaRPr kumimoji="1" lang="ja-JP" altLang="en-US" dirty="0">
              <a:solidFill>
                <a:schemeClr val="accent1">
                  <a:lumMod val="7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15105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実装システム図</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8</a:t>
            </a:fld>
            <a:endParaRPr lang="ja-JP" altLang="en-US" dirty="0"/>
          </a:p>
        </p:txBody>
      </p:sp>
      <p:sp>
        <p:nvSpPr>
          <p:cNvPr id="5" name="テキスト ボックス 4"/>
          <p:cNvSpPr txBox="1"/>
          <p:nvPr/>
        </p:nvSpPr>
        <p:spPr>
          <a:xfrm>
            <a:off x="4277331" y="2346040"/>
            <a:ext cx="3100654" cy="584775"/>
          </a:xfrm>
          <a:prstGeom prst="rect">
            <a:avLst/>
          </a:prstGeom>
          <a:noFill/>
        </p:spPr>
        <p:txBody>
          <a:bodyPr wrap="square" rtlCol="0">
            <a:spAutoFit/>
          </a:bodyPr>
          <a:lstStyle/>
          <a:p>
            <a:r>
              <a:rPr lang="ja-JP" altLang="en-US" sz="1600" b="1" dirty="0">
                <a:solidFill>
                  <a:schemeClr val="accent5">
                    <a:lumMod val="75000"/>
                  </a:schemeClr>
                </a:solidFill>
                <a:latin typeface="メイリオ" panose="020B0604030504040204" pitchFamily="50" charset="-128"/>
                <a:ea typeface="メイリオ" panose="020B0604030504040204" pitchFamily="50" charset="-128"/>
              </a:rPr>
              <a:t>見出し</a:t>
            </a:r>
            <a:r>
              <a:rPr lang="ja-JP" altLang="en-US" sz="1600" b="1" dirty="0" smtClean="0">
                <a:solidFill>
                  <a:schemeClr val="accent5">
                    <a:lumMod val="75000"/>
                  </a:schemeClr>
                </a:solidFill>
                <a:latin typeface="メイリオ" panose="020B0604030504040204" pitchFamily="50" charset="-128"/>
                <a:ea typeface="メイリオ" panose="020B0604030504040204" pitchFamily="50" charset="-128"/>
              </a:rPr>
              <a:t>や頻出単語など</a:t>
            </a:r>
            <a:r>
              <a:rPr lang="en-US" altLang="ja-JP" sz="1600" b="1" dirty="0" smtClean="0">
                <a:solidFill>
                  <a:schemeClr val="accent5">
                    <a:lumMod val="75000"/>
                  </a:schemeClr>
                </a:solidFill>
                <a:latin typeface="メイリオ" panose="020B0604030504040204" pitchFamily="50" charset="-128"/>
                <a:ea typeface="メイリオ" panose="020B0604030504040204" pitchFamily="50" charset="-128"/>
              </a:rPr>
              <a:t>,</a:t>
            </a:r>
          </a:p>
          <a:p>
            <a:r>
              <a:rPr lang="ja-JP" altLang="en-US" sz="1600" b="1" dirty="0" smtClean="0">
                <a:solidFill>
                  <a:schemeClr val="accent5">
                    <a:lumMod val="75000"/>
                  </a:schemeClr>
                </a:solidFill>
                <a:latin typeface="メイリオ" panose="020B0604030504040204" pitchFamily="50" charset="-128"/>
                <a:ea typeface="メイリオ" panose="020B0604030504040204" pitchFamily="50" charset="-128"/>
              </a:rPr>
              <a:t>関心度の高い</a:t>
            </a:r>
            <a:r>
              <a:rPr lang="ja-JP" altLang="en-US" sz="1600" b="1" dirty="0">
                <a:solidFill>
                  <a:schemeClr val="accent5">
                    <a:lumMod val="75000"/>
                  </a:schemeClr>
                </a:solidFill>
                <a:latin typeface="メイリオ" panose="020B0604030504040204" pitchFamily="50" charset="-128"/>
                <a:ea typeface="メイリオ" panose="020B0604030504040204" pitchFamily="50" charset="-128"/>
              </a:rPr>
              <a:t>英文</a:t>
            </a:r>
            <a:r>
              <a:rPr lang="ja-JP" altLang="en-US" sz="1600" b="1" dirty="0" smtClean="0">
                <a:solidFill>
                  <a:schemeClr val="accent5">
                    <a:lumMod val="75000"/>
                  </a:schemeClr>
                </a:solidFill>
                <a:latin typeface="メイリオ" panose="020B0604030504040204" pitchFamily="50" charset="-128"/>
                <a:ea typeface="メイリオ" panose="020B0604030504040204" pitchFamily="50" charset="-128"/>
              </a:rPr>
              <a:t>を抽出する</a:t>
            </a:r>
            <a:r>
              <a:rPr lang="en-US" altLang="ja-JP" sz="1600" b="1" dirty="0" smtClean="0">
                <a:solidFill>
                  <a:schemeClr val="accent5">
                    <a:lumMod val="75000"/>
                  </a:schemeClr>
                </a:solidFill>
                <a:latin typeface="メイリオ" panose="020B0604030504040204" pitchFamily="50" charset="-128"/>
                <a:ea typeface="メイリオ" panose="020B0604030504040204" pitchFamily="50" charset="-128"/>
              </a:rPr>
              <a:t>.</a:t>
            </a:r>
            <a:endParaRPr lang="ja-JP" altLang="en-US" sz="1600" b="1" dirty="0">
              <a:solidFill>
                <a:schemeClr val="accent5">
                  <a:lumMod val="75000"/>
                </a:schemeClr>
              </a:solidFill>
              <a:latin typeface="メイリオ" panose="020B0604030504040204" pitchFamily="50" charset="-128"/>
              <a:ea typeface="メイリオ" panose="020B0604030504040204" pitchFamily="50" charset="-128"/>
            </a:endParaRPr>
          </a:p>
        </p:txBody>
      </p:sp>
      <p:grpSp>
        <p:nvGrpSpPr>
          <p:cNvPr id="6" name="グループ化 5"/>
          <p:cNvGrpSpPr/>
          <p:nvPr/>
        </p:nvGrpSpPr>
        <p:grpSpPr>
          <a:xfrm>
            <a:off x="614187" y="2230191"/>
            <a:ext cx="3538713" cy="1358609"/>
            <a:chOff x="5457175" y="4132286"/>
            <a:chExt cx="3058788" cy="1183186"/>
          </a:xfrm>
        </p:grpSpPr>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1017" y="4237607"/>
              <a:ext cx="486398" cy="486398"/>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1195" y="4761443"/>
              <a:ext cx="530203" cy="530203"/>
            </a:xfrm>
            <a:prstGeom prst="rect">
              <a:avLst/>
            </a:prstGeom>
          </p:spPr>
        </p:pic>
        <p:sp>
          <p:nvSpPr>
            <p:cNvPr id="9" name="テキスト ボックス 8"/>
            <p:cNvSpPr txBox="1"/>
            <p:nvPr/>
          </p:nvSpPr>
          <p:spPr>
            <a:xfrm>
              <a:off x="6114971" y="4334203"/>
              <a:ext cx="2171713" cy="369332"/>
            </a:xfrm>
            <a:prstGeom prst="rect">
              <a:avLst/>
            </a:prstGeom>
            <a:noFill/>
          </p:spPr>
          <p:txBody>
            <a:bodyPr wrap="square" rtlCol="0">
              <a:spAutoFit/>
            </a:bodyPr>
            <a:lstStyle/>
            <a:p>
              <a:r>
                <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rPr>
                <a:t>:</a:t>
              </a: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英文チャットログ</a:t>
              </a:r>
              <a:endParaRPr kumimoji="1" lang="ja-JP" altLang="en-US"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116199" y="4838453"/>
              <a:ext cx="2399764" cy="367539"/>
            </a:xfrm>
            <a:prstGeom prst="rect">
              <a:avLst/>
            </a:prstGeom>
            <a:noFill/>
          </p:spPr>
          <p:txBody>
            <a:bodyPr wrap="square" rtlCol="0">
              <a:spAutoFit/>
            </a:bodyPr>
            <a:lstStyle/>
            <a:p>
              <a:r>
                <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rPr>
                <a:t>:</a:t>
              </a:r>
              <a:r>
                <a:rPr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rPr>
                <a:t>WEB</a:t>
              </a:r>
              <a:r>
                <a:rPr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ページ</a:t>
              </a: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の英文</a:t>
              </a:r>
              <a:endParaRPr kumimoji="1" lang="ja-JP" altLang="en-US"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5457175" y="4132286"/>
              <a:ext cx="3058788" cy="11831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grpSp>
      <p:sp>
        <p:nvSpPr>
          <p:cNvPr id="12" name="テキスト ボックス 11"/>
          <p:cNvSpPr txBox="1"/>
          <p:nvPr/>
        </p:nvSpPr>
        <p:spPr>
          <a:xfrm>
            <a:off x="383789" y="1799149"/>
            <a:ext cx="4933722" cy="369332"/>
          </a:xfrm>
          <a:prstGeom prst="rect">
            <a:avLst/>
          </a:prstGeom>
          <a:noFill/>
        </p:spPr>
        <p:txBody>
          <a:bodyPr wrap="square" rtlCol="0">
            <a:spAutoFit/>
          </a:bodyPr>
          <a:lstStyle/>
          <a:p>
            <a:r>
              <a:rPr kumimoji="1" lang="ja-JP" altLang="en-US" dirty="0" smtClean="0">
                <a:solidFill>
                  <a:schemeClr val="accent3">
                    <a:lumMod val="75000"/>
                  </a:schemeClr>
                </a:solidFill>
                <a:latin typeface="メイリオ" panose="020B0604030504040204" pitchFamily="50" charset="-128"/>
                <a:ea typeface="メイリオ" panose="020B0604030504040204" pitchFamily="50" charset="-128"/>
              </a:rPr>
              <a:t>関心のあるデータを収集するプログラム</a:t>
            </a:r>
            <a:endParaRPr kumimoji="1" lang="ja-JP" altLang="en-US" dirty="0">
              <a:solidFill>
                <a:schemeClr val="accent3">
                  <a:lumMod val="7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4721789" y="3463089"/>
            <a:ext cx="2249876" cy="776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発音練習</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アプリケーション</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grpSp>
        <p:nvGrpSpPr>
          <p:cNvPr id="18" name="グループ化 17"/>
          <p:cNvGrpSpPr/>
          <p:nvPr/>
        </p:nvGrpSpPr>
        <p:grpSpPr>
          <a:xfrm>
            <a:off x="6971665" y="3696416"/>
            <a:ext cx="712032" cy="309718"/>
            <a:chOff x="6884999" y="3194825"/>
            <a:chExt cx="712032" cy="309718"/>
          </a:xfrm>
        </p:grpSpPr>
        <p:cxnSp>
          <p:nvCxnSpPr>
            <p:cNvPr id="15" name="カギ線コネクタ 49"/>
            <p:cNvCxnSpPr/>
            <p:nvPr/>
          </p:nvCxnSpPr>
          <p:spPr>
            <a:xfrm flipH="1">
              <a:off x="6884999" y="3194825"/>
              <a:ext cx="607325"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 name="カギ線コネクタ 49"/>
            <p:cNvCxnSpPr/>
            <p:nvPr/>
          </p:nvCxnSpPr>
          <p:spPr>
            <a:xfrm>
              <a:off x="6936546" y="3504543"/>
              <a:ext cx="660485"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grpSp>
        <p:nvGrpSpPr>
          <p:cNvPr id="19" name="グループ化 18"/>
          <p:cNvGrpSpPr/>
          <p:nvPr/>
        </p:nvGrpSpPr>
        <p:grpSpPr>
          <a:xfrm>
            <a:off x="7377985" y="3195744"/>
            <a:ext cx="1478888" cy="1042649"/>
            <a:chOff x="7225023" y="2642592"/>
            <a:chExt cx="1478888" cy="1042649"/>
          </a:xfrm>
        </p:grpSpPr>
        <p:sp>
          <p:nvSpPr>
            <p:cNvPr id="14" name="テキスト ボックス 13"/>
            <p:cNvSpPr txBox="1"/>
            <p:nvPr/>
          </p:nvSpPr>
          <p:spPr>
            <a:xfrm>
              <a:off x="7225023" y="2642592"/>
              <a:ext cx="1478888" cy="307777"/>
            </a:xfrm>
            <a:prstGeom prst="rect">
              <a:avLst/>
            </a:prstGeom>
            <a:noFill/>
          </p:spPr>
          <p:txBody>
            <a:bodyPr wrap="square" rtlCol="0">
              <a:spAutoFit/>
            </a:bodyPr>
            <a:lstStyle/>
            <a:p>
              <a:pPr algn="ctr"/>
              <a:r>
                <a:rPr kumimoji="1" lang="ja-JP" altLang="en-US" sz="1400" dirty="0" smtClean="0">
                  <a:solidFill>
                    <a:schemeClr val="accent6">
                      <a:lumMod val="75000"/>
                    </a:schemeClr>
                  </a:solidFill>
                  <a:latin typeface="メイリオ" panose="020B0604030504040204" pitchFamily="50" charset="-128"/>
                  <a:ea typeface="メイリオ" panose="020B0604030504040204" pitchFamily="50" charset="-128"/>
                </a:rPr>
                <a:t>問題を解く</a:t>
              </a:r>
              <a:endParaRPr kumimoji="1" lang="ja-JP" altLang="en-US" sz="1400" dirty="0">
                <a:solidFill>
                  <a:schemeClr val="accent6">
                    <a:lumMod val="75000"/>
                  </a:schemeClr>
                </a:solidFill>
                <a:latin typeface="メイリオ" panose="020B0604030504040204" pitchFamily="50" charset="-128"/>
                <a:ea typeface="メイリオ" panose="020B0604030504040204" pitchFamily="50" charset="-128"/>
              </a:endParaRPr>
            </a:p>
          </p:txBody>
        </p:sp>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99689" y="2950369"/>
              <a:ext cx="734872" cy="734872"/>
            </a:xfrm>
            <a:prstGeom prst="rect">
              <a:avLst/>
            </a:prstGeom>
          </p:spPr>
        </p:pic>
      </p:grpSp>
      <p:pic>
        <p:nvPicPr>
          <p:cNvPr id="20" name="図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32420" y="4587294"/>
            <a:ext cx="990085" cy="990085"/>
          </a:xfrm>
          <a:prstGeom prst="rect">
            <a:avLst/>
          </a:prstGeom>
        </p:spPr>
      </p:pic>
      <p:sp>
        <p:nvSpPr>
          <p:cNvPr id="21" name="テキスト ボックス 20"/>
          <p:cNvSpPr txBox="1"/>
          <p:nvPr/>
        </p:nvSpPr>
        <p:spPr>
          <a:xfrm>
            <a:off x="1894618" y="5691400"/>
            <a:ext cx="1740276" cy="369332"/>
          </a:xfrm>
          <a:prstGeom prst="rect">
            <a:avLst/>
          </a:prstGeom>
          <a:noFill/>
        </p:spPr>
        <p:txBody>
          <a:bodyPr wrap="square" rtlCol="0">
            <a:spAutoFit/>
          </a:bodyPr>
          <a:lstStyle/>
          <a:p>
            <a:pPr algn="ctr"/>
            <a:r>
              <a:rPr lang="ja-JP" altLang="en-US" b="1" dirty="0">
                <a:solidFill>
                  <a:schemeClr val="tx2">
                    <a:lumMod val="60000"/>
                    <a:lumOff val="40000"/>
                  </a:schemeClr>
                </a:solidFill>
                <a:latin typeface="メイリオ" panose="020B0604030504040204" pitchFamily="50" charset="-128"/>
                <a:ea typeface="メイリオ" panose="020B0604030504040204" pitchFamily="50" charset="-128"/>
              </a:rPr>
              <a:t>データベース</a:t>
            </a:r>
            <a:endParaRPr kumimoji="1" lang="ja-JP" altLang="en-US"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22" name="カギ線コネクタ 49"/>
          <p:cNvCxnSpPr/>
          <p:nvPr/>
        </p:nvCxnSpPr>
        <p:spPr>
          <a:xfrm>
            <a:off x="2764754" y="3673474"/>
            <a:ext cx="1" cy="84771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4594620" y="4925802"/>
            <a:ext cx="2269940" cy="771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問題生成</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プログラム</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30" name="直線矢印コネクタ 29"/>
          <p:cNvCxnSpPr/>
          <p:nvPr/>
        </p:nvCxnSpPr>
        <p:spPr>
          <a:xfrm>
            <a:off x="3371850" y="5207000"/>
            <a:ext cx="10287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5726344" y="4293304"/>
            <a:ext cx="0" cy="56556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4277331" y="2230192"/>
            <a:ext cx="2904519" cy="887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a:xfrm>
            <a:off x="7023212" y="5207000"/>
            <a:ext cx="2029163" cy="9323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5">
                    <a:lumMod val="75000"/>
                  </a:schemeClr>
                </a:solidFill>
                <a:latin typeface="メイリオ" panose="020B0604030504040204" pitchFamily="50" charset="-128"/>
                <a:ea typeface="メイリオ" panose="020B0604030504040204" pitchFamily="50" charset="-128"/>
              </a:rPr>
              <a:t>音節ごとに</a:t>
            </a:r>
            <a:r>
              <a:rPr lang="ja-JP" altLang="en-US" b="1" dirty="0" smtClean="0">
                <a:solidFill>
                  <a:schemeClr val="accent5">
                    <a:lumMod val="75000"/>
                  </a:schemeClr>
                </a:solidFill>
                <a:latin typeface="メイリオ" panose="020B0604030504040204" pitchFamily="50" charset="-128"/>
                <a:ea typeface="メイリオ" panose="020B0604030504040204" pitchFamily="50" charset="-128"/>
              </a:rPr>
              <a:t>発音の正否を判定する</a:t>
            </a:r>
            <a:endParaRPr lang="en-US" altLang="ja-JP" b="1"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38" name="テキスト ボックス 37"/>
          <p:cNvSpPr txBox="1"/>
          <p:nvPr/>
        </p:nvSpPr>
        <p:spPr>
          <a:xfrm>
            <a:off x="168784" y="4587294"/>
            <a:ext cx="1869566" cy="830997"/>
          </a:xfrm>
          <a:prstGeom prst="rect">
            <a:avLst/>
          </a:prstGeom>
          <a:noFill/>
        </p:spPr>
        <p:txBody>
          <a:bodyPr wrap="square" rtlCol="0">
            <a:spAutoFit/>
          </a:bodyPr>
          <a:lstStyle/>
          <a:p>
            <a:r>
              <a:rPr lang="ja-JP" altLang="en-US" sz="1600" b="1" dirty="0" smtClean="0">
                <a:solidFill>
                  <a:schemeClr val="accent5">
                    <a:lumMod val="75000"/>
                  </a:schemeClr>
                </a:solidFill>
                <a:latin typeface="メイリオ" panose="020B0604030504040204" pitchFamily="50" charset="-128"/>
                <a:ea typeface="メイリオ" panose="020B0604030504040204" pitchFamily="50" charset="-128"/>
              </a:rPr>
              <a:t>データベース内で発音などで分類する</a:t>
            </a:r>
            <a:endParaRPr lang="ja-JP" altLang="en-US" sz="1600" b="1"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28" name="テキスト ボックス 27"/>
          <p:cNvSpPr txBox="1"/>
          <p:nvPr/>
        </p:nvSpPr>
        <p:spPr>
          <a:xfrm>
            <a:off x="7181850" y="4292512"/>
            <a:ext cx="1478888" cy="307777"/>
          </a:xfrm>
          <a:prstGeom prst="rect">
            <a:avLst/>
          </a:prstGeom>
          <a:noFill/>
        </p:spPr>
        <p:txBody>
          <a:bodyPr wrap="square" rtlCol="0">
            <a:spAutoFit/>
          </a:bodyPr>
          <a:lstStyle/>
          <a:p>
            <a:pPr algn="ctr"/>
            <a:r>
              <a:rPr kumimoji="1" lang="ja-JP" altLang="en-US" sz="1400" dirty="0" smtClean="0">
                <a:solidFill>
                  <a:schemeClr val="accent6">
                    <a:lumMod val="75000"/>
                  </a:schemeClr>
                </a:solidFill>
                <a:latin typeface="メイリオ" panose="020B0604030504040204" pitchFamily="50" charset="-128"/>
                <a:ea typeface="メイリオ" panose="020B0604030504040204" pitchFamily="50" charset="-128"/>
              </a:rPr>
              <a:t>正解音声を聞く</a:t>
            </a:r>
            <a:endParaRPr kumimoji="1" lang="ja-JP" altLang="en-US" sz="1400" dirty="0">
              <a:solidFill>
                <a:schemeClr val="accent6">
                  <a:lumMod val="75000"/>
                </a:schemeClr>
              </a:solidFill>
              <a:latin typeface="メイリオ" panose="020B0604030504040204" pitchFamily="50" charset="-128"/>
              <a:ea typeface="メイリオ" panose="020B0604030504040204" pitchFamily="50" charset="-128"/>
            </a:endParaRPr>
          </a:p>
        </p:txBody>
      </p:sp>
      <p:sp>
        <p:nvSpPr>
          <p:cNvPr id="31" name="正方形/長方形 30"/>
          <p:cNvSpPr/>
          <p:nvPr/>
        </p:nvSpPr>
        <p:spPr>
          <a:xfrm>
            <a:off x="168784" y="4530495"/>
            <a:ext cx="2029163" cy="887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79373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3081" y="286604"/>
            <a:ext cx="7543800" cy="1450757"/>
          </a:xfrm>
        </p:spPr>
        <p:txBody>
          <a:bodyPr/>
          <a:lstStyle/>
          <a:p>
            <a:r>
              <a:rPr lang="ja-JP" altLang="en-US" dirty="0">
                <a:latin typeface="メイリオ" panose="020B0604030504040204" pitchFamily="50" charset="-128"/>
                <a:ea typeface="メイリオ" panose="020B0604030504040204" pitchFamily="50" charset="-128"/>
              </a:rPr>
              <a:t>主</a:t>
            </a:r>
            <a:r>
              <a:rPr lang="ja-JP" altLang="en-US" dirty="0" smtClean="0">
                <a:latin typeface="メイリオ" panose="020B0604030504040204" pitchFamily="50" charset="-128"/>
                <a:ea typeface="メイリオ" panose="020B0604030504040204" pitchFamily="50" charset="-128"/>
              </a:rPr>
              <a:t>な実装</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352425" y="1845733"/>
            <a:ext cx="8677275" cy="4278841"/>
          </a:xfrm>
        </p:spPr>
        <p:txBody>
          <a:bodyPr>
            <a:normAutofit lnSpcReduction="10000"/>
          </a:bodyPr>
          <a:lstStyle/>
          <a:p>
            <a:r>
              <a:rPr lang="ja-JP" altLang="en-US" dirty="0">
                <a:latin typeface="メイリオ" panose="020B0604030504040204" pitchFamily="50" charset="-128"/>
                <a:ea typeface="メイリオ" panose="020B0604030504040204" pitchFamily="50" charset="-128"/>
              </a:rPr>
              <a:t>実験システム</a:t>
            </a:r>
            <a:r>
              <a:rPr lang="ja-JP" altLang="en-US" dirty="0" smtClean="0">
                <a:latin typeface="メイリオ" panose="020B0604030504040204" pitchFamily="50" charset="-128"/>
                <a:ea typeface="メイリオ" panose="020B0604030504040204" pitchFamily="50" charset="-128"/>
              </a:rPr>
              <a:t>内</a:t>
            </a:r>
            <a:r>
              <a:rPr lang="ja-JP" altLang="en-US" dirty="0">
                <a:latin typeface="メイリオ" panose="020B0604030504040204" pitchFamily="50" charset="-128"/>
                <a:ea typeface="メイリオ" panose="020B0604030504040204" pitchFamily="50" charset="-128"/>
              </a:rPr>
              <a:t>で出題する問題用のデータを以下</a:t>
            </a:r>
            <a:r>
              <a:rPr lang="ja-JP" altLang="en-US" dirty="0" smtClean="0">
                <a:latin typeface="メイリオ" panose="020B0604030504040204" pitchFamily="50" charset="-128"/>
                <a:ea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つから</a:t>
            </a:r>
            <a:r>
              <a:rPr lang="ja-JP" altLang="en-US" dirty="0">
                <a:latin typeface="メイリオ" panose="020B0604030504040204" pitchFamily="50" charset="-128"/>
                <a:ea typeface="メイリオ" panose="020B0604030504040204" pitchFamily="50" charset="-128"/>
              </a:rPr>
              <a:t>取得</a:t>
            </a:r>
            <a:r>
              <a:rPr lang="ja-JP" altLang="en-US" dirty="0" smtClean="0">
                <a:latin typeface="メイリオ" panose="020B0604030504040204" pitchFamily="50" charset="-128"/>
                <a:ea typeface="メイリオ" panose="020B0604030504040204" pitchFamily="50" charset="-128"/>
              </a:rPr>
              <a:t>したい</a:t>
            </a:r>
            <a:endParaRPr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sz="2200" dirty="0">
                <a:latin typeface="メイリオ" panose="020B0604030504040204" pitchFamily="50" charset="-128"/>
                <a:ea typeface="メイリオ" panose="020B0604030504040204" pitchFamily="50" charset="-128"/>
              </a:rPr>
              <a:t>1</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チャットサービスでの</a:t>
            </a:r>
            <a:r>
              <a:rPr lang="ja-JP" altLang="en-US" sz="2200" dirty="0">
                <a:latin typeface="メイリオ" panose="020B0604030504040204" pitchFamily="50" charset="-128"/>
                <a:ea typeface="メイリオ" panose="020B0604030504040204" pitchFamily="50" charset="-128"/>
              </a:rPr>
              <a:t>英文</a:t>
            </a:r>
            <a:r>
              <a:rPr lang="ja-JP" altLang="en-US" sz="2200" dirty="0" smtClean="0">
                <a:latin typeface="メイリオ" panose="020B0604030504040204" pitchFamily="50" charset="-128"/>
                <a:ea typeface="メイリオ" panose="020B0604030504040204" pitchFamily="50" charset="-128"/>
              </a:rPr>
              <a:t>コミュニケーション</a:t>
            </a:r>
            <a:endParaRPr lang="en-US" altLang="ja-JP" sz="2200" dirty="0" smtClean="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r>
              <a:rPr lang="ja-JP" altLang="en-US" sz="1500" dirty="0" smtClean="0">
                <a:latin typeface="メイリオ" panose="020B0604030504040204" pitchFamily="50" charset="-128"/>
                <a:ea typeface="メイリオ" panose="020B0604030504040204" pitchFamily="50" charset="-128"/>
              </a:rPr>
              <a:t>学習者</a:t>
            </a:r>
            <a:r>
              <a:rPr lang="ja-JP" altLang="en-US" sz="1500" dirty="0">
                <a:latin typeface="メイリオ" panose="020B0604030504040204" pitchFamily="50" charset="-128"/>
                <a:ea typeface="メイリオ" panose="020B0604030504040204" pitchFamily="50" charset="-128"/>
              </a:rPr>
              <a:t>が参加してる英語での会話が行われて</a:t>
            </a:r>
            <a:r>
              <a:rPr lang="ja-JP" altLang="en-US" sz="1500" dirty="0" smtClean="0">
                <a:latin typeface="メイリオ" panose="020B0604030504040204" pitchFamily="50" charset="-128"/>
                <a:ea typeface="メイリオ" panose="020B0604030504040204" pitchFamily="50" charset="-128"/>
              </a:rPr>
              <a:t>いるため</a:t>
            </a:r>
            <a:r>
              <a:rPr lang="en-US" altLang="ja-JP" sz="1500" dirty="0" smtClean="0">
                <a:latin typeface="メイリオ" panose="020B0604030504040204" pitchFamily="50" charset="-128"/>
                <a:ea typeface="メイリオ" panose="020B0604030504040204" pitchFamily="50" charset="-128"/>
              </a:rPr>
              <a:t>,</a:t>
            </a:r>
          </a:p>
          <a:p>
            <a:r>
              <a:rPr lang="ja-JP" altLang="en-US" sz="1500" dirty="0">
                <a:latin typeface="メイリオ" panose="020B0604030504040204" pitchFamily="50" charset="-128"/>
                <a:ea typeface="メイリオ" panose="020B0604030504040204" pitchFamily="50" charset="-128"/>
              </a:rPr>
              <a:t>　 </a:t>
            </a:r>
            <a:r>
              <a:rPr lang="ja-JP" altLang="en-US" sz="1500" dirty="0" smtClean="0">
                <a:latin typeface="メイリオ" panose="020B0604030504040204" pitchFamily="50" charset="-128"/>
                <a:ea typeface="メイリオ" panose="020B0604030504040204" pitchFamily="50" charset="-128"/>
              </a:rPr>
              <a:t> 学習者の英会話に用いる英文が直接取得できる</a:t>
            </a:r>
            <a:r>
              <a:rPr lang="en-US" altLang="ja-JP" sz="1500" dirty="0" smtClean="0">
                <a:latin typeface="メイリオ" panose="020B0604030504040204" pitchFamily="50" charset="-128"/>
                <a:ea typeface="メイリオ" panose="020B0604030504040204" pitchFamily="50" charset="-128"/>
              </a:rPr>
              <a:t>.</a:t>
            </a:r>
          </a:p>
          <a:p>
            <a:r>
              <a:rPr lang="en-US" altLang="ja-JP" sz="1500" dirty="0">
                <a:latin typeface="メイリオ" panose="020B0604030504040204" pitchFamily="50" charset="-128"/>
                <a:ea typeface="メイリオ" panose="020B0604030504040204" pitchFamily="50" charset="-128"/>
              </a:rPr>
              <a:t> </a:t>
            </a:r>
            <a:r>
              <a:rPr lang="en-US" altLang="ja-JP" sz="1500" dirty="0" smtClean="0">
                <a:latin typeface="メイリオ" panose="020B0604030504040204" pitchFamily="50" charset="-128"/>
                <a:ea typeface="メイリオ" panose="020B0604030504040204" pitchFamily="50" charset="-128"/>
              </a:rPr>
              <a:t>   slack</a:t>
            </a:r>
            <a:r>
              <a:rPr lang="ja-JP" altLang="en-US" sz="1500" dirty="0" smtClean="0">
                <a:latin typeface="メイリオ" panose="020B0604030504040204" pitchFamily="50" charset="-128"/>
                <a:ea typeface="メイリオ" panose="020B0604030504040204" pitchFamily="50" charset="-128"/>
              </a:rPr>
              <a:t>であればログファイルを取得できる</a:t>
            </a:r>
            <a:endParaRPr lang="en-US" altLang="ja-JP" sz="1500" dirty="0" smtClean="0">
              <a:latin typeface="メイリオ" panose="020B0604030504040204" pitchFamily="50" charset="-128"/>
              <a:ea typeface="メイリオ" panose="020B0604030504040204" pitchFamily="50" charset="-128"/>
            </a:endParaRPr>
          </a:p>
          <a:p>
            <a:r>
              <a:rPr lang="en-US" altLang="ja-JP" sz="2200" dirty="0">
                <a:latin typeface="メイリオ" panose="020B0604030504040204" pitchFamily="50" charset="-128"/>
                <a:ea typeface="メイリオ" panose="020B0604030504040204" pitchFamily="50" charset="-128"/>
              </a:rPr>
              <a:t>2</a:t>
            </a:r>
            <a:r>
              <a:rPr lang="en-US" altLang="ja-JP" sz="2200" dirty="0" smtClean="0">
                <a:latin typeface="メイリオ" panose="020B0604030504040204" pitchFamily="50" charset="-128"/>
                <a:ea typeface="メイリオ" panose="020B0604030504040204" pitchFamily="50" charset="-128"/>
              </a:rPr>
              <a:t>.</a:t>
            </a:r>
            <a:r>
              <a:rPr lang="ja-JP" altLang="en-US" sz="2200" dirty="0">
                <a:latin typeface="メイリオ" panose="020B0604030504040204" pitchFamily="50" charset="-128"/>
                <a:ea typeface="メイリオ" panose="020B0604030504040204" pitchFamily="50" charset="-128"/>
              </a:rPr>
              <a:t>学習者</a:t>
            </a:r>
            <a:r>
              <a:rPr lang="ja-JP" altLang="en-US" sz="2200" dirty="0" smtClean="0">
                <a:latin typeface="メイリオ" panose="020B0604030504040204" pitchFamily="50" charset="-128"/>
                <a:ea typeface="メイリオ" panose="020B0604030504040204" pitchFamily="50" charset="-128"/>
              </a:rPr>
              <a:t>が英語執筆したドキュメント</a:t>
            </a:r>
            <a:endParaRPr lang="en-US" altLang="ja-JP" sz="2200" dirty="0" smtClean="0">
              <a:latin typeface="メイリオ" panose="020B0604030504040204" pitchFamily="50" charset="-128"/>
              <a:ea typeface="メイリオ" panose="020B0604030504040204" pitchFamily="50" charset="-128"/>
            </a:endParaRPr>
          </a:p>
          <a:p>
            <a:r>
              <a:rPr lang="ja-JP" altLang="en-US" sz="2200" dirty="0">
                <a:latin typeface="メイリオ" panose="020B0604030504040204" pitchFamily="50" charset="-128"/>
                <a:ea typeface="メイリオ" panose="020B0604030504040204" pitchFamily="50" charset="-128"/>
              </a:rPr>
              <a:t>　</a:t>
            </a:r>
            <a:r>
              <a:rPr lang="ja-JP" altLang="en-US" sz="1600" dirty="0">
                <a:latin typeface="メイリオ" panose="020B0604030504040204" pitchFamily="50" charset="-128"/>
                <a:ea typeface="メイリオ" panose="020B0604030504040204" pitchFamily="50" charset="-128"/>
              </a:rPr>
              <a:t>執筆</a:t>
            </a:r>
            <a:r>
              <a:rPr lang="ja-JP" altLang="en-US" sz="1600" dirty="0" smtClean="0">
                <a:latin typeface="メイリオ" panose="020B0604030504040204" pitchFamily="50" charset="-128"/>
                <a:ea typeface="メイリオ" panose="020B0604030504040204" pitchFamily="50" charset="-128"/>
              </a:rPr>
              <a:t>を通して用いた</a:t>
            </a:r>
            <a:r>
              <a:rPr lang="en-US" altLang="ja-JP" sz="1600" dirty="0" smtClean="0">
                <a:latin typeface="メイリオ" panose="020B0604030504040204" pitchFamily="50" charset="-128"/>
                <a:ea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rPr>
              <a:t>英文は学習者自身が選択したものであり</a:t>
            </a:r>
            <a:r>
              <a:rPr lang="en-US" altLang="ja-JP" sz="1600" dirty="0" smtClean="0">
                <a:latin typeface="メイリオ" panose="020B0604030504040204" pitchFamily="50" charset="-128"/>
                <a:ea typeface="メイリオ" panose="020B0604030504040204" pitchFamily="50" charset="-128"/>
              </a:rPr>
              <a:t>.</a:t>
            </a:r>
          </a:p>
          <a:p>
            <a:r>
              <a:rPr lang="en-US" altLang="ja-JP" sz="1600" dirty="0">
                <a:latin typeface="メイリオ" panose="020B0604030504040204" pitchFamily="50" charset="-128"/>
                <a:ea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rPr>
              <a:t>学習者との関連度が高い</a:t>
            </a:r>
            <a:r>
              <a:rPr lang="en-US" altLang="ja-JP" sz="1600" dirty="0" smtClean="0">
                <a:latin typeface="メイリオ" panose="020B0604030504040204" pitchFamily="50" charset="-128"/>
                <a:ea typeface="メイリオ" panose="020B0604030504040204" pitchFamily="50" charset="-128"/>
              </a:rPr>
              <a:t>.</a:t>
            </a:r>
          </a:p>
          <a:p>
            <a:pPr marL="0" indent="0">
              <a:buNone/>
            </a:pPr>
            <a:r>
              <a:rPr lang="en-US" altLang="ja-JP" dirty="0" smtClean="0">
                <a:latin typeface="メイリオ" panose="020B0604030504040204" pitchFamily="50" charset="-128"/>
                <a:ea typeface="メイリオ" panose="020B0604030504040204" pitchFamily="50" charset="-128"/>
              </a:rPr>
              <a:t>    </a:t>
            </a:r>
          </a:p>
          <a:p>
            <a:pPr marL="0" indent="0">
              <a:buNone/>
            </a:pPr>
            <a:endParaRPr lang="en-US" altLang="ja-JP"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9</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4370" y="2762229"/>
            <a:ext cx="619125" cy="619125"/>
          </a:xfrm>
          <a:prstGeom prst="rect">
            <a:avLst/>
          </a:prstGeom>
        </p:spPr>
      </p:pic>
      <p:sp>
        <p:nvSpPr>
          <p:cNvPr id="6" name="テキスト ボックス 5"/>
          <p:cNvSpPr txBox="1"/>
          <p:nvPr/>
        </p:nvSpPr>
        <p:spPr>
          <a:xfrm>
            <a:off x="6132469" y="3504422"/>
            <a:ext cx="3005951" cy="646331"/>
          </a:xfrm>
          <a:prstGeom prst="rect">
            <a:avLst/>
          </a:prstGeom>
          <a:noFill/>
        </p:spPr>
        <p:txBody>
          <a:bodyPr wrap="none" rtlCol="0">
            <a:spAutoFit/>
          </a:bodyPr>
          <a:lstStyle/>
          <a:p>
            <a:r>
              <a:rPr kumimoji="1" lang="ja-JP" altLang="en-US" sz="1100" dirty="0" smtClean="0">
                <a:latin typeface="メイリオ" panose="020B0604030504040204" pitchFamily="50" charset="-128"/>
                <a:ea typeface="メイリオ" panose="020B0604030504040204" pitchFamily="50" charset="-128"/>
              </a:rPr>
              <a:t>研究室内で利用されているチャットサービス</a:t>
            </a:r>
            <a:endParaRPr kumimoji="1" lang="en-US" altLang="ja-JP" sz="1100" dirty="0" smtClean="0">
              <a:latin typeface="メイリオ" panose="020B0604030504040204" pitchFamily="50" charset="-128"/>
              <a:ea typeface="メイリオ" panose="020B0604030504040204" pitchFamily="50" charset="-128"/>
            </a:endParaRPr>
          </a:p>
          <a:p>
            <a:r>
              <a:rPr lang="en-US" altLang="ja-JP" sz="1100" dirty="0" smtClean="0">
                <a:latin typeface="メイリオ" panose="020B0604030504040204" pitchFamily="50" charset="-128"/>
                <a:ea typeface="メイリオ" panose="020B0604030504040204" pitchFamily="50" charset="-128"/>
              </a:rPr>
              <a:t>	</a:t>
            </a:r>
            <a:r>
              <a:rPr lang="en-US" altLang="ja-JP" sz="1400" b="1" dirty="0" smtClean="0">
                <a:latin typeface="メイリオ" panose="020B0604030504040204" pitchFamily="50" charset="-128"/>
                <a:ea typeface="メイリオ" panose="020B0604030504040204" pitchFamily="50" charset="-128"/>
              </a:rPr>
              <a:t>Slack</a:t>
            </a:r>
            <a:endParaRPr lang="ja-JP" altLang="en-US" sz="1400" b="1" dirty="0">
              <a:latin typeface="メイリオ" panose="020B0604030504040204" pitchFamily="50" charset="-128"/>
              <a:ea typeface="メイリオ" panose="020B0604030504040204" pitchFamily="50" charset="-128"/>
            </a:endParaRPr>
          </a:p>
          <a:p>
            <a:endParaRPr kumimoji="1" lang="en-US" altLang="ja-JP" sz="11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47205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ln>
          <a:tailEnd type="arrow"/>
        </a:ln>
      </a:spPr>
      <a:bodyPr/>
      <a:lstStyle/>
      <a:style>
        <a:lnRef idx="1">
          <a:schemeClr val="accent2"/>
        </a:lnRef>
        <a:fillRef idx="0">
          <a:schemeClr val="accent2"/>
        </a:fillRef>
        <a:effectRef idx="0">
          <a:schemeClr val="accent2"/>
        </a:effectRef>
        <a:fontRef idx="minor">
          <a:schemeClr val="tx1"/>
        </a:fontRef>
      </a:style>
    </a:ln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9854</TotalTime>
  <Words>723</Words>
  <Application>Microsoft Office PowerPoint</Application>
  <PresentationFormat>画面に合わせる (4:3)</PresentationFormat>
  <Paragraphs>138</Paragraphs>
  <Slides>14</Slides>
  <Notes>1</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ＭＳ Ｐゴシック</vt:lpstr>
      <vt:lpstr>メイリオ</vt:lpstr>
      <vt:lpstr>Calibri</vt:lpstr>
      <vt:lpstr>Calibri Light</vt:lpstr>
      <vt:lpstr>レトロスペクト</vt:lpstr>
      <vt:lpstr>学習者の読み書き頻度に基づいた 英語スピーキング学習支援</vt:lpstr>
      <vt:lpstr>背景</vt:lpstr>
      <vt:lpstr>関連研究</vt:lpstr>
      <vt:lpstr>研究目的</vt:lpstr>
      <vt:lpstr>本研究のアプローチ</vt:lpstr>
      <vt:lpstr>読み書き頻度による出題が有効と思われる例</vt:lpstr>
      <vt:lpstr>提案方式</vt:lpstr>
      <vt:lpstr>実装システム図</vt:lpstr>
      <vt:lpstr>主な実装</vt:lpstr>
      <vt:lpstr>実装</vt:lpstr>
      <vt:lpstr>実装(2)例文データについて</vt:lpstr>
      <vt:lpstr>実験について</vt:lpstr>
      <vt:lpstr>今後のスケジュール</vt:lpstr>
      <vt:lpstr>本研究のアプローチ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熱帯魚の画像認識</dc:title>
  <dc:creator>1421166</dc:creator>
  <cp:lastModifiedBy>kaisei aoki</cp:lastModifiedBy>
  <cp:revision>313</cp:revision>
  <dcterms:created xsi:type="dcterms:W3CDTF">2017-04-11T06:26:01Z</dcterms:created>
  <dcterms:modified xsi:type="dcterms:W3CDTF">2017-11-13T10:11:36Z</dcterms:modified>
</cp:coreProperties>
</file>