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9"/>
  </p:notesMasterIdLst>
  <p:sldIdLst>
    <p:sldId id="260" r:id="rId2"/>
    <p:sldId id="264" r:id="rId3"/>
    <p:sldId id="271" r:id="rId4"/>
    <p:sldId id="283" r:id="rId5"/>
    <p:sldId id="265" r:id="rId6"/>
    <p:sldId id="291" r:id="rId7"/>
    <p:sldId id="300" r:id="rId8"/>
    <p:sldId id="282" r:id="rId9"/>
    <p:sldId id="275" r:id="rId10"/>
    <p:sldId id="288" r:id="rId11"/>
    <p:sldId id="292" r:id="rId12"/>
    <p:sldId id="295" r:id="rId13"/>
    <p:sldId id="296" r:id="rId14"/>
    <p:sldId id="298" r:id="rId15"/>
    <p:sldId id="290" r:id="rId16"/>
    <p:sldId id="284" r:id="rId17"/>
    <p:sldId id="274"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autoAdjust="0"/>
  </p:normalViewPr>
  <p:slideViewPr>
    <p:cSldViewPr snapToGrid="0">
      <p:cViewPr varScale="1">
        <p:scale>
          <a:sx n="101" d="100"/>
          <a:sy n="101" d="100"/>
        </p:scale>
        <p:origin x="580" y="48"/>
      </p:cViewPr>
      <p:guideLst>
        <p:guide orient="horz" pos="2160"/>
        <p:guide pos="2880"/>
      </p:guideLst>
    </p:cSldViewPr>
  </p:slideViewPr>
  <p:outlineViewPr>
    <p:cViewPr>
      <p:scale>
        <a:sx n="33" d="100"/>
        <a:sy n="33" d="100"/>
      </p:scale>
      <p:origin x="0" y="10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2017/11/29</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2017/11/29</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2017/11/29</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2017/11/29</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2900" y="778830"/>
            <a:ext cx="7543800" cy="3566160"/>
          </a:xfrm>
        </p:spPr>
        <p:txBody>
          <a:bodyPr>
            <a:normAutofit/>
          </a:bodyPr>
          <a:lstStyle/>
          <a:p>
            <a:r>
              <a:rPr lang="ja-JP" altLang="en-US" sz="3200" dirty="0" smtClean="0">
                <a:latin typeface="メイリオ" panose="020B0604030504040204" pitchFamily="50" charset="-128"/>
                <a:ea typeface="メイリオ" panose="020B0604030504040204" pitchFamily="50" charset="-128"/>
              </a:rPr>
              <a:t>学習者の読み書き頻度に基づいた</a:t>
            </a:r>
            <a:r>
              <a:rPr lang="ja-JP" altLang="ja-JP" sz="3200" dirty="0">
                <a:latin typeface="メイリオ" panose="020B0604030504040204" pitchFamily="50" charset="-128"/>
                <a:ea typeface="メイリオ" panose="020B0604030504040204" pitchFamily="50" charset="-128"/>
              </a:rPr>
              <a:t/>
            </a:r>
            <a:br>
              <a:rPr lang="ja-JP" altLang="ja-JP" sz="3200" dirty="0">
                <a:latin typeface="メイリオ" panose="020B0604030504040204" pitchFamily="50" charset="-128"/>
                <a:ea typeface="メイリオ" panose="020B0604030504040204" pitchFamily="50" charset="-128"/>
              </a:rPr>
            </a:br>
            <a:r>
              <a:rPr lang="ja-JP" altLang="ja-JP" sz="3200" dirty="0" smtClean="0">
                <a:latin typeface="メイリオ" panose="020B0604030504040204" pitchFamily="50" charset="-128"/>
                <a:ea typeface="メイリオ" panose="020B0604030504040204" pitchFamily="50" charset="-128"/>
              </a:rPr>
              <a:t>英語</a:t>
            </a:r>
            <a:r>
              <a:rPr lang="ja-JP" altLang="en-US" sz="3200" dirty="0" smtClean="0">
                <a:latin typeface="メイリオ" panose="020B0604030504040204" pitchFamily="50" charset="-128"/>
                <a:ea typeface="メイリオ" panose="020B0604030504040204" pitchFamily="50" charset="-128"/>
              </a:rPr>
              <a:t>スピーキング</a:t>
            </a:r>
            <a:r>
              <a:rPr lang="ja-JP" altLang="ja-JP" sz="3200" dirty="0" smtClean="0">
                <a:latin typeface="メイリオ" panose="020B0604030504040204" pitchFamily="50" charset="-128"/>
                <a:ea typeface="メイリオ" panose="020B0604030504040204" pitchFamily="50" charset="-128"/>
              </a:rPr>
              <a:t>学習</a:t>
            </a:r>
            <a:r>
              <a:rPr lang="ja-JP" altLang="ja-JP" sz="3200" dirty="0">
                <a:latin typeface="メイリオ" panose="020B0604030504040204" pitchFamily="50" charset="-128"/>
                <a:ea typeface="メイリオ" panose="020B0604030504040204" pitchFamily="50" charset="-128"/>
              </a:rPr>
              <a:t>支援</a:t>
            </a:r>
            <a:endParaRPr kumimoji="1" lang="ja-JP" altLang="en-US" sz="3200" dirty="0"/>
          </a:p>
        </p:txBody>
      </p:sp>
      <p:sp>
        <p:nvSpPr>
          <p:cNvPr id="3" name="サブタイトル 2"/>
          <p:cNvSpPr>
            <a:spLocks noGrp="1"/>
          </p:cNvSpPr>
          <p:nvPr>
            <p:ph type="subTitle" idx="1"/>
          </p:nvPr>
        </p:nvSpPr>
        <p:spPr/>
        <p:txBody>
          <a:bodyPr/>
          <a:lstStyle/>
          <a:p>
            <a:r>
              <a:rPr lang="ja-JP" altLang="en-US" dirty="0" smtClean="0">
                <a:latin typeface="メイリオ" panose="020B0604030504040204" pitchFamily="50" charset="-128"/>
                <a:ea typeface="メイリオ" panose="020B0604030504040204" pitchFamily="50" charset="-128"/>
              </a:rPr>
              <a:t>学籍番号：</a:t>
            </a:r>
            <a:r>
              <a:rPr lang="en-US" altLang="ja-JP" dirty="0" smtClean="0">
                <a:latin typeface="メイリオ" panose="020B0604030504040204" pitchFamily="50" charset="-128"/>
                <a:ea typeface="メイリオ" panose="020B0604030504040204" pitchFamily="50" charset="-128"/>
              </a:rPr>
              <a:t>1321084</a:t>
            </a:r>
            <a:r>
              <a:rPr lang="ja-JP" altLang="en-US" dirty="0" smtClean="0">
                <a:latin typeface="メイリオ" panose="020B0604030504040204" pitchFamily="50" charset="-128"/>
                <a:ea typeface="メイリオ" panose="020B0604030504040204" pitchFamily="50" charset="-128"/>
              </a:rPr>
              <a:t>　氏名：青木開生</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指導教員</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鷹野孝典</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sp>
        <p:nvSpPr>
          <p:cNvPr id="8" name="正方形/長方形 7"/>
          <p:cNvSpPr/>
          <p:nvPr/>
        </p:nvSpPr>
        <p:spPr>
          <a:xfrm>
            <a:off x="979938" y="4471673"/>
            <a:ext cx="4572000" cy="1200329"/>
          </a:xfrm>
          <a:prstGeom prst="rect">
            <a:avLst/>
          </a:prstGeom>
        </p:spPr>
        <p:txBody>
          <a:bodyPr>
            <a:spAutoFit/>
          </a:bodyPr>
          <a:lstStyle/>
          <a:p>
            <a:r>
              <a:rPr lang="ja-JP" altLang="en-US" dirty="0" smtClean="0">
                <a:latin typeface="メイリオ" panose="020B0604030504040204" pitchFamily="50" charset="-128"/>
                <a:ea typeface="メイリオ" panose="020B0604030504040204" pitchFamily="50" charset="-128"/>
              </a:rPr>
              <a:t>音声認識システムを用いて</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出題された問題に対する</a:t>
            </a:r>
            <a:r>
              <a:rPr lang="en-US" altLang="ja-JP" dirty="0" smtClean="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学習者が回答した発音の正否を判定</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することができる</a:t>
            </a:r>
            <a:r>
              <a:rPr lang="en-US" altLang="ja-JP"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952795" y="2251913"/>
            <a:ext cx="3538899" cy="646331"/>
          </a:xfrm>
          <a:prstGeom prst="rect">
            <a:avLst/>
          </a:prstGeom>
          <a:noFill/>
        </p:spPr>
        <p:txBody>
          <a:bodyPr wrap="square" rtlCol="0">
            <a:spAutoFit/>
          </a:bodyPr>
          <a:lstStyle/>
          <a:p>
            <a:r>
              <a:rPr lang="en-US" altLang="ja-JP" dirty="0" err="1">
                <a:latin typeface="メイリオ" panose="020B0604030504040204" pitchFamily="50" charset="-128"/>
                <a:ea typeface="メイリオ" panose="020B0604030504040204" pitchFamily="50" charset="-128"/>
              </a:rPr>
              <a:t>d</a:t>
            </a:r>
            <a:r>
              <a:rPr kumimoji="1" lang="en-US" altLang="ja-JP" dirty="0" err="1" smtClean="0">
                <a:latin typeface="メイリオ" panose="020B0604030504040204" pitchFamily="50" charset="-128"/>
                <a:ea typeface="メイリオ" panose="020B0604030504040204" pitchFamily="50" charset="-128"/>
              </a:rPr>
              <a:t>ocx</a:t>
            </a:r>
            <a:r>
              <a:rPr lang="ja-JP" altLang="en-US" dirty="0" smtClean="0">
                <a:latin typeface="メイリオ" panose="020B0604030504040204" pitchFamily="50" charset="-128"/>
                <a:ea typeface="メイリオ" panose="020B0604030504040204" pitchFamily="50" charset="-128"/>
              </a:rPr>
              <a:t>など</a:t>
            </a:r>
            <a:r>
              <a:rPr lang="en-US" altLang="ja-JP" dirty="0" smtClean="0">
                <a:latin typeface="メイリオ" panose="020B0604030504040204" pitchFamily="50" charset="-128"/>
                <a:ea typeface="メイリオ" panose="020B0604030504040204" pitchFamily="50" charset="-128"/>
              </a:rPr>
              <a:t>office</a:t>
            </a:r>
            <a:r>
              <a:rPr lang="ja-JP" altLang="en-US" dirty="0" smtClean="0">
                <a:latin typeface="メイリオ" panose="020B0604030504040204" pitchFamily="50" charset="-128"/>
                <a:ea typeface="メイリオ" panose="020B0604030504040204" pitchFamily="50" charset="-128"/>
              </a:rPr>
              <a:t>ファイルや</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テキスト入力などから問題を登録</a:t>
            </a:r>
            <a:endParaRPr kumimoji="1" lang="ja-JP" altLang="en-US" dirty="0">
              <a:latin typeface="メイリオ" panose="020B0604030504040204" pitchFamily="50" charset="-128"/>
              <a:ea typeface="メイリオ" panose="020B0604030504040204" pitchFamily="50" charset="-128"/>
            </a:endParaRPr>
          </a:p>
        </p:txBody>
      </p:sp>
      <p:pic>
        <p:nvPicPr>
          <p:cNvPr id="9" name="図 8"/>
          <p:cNvPicPr/>
          <p:nvPr/>
        </p:nvPicPr>
        <p:blipFill rotWithShape="1">
          <a:blip r:embed="rId2"/>
          <a:srcRect l="10609" r="11755"/>
          <a:stretch/>
        </p:blipFill>
        <p:spPr bwMode="auto">
          <a:xfrm>
            <a:off x="4969741" y="3390841"/>
            <a:ext cx="2413000" cy="2912745"/>
          </a:xfrm>
          <a:prstGeom prst="rect">
            <a:avLst/>
          </a:prstGeom>
          <a:ln>
            <a:noFill/>
          </a:ln>
          <a:extLst>
            <a:ext uri="{53640926-AAD7-44D8-BBD7-CCE9431645EC}">
              <a14:shadowObscured xmlns:a14="http://schemas.microsoft.com/office/drawing/2010/main"/>
            </a:ext>
          </a:extLst>
        </p:spPr>
      </p:pic>
      <p:pic>
        <p:nvPicPr>
          <p:cNvPr id="11" name="図 10"/>
          <p:cNvPicPr/>
          <p:nvPr/>
        </p:nvPicPr>
        <p:blipFill>
          <a:blip r:embed="rId3"/>
          <a:stretch>
            <a:fillRect/>
          </a:stretch>
        </p:blipFill>
        <p:spPr>
          <a:xfrm>
            <a:off x="4969741" y="1731798"/>
            <a:ext cx="3108960" cy="1686560"/>
          </a:xfrm>
          <a:prstGeom prst="rect">
            <a:avLst/>
          </a:prstGeom>
        </p:spPr>
      </p:pic>
      <p:sp>
        <p:nvSpPr>
          <p:cNvPr id="13" name="テキスト ボックス 12"/>
          <p:cNvSpPr txBox="1"/>
          <p:nvPr/>
        </p:nvSpPr>
        <p:spPr>
          <a:xfrm>
            <a:off x="952795" y="3084794"/>
            <a:ext cx="3701744" cy="1200329"/>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登録された単語データからドキュメントの形式ごとに重みづけを行い頻出スコアを算出し，それに応じて出題を行う</a:t>
            </a:r>
            <a:r>
              <a:rPr kumimoji="1" lang="en-US" altLang="ja-JP" dirty="0" smtClean="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339984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0C8BD7C-297B-4AB2-8DEE-2A64CFBF57C1}" type="slidenum">
              <a:rPr kumimoji="1" lang="ja-JP" altLang="en-US" smtClean="0"/>
              <a:t>11</a:t>
            </a:fld>
            <a:endParaRPr kumimoji="1" lang="ja-JP" altLang="en-US"/>
          </a:p>
        </p:txBody>
      </p:sp>
      <p:sp>
        <p:nvSpPr>
          <p:cNvPr id="3" name="テキスト ボックス 2"/>
          <p:cNvSpPr txBox="1"/>
          <p:nvPr/>
        </p:nvSpPr>
        <p:spPr>
          <a:xfrm>
            <a:off x="386411" y="2593227"/>
            <a:ext cx="8248519" cy="1200329"/>
          </a:xfrm>
          <a:prstGeom prst="rect">
            <a:avLst/>
          </a:prstGeom>
          <a:noFill/>
        </p:spPr>
        <p:txBody>
          <a:bodyPr wrap="square" rtlCol="0">
            <a:spAutoFit/>
          </a:bodyPr>
          <a:lstStyle/>
          <a:p>
            <a:pPr algn="ctr"/>
            <a:r>
              <a:rPr kumimoji="1" lang="ja-JP" altLang="en-US" sz="7200" dirty="0" smtClean="0">
                <a:latin typeface="メイリオ" panose="020B0604030504040204" pitchFamily="50" charset="-128"/>
                <a:ea typeface="メイリオ" panose="020B0604030504040204" pitchFamily="50" charset="-128"/>
              </a:rPr>
              <a:t>実験　</a:t>
            </a:r>
            <a:endParaRPr kumimoji="1" lang="ja-JP" altLang="en-US" sz="7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2734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60" y="1858346"/>
            <a:ext cx="7543801" cy="1490250"/>
          </a:xfrm>
        </p:spPr>
        <p:txBody>
          <a:bodyPr>
            <a:normAutofit/>
          </a:bodyPr>
          <a:lstStyle/>
          <a:p>
            <a:r>
              <a:rPr lang="ja-JP" altLang="en-US" sz="2400" dirty="0" smtClean="0">
                <a:latin typeface="メイリオ" panose="020B0604030504040204" pitchFamily="50" charset="-128"/>
                <a:ea typeface="メイリオ" panose="020B0604030504040204" pitchFamily="50" charset="-128"/>
              </a:rPr>
              <a:t>提案システムを用いた学習方法</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読み書き頻度に基づいて学習する例文を選択する</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とベースライン</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無作為に例文を抽出する</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とで</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学習意欲と正答率を面で比較することで提案システムの有用性を検証する</a:t>
            </a: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
        <p:nvSpPr>
          <p:cNvPr id="5" name="正方形/長方形 4"/>
          <p:cNvSpPr/>
          <p:nvPr/>
        </p:nvSpPr>
        <p:spPr>
          <a:xfrm>
            <a:off x="4321103" y="4240467"/>
            <a:ext cx="2268415" cy="840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784055" y="4595920"/>
            <a:ext cx="712032" cy="309718"/>
            <a:chOff x="6884999" y="3194825"/>
            <a:chExt cx="712032" cy="309718"/>
          </a:xfrm>
        </p:grpSpPr>
        <p:cxnSp>
          <p:nvCxnSpPr>
            <p:cNvPr id="7"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7290771" y="4093114"/>
            <a:ext cx="1478888" cy="1042649"/>
            <a:chOff x="7225023" y="2642592"/>
            <a:chExt cx="1478888" cy="1042649"/>
          </a:xfrm>
        </p:grpSpPr>
        <p:sp>
          <p:nvSpPr>
            <p:cNvPr id="10" name="テキスト ボックス 9"/>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cxnSp>
        <p:nvCxnSpPr>
          <p:cNvPr id="14" name="直線矢印コネクタ 13"/>
          <p:cNvCxnSpPr/>
          <p:nvPr/>
        </p:nvCxnSpPr>
        <p:spPr>
          <a:xfrm>
            <a:off x="3051037" y="4616350"/>
            <a:ext cx="1097766" cy="936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795" y="4084089"/>
            <a:ext cx="965672" cy="965672"/>
          </a:xfrm>
          <a:prstGeom prst="rect">
            <a:avLst/>
          </a:prstGeom>
        </p:spPr>
      </p:pic>
      <p:sp>
        <p:nvSpPr>
          <p:cNvPr id="26" name="正方形/長方形 25"/>
          <p:cNvSpPr/>
          <p:nvPr/>
        </p:nvSpPr>
        <p:spPr>
          <a:xfrm>
            <a:off x="3878291" y="5194179"/>
            <a:ext cx="3996459" cy="1061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pic>
        <p:nvPicPr>
          <p:cNvPr id="27" name="図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035" y="4084089"/>
            <a:ext cx="1023661" cy="1023661"/>
          </a:xfrm>
          <a:prstGeom prst="rect">
            <a:avLst/>
          </a:prstGeom>
        </p:spPr>
      </p:pic>
      <p:sp>
        <p:nvSpPr>
          <p:cNvPr id="28" name="正方形/長方形 27"/>
          <p:cNvSpPr/>
          <p:nvPr/>
        </p:nvSpPr>
        <p:spPr>
          <a:xfrm>
            <a:off x="3996588" y="5420432"/>
            <a:ext cx="3785271" cy="7047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無作為に出題</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読み書き頻度の高い単語を含む英文を出題</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30" name="直線矢印コネクタ 29"/>
          <p:cNvCxnSpPr>
            <a:endCxn id="21" idx="1"/>
          </p:cNvCxnSpPr>
          <p:nvPr/>
        </p:nvCxnSpPr>
        <p:spPr>
          <a:xfrm>
            <a:off x="1455265" y="4566924"/>
            <a:ext cx="57253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4842" y="5265683"/>
            <a:ext cx="1659798" cy="6005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例文データ</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08734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実験に用いる例文データ</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60" y="1845734"/>
            <a:ext cx="3660754" cy="4023360"/>
          </a:xfrm>
        </p:spPr>
        <p:txBody>
          <a:bodyPr/>
          <a:lstStyle/>
          <a:p>
            <a:r>
              <a:rPr lang="en-US" altLang="ja-JP" b="1" dirty="0">
                <a:latin typeface="メイリオ" panose="020B0604030504040204" pitchFamily="50" charset="-128"/>
                <a:ea typeface="メイリオ" panose="020B0604030504040204" pitchFamily="50" charset="-128"/>
              </a:rPr>
              <a:t>Academic </a:t>
            </a:r>
            <a:r>
              <a:rPr lang="en-US" altLang="ja-JP" b="1" dirty="0" err="1" smtClean="0">
                <a:latin typeface="メイリオ" panose="020B0604030504040204" pitchFamily="50" charset="-128"/>
                <a:ea typeface="メイリオ" panose="020B0604030504040204" pitchFamily="50" charset="-128"/>
              </a:rPr>
              <a:t>Phrasebank</a:t>
            </a:r>
            <a:r>
              <a:rPr lang="ja-JP" altLang="en-US" b="1" dirty="0">
                <a:latin typeface="メイリオ" panose="020B0604030504040204" pitchFamily="50" charset="-128"/>
                <a:ea typeface="メイリオ" panose="020B0604030504040204" pitchFamily="50" charset="-128"/>
              </a:rPr>
              <a:t> </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13</a:t>
            </a:fld>
            <a:endParaRPr lang="ja-JP" altLang="en-US" dirty="0"/>
          </a:p>
        </p:txBody>
      </p:sp>
      <p:pic>
        <p:nvPicPr>
          <p:cNvPr id="6" name="図 5"/>
          <p:cNvPicPr>
            <a:picLocks noChangeAspect="1"/>
          </p:cNvPicPr>
          <p:nvPr/>
        </p:nvPicPr>
        <p:blipFill>
          <a:blip r:embed="rId2"/>
          <a:stretch>
            <a:fillRect/>
          </a:stretch>
        </p:blipFill>
        <p:spPr>
          <a:xfrm>
            <a:off x="873408" y="2257171"/>
            <a:ext cx="3206707" cy="3316700"/>
          </a:xfrm>
          <a:prstGeom prst="rect">
            <a:avLst/>
          </a:prstGeom>
        </p:spPr>
      </p:pic>
      <p:sp>
        <p:nvSpPr>
          <p:cNvPr id="7" name="テキスト ボックス 6"/>
          <p:cNvSpPr txBox="1"/>
          <p:nvPr/>
        </p:nvSpPr>
        <p:spPr>
          <a:xfrm>
            <a:off x="4181011" y="2213768"/>
            <a:ext cx="4717043" cy="184665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rPr>
              <a:t>英文論文用の英借文</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用途別の英例文</a:t>
            </a:r>
            <a:r>
              <a:rPr lang="en-US" altLang="ja-JP" sz="1600" dirty="0" smtClean="0">
                <a:latin typeface="メイリオ" panose="020B0604030504040204" pitchFamily="50" charset="-128"/>
                <a:ea typeface="メイリオ" panose="020B0604030504040204" pitchFamily="50" charset="-128"/>
              </a:rPr>
              <a:t>)</a:t>
            </a:r>
            <a:r>
              <a:rPr kumimoji="1" lang="ja-JP" altLang="en-US" sz="1600" dirty="0" err="1" smtClean="0">
                <a:latin typeface="メイリオ" panose="020B0604030504040204" pitchFamily="50" charset="-128"/>
                <a:ea typeface="メイリオ" panose="020B0604030504040204" pitchFamily="50" charset="-128"/>
              </a:rPr>
              <a:t>を収</a:t>
            </a:r>
            <a:r>
              <a:rPr kumimoji="1" lang="ja-JP" altLang="en-US" sz="1600" dirty="0" smtClean="0">
                <a:latin typeface="メイリオ" panose="020B0604030504040204" pitchFamily="50" charset="-128"/>
                <a:ea typeface="メイリオ" panose="020B0604030504040204" pitchFamily="50" charset="-128"/>
              </a:rPr>
              <a:t>録したものを実験の例文データとして採用したい</a:t>
            </a:r>
            <a:r>
              <a:rPr kumimoji="1" lang="en-US" altLang="ja-JP" sz="1600" dirty="0" smtClean="0">
                <a:latin typeface="メイリオ" panose="020B0604030504040204" pitchFamily="50" charset="-128"/>
                <a:ea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rPr>
              <a:t>シチュエーション別ごとに分類された</a:t>
            </a:r>
            <a:endParaRPr lang="en-US" altLang="ja-JP" sz="1600" dirty="0" smtClean="0">
              <a:latin typeface="メイリオ" panose="020B0604030504040204" pitchFamily="50" charset="-128"/>
              <a:ea typeface="メイリオ" panose="020B0604030504040204" pitchFamily="50" charset="-128"/>
            </a:endParaRPr>
          </a:p>
          <a:p>
            <a:r>
              <a:rPr kumimoji="1" lang="ja-JP" altLang="en-US" sz="1600" dirty="0" smtClean="0">
                <a:latin typeface="メイリオ" panose="020B0604030504040204" pitchFamily="50" charset="-128"/>
                <a:ea typeface="メイリオ" panose="020B0604030504040204" pitchFamily="50" charset="-128"/>
              </a:rPr>
              <a:t>例文での発話練習での比較をすることによって</a:t>
            </a:r>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より平等な学習条件での比較が可能であると考えられる</a:t>
            </a:r>
            <a:r>
              <a:rPr kumimoji="1" lang="en-US" altLang="ja-JP" sz="1600" dirty="0" smtClean="0">
                <a:latin typeface="メイリオ" panose="020B0604030504040204" pitchFamily="50" charset="-128"/>
                <a:ea typeface="メイリオ" panose="020B0604030504040204" pitchFamily="50" charset="-128"/>
              </a:rPr>
              <a:t>.</a:t>
            </a:r>
          </a:p>
          <a:p>
            <a:endParaRPr kumimoji="1" lang="en-US" altLang="ja-JP" dirty="0" smtClean="0">
              <a:latin typeface="メイリオ" panose="020B0604030504040204" pitchFamily="50" charset="-128"/>
              <a:ea typeface="メイリオ" panose="020B0604030504040204" pitchFamily="50" charset="-128"/>
            </a:endParaRPr>
          </a:p>
        </p:txBody>
      </p:sp>
      <p:sp>
        <p:nvSpPr>
          <p:cNvPr id="8" name="正方形/長方形 7"/>
          <p:cNvSpPr/>
          <p:nvPr/>
        </p:nvSpPr>
        <p:spPr>
          <a:xfrm>
            <a:off x="4253532" y="4284853"/>
            <a:ext cx="4572000" cy="646331"/>
          </a:xfrm>
          <a:prstGeom prst="rect">
            <a:avLst/>
          </a:prstGeom>
        </p:spPr>
        <p:txBody>
          <a:bodyPr>
            <a:spAutoFit/>
          </a:bodyPr>
          <a:lstStyle/>
          <a:p>
            <a:r>
              <a:rPr lang="ja-JP" altLang="en-US" dirty="0" smtClean="0"/>
              <a:t>X </a:t>
            </a:r>
            <a:r>
              <a:rPr lang="ja-JP" altLang="en-US" dirty="0"/>
              <a:t>was </a:t>
            </a:r>
            <a:r>
              <a:rPr lang="ja-JP" altLang="en-US" dirty="0" smtClean="0"/>
              <a:t>selected </a:t>
            </a:r>
            <a:r>
              <a:rPr lang="ja-JP" altLang="en-US" dirty="0"/>
              <a:t>for its reliability and validity A case </a:t>
            </a:r>
            <a:r>
              <a:rPr lang="ja-JP" altLang="en-US" dirty="0" smtClean="0"/>
              <a:t>stud </a:t>
            </a:r>
            <a:r>
              <a:rPr lang="en-US" altLang="ja-JP" dirty="0" smtClean="0"/>
              <a:t>…</a:t>
            </a:r>
            <a:endParaRPr lang="ja-JP" altLang="en-US" dirty="0"/>
          </a:p>
        </p:txBody>
      </p:sp>
      <p:sp>
        <p:nvSpPr>
          <p:cNvPr id="11" name="正方形/長方形 10"/>
          <p:cNvSpPr/>
          <p:nvPr/>
        </p:nvSpPr>
        <p:spPr>
          <a:xfrm>
            <a:off x="4181011" y="3915521"/>
            <a:ext cx="4572000" cy="369332"/>
          </a:xfrm>
          <a:prstGeom prst="rect">
            <a:avLst/>
          </a:prstGeom>
        </p:spPr>
        <p:txBody>
          <a:bodyPr>
            <a:spAutoFit/>
          </a:bodyPr>
          <a:lstStyle/>
          <a:p>
            <a:pPr algn="ctr"/>
            <a:r>
              <a:rPr lang="ja-JP" altLang="en-US" dirty="0" smtClean="0">
                <a:latin typeface="メイリオ" panose="020B0604030504040204" pitchFamily="50" charset="-128"/>
                <a:ea typeface="メイリオ" panose="020B0604030504040204" pitchFamily="50" charset="-128"/>
              </a:rPr>
              <a:t>例文データの例</a:t>
            </a:r>
            <a:endParaRPr lang="en-US" altLang="ja-JP" dirty="0" smtClean="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4269305" y="5130115"/>
            <a:ext cx="4698116"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(X</a:t>
            </a:r>
            <a:r>
              <a:rPr lang="ja-JP" altLang="en-US" dirty="0">
                <a:latin typeface="メイリオ" panose="020B0604030504040204" pitchFamily="50" charset="-128"/>
                <a:ea typeface="メイリオ" panose="020B0604030504040204" pitchFamily="50" charset="-128"/>
              </a:rPr>
              <a:t>はその信頼性と有効性のために</a:t>
            </a:r>
            <a:r>
              <a:rPr lang="ja-JP" altLang="en-US" dirty="0" smtClean="0">
                <a:latin typeface="メイリオ" panose="020B0604030504040204" pitchFamily="50" charset="-128"/>
                <a:ea typeface="メイリオ" panose="020B0604030504040204" pitchFamily="50" charset="-128"/>
              </a:rPr>
              <a:t>選ばれた</a:t>
            </a:r>
            <a:r>
              <a:rPr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99961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実験手順</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rPr>
              <a:t>被験者に英文で記述されたドキュメントをアップロードさせる</a:t>
            </a:r>
            <a:endParaRPr kumimoji="1"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rPr>
              <a:t>実験システムを用いて</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ランダムに例文データか出題した問題に回答される</a:t>
            </a:r>
            <a:endParaRPr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rPr>
              <a:t>実験システムを用いて</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アップロードされたドキュメントの頻出単語とマッチする英文を出題してたものを回答させる</a:t>
            </a:r>
            <a:endParaRPr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rPr>
              <a:t>それぞれの正解率を記録し，出題された英文対してのアンケートを行う</a:t>
            </a:r>
            <a:endParaRPr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14</a:t>
            </a:fld>
            <a:endParaRPr lang="ja-JP" altLang="en-US" dirty="0"/>
          </a:p>
        </p:txBody>
      </p:sp>
    </p:spTree>
    <p:extLst>
      <p:ext uri="{BB962C8B-B14F-4D97-AF65-F5344CB8AC3E}">
        <p14:creationId xmlns:p14="http://schemas.microsoft.com/office/powerpoint/2010/main" val="346740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715644" cy="1450757"/>
          </a:xfrm>
        </p:spPr>
        <p:txBody>
          <a:bodyPr/>
          <a:lstStyle/>
          <a:p>
            <a:r>
              <a:rPr kumimoji="1" lang="ja-JP" altLang="en-US" dirty="0" smtClean="0">
                <a:latin typeface="メイリオ" panose="020B0604030504040204" pitchFamily="50" charset="-128"/>
                <a:ea typeface="メイリオ" panose="020B0604030504040204" pitchFamily="50" charset="-128"/>
              </a:rPr>
              <a:t>例文データについて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t>例文データは英借文サイトから取得したい</a:t>
            </a:r>
            <a:endParaRPr lang="en-US" altLang="ja-JP" dirty="0" smtClean="0"/>
          </a:p>
          <a:p>
            <a:endParaRPr lang="en-US" altLang="ja-JP" dirty="0"/>
          </a:p>
          <a:p>
            <a:r>
              <a:rPr lang="en-US" altLang="ja-JP" dirty="0" smtClean="0"/>
              <a:t>Academic </a:t>
            </a:r>
            <a:r>
              <a:rPr lang="en-US" altLang="ja-JP" dirty="0" err="1" smtClean="0"/>
              <a:t>Phrasebank</a:t>
            </a:r>
            <a:r>
              <a:rPr lang="en-US" altLang="ja-JP" dirty="0" smtClean="0"/>
              <a:t>(</a:t>
            </a:r>
            <a:r>
              <a:rPr lang="ja-JP" altLang="en-US" dirty="0" smtClean="0"/>
              <a:t>論文用の英借文サイト</a:t>
            </a:r>
            <a:r>
              <a:rPr lang="en-US" altLang="ja-JP" dirty="0" smtClean="0"/>
              <a:t>)</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hlinkClick r:id="rId2"/>
              </a:rPr>
              <a:t>http://www.phrasebank.manchester.ac.uk/</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英借文ドットコム</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ビジネス用の英文に秀でたサイト</a:t>
            </a:r>
            <a:r>
              <a:rPr lang="en-US" altLang="ja-JP" dirty="0" smtClean="0">
                <a:latin typeface="メイリオ" panose="020B0604030504040204" pitchFamily="50" charset="-128"/>
                <a:ea typeface="メイリオ" panose="020B0604030504040204" pitchFamily="50" charset="-128"/>
              </a:rPr>
              <a:t>)</a:t>
            </a:r>
          </a:p>
          <a:p>
            <a:r>
              <a:rPr lang="en-US" altLang="ja-JP" dirty="0" smtClean="0"/>
              <a:t>http</a:t>
            </a:r>
            <a:r>
              <a:rPr lang="en-US" altLang="ja-JP" dirty="0"/>
              <a:t>://www.eishakubun.com/</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15</a:t>
            </a:fld>
            <a:endParaRPr lang="ja-JP" altLang="en-US" dirty="0"/>
          </a:p>
        </p:txBody>
      </p:sp>
    </p:spTree>
    <p:extLst>
      <p:ext uri="{BB962C8B-B14F-4D97-AF65-F5344CB8AC3E}">
        <p14:creationId xmlns:p14="http://schemas.microsoft.com/office/powerpoint/2010/main" val="1319697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今後のスケジュール</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16</a:t>
            </a:fld>
            <a:endParaRPr lang="ja-JP" altLang="en-US" dirty="0"/>
          </a:p>
        </p:txBody>
      </p:sp>
      <p:sp>
        <p:nvSpPr>
          <p:cNvPr id="10" name="テキスト ボックス 9"/>
          <p:cNvSpPr txBox="1"/>
          <p:nvPr/>
        </p:nvSpPr>
        <p:spPr>
          <a:xfrm>
            <a:off x="987996" y="4612932"/>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10</a:t>
            </a:r>
            <a:r>
              <a:rPr lang="ja-JP" altLang="en-US" sz="2400" b="1" dirty="0" smtClean="0">
                <a:latin typeface="メイリオ" panose="020B0604030504040204" pitchFamily="50" charset="-128"/>
                <a:ea typeface="メイリオ" panose="020B0604030504040204" pitchFamily="50" charset="-128"/>
              </a:rPr>
              <a:t>月実験開始 </a:t>
            </a:r>
            <a:r>
              <a:rPr lang="en-US" altLang="ja-JP" sz="2400" b="1" dirty="0" smtClean="0">
                <a:latin typeface="メイリオ" panose="020B0604030504040204" pitchFamily="50" charset="-128"/>
                <a:ea typeface="メイリオ" panose="020B0604030504040204" pitchFamily="50" charset="-128"/>
              </a:rPr>
              <a:t>(</a:t>
            </a:r>
            <a:r>
              <a:rPr lang="en-US" altLang="ja-JP" sz="2400" b="1" dirty="0">
                <a:latin typeface="メイリオ" panose="020B0604030504040204" pitchFamily="50" charset="-128"/>
                <a:ea typeface="メイリオ" panose="020B0604030504040204" pitchFamily="50" charset="-128"/>
              </a:rPr>
              <a:t>9</a:t>
            </a:r>
            <a:r>
              <a:rPr lang="ja-JP" altLang="en-US" sz="2400" b="1" dirty="0" smtClean="0">
                <a:latin typeface="メイリオ" panose="020B0604030504040204" pitchFamily="50" charset="-128"/>
                <a:ea typeface="メイリオ" panose="020B0604030504040204" pitchFamily="50" charset="-128"/>
              </a:rPr>
              <a:t>月末に実験システム完成</a:t>
            </a:r>
            <a:r>
              <a:rPr lang="en-US" altLang="ja-JP" sz="2400" dirty="0" smtClean="0">
                <a:latin typeface="メイリオ" panose="020B0604030504040204" pitchFamily="50" charset="-128"/>
                <a:ea typeface="メイリオ" panose="020B0604030504040204" pitchFamily="50" charset="-128"/>
              </a:rPr>
              <a:t>)</a:t>
            </a:r>
            <a:endParaRPr kumimoji="1" lang="en-US" altLang="ja-JP" sz="2400" dirty="0" smtClean="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987996" y="5133581"/>
            <a:ext cx="5476876"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12</a:t>
            </a:r>
            <a:r>
              <a:rPr lang="ja-JP" altLang="en-US" sz="2400" b="1" dirty="0" smtClean="0">
                <a:latin typeface="メイリオ" panose="020B0604030504040204" pitchFamily="50" charset="-128"/>
                <a:ea typeface="メイリオ" panose="020B0604030504040204" pitchFamily="50" charset="-128"/>
              </a:rPr>
              <a:t>月執筆開始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902271" y="1945920"/>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8</a:t>
            </a:r>
            <a:r>
              <a:rPr lang="ja-JP" altLang="en-US" sz="2400" b="1" dirty="0" smtClean="0">
                <a:latin typeface="メイリオ" panose="020B0604030504040204" pitchFamily="50" charset="-128"/>
                <a:ea typeface="メイリオ" panose="020B0604030504040204" pitchFamily="50" charset="-128"/>
              </a:rPr>
              <a:t>月システム完成</a:t>
            </a:r>
            <a:r>
              <a:rPr lang="ja-JP" altLang="en-US" sz="2400" b="1" dirty="0">
                <a:latin typeface="メイリオ" panose="020B0604030504040204" pitchFamily="50" charset="-128"/>
                <a:ea typeface="メイリオ" panose="020B0604030504040204" pitchFamily="50" charset="-128"/>
              </a:rPr>
              <a:t>を</a:t>
            </a:r>
            <a:r>
              <a:rPr lang="ja-JP" altLang="en-US" sz="2400" b="1" dirty="0" smtClean="0">
                <a:latin typeface="メイリオ" panose="020B0604030504040204" pitchFamily="50" charset="-128"/>
                <a:ea typeface="メイリオ" panose="020B0604030504040204" pitchFamily="50" charset="-128"/>
              </a:rPr>
              <a:t>目標に実装を開始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143000" y="2533650"/>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URL</a:t>
            </a:r>
            <a:r>
              <a:rPr lang="ja-JP" altLang="en-US" dirty="0" err="1" smtClean="0">
                <a:latin typeface="メイリオ" panose="020B0604030504040204" pitchFamily="50" charset="-128"/>
                <a:ea typeface="メイリオ" panose="020B0604030504040204" pitchFamily="50" charset="-128"/>
              </a:rPr>
              <a:t>だけ</a:t>
            </a:r>
            <a:r>
              <a:rPr lang="ja-JP" altLang="en-US" dirty="0" smtClean="0">
                <a:latin typeface="メイリオ" panose="020B0604030504040204" pitchFamily="50" charset="-128"/>
                <a:ea typeface="メイリオ" panose="020B0604030504040204" pitchFamily="50" charset="-128"/>
              </a:rPr>
              <a:t>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ブラウザの閲覧履歴やドキュメントなどから問題を抽出する機能の追加</a:t>
            </a:r>
            <a:r>
              <a:rPr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143000" y="3274815"/>
            <a:ext cx="567690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・データベースを用いて</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より学習ログの管理を実現</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42999" y="3744994"/>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・正答率から苦手な発音を割り出し</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それを重点的に出題する機能を実装</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9251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17</a:t>
            </a:fld>
            <a:endParaRPr lang="ja-JP" altLang="en-US" dirty="0"/>
          </a:p>
        </p:txBody>
      </p:sp>
      <p:sp>
        <p:nvSpPr>
          <p:cNvPr id="5" name="正方形/長方形 4"/>
          <p:cNvSpPr/>
          <p:nvPr/>
        </p:nvSpPr>
        <p:spPr>
          <a:xfrm>
            <a:off x="885825" y="1885950"/>
            <a:ext cx="7458075" cy="400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b="1" dirty="0"/>
              <a:t>方式</a:t>
            </a:r>
            <a:endParaRPr lang="ja-JP" altLang="ja-JP" dirty="0"/>
          </a:p>
          <a:p>
            <a:r>
              <a:rPr lang="ja-JP" altLang="ja-JP" b="1" dirty="0"/>
              <a:t>方式</a:t>
            </a:r>
            <a:endParaRPr lang="ja-JP" altLang="ja-JP" dirty="0"/>
          </a:p>
          <a:p>
            <a:endParaRPr lang="en-US" altLang="ja-JP" sz="1400" dirty="0" smtClean="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750874396"/>
              </p:ext>
            </p:extLst>
          </p:nvPr>
        </p:nvGraphicFramePr>
        <p:xfrm>
          <a:off x="1239169" y="2721893"/>
          <a:ext cx="7185923" cy="1651000"/>
        </p:xfrm>
        <a:graphic>
          <a:graphicData uri="http://schemas.openxmlformats.org/drawingml/2006/table">
            <a:tbl>
              <a:tblPr firstRow="1" bandRow="1">
                <a:tableStyleId>{5C22544A-7EE6-4342-B048-85BDC9FD1C3A}</a:tableStyleId>
              </a:tblPr>
              <a:tblGrid>
                <a:gridCol w="2721129">
                  <a:extLst>
                    <a:ext uri="{9D8B030D-6E8A-4147-A177-3AD203B41FA5}">
                      <a16:colId xmlns:a16="http://schemas.microsoft.com/office/drawing/2014/main" val="3996122384"/>
                    </a:ext>
                  </a:extLst>
                </a:gridCol>
                <a:gridCol w="1734207">
                  <a:extLst>
                    <a:ext uri="{9D8B030D-6E8A-4147-A177-3AD203B41FA5}">
                      <a16:colId xmlns:a16="http://schemas.microsoft.com/office/drawing/2014/main" val="519099746"/>
                    </a:ext>
                  </a:extLst>
                </a:gridCol>
                <a:gridCol w="2730587">
                  <a:extLst>
                    <a:ext uri="{9D8B030D-6E8A-4147-A177-3AD203B41FA5}">
                      <a16:colId xmlns:a16="http://schemas.microsoft.com/office/drawing/2014/main" val="373789399"/>
                    </a:ext>
                  </a:extLst>
                </a:gridCol>
              </a:tblGrid>
              <a:tr h="317412">
                <a:tc>
                  <a:txBody>
                    <a:bodyPr/>
                    <a:lstStyle/>
                    <a:p>
                      <a:r>
                        <a:rPr kumimoji="1" lang="ja-JP" altLang="en-US" dirty="0" smtClean="0"/>
                        <a:t>方式</a:t>
                      </a:r>
                      <a:endParaRPr kumimoji="1" lang="ja-JP" altLang="en-US" dirty="0"/>
                    </a:p>
                  </a:txBody>
                  <a:tcPr/>
                </a:tc>
                <a:tc>
                  <a:txBody>
                    <a:bodyPr/>
                    <a:lstStyle/>
                    <a:p>
                      <a:r>
                        <a:rPr kumimoji="1" lang="ja-JP" altLang="en-US" dirty="0" smtClean="0"/>
                        <a:t>単語</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22665851"/>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読み書き頻度の高い英文</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読み書き頻度の高い英文から抽出</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endParaRPr kumimoji="1" lang="ja-JP" altLang="en-US"/>
                    </a:p>
                  </a:txBody>
                  <a:tcPr/>
                </a:tc>
                <a:extLst>
                  <a:ext uri="{0D108BD9-81ED-4DB2-BD59-A6C34878D82A}">
                    <a16:rowId xmlns:a16="http://schemas.microsoft.com/office/drawing/2014/main" val="858095235"/>
                  </a:ext>
                </a:extLst>
              </a:tr>
              <a:tr h="370840">
                <a:tc>
                  <a:txBody>
                    <a:bodyPr/>
                    <a:lstStyle/>
                    <a:p>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そうではない英文</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82782169"/>
                  </a:ext>
                </a:extLst>
              </a:tr>
            </a:tbl>
          </a:graphicData>
        </a:graphic>
      </p:graphicFrame>
    </p:spTree>
    <p:extLst>
      <p:ext uri="{BB962C8B-B14F-4D97-AF65-F5344CB8AC3E}">
        <p14:creationId xmlns:p14="http://schemas.microsoft.com/office/powerpoint/2010/main" val="186027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27011" y="1910713"/>
            <a:ext cx="7529611" cy="4244145"/>
          </a:xfrm>
        </p:spPr>
        <p:txBody>
          <a:bodyPr>
            <a:normAutofit/>
          </a:bodyPr>
          <a:lstStyle/>
          <a:p>
            <a:pPr marL="0" indent="0">
              <a:buNone/>
            </a:pPr>
            <a:r>
              <a:rPr lang="ja-JP" altLang="en-US" dirty="0" smtClean="0">
                <a:latin typeface="メイリオ" panose="020B0604030504040204" pitchFamily="50" charset="-128"/>
                <a:ea typeface="メイリオ" panose="020B0604030504040204" pitchFamily="50" charset="-128"/>
              </a:rPr>
              <a:t>・</a:t>
            </a:r>
            <a:r>
              <a:rPr lang="ja-JP" altLang="ja-JP" dirty="0"/>
              <a:t>近年，英語学習の分野はグローバル化の進む現代において注目を集めている．しかし，日本では英語スピーキングを専門的に教育できる教員が少ないため，英語の教育課程において</a:t>
            </a:r>
            <a:r>
              <a:rPr lang="en-US" altLang="ja-JP" dirty="0"/>
              <a:t>e-</a:t>
            </a:r>
            <a:r>
              <a:rPr lang="ja-JP" altLang="ja-JP" dirty="0"/>
              <a:t>ラーニングを用いた学習方法が増加している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t>・また，教育課程で英語教育を受けた学習者であっても，その多くは</a:t>
            </a:r>
            <a:r>
              <a:rPr lang="ja-JP" altLang="ja-JP" dirty="0" smtClean="0"/>
              <a:t>文章中</a:t>
            </a:r>
            <a:r>
              <a:rPr lang="ja-JP" altLang="ja-JP" dirty="0"/>
              <a:t>で英文を使用することは多いが口頭での説明を求められた際などにうまく発音ができないという問題を抱えている</a:t>
            </a: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4667249"/>
            <a:ext cx="1266825" cy="1266825"/>
          </a:xfrm>
          <a:prstGeom prst="rect">
            <a:avLst/>
          </a:prstGeom>
        </p:spPr>
      </p:pic>
    </p:spTree>
    <p:extLst>
      <p:ext uri="{BB962C8B-B14F-4D97-AF65-F5344CB8AC3E}">
        <p14:creationId xmlns:p14="http://schemas.microsoft.com/office/powerpoint/2010/main" val="3343940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548640" y="1910781"/>
            <a:ext cx="8147619" cy="4332364"/>
          </a:xfrm>
        </p:spPr>
        <p:txBody>
          <a:bodyPr anchor="ctr">
            <a:normAutofit/>
          </a:bodyPr>
          <a:lstStyle/>
          <a:p>
            <a:pPr marL="0" indent="0">
              <a:buNone/>
            </a:pPr>
            <a:r>
              <a:rPr lang="en-US" altLang="ja-JP" sz="1800" b="1" dirty="0" smtClean="0">
                <a:latin typeface="メイリオ" panose="020B0604030504040204" pitchFamily="50" charset="-128"/>
                <a:ea typeface="メイリオ" panose="020B0604030504040204" pitchFamily="50" charset="-128"/>
              </a:rPr>
              <a:t>[1]e-</a:t>
            </a:r>
            <a:r>
              <a:rPr lang="ja-JP" altLang="en-US" sz="1800" b="1" dirty="0">
                <a:latin typeface="メイリオ" panose="020B0604030504040204" pitchFamily="50" charset="-128"/>
                <a:ea typeface="メイリオ" panose="020B0604030504040204" pitchFamily="50" charset="-128"/>
              </a:rPr>
              <a:t>ラーニング</a:t>
            </a:r>
            <a:r>
              <a:rPr lang="ja-JP" altLang="ja-JP" sz="1800" b="1" dirty="0">
                <a:latin typeface="メイリオ" panose="020B0604030504040204" pitchFamily="50" charset="-128"/>
                <a:ea typeface="メイリオ" panose="020B0604030504040204" pitchFamily="50" charset="-128"/>
              </a:rPr>
              <a:t>を用いた英語発音指導</a:t>
            </a:r>
            <a:r>
              <a:rPr lang="ja-JP" altLang="ja-JP" sz="1800" b="1" dirty="0" smtClean="0">
                <a:latin typeface="メイリオ" panose="020B0604030504040204" pitchFamily="50" charset="-128"/>
                <a:ea typeface="メイリオ" panose="020B0604030504040204" pitchFamily="50" charset="-128"/>
              </a:rPr>
              <a:t>システム</a:t>
            </a:r>
            <a:r>
              <a:rPr lang="en-US" altLang="ja-JP" sz="1800" b="1" dirty="0" smtClean="0">
                <a:latin typeface="メイリオ" panose="020B0604030504040204" pitchFamily="50" charset="-128"/>
                <a:ea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rPr>
              <a:t>野本</a:t>
            </a:r>
            <a:r>
              <a:rPr lang="en-US" altLang="ja-JP" sz="1800" b="1" dirty="0" smtClean="0">
                <a:latin typeface="メイリオ" panose="020B0604030504040204" pitchFamily="50" charset="-128"/>
                <a:ea typeface="メイリオ" panose="020B0604030504040204" pitchFamily="50" charset="-128"/>
              </a:rPr>
              <a:t>2015]</a:t>
            </a:r>
          </a:p>
          <a:p>
            <a:pPr marL="0" indent="0">
              <a:buNone/>
            </a:pPr>
            <a:r>
              <a:rPr lang="ja-JP" altLang="en-US" sz="1800" dirty="0" smtClean="0">
                <a:latin typeface="メイリオ" panose="020B0604030504040204" pitchFamily="50" charset="-128"/>
                <a:ea typeface="メイリオ" panose="020B0604030504040204" pitchFamily="50" charset="-128"/>
              </a:rPr>
              <a:t>既存の英語教育の発音問題を指摘し，解決策として</a:t>
            </a:r>
            <a:r>
              <a:rPr lang="en-US" altLang="ja-JP" sz="1800" dirty="0" smtClean="0">
                <a:latin typeface="メイリオ" panose="020B0604030504040204" pitchFamily="50" charset="-128"/>
                <a:ea typeface="メイリオ" panose="020B0604030504040204" pitchFamily="50" charset="-128"/>
              </a:rPr>
              <a:t>e-</a:t>
            </a:r>
            <a:r>
              <a:rPr lang="ja-JP" altLang="en-US" sz="1800" dirty="0" smtClean="0">
                <a:latin typeface="メイリオ" panose="020B0604030504040204" pitchFamily="50" charset="-128"/>
                <a:ea typeface="メイリオ" panose="020B0604030504040204" pitchFamily="50" charset="-128"/>
              </a:rPr>
              <a:t>ラーニングを用いた英語学習について提案している</a:t>
            </a:r>
            <a:endParaRPr lang="en-US" altLang="ja-JP" sz="1800" dirty="0">
              <a:latin typeface="メイリオ" panose="020B0604030504040204" pitchFamily="50" charset="-128"/>
              <a:ea typeface="メイリオ" panose="020B0604030504040204" pitchFamily="50" charset="-128"/>
            </a:endParaRPr>
          </a:p>
          <a:p>
            <a:pPr marL="0" indent="0">
              <a:buNone/>
            </a:pPr>
            <a:r>
              <a:rPr lang="en-US" altLang="ja-JP" sz="1800" b="1" dirty="0" smtClean="0">
                <a:latin typeface="メイリオ" panose="020B0604030504040204" pitchFamily="50" charset="-128"/>
                <a:ea typeface="メイリオ" panose="020B0604030504040204" pitchFamily="50" charset="-128"/>
              </a:rPr>
              <a:t>[</a:t>
            </a:r>
            <a:r>
              <a:rPr lang="en-US" altLang="ja-JP" sz="1800" b="1" dirty="0">
                <a:latin typeface="メイリオ" panose="020B0604030504040204" pitchFamily="50" charset="-128"/>
                <a:ea typeface="メイリオ" panose="020B0604030504040204" pitchFamily="50" charset="-128"/>
              </a:rPr>
              <a:t>2</a:t>
            </a:r>
            <a:r>
              <a:rPr lang="en-US" altLang="ja-JP" sz="1800" b="1" dirty="0" smtClean="0">
                <a:latin typeface="メイリオ" panose="020B0604030504040204" pitchFamily="50" charset="-128"/>
                <a:ea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rPr>
              <a:t>音声訓練と</a:t>
            </a:r>
            <a:r>
              <a:rPr lang="ja-JP" altLang="en-US" sz="1800" b="1" dirty="0">
                <a:latin typeface="メイリオ" panose="020B0604030504040204" pitchFamily="50" charset="-128"/>
                <a:ea typeface="メイリオ" panose="020B0604030504040204" pitchFamily="50" charset="-128"/>
              </a:rPr>
              <a:t>オリジナル・スピーキングテストサイトの</a:t>
            </a:r>
            <a:r>
              <a:rPr lang="ja-JP" altLang="en-US" sz="1800" b="1" dirty="0" smtClean="0">
                <a:latin typeface="メイリオ" panose="020B0604030504040204" pitchFamily="50" charset="-128"/>
                <a:ea typeface="メイリオ" panose="020B0604030504040204" pitchFamily="50" charset="-128"/>
              </a:rPr>
              <a:t>開発</a:t>
            </a:r>
            <a:r>
              <a:rPr lang="en-US" altLang="ja-JP" sz="1800" b="1" dirty="0" smtClean="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竹野</a:t>
            </a:r>
            <a:r>
              <a:rPr lang="en-US" altLang="ja-JP" sz="1800" b="1" dirty="0">
                <a:latin typeface="メイリオ" panose="020B0604030504040204" pitchFamily="50" charset="-128"/>
                <a:ea typeface="メイリオ" panose="020B0604030504040204" pitchFamily="50" charset="-128"/>
              </a:rPr>
              <a:t>2016]</a:t>
            </a:r>
          </a:p>
          <a:p>
            <a:pPr marL="0" indent="0">
              <a:buNone/>
            </a:pPr>
            <a:r>
              <a:rPr lang="en-US" altLang="ja-JP" sz="1700" dirty="0" smtClean="0">
                <a:latin typeface="メイリオ" panose="020B0604030504040204" pitchFamily="50" charset="-128"/>
                <a:ea typeface="メイリオ" panose="020B0604030504040204" pitchFamily="50" charset="-128"/>
              </a:rPr>
              <a:t>e-</a:t>
            </a:r>
            <a:r>
              <a:rPr lang="ja-JP" altLang="ja-JP" sz="1700" dirty="0">
                <a:latin typeface="メイリオ" panose="020B0604030504040204" pitchFamily="50" charset="-128"/>
                <a:ea typeface="メイリオ" panose="020B0604030504040204" pitchFamily="50" charset="-128"/>
              </a:rPr>
              <a:t>ラーニングシステムを使用しての学習の際に日本語と英語の音声の弁別の仕方、特に母音の発音に違いをスピーキングと</a:t>
            </a:r>
            <a:r>
              <a:rPr lang="ja-JP" altLang="ja-JP" sz="1700" dirty="0" smtClean="0">
                <a:latin typeface="メイリオ" panose="020B0604030504040204" pitchFamily="50" charset="-128"/>
                <a:ea typeface="メイリオ" panose="020B0604030504040204" pitchFamily="50" charset="-128"/>
              </a:rPr>
              <a:t>リスニング</a:t>
            </a:r>
            <a:r>
              <a:rPr lang="ja-JP" altLang="en-US" sz="1700" dirty="0" smtClean="0">
                <a:latin typeface="メイリオ" panose="020B0604030504040204" pitchFamily="50" charset="-128"/>
                <a:ea typeface="メイリオ" panose="020B0604030504040204" pitchFamily="50" charset="-128"/>
              </a:rPr>
              <a:t>に重点に置いて学習させる</a:t>
            </a:r>
            <a:r>
              <a:rPr lang="en-US" altLang="ja-JP" sz="1700" dirty="0" smtClean="0">
                <a:latin typeface="メイリオ" panose="020B0604030504040204" pitchFamily="50" charset="-128"/>
                <a:ea typeface="メイリオ" panose="020B0604030504040204" pitchFamily="50" charset="-128"/>
              </a:rPr>
              <a:t>.</a:t>
            </a:r>
          </a:p>
          <a:p>
            <a:pPr marL="0" indent="0">
              <a:buNone/>
            </a:pPr>
            <a:r>
              <a:rPr lang="ja-JP" altLang="en-US" sz="1400" dirty="0" smtClean="0">
                <a:latin typeface="メイリオ" panose="020B0604030504040204" pitchFamily="50" charset="-128"/>
                <a:ea typeface="メイリオ" panose="020B0604030504040204" pitchFamily="50" charset="-128"/>
              </a:rPr>
              <a:t> </a:t>
            </a:r>
            <a:r>
              <a:rPr lang="en-US" altLang="ja-JP" sz="1900" b="1" dirty="0" smtClean="0">
                <a:latin typeface="メイリオ" panose="020B0604030504040204" pitchFamily="50" charset="-128"/>
                <a:ea typeface="メイリオ" panose="020B0604030504040204" pitchFamily="50" charset="-128"/>
              </a:rPr>
              <a:t>[3]</a:t>
            </a:r>
            <a:r>
              <a:rPr lang="ja-JP" altLang="en-US" sz="1400" b="1" dirty="0" smtClean="0">
                <a:latin typeface="メイリオ" panose="020B0604030504040204" pitchFamily="50" charset="-128"/>
                <a:ea typeface="メイリオ" panose="020B0604030504040204" pitchFamily="50" charset="-128"/>
              </a:rPr>
              <a:t>発音</a:t>
            </a:r>
            <a:r>
              <a:rPr lang="en-US" altLang="ja-JP" sz="1400" b="1" dirty="0" smtClean="0">
                <a:latin typeface="メイリオ" panose="020B0604030504040204" pitchFamily="50" charset="-128"/>
                <a:ea typeface="メイリオ" panose="020B0604030504040204" pitchFamily="50" charset="-128"/>
              </a:rPr>
              <a:t>, </a:t>
            </a:r>
            <a:r>
              <a:rPr lang="ja-JP" altLang="en-US" sz="1400" b="1" dirty="0" smtClean="0">
                <a:latin typeface="メイリオ" panose="020B0604030504040204" pitchFamily="50" charset="-128"/>
                <a:ea typeface="メイリオ" panose="020B0604030504040204" pitchFamily="50" charset="-128"/>
              </a:rPr>
              <a:t>逐語訳</a:t>
            </a:r>
            <a:r>
              <a:rPr lang="en-US" altLang="ja-JP" sz="1400" b="1" dirty="0" smtClean="0">
                <a:latin typeface="メイリオ" panose="020B0604030504040204" pitchFamily="50" charset="-128"/>
                <a:ea typeface="メイリオ" panose="020B0604030504040204" pitchFamily="50" charset="-128"/>
              </a:rPr>
              <a:t>, </a:t>
            </a:r>
            <a:r>
              <a:rPr lang="ja-JP" altLang="en-US" sz="1400" b="1" dirty="0" smtClean="0">
                <a:latin typeface="メイリオ" panose="020B0604030504040204" pitchFamily="50" charset="-128"/>
                <a:ea typeface="メイリオ" panose="020B0604030504040204" pitchFamily="50" charset="-128"/>
              </a:rPr>
              <a:t>意訳を重視した英語教育をサポートする</a:t>
            </a:r>
            <a:r>
              <a:rPr lang="en-US" altLang="ja-JP" sz="1400" b="1" dirty="0" smtClean="0">
                <a:latin typeface="メイリオ" panose="020B0604030504040204" pitchFamily="50" charset="-128"/>
                <a:ea typeface="メイリオ" panose="020B0604030504040204" pitchFamily="50" charset="-128"/>
              </a:rPr>
              <a:t>e</a:t>
            </a:r>
            <a:r>
              <a:rPr lang="ja-JP" altLang="en-US" sz="1400" b="1" dirty="0" smtClean="0">
                <a:latin typeface="メイリオ" panose="020B0604030504040204" pitchFamily="50" charset="-128"/>
                <a:ea typeface="メイリオ" panose="020B0604030504040204" pitchFamily="50" charset="-128"/>
              </a:rPr>
              <a:t>ラーニングシステム</a:t>
            </a:r>
            <a:r>
              <a:rPr lang="en-US" altLang="ja-JP" sz="1400" b="1" dirty="0" smtClean="0">
                <a:latin typeface="メイリオ" panose="020B0604030504040204" pitchFamily="50" charset="-128"/>
                <a:ea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rPr>
              <a:t>野村</a:t>
            </a:r>
            <a:r>
              <a:rPr lang="en-US" altLang="ja-JP" sz="1400" b="1" dirty="0" smtClean="0">
                <a:latin typeface="メイリオ" panose="020B0604030504040204" pitchFamily="50" charset="-128"/>
                <a:ea typeface="メイリオ" panose="020B0604030504040204" pitchFamily="50" charset="-128"/>
              </a:rPr>
              <a:t>2016</a:t>
            </a:r>
            <a:r>
              <a:rPr lang="en-US" altLang="ja-JP" sz="1400" b="1" dirty="0">
                <a:latin typeface="メイリオ" panose="020B0604030504040204" pitchFamily="50" charset="-128"/>
                <a:ea typeface="メイリオ" panose="020B0604030504040204" pitchFamily="50" charset="-128"/>
              </a:rPr>
              <a:t>]</a:t>
            </a:r>
          </a:p>
          <a:p>
            <a:pPr marL="0" indent="0">
              <a:buNone/>
            </a:pPr>
            <a:r>
              <a:rPr lang="ja-JP" altLang="en-US" sz="1700" dirty="0">
                <a:latin typeface="メイリオ" panose="020B0604030504040204" pitchFamily="50" charset="-128"/>
                <a:ea typeface="メイリオ" panose="020B0604030504040204" pitchFamily="50" charset="-128"/>
              </a:rPr>
              <a:t>英</a:t>
            </a:r>
            <a:r>
              <a:rPr lang="ja-JP" altLang="ja-JP" sz="1700" dirty="0" smtClean="0">
                <a:latin typeface="メイリオ" panose="020B0604030504040204" pitchFamily="50" charset="-128"/>
                <a:ea typeface="メイリオ" panose="020B0604030504040204" pitchFamily="50" charset="-128"/>
              </a:rPr>
              <a:t>語</a:t>
            </a:r>
            <a:r>
              <a:rPr lang="ja-JP" altLang="ja-JP" sz="1700" dirty="0">
                <a:latin typeface="メイリオ" panose="020B0604030504040204" pitchFamily="50" charset="-128"/>
                <a:ea typeface="メイリオ" panose="020B0604030504040204" pitchFamily="50" charset="-128"/>
              </a:rPr>
              <a:t>教育の専門家ではない工学専門教員であっても容易に英語教育を実現するため．意訳を通してより自然な日本語への翻訳を目指す機能，発音記号に準拠した的確なスピーキングを目指す機能を実装した</a:t>
            </a:r>
            <a:r>
              <a:rPr lang="en-US" altLang="ja-JP" sz="1700" dirty="0">
                <a:latin typeface="メイリオ" panose="020B0604030504040204" pitchFamily="50" charset="-128"/>
                <a:ea typeface="メイリオ" panose="020B0604030504040204" pitchFamily="50" charset="-128"/>
              </a:rPr>
              <a:t>e-</a:t>
            </a:r>
            <a:r>
              <a:rPr lang="ja-JP" altLang="ja-JP" sz="1700" dirty="0">
                <a:latin typeface="メイリオ" panose="020B0604030504040204" pitchFamily="50" charset="-128"/>
                <a:ea typeface="メイリオ" panose="020B0604030504040204" pitchFamily="50" charset="-128"/>
              </a:rPr>
              <a:t>ラーニングシステム</a:t>
            </a:r>
            <a:endParaRPr lang="en-US" altLang="ja-JP" sz="17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研究動機</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44354" y="2155911"/>
            <a:ext cx="7422406" cy="3488144"/>
          </a:xfrm>
        </p:spPr>
        <p:txBody>
          <a:bodyPr>
            <a:normAutofit/>
          </a:bodyPr>
          <a:lstStyle/>
          <a:p>
            <a:pPr marL="0" indent="0">
              <a:buNone/>
            </a:pPr>
            <a:r>
              <a:rPr lang="ja-JP" altLang="en-US" sz="2400" dirty="0" smtClean="0">
                <a:latin typeface="メイリオ" panose="020B0604030504040204" pitchFamily="50" charset="-128"/>
                <a:ea typeface="メイリオ" panose="020B0604030504040204" pitchFamily="50" charset="-128"/>
              </a:rPr>
              <a:t>・読み書き頻度の高い英単語は学習者自身が意味や用法をよく理解しており，自身に関連の強いフレーズであると考えられる．</a:t>
            </a:r>
            <a:endParaRPr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・学習者</a:t>
            </a:r>
            <a:r>
              <a:rPr lang="ja-JP" altLang="ja-JP" sz="2400" dirty="0" smtClean="0">
                <a:latin typeface="メイリオ" panose="020B0604030504040204" pitchFamily="50" charset="-128"/>
                <a:ea typeface="メイリオ" panose="020B0604030504040204" pitchFamily="50" charset="-128"/>
              </a:rPr>
              <a:t>が</a:t>
            </a:r>
            <a:r>
              <a:rPr lang="ja-JP" altLang="ja-JP" sz="2400" dirty="0">
                <a:latin typeface="メイリオ" panose="020B0604030504040204" pitchFamily="50" charset="-128"/>
                <a:ea typeface="メイリオ" panose="020B0604030504040204" pitchFamily="50" charset="-128"/>
              </a:rPr>
              <a:t>読み書きした英文中に含まれる英単語の出現頻度に基づいて，発音練習する対象となる英文を提示</a:t>
            </a:r>
            <a:r>
              <a:rPr lang="ja-JP" altLang="ja-JP" sz="2400" dirty="0" smtClean="0">
                <a:latin typeface="メイリオ" panose="020B0604030504040204" pitchFamily="50" charset="-128"/>
                <a:ea typeface="メイリオ" panose="020B0604030504040204" pitchFamily="50" charset="-128"/>
              </a:rPr>
              <a:t>する</a:t>
            </a:r>
            <a:r>
              <a:rPr lang="ja-JP" altLang="en-US" sz="2400" dirty="0" smtClean="0">
                <a:latin typeface="メイリオ" panose="020B0604030504040204" pitchFamily="50" charset="-128"/>
                <a:ea typeface="メイリオ" panose="020B0604030504040204" pitchFamily="50" charset="-128"/>
              </a:rPr>
              <a:t>ことで</a:t>
            </a:r>
            <a:r>
              <a:rPr lang="ja-JP" altLang="ja-JP" sz="2400" dirty="0" smtClean="0">
                <a:latin typeface="メイリオ" panose="020B0604030504040204" pitchFamily="50" charset="-128"/>
                <a:ea typeface="メイリオ" panose="020B0604030504040204" pitchFamily="50" charset="-128"/>
              </a:rPr>
              <a:t>，</a:t>
            </a:r>
            <a:r>
              <a:rPr lang="ja-JP" altLang="ja-JP" sz="2400" dirty="0">
                <a:latin typeface="メイリオ" panose="020B0604030504040204" pitchFamily="50" charset="-128"/>
                <a:ea typeface="メイリオ" panose="020B0604030504040204" pitchFamily="50" charset="-128"/>
              </a:rPr>
              <a:t>英会話において実際に発話する可能性が高いと考えられる英単語の発音を優先的に練習することができる</a:t>
            </a: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spTree>
    <p:extLst>
      <p:ext uri="{BB962C8B-B14F-4D97-AF65-F5344CB8AC3E}">
        <p14:creationId xmlns:p14="http://schemas.microsoft.com/office/powerpoint/2010/main" val="3976468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46122" y="2134652"/>
            <a:ext cx="7297475" cy="4053839"/>
          </a:xfrm>
        </p:spPr>
        <p:txBody>
          <a:bodyPr>
            <a:normAutofit/>
          </a:bodyPr>
          <a:lstStyle/>
          <a:p>
            <a:pPr marL="0" indent="0">
              <a:buNone/>
            </a:pPr>
            <a:r>
              <a:rPr lang="ja-JP" altLang="en-US" dirty="0" smtClean="0">
                <a:latin typeface="メイリオ" panose="020B0604030504040204" pitchFamily="50" charset="-128"/>
                <a:ea typeface="メイリオ" panose="020B0604030504040204" pitchFamily="50" charset="-128"/>
              </a:rPr>
              <a:t>現在までの関連研究では</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ラーニングに用いる教材を学習者に選択させるのではなく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難易度などの観点から研究者が選択している</a:t>
            </a:r>
            <a:r>
              <a:rPr lang="en-US" altLang="ja-JP" dirty="0" smtClean="0">
                <a:latin typeface="メイリオ" panose="020B0604030504040204" pitchFamily="50" charset="-128"/>
                <a:ea typeface="メイリオ" panose="020B0604030504040204" pitchFamily="50" charset="-128"/>
              </a:rPr>
              <a:t>.</a:t>
            </a:r>
          </a:p>
          <a:p>
            <a:pPr marL="0" indent="0">
              <a:buNone/>
            </a:pPr>
            <a:r>
              <a:rPr lang="ja-JP" altLang="en-US" dirty="0" smtClean="0">
                <a:latin typeface="メイリオ" panose="020B0604030504040204" pitchFamily="50" charset="-128"/>
                <a:ea typeface="メイリオ" panose="020B0604030504040204" pitchFamily="50" charset="-128"/>
              </a:rPr>
              <a:t>しかし，より効率的な学習形式を目指すため</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本研究では</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学習者の読み書き頻度の高い英文を問題として出題し、高い学習意欲を保ったまま学習すること、</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より学習者にマッチした表現を学習できることを目的とする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endParaRPr kumimoji="1" lang="en-US"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2400" dirty="0" smtClean="0">
                <a:latin typeface="メイリオ" panose="020B0604030504040204" pitchFamily="50" charset="-128"/>
                <a:ea typeface="メイリオ" panose="020B0604030504040204" pitchFamily="50" charset="-128"/>
              </a:rPr>
              <a:t>読み書き頻度による出題が有効と思われる例</a:t>
            </a:r>
            <a:endParaRPr kumimoji="1" lang="ja-JP" altLang="en-US" sz="24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sp>
        <p:nvSpPr>
          <p:cNvPr id="5" name="コンテンツ プレースホルダー 4"/>
          <p:cNvSpPr>
            <a:spLocks noGrp="1"/>
          </p:cNvSpPr>
          <p:nvPr>
            <p:ph idx="1"/>
          </p:nvPr>
        </p:nvSpPr>
        <p:spPr>
          <a:xfrm>
            <a:off x="822960" y="1903277"/>
            <a:ext cx="7808601" cy="833562"/>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rPr>
              <a:t>同じ意味あいの英文であっても</a:t>
            </a:r>
            <a:r>
              <a:rPr lang="en-US" altLang="ja-JP" dirty="0" smtClean="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学習者の読み書き頻度の高い英文に応じて使用する英文が分かれる</a:t>
            </a:r>
            <a:endParaRPr lang="en-US" altLang="ja-JP" dirty="0" smtClean="0">
              <a:latin typeface="メイリオ" panose="020B0604030504040204" pitchFamily="50" charset="-128"/>
              <a:ea typeface="メイリオ" panose="020B0604030504040204" pitchFamily="50"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1597026090"/>
              </p:ext>
            </p:extLst>
          </p:nvPr>
        </p:nvGraphicFramePr>
        <p:xfrm>
          <a:off x="609397" y="3335983"/>
          <a:ext cx="8305275" cy="2487171"/>
        </p:xfrm>
        <a:graphic>
          <a:graphicData uri="http://schemas.openxmlformats.org/drawingml/2006/table">
            <a:tbl>
              <a:tblPr firstRow="1" bandRow="1">
                <a:tableStyleId>{5C22544A-7EE6-4342-B048-85BDC9FD1C3A}</a:tableStyleId>
              </a:tblPr>
              <a:tblGrid>
                <a:gridCol w="2768425">
                  <a:extLst>
                    <a:ext uri="{9D8B030D-6E8A-4147-A177-3AD203B41FA5}">
                      <a16:colId xmlns:a16="http://schemas.microsoft.com/office/drawing/2014/main" val="2313573106"/>
                    </a:ext>
                  </a:extLst>
                </a:gridCol>
                <a:gridCol w="2768425">
                  <a:extLst>
                    <a:ext uri="{9D8B030D-6E8A-4147-A177-3AD203B41FA5}">
                      <a16:colId xmlns:a16="http://schemas.microsoft.com/office/drawing/2014/main" val="2473506448"/>
                    </a:ext>
                  </a:extLst>
                </a:gridCol>
                <a:gridCol w="2768425">
                  <a:extLst>
                    <a:ext uri="{9D8B030D-6E8A-4147-A177-3AD203B41FA5}">
                      <a16:colId xmlns:a16="http://schemas.microsoft.com/office/drawing/2014/main" val="2213861190"/>
                    </a:ext>
                  </a:extLst>
                </a:gridCol>
              </a:tblGrid>
              <a:tr h="482425">
                <a:tc>
                  <a:txBody>
                    <a:bodyPr/>
                    <a:lstStyle/>
                    <a:p>
                      <a:r>
                        <a:rPr kumimoji="1" lang="ja-JP" altLang="en-US" dirty="0" smtClean="0"/>
                        <a:t>学習者ごとの</a:t>
                      </a:r>
                      <a:endParaRPr kumimoji="1" lang="en-US" altLang="ja-JP" dirty="0" smtClean="0"/>
                    </a:p>
                    <a:p>
                      <a:r>
                        <a:rPr kumimoji="1" lang="ja-JP" altLang="en-US" dirty="0" smtClean="0"/>
                        <a:t>読み書き頻度が高い英文</a:t>
                      </a:r>
                      <a:endParaRPr kumimoji="1" lang="ja-JP" altLang="en-US" dirty="0"/>
                    </a:p>
                  </a:txBody>
                  <a:tcPr/>
                </a:tc>
                <a:tc>
                  <a:txBody>
                    <a:body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開会式はどこで行われましたか？</a:t>
                      </a:r>
                      <a:r>
                        <a:rPr lang="en-US" altLang="ja-JP" dirty="0" smtClean="0">
                          <a:latin typeface="メイリオ" panose="020B0604030504040204" pitchFamily="50" charset="-128"/>
                          <a:ea typeface="メイリオ" panose="020B0604030504040204" pitchFamily="50" charset="-128"/>
                        </a:rPr>
                        <a:t>｣</a:t>
                      </a:r>
                      <a:endParaRPr kumimoji="1" lang="ja-JP" altLang="en-US" dirty="0"/>
                    </a:p>
                  </a:txBody>
                  <a:tcPr/>
                </a:tc>
                <a:tc>
                  <a:txBody>
                    <a:bodyPr/>
                    <a:lstStyle/>
                    <a:p>
                      <a:r>
                        <a:rPr kumimoji="1" lang="ja-JP" altLang="en-US" dirty="0" smtClean="0"/>
                        <a:t>備考</a:t>
                      </a:r>
                      <a:endParaRPr kumimoji="1" lang="ja-JP" altLang="en-US" dirty="0"/>
                    </a:p>
                  </a:txBody>
                  <a:tcPr/>
                </a:tc>
                <a:extLst>
                  <a:ext uri="{0D108BD9-81ED-4DB2-BD59-A6C34878D82A}">
                    <a16:rowId xmlns:a16="http://schemas.microsoft.com/office/drawing/2014/main" val="2904476910"/>
                  </a:ext>
                </a:extLst>
              </a:tr>
              <a:tr h="880737">
                <a:tc>
                  <a:txBody>
                    <a:bodyPr/>
                    <a:lstStyle/>
                    <a:p>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ceremony</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u="none" dirty="0" smtClean="0">
                          <a:solidFill>
                            <a:schemeClr val="tx1">
                              <a:lumMod val="85000"/>
                              <a:lumOff val="15000"/>
                            </a:schemeClr>
                          </a:solidFill>
                          <a:latin typeface="メイリオ" panose="020B0604030504040204" pitchFamily="50" charset="-128"/>
                          <a:ea typeface="メイリオ" panose="020B0604030504040204" pitchFamily="50" charset="-128"/>
                        </a:rPr>
                        <a:t>Where</a:t>
                      </a:r>
                      <a:r>
                        <a:rPr lang="en-US" altLang="ja-JP" u="none" dirty="0" smtClean="0">
                          <a:solidFill>
                            <a:schemeClr val="accent1">
                              <a:lumMod val="75000"/>
                            </a:schemeClr>
                          </a:solidFill>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was the Opening </a:t>
                      </a:r>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ceremony</a:t>
                      </a:r>
                      <a:r>
                        <a:rPr lang="en-US" altLang="ja-JP" dirty="0" smtClean="0">
                          <a:latin typeface="メイリオ" panose="020B0604030504040204" pitchFamily="50" charset="-128"/>
                          <a:ea typeface="メイリオ" panose="020B0604030504040204" pitchFamily="50" charset="-128"/>
                        </a:rPr>
                        <a:t> ?</a:t>
                      </a:r>
                    </a:p>
                  </a:txBody>
                  <a:tcPr/>
                </a:tc>
                <a:tc>
                  <a:txBody>
                    <a:bodyPr/>
                    <a:lstStyle/>
                    <a:p>
                      <a:r>
                        <a:rPr kumimoji="1" lang="ja-JP" altLang="en-US" dirty="0" smtClean="0">
                          <a:latin typeface="メイリオ" panose="020B0604030504040204" pitchFamily="50" charset="-128"/>
                          <a:ea typeface="メイリオ" panose="020B0604030504040204" pitchFamily="50" charset="-128"/>
                        </a:rPr>
                        <a:t>単語レベルで一致した表現</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57219942"/>
                  </a:ext>
                </a:extLst>
              </a:tr>
              <a:tr h="9663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Where did it take </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Where did it take </a:t>
                      </a:r>
                      <a:r>
                        <a:rPr lang="en-US" altLang="ja-JP" dirty="0" smtClean="0">
                          <a:latin typeface="メイリオ" panose="020B0604030504040204" pitchFamily="50" charset="-128"/>
                          <a:ea typeface="メイリオ" panose="020B0604030504040204" pitchFamily="50" charset="-128"/>
                        </a:rPr>
                        <a:t>place?</a:t>
                      </a:r>
                    </a:p>
                  </a:txBody>
                  <a:tcPr/>
                </a:tc>
                <a:tc>
                  <a:txBody>
                    <a:bodyPr/>
                    <a:lstStyle/>
                    <a:p>
                      <a:r>
                        <a:rPr kumimoji="1" lang="ja-JP" altLang="en-US" dirty="0" smtClean="0">
                          <a:latin typeface="メイリオ" panose="020B0604030504040204" pitchFamily="50" charset="-128"/>
                          <a:ea typeface="メイリオ" panose="020B0604030504040204" pitchFamily="50" charset="-128"/>
                        </a:rPr>
                        <a:t>句レベルで一致した表現</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0939950"/>
                  </a:ext>
                </a:extLst>
              </a:tr>
            </a:tbl>
          </a:graphicData>
        </a:graphic>
      </p:graphicFrame>
      <p:sp>
        <p:nvSpPr>
          <p:cNvPr id="11" name="コンテンツ プレースホルダー 4"/>
          <p:cNvSpPr txBox="1">
            <a:spLocks/>
          </p:cNvSpPr>
          <p:nvPr/>
        </p:nvSpPr>
        <p:spPr>
          <a:xfrm>
            <a:off x="857733" y="2930714"/>
            <a:ext cx="7808601" cy="369332"/>
          </a:xfrm>
          <a:prstGeom prst="rect">
            <a:avLst/>
          </a:prstGeom>
        </p:spPr>
        <p:txBody>
          <a:bodyPr vert="horz" wrap="square" lIns="0" tIns="45720" rIns="0" bIns="45720" rtlCol="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開会式はどこで行われましたか？</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という文章を英語で発話したい　</a:t>
            </a:r>
            <a:endParaRPr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23207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cxnSp>
        <p:nvCxnSpPr>
          <p:cNvPr id="25" name="カギ線コネクタ 49"/>
          <p:cNvCxnSpPr/>
          <p:nvPr/>
        </p:nvCxnSpPr>
        <p:spPr>
          <a:xfrm flipV="1">
            <a:off x="6481983" y="2425551"/>
            <a:ext cx="495991"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6" name="カギ線コネクタ 49"/>
          <p:cNvCxnSpPr/>
          <p:nvPr/>
        </p:nvCxnSpPr>
        <p:spPr>
          <a:xfrm flipH="1">
            <a:off x="6453732" y="2075500"/>
            <a:ext cx="498696" cy="449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0663" y="1876124"/>
            <a:ext cx="726097" cy="726097"/>
          </a:xfrm>
          <a:prstGeom prst="rect">
            <a:avLst/>
          </a:prstGeom>
        </p:spPr>
      </p:pic>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3007" y="3678800"/>
            <a:ext cx="742564" cy="742564"/>
          </a:xfrm>
          <a:prstGeom prst="rect">
            <a:avLst/>
          </a:prstGeom>
        </p:spPr>
      </p:pic>
      <p:sp>
        <p:nvSpPr>
          <p:cNvPr id="29" name="テキスト ボックス 28"/>
          <p:cNvSpPr txBox="1"/>
          <p:nvPr/>
        </p:nvSpPr>
        <p:spPr>
          <a:xfrm>
            <a:off x="1935444" y="4571367"/>
            <a:ext cx="2249249" cy="300082"/>
          </a:xfrm>
          <a:prstGeom prst="rect">
            <a:avLst/>
          </a:prstGeom>
          <a:noFill/>
        </p:spPr>
        <p:txBody>
          <a:bodyPr wrap="square" rtlCol="0">
            <a:spAutoFit/>
          </a:bodyPr>
          <a:lstStyle/>
          <a:p>
            <a:pPr algn="ctr"/>
            <a:r>
              <a:rPr lang="ja-JP" altLang="en-US" sz="1350" b="1" dirty="0" smtClean="0">
                <a:solidFill>
                  <a:schemeClr val="tx2">
                    <a:lumMod val="60000"/>
                    <a:lumOff val="40000"/>
                  </a:schemeClr>
                </a:solidFill>
                <a:latin typeface="メイリオ" panose="020B0604030504040204" pitchFamily="50" charset="-128"/>
                <a:ea typeface="メイリオ" panose="020B0604030504040204" pitchFamily="50" charset="-128"/>
              </a:rPr>
              <a:t>ユーザ情報データベース</a:t>
            </a:r>
            <a:endParaRPr lang="ja-JP" altLang="en-US" sz="135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30" name="直線矢印コネクタ 12"/>
          <p:cNvCxnSpPr>
            <a:stCxn id="28" idx="1"/>
            <a:endCxn id="45" idx="1"/>
          </p:cNvCxnSpPr>
          <p:nvPr/>
        </p:nvCxnSpPr>
        <p:spPr>
          <a:xfrm rot="10800000" flipV="1">
            <a:off x="2379935" y="4050082"/>
            <a:ext cx="313072" cy="1307674"/>
          </a:xfrm>
          <a:prstGeom prst="bentConnector3">
            <a:avLst>
              <a:gd name="adj1" fmla="val 221408"/>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561738" y="1878071"/>
            <a:ext cx="1702455" cy="5822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b="1" dirty="0" smtClean="0">
                <a:solidFill>
                  <a:schemeClr val="tx2">
                    <a:lumMod val="60000"/>
                    <a:lumOff val="40000"/>
                  </a:schemeClr>
                </a:solidFill>
                <a:latin typeface="メイリオ" panose="020B0604030504040204" pitchFamily="50" charset="-128"/>
                <a:ea typeface="メイリオ" panose="020B0604030504040204" pitchFamily="50" charset="-128"/>
              </a:rPr>
              <a:t>音声認識</a:t>
            </a:r>
            <a:r>
              <a:rPr lang="en-US" altLang="ja-JP" sz="1350" b="1" dirty="0" smtClean="0">
                <a:solidFill>
                  <a:schemeClr val="tx2">
                    <a:lumMod val="60000"/>
                    <a:lumOff val="40000"/>
                  </a:schemeClr>
                </a:solidFill>
                <a:latin typeface="メイリオ" panose="020B0604030504040204" pitchFamily="50" charset="-128"/>
                <a:ea typeface="メイリオ" panose="020B0604030504040204" pitchFamily="50" charset="-128"/>
              </a:rPr>
              <a:t>UI</a:t>
            </a:r>
            <a:endParaRPr lang="en-US" altLang="ja-JP" sz="135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4659862" y="2955185"/>
            <a:ext cx="1702455" cy="578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b="1" dirty="0">
                <a:solidFill>
                  <a:schemeClr val="tx2">
                    <a:lumMod val="60000"/>
                    <a:lumOff val="40000"/>
                  </a:schemeClr>
                </a:solidFill>
                <a:latin typeface="メイリオ" panose="020B0604030504040204" pitchFamily="50" charset="-128"/>
                <a:ea typeface="メイリオ" panose="020B0604030504040204" pitchFamily="50" charset="-128"/>
              </a:rPr>
              <a:t>問題生成</a:t>
            </a:r>
            <a:endParaRPr lang="en-US" altLang="ja-JP" sz="1500" b="1" dirty="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500" b="1" dirty="0">
                <a:solidFill>
                  <a:schemeClr val="tx2">
                    <a:lumMod val="60000"/>
                    <a:lumOff val="40000"/>
                  </a:schemeClr>
                </a:solidFill>
                <a:latin typeface="メイリオ" panose="020B0604030504040204" pitchFamily="50" charset="-128"/>
                <a:ea typeface="メイリオ" panose="020B0604030504040204" pitchFamily="50" charset="-128"/>
              </a:rPr>
              <a:t>プログラム</a:t>
            </a:r>
            <a:endParaRPr lang="en-US" altLang="ja-JP" sz="15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33" name="直線矢印コネクタ 32"/>
          <p:cNvCxnSpPr/>
          <p:nvPr/>
        </p:nvCxnSpPr>
        <p:spPr>
          <a:xfrm flipV="1">
            <a:off x="5395003" y="2453716"/>
            <a:ext cx="0" cy="39893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34" name="図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296" y="5265728"/>
            <a:ext cx="742564" cy="742564"/>
          </a:xfrm>
          <a:prstGeom prst="rect">
            <a:avLst/>
          </a:prstGeom>
        </p:spPr>
      </p:pic>
      <p:sp>
        <p:nvSpPr>
          <p:cNvPr id="35" name="テキスト ボックス 34"/>
          <p:cNvSpPr txBox="1"/>
          <p:nvPr/>
        </p:nvSpPr>
        <p:spPr>
          <a:xfrm>
            <a:off x="4501395" y="6019120"/>
            <a:ext cx="1791416" cy="300082"/>
          </a:xfrm>
          <a:prstGeom prst="rect">
            <a:avLst/>
          </a:prstGeom>
          <a:noFill/>
        </p:spPr>
        <p:txBody>
          <a:bodyPr wrap="square" rtlCol="0">
            <a:spAutoFit/>
          </a:bodyPr>
          <a:lstStyle/>
          <a:p>
            <a:pPr algn="ctr"/>
            <a:r>
              <a:rPr lang="ja-JP" altLang="en-US" sz="1350" b="1" dirty="0">
                <a:solidFill>
                  <a:schemeClr val="tx2">
                    <a:lumMod val="60000"/>
                    <a:lumOff val="40000"/>
                  </a:schemeClr>
                </a:solidFill>
                <a:latin typeface="メイリオ" panose="020B0604030504040204" pitchFamily="50" charset="-128"/>
                <a:ea typeface="メイリオ" panose="020B0604030504040204" pitchFamily="50" charset="-128"/>
              </a:rPr>
              <a:t>例文データベース</a:t>
            </a:r>
          </a:p>
        </p:txBody>
      </p:sp>
      <p:cxnSp>
        <p:nvCxnSpPr>
          <p:cNvPr id="36" name="直線矢印コネクタ 35"/>
          <p:cNvCxnSpPr/>
          <p:nvPr/>
        </p:nvCxnSpPr>
        <p:spPr>
          <a:xfrm flipV="1">
            <a:off x="5385578" y="4673210"/>
            <a:ext cx="0" cy="5353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7" name="左中かっこ 36"/>
          <p:cNvSpPr/>
          <p:nvPr/>
        </p:nvSpPr>
        <p:spPr>
          <a:xfrm rot="16200000">
            <a:off x="2919801" y="2285932"/>
            <a:ext cx="280537" cy="2295070"/>
          </a:xfrm>
          <a:prstGeom prst="leftBrace">
            <a:avLst>
              <a:gd name="adj1" fmla="val 26604"/>
              <a:gd name="adj2" fmla="val 50000"/>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ja-JP" altLang="en-US" sz="1350"/>
          </a:p>
        </p:txBody>
      </p:sp>
      <p:sp>
        <p:nvSpPr>
          <p:cNvPr id="38" name="正方形/長方形 37"/>
          <p:cNvSpPr/>
          <p:nvPr/>
        </p:nvSpPr>
        <p:spPr>
          <a:xfrm>
            <a:off x="1995272" y="2640172"/>
            <a:ext cx="993952" cy="699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chemeClr val="tx2">
                    <a:lumMod val="60000"/>
                    <a:lumOff val="40000"/>
                  </a:schemeClr>
                </a:solidFill>
                <a:latin typeface="メイリオ" panose="020B0604030504040204" pitchFamily="50" charset="-128"/>
                <a:ea typeface="メイリオ" panose="020B0604030504040204" pitchFamily="50" charset="-128"/>
              </a:rPr>
              <a:t>英語</a:t>
            </a:r>
            <a:endParaRPr lang="en-US" altLang="ja-JP" sz="1050" b="1" dirty="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050" b="1" dirty="0">
                <a:solidFill>
                  <a:schemeClr val="tx2">
                    <a:lumMod val="60000"/>
                    <a:lumOff val="40000"/>
                  </a:schemeClr>
                </a:solidFill>
                <a:latin typeface="メイリオ" panose="020B0604030504040204" pitchFamily="50" charset="-128"/>
                <a:ea typeface="メイリオ" panose="020B0604030504040204" pitchFamily="50" charset="-128"/>
              </a:rPr>
              <a:t>ドキュメント</a:t>
            </a:r>
            <a:endParaRPr lang="en-US" altLang="ja-JP" sz="105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1995272" y="1877272"/>
            <a:ext cx="991455" cy="699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chemeClr val="tx2">
                    <a:lumMod val="60000"/>
                    <a:lumOff val="40000"/>
                  </a:schemeClr>
                </a:solidFill>
                <a:latin typeface="メイリオ" panose="020B0604030504040204" pitchFamily="50" charset="-128"/>
                <a:ea typeface="メイリオ" panose="020B0604030504040204" pitchFamily="50" charset="-128"/>
              </a:rPr>
              <a:t>オンライン</a:t>
            </a:r>
            <a:endParaRPr lang="en-US" altLang="ja-JP" sz="1050" b="1" dirty="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050" b="1" dirty="0">
                <a:solidFill>
                  <a:schemeClr val="tx2">
                    <a:lumMod val="60000"/>
                    <a:lumOff val="40000"/>
                  </a:schemeClr>
                </a:solidFill>
                <a:latin typeface="メイリオ" panose="020B0604030504040204" pitchFamily="50" charset="-128"/>
                <a:ea typeface="メイリオ" panose="020B0604030504040204" pitchFamily="50" charset="-128"/>
              </a:rPr>
              <a:t>の活動履歴</a:t>
            </a:r>
            <a:endParaRPr lang="en-US" altLang="ja-JP" sz="105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3064289" y="1882275"/>
            <a:ext cx="991455" cy="699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chemeClr val="tx2">
                    <a:lumMod val="60000"/>
                    <a:lumOff val="40000"/>
                  </a:schemeClr>
                </a:solidFill>
                <a:latin typeface="メイリオ" panose="020B0604030504040204" pitchFamily="50" charset="-128"/>
                <a:ea typeface="メイリオ" panose="020B0604030504040204" pitchFamily="50" charset="-128"/>
              </a:rPr>
              <a:t>翻訳した英文</a:t>
            </a:r>
            <a:endParaRPr lang="en-US" altLang="ja-JP" sz="105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41" name="テキスト ボックス 40"/>
          <p:cNvSpPr txBox="1"/>
          <p:nvPr/>
        </p:nvSpPr>
        <p:spPr>
          <a:xfrm>
            <a:off x="3323083" y="2824018"/>
            <a:ext cx="732661" cy="323165"/>
          </a:xfrm>
          <a:prstGeom prst="rect">
            <a:avLst/>
          </a:prstGeom>
          <a:noFill/>
        </p:spPr>
        <p:txBody>
          <a:bodyPr wrap="square" rtlCol="0">
            <a:spAutoFit/>
          </a:bodyPr>
          <a:lstStyle/>
          <a:p>
            <a:r>
              <a:rPr lang="en-US" altLang="ja-JP" sz="1500" b="1" dirty="0">
                <a:latin typeface="メイリオ" panose="020B0604030504040204" pitchFamily="50" charset="-128"/>
                <a:ea typeface="メイリオ" panose="020B0604030504040204" pitchFamily="50" charset="-128"/>
              </a:rPr>
              <a:t>....</a:t>
            </a:r>
            <a:endParaRPr lang="ja-JP" altLang="en-US" sz="1500" b="1" dirty="0">
              <a:latin typeface="メイリオ" panose="020B0604030504040204" pitchFamily="50" charset="-128"/>
              <a:ea typeface="メイリオ" panose="020B0604030504040204" pitchFamily="50" charset="-128"/>
            </a:endParaRPr>
          </a:p>
        </p:txBody>
      </p:sp>
      <p:sp>
        <p:nvSpPr>
          <p:cNvPr id="42" name="テキスト ボックス 41"/>
          <p:cNvSpPr txBox="1"/>
          <p:nvPr/>
        </p:nvSpPr>
        <p:spPr>
          <a:xfrm>
            <a:off x="186501" y="2391572"/>
            <a:ext cx="1800493" cy="523220"/>
          </a:xfrm>
          <a:prstGeom prst="rect">
            <a:avLst/>
          </a:prstGeom>
          <a:noFill/>
        </p:spPr>
        <p:txBody>
          <a:bodyPr wrap="none" rtlCol="0">
            <a:spAutoFit/>
          </a:bodyP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学習者の関心のある</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英文コンテンツ</a:t>
            </a:r>
            <a:endParaRPr lang="en-US" altLang="ja-JP" sz="14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6138846" y="1726816"/>
            <a:ext cx="1548746" cy="307777"/>
          </a:xfrm>
          <a:prstGeom prst="rect">
            <a:avLst/>
          </a:prstGeom>
        </p:spPr>
        <p:txBody>
          <a:bodyPr wrap="square">
            <a:spAutoFit/>
          </a:bodyP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発音練習を行う</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6257264" y="2653182"/>
            <a:ext cx="1441420" cy="307777"/>
          </a:xfrm>
          <a:prstGeom prst="rect">
            <a:avLst/>
          </a:prstGeom>
        </p:spPr>
        <p:txBody>
          <a:bodyPr wrap="none">
            <a:spAutoFit/>
          </a:bodyPr>
          <a:lstStyle/>
          <a:p>
            <a:pPr algn="ctr"/>
            <a:r>
              <a:rPr lang="ja-JP" altLang="en-US" sz="1400" b="1" dirty="0">
                <a:solidFill>
                  <a:schemeClr val="tx2">
                    <a:lumMod val="60000"/>
                    <a:lumOff val="40000"/>
                  </a:schemeClr>
                </a:solidFill>
                <a:latin typeface="メイリオ" panose="020B0604030504040204" pitchFamily="50" charset="-128"/>
                <a:ea typeface="メイリオ" panose="020B0604030504040204" pitchFamily="50" charset="-128"/>
              </a:rPr>
              <a:t>正解音声を聞く</a:t>
            </a:r>
            <a:endParaRPr lang="en-US" altLang="ja-JP" sz="14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2379935" y="5068276"/>
            <a:ext cx="1702455" cy="578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b="1" dirty="0" smtClean="0">
                <a:solidFill>
                  <a:schemeClr val="tx2">
                    <a:lumMod val="60000"/>
                    <a:lumOff val="40000"/>
                  </a:schemeClr>
                </a:solidFill>
                <a:latin typeface="メイリオ" panose="020B0604030504040204" pitchFamily="50" charset="-128"/>
                <a:ea typeface="メイリオ" panose="020B0604030504040204" pitchFamily="50" charset="-128"/>
              </a:rPr>
              <a:t>単語頻度</a:t>
            </a:r>
            <a:r>
              <a:rPr lang="ja-JP" altLang="en-US" sz="1500" b="1" dirty="0">
                <a:solidFill>
                  <a:schemeClr val="tx2">
                    <a:lumMod val="60000"/>
                    <a:lumOff val="40000"/>
                  </a:schemeClr>
                </a:solidFill>
                <a:latin typeface="メイリオ" panose="020B0604030504040204" pitchFamily="50" charset="-128"/>
                <a:ea typeface="メイリオ" panose="020B0604030504040204" pitchFamily="50" charset="-128"/>
              </a:rPr>
              <a:t>分析</a:t>
            </a:r>
            <a:endParaRPr lang="en-US" altLang="ja-JP" sz="15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46" name="直線矢印コネクタ 12"/>
          <p:cNvCxnSpPr/>
          <p:nvPr/>
        </p:nvCxnSpPr>
        <p:spPr>
          <a:xfrm flipV="1">
            <a:off x="4102898" y="4484194"/>
            <a:ext cx="796994" cy="774509"/>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7" name="正方形/長方形 46"/>
          <p:cNvSpPr/>
          <p:nvPr/>
        </p:nvSpPr>
        <p:spPr>
          <a:xfrm>
            <a:off x="4927889" y="4116493"/>
            <a:ext cx="1434428" cy="578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b="1" dirty="0" smtClean="0">
                <a:solidFill>
                  <a:schemeClr val="tx2">
                    <a:lumMod val="60000"/>
                    <a:lumOff val="40000"/>
                  </a:schemeClr>
                </a:solidFill>
                <a:latin typeface="メイリオ" panose="020B0604030504040204" pitchFamily="50" charset="-128"/>
                <a:ea typeface="メイリオ" panose="020B0604030504040204" pitchFamily="50" charset="-128"/>
              </a:rPr>
              <a:t>共起</a:t>
            </a:r>
            <a:r>
              <a:rPr lang="ja-JP" altLang="en-US" sz="1500" b="1" dirty="0" smtClean="0">
                <a:solidFill>
                  <a:schemeClr val="tx2">
                    <a:lumMod val="60000"/>
                    <a:lumOff val="40000"/>
                  </a:schemeClr>
                </a:solidFill>
                <a:latin typeface="メイリオ" panose="020B0604030504040204" pitchFamily="50" charset="-128"/>
                <a:ea typeface="メイリオ" panose="020B0604030504040204" pitchFamily="50" charset="-128"/>
              </a:rPr>
              <a:t>頻度</a:t>
            </a:r>
            <a:endParaRPr lang="en-US" altLang="ja-JP" sz="15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48" name="直線矢印コネクタ 47"/>
          <p:cNvCxnSpPr/>
          <p:nvPr/>
        </p:nvCxnSpPr>
        <p:spPr>
          <a:xfrm flipV="1">
            <a:off x="5385578" y="3573736"/>
            <a:ext cx="0" cy="49359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85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sp>
        <p:nvSpPr>
          <p:cNvPr id="5" name="テキスト ボックス 4"/>
          <p:cNvSpPr txBox="1"/>
          <p:nvPr/>
        </p:nvSpPr>
        <p:spPr>
          <a:xfrm>
            <a:off x="4277331" y="2346040"/>
            <a:ext cx="3100654" cy="584775"/>
          </a:xfrm>
          <a:prstGeom prst="rect">
            <a:avLst/>
          </a:prstGeom>
          <a:noFill/>
        </p:spPr>
        <p:txBody>
          <a:bodyPr wrap="square" rtlCol="0">
            <a:spAutoFit/>
          </a:bodyPr>
          <a:lstStyle/>
          <a:p>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見出し</a:t>
            </a:r>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や頻出単語など</a:t>
            </a:r>
            <a:r>
              <a:rPr lang="en-US" altLang="ja-JP" sz="1600" b="1" dirty="0" smtClean="0">
                <a:solidFill>
                  <a:schemeClr val="accent5">
                    <a:lumMod val="75000"/>
                  </a:schemeClr>
                </a:solidFill>
                <a:latin typeface="メイリオ" panose="020B0604030504040204" pitchFamily="50" charset="-128"/>
                <a:ea typeface="メイリオ" panose="020B0604030504040204" pitchFamily="50" charset="-128"/>
              </a:rPr>
              <a:t>,</a:t>
            </a:r>
          </a:p>
          <a:p>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関心度の高い</a:t>
            </a:r>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英文</a:t>
            </a:r>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を抽出する</a:t>
            </a:r>
            <a:r>
              <a:rPr lang="en-US" altLang="ja-JP" sz="1600" b="1" dirty="0" smtClean="0">
                <a:solidFill>
                  <a:schemeClr val="accent5">
                    <a:lumMod val="75000"/>
                  </a:schemeClr>
                </a:solidFill>
                <a:latin typeface="メイリオ" panose="020B0604030504040204" pitchFamily="50" charset="-128"/>
                <a:ea typeface="メイリオ" panose="020B0604030504040204" pitchFamily="50" charset="-128"/>
              </a:rPr>
              <a:t>.</a:t>
            </a:r>
            <a:endParaRPr lang="ja-JP" altLang="en-US" sz="1600" b="1" dirty="0">
              <a:solidFill>
                <a:schemeClr val="accent5">
                  <a:lumMod val="75000"/>
                </a:schemeClr>
              </a:solidFill>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46" y="2360707"/>
            <a:ext cx="562714" cy="602753"/>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821" y="3009853"/>
            <a:ext cx="613392" cy="657037"/>
          </a:xfrm>
          <a:prstGeom prst="rect">
            <a:avLst/>
          </a:prstGeom>
        </p:spPr>
      </p:pic>
      <p:sp>
        <p:nvSpPr>
          <p:cNvPr id="9" name="テキスト ボックス 8"/>
          <p:cNvSpPr txBox="1"/>
          <p:nvPr/>
        </p:nvSpPr>
        <p:spPr>
          <a:xfrm>
            <a:off x="1375191" y="2480410"/>
            <a:ext cx="2512456" cy="457683"/>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英文チャットログ</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376612" y="3105286"/>
            <a:ext cx="2776288" cy="455461"/>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WEB</a:t>
            </a:r>
            <a:r>
              <a:rPr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ページ</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の英文</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614187" y="2230190"/>
            <a:ext cx="3538713" cy="2062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383789" y="1799149"/>
            <a:ext cx="4933722" cy="369332"/>
          </a:xfrm>
          <a:prstGeom prst="rect">
            <a:avLst/>
          </a:prstGeom>
          <a:noFill/>
        </p:spPr>
        <p:txBody>
          <a:bodyPr wrap="square" rtlCol="0">
            <a:spAutoFit/>
          </a:bodyPr>
          <a:lstStyle/>
          <a:p>
            <a:r>
              <a:rPr kumimoji="1" lang="ja-JP" altLang="en-US" dirty="0" smtClean="0">
                <a:solidFill>
                  <a:schemeClr val="accent3">
                    <a:lumMod val="75000"/>
                  </a:schemeClr>
                </a:solidFill>
                <a:latin typeface="メイリオ" panose="020B0604030504040204" pitchFamily="50" charset="-128"/>
                <a:ea typeface="メイリオ" panose="020B0604030504040204" pitchFamily="50" charset="-128"/>
              </a:rPr>
              <a:t>関心のあるデータを収集するプログラム</a:t>
            </a:r>
            <a:endParaRPr kumimoji="1" lang="ja-JP" altLang="en-US" dirty="0">
              <a:solidFill>
                <a:schemeClr val="accent3">
                  <a:lumMod val="7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4721789" y="3463089"/>
            <a:ext cx="2249876" cy="77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18" name="グループ化 17"/>
          <p:cNvGrpSpPr/>
          <p:nvPr/>
        </p:nvGrpSpPr>
        <p:grpSpPr>
          <a:xfrm>
            <a:off x="6971665" y="3696416"/>
            <a:ext cx="712032" cy="309718"/>
            <a:chOff x="6884999" y="3194825"/>
            <a:chExt cx="712032" cy="309718"/>
          </a:xfrm>
        </p:grpSpPr>
        <p:cxnSp>
          <p:nvCxnSpPr>
            <p:cNvPr id="15"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7377985" y="3195744"/>
            <a:ext cx="1478888" cy="1042649"/>
            <a:chOff x="7225023" y="2642592"/>
            <a:chExt cx="1478888" cy="1042649"/>
          </a:xfrm>
        </p:grpSpPr>
        <p:sp>
          <p:nvSpPr>
            <p:cNvPr id="14" name="テキスト ボックス 13"/>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7637" y="4706642"/>
            <a:ext cx="990085" cy="990085"/>
          </a:xfrm>
          <a:prstGeom prst="rect">
            <a:avLst/>
          </a:prstGeom>
        </p:spPr>
      </p:pic>
      <p:sp>
        <p:nvSpPr>
          <p:cNvPr id="21" name="テキスト ボックス 20"/>
          <p:cNvSpPr txBox="1"/>
          <p:nvPr/>
        </p:nvSpPr>
        <p:spPr>
          <a:xfrm>
            <a:off x="1894618" y="5691400"/>
            <a:ext cx="1740276" cy="369332"/>
          </a:xfrm>
          <a:prstGeom prst="rect">
            <a:avLst/>
          </a:prstGeom>
          <a:noFill/>
        </p:spPr>
        <p:txBody>
          <a:bodyPr wrap="square" rtlCol="0">
            <a:spAutoFit/>
          </a:bodyPr>
          <a:lstStyle/>
          <a:p>
            <a:pPr algn="ctr"/>
            <a:r>
              <a:rPr lang="ja-JP" altLang="en-US" b="1" dirty="0">
                <a:solidFill>
                  <a:schemeClr val="tx2">
                    <a:lumMod val="60000"/>
                    <a:lumOff val="40000"/>
                  </a:schemeClr>
                </a:solidFill>
                <a:latin typeface="メイリオ" panose="020B0604030504040204" pitchFamily="50" charset="-128"/>
                <a:ea typeface="メイリオ" panose="020B0604030504040204" pitchFamily="50" charset="-128"/>
              </a:rPr>
              <a:t>データベース</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22" name="カギ線コネクタ 49"/>
          <p:cNvCxnSpPr/>
          <p:nvPr/>
        </p:nvCxnSpPr>
        <p:spPr>
          <a:xfrm>
            <a:off x="2745475" y="4292512"/>
            <a:ext cx="19281" cy="39516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4594620" y="4925802"/>
            <a:ext cx="2269940" cy="771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問題生成</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プログラム</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30" name="直線矢印コネクタ 29"/>
          <p:cNvCxnSpPr/>
          <p:nvPr/>
        </p:nvCxnSpPr>
        <p:spPr>
          <a:xfrm>
            <a:off x="3371850" y="5207000"/>
            <a:ext cx="10287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5726344" y="4293304"/>
            <a:ext cx="0" cy="56556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4277331" y="2230192"/>
            <a:ext cx="2904519" cy="887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7023212" y="4790312"/>
            <a:ext cx="2029163" cy="1349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accent5">
                    <a:lumMod val="75000"/>
                  </a:schemeClr>
                </a:solidFill>
                <a:latin typeface="メイリオ" panose="020B0604030504040204" pitchFamily="50" charset="-128"/>
                <a:ea typeface="メイリオ" panose="020B0604030504040204" pitchFamily="50" charset="-128"/>
              </a:rPr>
              <a:t>頻出度に</a:t>
            </a:r>
            <a:endParaRPr lang="en-US" altLang="ja-JP" b="1" dirty="0" smtClean="0">
              <a:solidFill>
                <a:schemeClr val="accent5">
                  <a:lumMod val="75000"/>
                </a:schemeClr>
              </a:solidFill>
              <a:latin typeface="メイリオ" panose="020B0604030504040204" pitchFamily="50" charset="-128"/>
              <a:ea typeface="メイリオ" panose="020B0604030504040204" pitchFamily="50" charset="-128"/>
            </a:endParaRPr>
          </a:p>
          <a:p>
            <a:pPr algn="ctr"/>
            <a:r>
              <a:rPr lang="ja-JP" altLang="en-US" b="1" dirty="0" smtClean="0">
                <a:solidFill>
                  <a:schemeClr val="accent5">
                    <a:lumMod val="75000"/>
                  </a:schemeClr>
                </a:solidFill>
                <a:latin typeface="メイリオ" panose="020B0604030504040204" pitchFamily="50" charset="-128"/>
                <a:ea typeface="メイリオ" panose="020B0604030504040204" pitchFamily="50" charset="-128"/>
              </a:rPr>
              <a:t>応じて単語を</a:t>
            </a:r>
            <a:endParaRPr lang="en-US" altLang="ja-JP" b="1" dirty="0" smtClean="0">
              <a:solidFill>
                <a:schemeClr val="accent5">
                  <a:lumMod val="75000"/>
                </a:schemeClr>
              </a:solidFill>
              <a:latin typeface="メイリオ" panose="020B0604030504040204" pitchFamily="50" charset="-128"/>
              <a:ea typeface="メイリオ" panose="020B0604030504040204" pitchFamily="50" charset="-128"/>
            </a:endParaRPr>
          </a:p>
          <a:p>
            <a:pPr algn="ctr"/>
            <a:r>
              <a:rPr lang="ja-JP" altLang="en-US" b="1" dirty="0" smtClean="0">
                <a:solidFill>
                  <a:schemeClr val="accent5">
                    <a:lumMod val="75000"/>
                  </a:schemeClr>
                </a:solidFill>
                <a:latin typeface="メイリオ" panose="020B0604030504040204" pitchFamily="50" charset="-128"/>
                <a:ea typeface="メイリオ" panose="020B0604030504040204" pitchFamily="50" charset="-128"/>
              </a:rPr>
              <a:t>例文データベース</a:t>
            </a:r>
            <a:endParaRPr lang="en-US" altLang="ja-JP" b="1" dirty="0" smtClean="0">
              <a:solidFill>
                <a:schemeClr val="accent5">
                  <a:lumMod val="75000"/>
                </a:schemeClr>
              </a:solidFill>
              <a:latin typeface="メイリオ" panose="020B0604030504040204" pitchFamily="50" charset="-128"/>
              <a:ea typeface="メイリオ" panose="020B0604030504040204" pitchFamily="50" charset="-128"/>
            </a:endParaRPr>
          </a:p>
          <a:p>
            <a:pPr algn="ctr"/>
            <a:r>
              <a:rPr lang="ja-JP" altLang="en-US" b="1" dirty="0" smtClean="0">
                <a:solidFill>
                  <a:schemeClr val="accent5">
                    <a:lumMod val="75000"/>
                  </a:schemeClr>
                </a:solidFill>
                <a:latin typeface="メイリオ" panose="020B0604030504040204" pitchFamily="50" charset="-128"/>
                <a:ea typeface="メイリオ" panose="020B0604030504040204" pitchFamily="50" charset="-128"/>
              </a:rPr>
              <a:t>から抽出する</a:t>
            </a:r>
            <a:endParaRPr lang="en-US" altLang="ja-JP"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8" name="テキスト ボックス 37"/>
          <p:cNvSpPr txBox="1"/>
          <p:nvPr/>
        </p:nvSpPr>
        <p:spPr>
          <a:xfrm>
            <a:off x="168784" y="4587294"/>
            <a:ext cx="1869566" cy="1077218"/>
          </a:xfrm>
          <a:prstGeom prst="rect">
            <a:avLst/>
          </a:prstGeom>
          <a:noFill/>
        </p:spPr>
        <p:txBody>
          <a:bodyPr wrap="square" rtlCol="0">
            <a:spAutoFit/>
          </a:bodyPr>
          <a:lstStyle/>
          <a:p>
            <a:pPr algn="ctr"/>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抽出元の</a:t>
            </a:r>
            <a:endParaRPr lang="en-US" altLang="ja-JP" sz="1600" b="1" dirty="0">
              <a:solidFill>
                <a:schemeClr val="accent5">
                  <a:lumMod val="75000"/>
                </a:schemeClr>
              </a:solidFill>
              <a:latin typeface="メイリオ" panose="020B0604030504040204" pitchFamily="50" charset="-128"/>
              <a:ea typeface="メイリオ" panose="020B0604030504040204" pitchFamily="50" charset="-128"/>
            </a:endParaRPr>
          </a:p>
          <a:p>
            <a:pPr algn="ctr"/>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ドキュメントごとに重みづけをする</a:t>
            </a:r>
            <a:endParaRPr lang="en-US" altLang="ja-JP" sz="1600" b="1" dirty="0">
              <a:solidFill>
                <a:schemeClr val="accent5">
                  <a:lumMod val="75000"/>
                </a:schemeClr>
              </a:solidFill>
              <a:latin typeface="メイリオ" panose="020B0604030504040204" pitchFamily="50" charset="-128"/>
              <a:ea typeface="メイリオ" panose="020B0604030504040204" pitchFamily="50" charset="-128"/>
            </a:endParaRPr>
          </a:p>
          <a:p>
            <a:endParaRPr lang="ja-JP" altLang="en-US" sz="1600"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7181850" y="429251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正解音声を聞く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168784" y="4481904"/>
            <a:ext cx="2029163" cy="887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821" y="3695524"/>
            <a:ext cx="513271" cy="513271"/>
          </a:xfrm>
          <a:prstGeom prst="rect">
            <a:avLst/>
          </a:prstGeom>
        </p:spPr>
      </p:pic>
      <p:sp>
        <p:nvSpPr>
          <p:cNvPr id="33" name="テキスト ボックス 32"/>
          <p:cNvSpPr txBox="1"/>
          <p:nvPr/>
        </p:nvSpPr>
        <p:spPr>
          <a:xfrm>
            <a:off x="1382046" y="3674588"/>
            <a:ext cx="2776288" cy="369332"/>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英語ドキュメント</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79373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3081" y="286604"/>
            <a:ext cx="7543800" cy="1450757"/>
          </a:xfrm>
        </p:spPr>
        <p:txBody>
          <a:bodyPr/>
          <a:lstStyle/>
          <a:p>
            <a:r>
              <a:rPr lang="ja-JP" altLang="en-US" dirty="0">
                <a:latin typeface="メイリオ" panose="020B0604030504040204" pitchFamily="50" charset="-128"/>
                <a:ea typeface="メイリオ" panose="020B0604030504040204" pitchFamily="50" charset="-128"/>
              </a:rPr>
              <a:t>主</a:t>
            </a:r>
            <a:r>
              <a:rPr lang="ja-JP" altLang="en-US" dirty="0" smtClean="0">
                <a:latin typeface="メイリオ" panose="020B0604030504040204" pitchFamily="50" charset="-128"/>
                <a:ea typeface="メイリオ" panose="020B0604030504040204" pitchFamily="50" charset="-128"/>
              </a:rPr>
              <a:t>な実装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352425" y="1845733"/>
            <a:ext cx="8677275" cy="4278841"/>
          </a:xfrm>
        </p:spPr>
        <p:txBody>
          <a:bodyPr>
            <a:normAutofit lnSpcReduction="10000"/>
          </a:bodyPr>
          <a:lstStyle/>
          <a:p>
            <a:r>
              <a:rPr lang="ja-JP" altLang="en-US" dirty="0">
                <a:latin typeface="メイリオ" panose="020B0604030504040204" pitchFamily="50" charset="-128"/>
                <a:ea typeface="メイリオ" panose="020B0604030504040204" pitchFamily="50" charset="-128"/>
              </a:rPr>
              <a:t>実験システム</a:t>
            </a:r>
            <a:r>
              <a:rPr lang="ja-JP" altLang="en-US" dirty="0" smtClean="0">
                <a:latin typeface="メイリオ" panose="020B0604030504040204" pitchFamily="50" charset="-128"/>
                <a:ea typeface="メイリオ" panose="020B0604030504040204" pitchFamily="50" charset="-128"/>
              </a:rPr>
              <a:t>内</a:t>
            </a:r>
            <a:r>
              <a:rPr lang="ja-JP" altLang="en-US" dirty="0">
                <a:latin typeface="メイリオ" panose="020B0604030504040204" pitchFamily="50" charset="-128"/>
                <a:ea typeface="メイリオ" panose="020B0604030504040204" pitchFamily="50" charset="-128"/>
              </a:rPr>
              <a:t>で出題する問題用のデータを以下</a:t>
            </a:r>
            <a:r>
              <a:rPr lang="ja-JP" altLang="en-US" dirty="0" smtClean="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つから</a:t>
            </a:r>
            <a:r>
              <a:rPr lang="ja-JP" altLang="en-US" dirty="0">
                <a:latin typeface="メイリオ" panose="020B0604030504040204" pitchFamily="50" charset="-128"/>
                <a:ea typeface="メイリオ" panose="020B0604030504040204" pitchFamily="50" charset="-128"/>
              </a:rPr>
              <a:t>取得</a:t>
            </a:r>
            <a:r>
              <a:rPr lang="ja-JP" altLang="en-US" dirty="0" smtClean="0">
                <a:latin typeface="メイリオ" panose="020B0604030504040204" pitchFamily="50" charset="-128"/>
                <a:ea typeface="メイリオ" panose="020B0604030504040204" pitchFamily="50" charset="-128"/>
              </a:rPr>
              <a:t>したい</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1</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チャットサービスでの</a:t>
            </a:r>
            <a:r>
              <a:rPr lang="ja-JP" altLang="en-US" sz="2200" dirty="0">
                <a:latin typeface="メイリオ" panose="020B0604030504040204" pitchFamily="50" charset="-128"/>
                <a:ea typeface="メイリオ" panose="020B0604030504040204" pitchFamily="50" charset="-128"/>
              </a:rPr>
              <a:t>英文</a:t>
            </a:r>
            <a:r>
              <a:rPr lang="ja-JP" altLang="en-US" sz="2200" dirty="0" smtClean="0">
                <a:latin typeface="メイリオ" panose="020B0604030504040204" pitchFamily="50" charset="-128"/>
                <a:ea typeface="メイリオ" panose="020B0604030504040204" pitchFamily="50" charset="-128"/>
              </a:rPr>
              <a:t>コミュニケーション</a:t>
            </a:r>
            <a:endParaRPr lang="en-US" altLang="ja-JP" sz="2200"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学習者</a:t>
            </a:r>
            <a:r>
              <a:rPr lang="ja-JP" altLang="en-US" sz="1500" dirty="0">
                <a:latin typeface="メイリオ" panose="020B0604030504040204" pitchFamily="50" charset="-128"/>
                <a:ea typeface="メイリオ" panose="020B0604030504040204" pitchFamily="50" charset="-128"/>
              </a:rPr>
              <a:t>が参加してる英語での会話が行われて</a:t>
            </a:r>
            <a:r>
              <a:rPr lang="ja-JP" altLang="en-US" sz="1500" dirty="0" smtClean="0">
                <a:latin typeface="メイリオ" panose="020B0604030504040204" pitchFamily="50" charset="-128"/>
                <a:ea typeface="メイリオ" panose="020B0604030504040204" pitchFamily="50" charset="-128"/>
              </a:rPr>
              <a:t>いるため</a:t>
            </a:r>
            <a:r>
              <a:rPr lang="en-US" altLang="ja-JP" sz="1500" dirty="0" smtClean="0">
                <a:latin typeface="メイリオ" panose="020B0604030504040204" pitchFamily="50" charset="-128"/>
                <a:ea typeface="メイリオ" panose="020B0604030504040204" pitchFamily="50" charset="-128"/>
              </a:rPr>
              <a:t>,</a:t>
            </a:r>
          </a:p>
          <a:p>
            <a:r>
              <a:rPr lang="ja-JP" altLang="en-US" sz="1500"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 学習者の英会話に用いる英文が直接取得できる</a:t>
            </a:r>
            <a:r>
              <a:rPr lang="en-US" altLang="ja-JP" sz="1500" dirty="0" smtClean="0">
                <a:latin typeface="メイリオ" panose="020B0604030504040204" pitchFamily="50" charset="-128"/>
                <a:ea typeface="メイリオ" panose="020B0604030504040204" pitchFamily="50" charset="-128"/>
              </a:rPr>
              <a:t>.</a:t>
            </a:r>
          </a:p>
          <a:p>
            <a:r>
              <a:rPr lang="en-US" altLang="ja-JP" sz="1500" dirty="0">
                <a:latin typeface="メイリオ" panose="020B0604030504040204" pitchFamily="50" charset="-128"/>
                <a:ea typeface="メイリオ" panose="020B0604030504040204" pitchFamily="50" charset="-128"/>
              </a:rPr>
              <a:t> </a:t>
            </a:r>
            <a:r>
              <a:rPr lang="en-US" altLang="ja-JP" sz="1500" dirty="0" smtClean="0">
                <a:latin typeface="メイリオ" panose="020B0604030504040204" pitchFamily="50" charset="-128"/>
                <a:ea typeface="メイリオ" panose="020B0604030504040204" pitchFamily="50" charset="-128"/>
              </a:rPr>
              <a:t>   slack</a:t>
            </a:r>
            <a:r>
              <a:rPr lang="ja-JP" altLang="en-US" sz="1500" dirty="0" smtClean="0">
                <a:latin typeface="メイリオ" panose="020B0604030504040204" pitchFamily="50" charset="-128"/>
                <a:ea typeface="メイリオ" panose="020B0604030504040204" pitchFamily="50" charset="-128"/>
              </a:rPr>
              <a:t>であればログファイルを取得できる</a:t>
            </a:r>
            <a:endParaRPr lang="en-US" altLang="ja-JP" sz="1500" dirty="0" smtClean="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2</a:t>
            </a:r>
            <a:r>
              <a:rPr lang="en-US" altLang="ja-JP" sz="2200" dirty="0" smtClean="0">
                <a:latin typeface="メイリオ" panose="020B0604030504040204" pitchFamily="50" charset="-128"/>
                <a:ea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rPr>
              <a:t>学習者</a:t>
            </a:r>
            <a:r>
              <a:rPr lang="ja-JP" altLang="en-US" sz="2200" dirty="0" smtClean="0">
                <a:latin typeface="メイリオ" panose="020B0604030504040204" pitchFamily="50" charset="-128"/>
                <a:ea typeface="メイリオ" panose="020B0604030504040204" pitchFamily="50" charset="-128"/>
              </a:rPr>
              <a:t>が英語執筆したドキュメント</a:t>
            </a:r>
            <a:endParaRPr lang="en-US" altLang="ja-JP" sz="2200" dirty="0" smtClean="0">
              <a:latin typeface="メイリオ" panose="020B0604030504040204" pitchFamily="50" charset="-128"/>
              <a:ea typeface="メイリオ" panose="020B0604030504040204" pitchFamily="50" charset="-128"/>
            </a:endParaRPr>
          </a:p>
          <a:p>
            <a:r>
              <a:rPr lang="ja-JP" altLang="en-US" sz="2200" dirty="0">
                <a:latin typeface="メイリオ" panose="020B0604030504040204" pitchFamily="50" charset="-128"/>
                <a:ea typeface="メイリオ" panose="020B0604030504040204" pitchFamily="50" charset="-128"/>
              </a:rPr>
              <a:t>　</a:t>
            </a:r>
            <a:r>
              <a:rPr lang="ja-JP" altLang="en-US" sz="1600" dirty="0">
                <a:latin typeface="メイリオ" panose="020B0604030504040204" pitchFamily="50" charset="-128"/>
                <a:ea typeface="メイリオ" panose="020B0604030504040204" pitchFamily="50" charset="-128"/>
              </a:rPr>
              <a:t>執筆</a:t>
            </a:r>
            <a:r>
              <a:rPr lang="ja-JP" altLang="en-US" sz="1600" dirty="0" smtClean="0">
                <a:latin typeface="メイリオ" panose="020B0604030504040204" pitchFamily="50" charset="-128"/>
                <a:ea typeface="メイリオ" panose="020B0604030504040204" pitchFamily="50" charset="-128"/>
              </a:rPr>
              <a:t>を通して用いた</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英文は学習者自身が選択したものであり</a:t>
            </a:r>
            <a:r>
              <a:rPr lang="en-US" altLang="ja-JP" sz="1600" dirty="0" smtClean="0">
                <a:latin typeface="メイリオ" panose="020B0604030504040204" pitchFamily="50" charset="-128"/>
                <a:ea typeface="メイリオ" panose="020B0604030504040204" pitchFamily="50" charset="-128"/>
              </a:rPr>
              <a:t>.</a:t>
            </a:r>
          </a:p>
          <a:p>
            <a:r>
              <a:rPr lang="en-US" altLang="ja-JP" sz="1600" dirty="0">
                <a:latin typeface="メイリオ" panose="020B0604030504040204" pitchFamily="50" charset="-128"/>
                <a:ea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rPr>
              <a:t>学習者との関連度が高い</a:t>
            </a:r>
            <a:r>
              <a:rPr lang="en-US" altLang="ja-JP" sz="1600" dirty="0" smtClean="0">
                <a:latin typeface="メイリオ" panose="020B0604030504040204" pitchFamily="50" charset="-128"/>
                <a:ea typeface="メイリオ" panose="020B0604030504040204" pitchFamily="50" charset="-128"/>
              </a:rPr>
              <a:t>.</a:t>
            </a:r>
          </a:p>
          <a:p>
            <a:pPr marL="0" indent="0">
              <a:buNone/>
            </a:pPr>
            <a:r>
              <a:rPr lang="en-US" altLang="ja-JP" dirty="0" smtClean="0">
                <a:latin typeface="メイリオ" panose="020B0604030504040204" pitchFamily="50" charset="-128"/>
                <a:ea typeface="メイリオ" panose="020B0604030504040204" pitchFamily="50" charset="-128"/>
              </a:rPr>
              <a:t>    </a:t>
            </a:r>
          </a:p>
          <a:p>
            <a:pPr marL="0" indent="0">
              <a:buNone/>
            </a:pPr>
            <a:endParaRPr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370" y="2762229"/>
            <a:ext cx="619125" cy="619125"/>
          </a:xfrm>
          <a:prstGeom prst="rect">
            <a:avLst/>
          </a:prstGeom>
        </p:spPr>
      </p:pic>
      <p:sp>
        <p:nvSpPr>
          <p:cNvPr id="6" name="テキスト ボックス 5"/>
          <p:cNvSpPr txBox="1"/>
          <p:nvPr/>
        </p:nvSpPr>
        <p:spPr>
          <a:xfrm>
            <a:off x="6132469" y="3504422"/>
            <a:ext cx="3005951" cy="646331"/>
          </a:xfrm>
          <a:prstGeom prst="rect">
            <a:avLst/>
          </a:prstGeom>
          <a:noFill/>
        </p:spPr>
        <p:txBody>
          <a:bodyPr wrap="none" rtlCol="0">
            <a:spAutoFit/>
          </a:bodyPr>
          <a:lstStyle/>
          <a:p>
            <a:r>
              <a:rPr kumimoji="1" lang="ja-JP" altLang="en-US" sz="1100" dirty="0" smtClean="0">
                <a:latin typeface="メイリオ" panose="020B0604030504040204" pitchFamily="50" charset="-128"/>
                <a:ea typeface="メイリオ" panose="020B0604030504040204" pitchFamily="50" charset="-128"/>
              </a:rPr>
              <a:t>研究室内で利用されているチャットサービス</a:t>
            </a:r>
            <a:endParaRPr kumimoji="1" lang="en-US" altLang="ja-JP" sz="1100" dirty="0" smtClean="0">
              <a:latin typeface="メイリオ" panose="020B0604030504040204" pitchFamily="50" charset="-128"/>
              <a:ea typeface="メイリオ" panose="020B0604030504040204" pitchFamily="50" charset="-128"/>
            </a:endParaRPr>
          </a:p>
          <a:p>
            <a:r>
              <a:rPr lang="en-US" altLang="ja-JP" sz="1100" dirty="0" smtClean="0">
                <a:latin typeface="メイリオ" panose="020B0604030504040204" pitchFamily="50" charset="-128"/>
                <a:ea typeface="メイリオ" panose="020B0604030504040204" pitchFamily="50" charset="-128"/>
              </a:rPr>
              <a:t>	</a:t>
            </a:r>
            <a:r>
              <a:rPr lang="en-US" altLang="ja-JP" sz="1400" b="1" dirty="0" smtClean="0">
                <a:latin typeface="メイリオ" panose="020B0604030504040204" pitchFamily="50" charset="-128"/>
                <a:ea typeface="メイリオ" panose="020B0604030504040204" pitchFamily="50" charset="-128"/>
              </a:rPr>
              <a:t>Slack</a:t>
            </a:r>
            <a:endParaRPr lang="ja-JP" altLang="en-US" sz="1400" b="1" dirty="0">
              <a:latin typeface="メイリオ" panose="020B0604030504040204" pitchFamily="50" charset="-128"/>
              <a:ea typeface="メイリオ" panose="020B0604030504040204" pitchFamily="50" charset="-128"/>
            </a:endParaRPr>
          </a:p>
          <a:p>
            <a:endParaRPr kumimoji="1" lang="en-US" altLang="ja-JP" sz="11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47205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11077</TotalTime>
  <Words>1164</Words>
  <Application>Microsoft Office PowerPoint</Application>
  <PresentationFormat>画面に合わせる (4:3)</PresentationFormat>
  <Paragraphs>158</Paragraphs>
  <Slides>17</Slides>
  <Notes>1</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メイリオ</vt:lpstr>
      <vt:lpstr>Arial</vt:lpstr>
      <vt:lpstr>Calibri</vt:lpstr>
      <vt:lpstr>Calibri Light</vt:lpstr>
      <vt:lpstr>レトロスペクト</vt:lpstr>
      <vt:lpstr>学習者の読み書き頻度に基づいた 英語スピーキング学習支援</vt:lpstr>
      <vt:lpstr>背景</vt:lpstr>
      <vt:lpstr>関連研究</vt:lpstr>
      <vt:lpstr>研究動機</vt:lpstr>
      <vt:lpstr>研究目的</vt:lpstr>
      <vt:lpstr>読み書き頻度による出題が有効と思われる例</vt:lpstr>
      <vt:lpstr>提案方式</vt:lpstr>
      <vt:lpstr>実装システム図</vt:lpstr>
      <vt:lpstr>主な実装</vt:lpstr>
      <vt:lpstr>実装</vt:lpstr>
      <vt:lpstr>PowerPoint プレゼンテーション</vt:lpstr>
      <vt:lpstr>実験目的</vt:lpstr>
      <vt:lpstr>実験に用いる例文データ</vt:lpstr>
      <vt:lpstr>実験手順</vt:lpstr>
      <vt:lpstr>例文データについて</vt:lpstr>
      <vt:lpstr>今後のスケジュール</vt:lpstr>
      <vt:lpstr>本研究のアプローチ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kaisei aoki</cp:lastModifiedBy>
  <cp:revision>352</cp:revision>
  <dcterms:created xsi:type="dcterms:W3CDTF">2017-04-11T06:26:01Z</dcterms:created>
  <dcterms:modified xsi:type="dcterms:W3CDTF">2017-11-29T04:54:25Z</dcterms:modified>
</cp:coreProperties>
</file>