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4" r:id="rId1"/>
  </p:sldMasterIdLst>
  <p:notesMasterIdLst>
    <p:notesMasterId r:id="rId26"/>
  </p:notesMasterIdLst>
  <p:sldIdLst>
    <p:sldId id="260" r:id="rId2"/>
    <p:sldId id="264" r:id="rId3"/>
    <p:sldId id="271" r:id="rId4"/>
    <p:sldId id="283" r:id="rId5"/>
    <p:sldId id="265" r:id="rId6"/>
    <p:sldId id="291" r:id="rId7"/>
    <p:sldId id="300" r:id="rId8"/>
    <p:sldId id="282" r:id="rId9"/>
    <p:sldId id="275" r:id="rId10"/>
    <p:sldId id="303" r:id="rId11"/>
    <p:sldId id="301" r:id="rId12"/>
    <p:sldId id="305" r:id="rId13"/>
    <p:sldId id="304" r:id="rId14"/>
    <p:sldId id="288" r:id="rId15"/>
    <p:sldId id="292" r:id="rId16"/>
    <p:sldId id="295" r:id="rId17"/>
    <p:sldId id="296" r:id="rId18"/>
    <p:sldId id="302" r:id="rId19"/>
    <p:sldId id="298" r:id="rId20"/>
    <p:sldId id="306" r:id="rId21"/>
    <p:sldId id="307" r:id="rId22"/>
    <p:sldId id="290" r:id="rId23"/>
    <p:sldId id="284" r:id="rId24"/>
    <p:sldId id="274"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sei aoki" initials="ka" lastIdx="1" clrIdx="0">
    <p:extLst>
      <p:ext uri="{19B8F6BF-5375-455C-9EA6-DF929625EA0E}">
        <p15:presenceInfo xmlns:p15="http://schemas.microsoft.com/office/powerpoint/2012/main" userId="b7f8e14803d56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2" autoAdjust="0"/>
    <p:restoredTop sz="94660" autoAdjust="0"/>
  </p:normalViewPr>
  <p:slideViewPr>
    <p:cSldViewPr snapToGrid="0">
      <p:cViewPr>
        <p:scale>
          <a:sx n="94" d="100"/>
          <a:sy n="94" d="100"/>
        </p:scale>
        <p:origin x="908" y="220"/>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2017/12/5</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2017/12/5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2017/12/5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2017/12/5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2900" y="778830"/>
            <a:ext cx="7543800" cy="3566160"/>
          </a:xfrm>
        </p:spPr>
        <p:txBody>
          <a:bodyPr>
            <a:normAutofit/>
          </a:bodyPr>
          <a:lstStyle/>
          <a:p>
            <a:r>
              <a:rPr lang="ja-JP" altLang="en-US" sz="3200" dirty="0"/>
              <a:t>学習者の読み書き頻度に基づいた</a:t>
            </a:r>
            <a:br>
              <a:rPr lang="ja-JP" altLang="en-US" sz="3200" dirty="0"/>
            </a:br>
            <a:r>
              <a:rPr lang="ja-JP" altLang="en-US" sz="3200" dirty="0"/>
              <a:t>英語スピーキング学習支援システム</a:t>
            </a:r>
            <a:br>
              <a:rPr lang="ja-JP" altLang="en-US" sz="3200" dirty="0"/>
            </a:br>
            <a:endParaRPr kumimoji="1" lang="ja-JP" altLang="en-US" sz="3200" dirty="0"/>
          </a:p>
        </p:txBody>
      </p:sp>
      <p:sp>
        <p:nvSpPr>
          <p:cNvPr id="3" name="サブタイトル 2"/>
          <p:cNvSpPr>
            <a:spLocks noGrp="1"/>
          </p:cNvSpPr>
          <p:nvPr>
            <p:ph type="subTitle" idx="1"/>
          </p:nvPr>
        </p:nvSpPr>
        <p:spPr/>
        <p:txBody>
          <a:bodyPr/>
          <a:lstStyle/>
          <a:p>
            <a:r>
              <a:rPr lang="ja-JP" altLang="en-US" dirty="0" smtClean="0">
                <a:latin typeface="メイリオ" panose="020B0604030504040204" pitchFamily="50" charset="-128"/>
                <a:ea typeface="メイリオ" panose="020B0604030504040204" pitchFamily="50" charset="-128"/>
              </a:rPr>
              <a:t>学籍番号：</a:t>
            </a:r>
            <a:r>
              <a:rPr lang="en-US" altLang="ja-JP" dirty="0" smtClean="0">
                <a:latin typeface="メイリオ" panose="020B0604030504040204" pitchFamily="50" charset="-128"/>
                <a:ea typeface="メイリオ" panose="020B0604030504040204" pitchFamily="50" charset="-128"/>
              </a:rPr>
              <a:t>1321084</a:t>
            </a:r>
            <a:r>
              <a:rPr lang="ja-JP" altLang="en-US" dirty="0" smtClean="0">
                <a:latin typeface="メイリオ" panose="020B0604030504040204" pitchFamily="50" charset="-128"/>
                <a:ea typeface="メイリオ" panose="020B0604030504040204" pitchFamily="50" charset="-128"/>
              </a:rPr>
              <a:t>　氏名：青木開生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指導教員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鷹野孝典</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smtClean="0"/>
              <a:t>英単語頻度</a:t>
            </a:r>
            <a:r>
              <a:rPr lang="ja-JP" altLang="en-US" dirty="0" smtClean="0"/>
              <a:t>を</a:t>
            </a:r>
            <a:r>
              <a:rPr lang="ja-JP" altLang="ja-JP" dirty="0" smtClean="0"/>
              <a:t>算出</a:t>
            </a:r>
            <a:r>
              <a:rPr lang="ja-JP" altLang="en-US" dirty="0"/>
              <a:t>１</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
        <p:nvSpPr>
          <p:cNvPr id="5" name="Rectangle 1"/>
          <p:cNvSpPr>
            <a:spLocks noGrp="1" noChangeArrowheads="1"/>
          </p:cNvSpPr>
          <p:nvPr>
            <p:ph idx="1"/>
          </p:nvPr>
        </p:nvSpPr>
        <p:spPr bwMode="auto">
          <a:xfrm>
            <a:off x="751959" y="1859607"/>
            <a:ext cx="839204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Step-1: </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学習者がこれまでに読み書きした</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英語文書</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0" u="none" strike="noStrike" cap="none" normalizeH="0" baseline="-3000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1</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 </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0" u="none" strike="noStrike" cap="none" normalizeH="0" baseline="-3000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2</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 </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1" u="none" strike="noStrike" cap="none" normalizeH="0" baseline="-3000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3</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 .., </a:t>
            </a:r>
            <a:r>
              <a:rPr kumimoji="0" lang="en-US" altLang="ja-JP" b="0" i="1" u="none" strike="noStrike" cap="none" normalizeH="0" baseline="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1" u="none" strike="noStrike" cap="none" normalizeH="0" baseline="-3000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n</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を選択し，英文を抽出する．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Step-2: Step-1</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で英文から英単語群を抽出する．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その際，各英単語はステミング処理を行い単数形や原形に変換される．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また，冠詞や代名詞等の不要語は，ストップワードとして削除される．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Step-3: </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各文書に出現した英単語</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t</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の出現回数の和に基づいて</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英単語</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t</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のスコア</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Score</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t</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en-US" b="0" i="0" u="none" strike="noStrike" cap="none" normalizeH="0" baseline="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を算</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出する． </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p:txBody>
      </p:sp>
      <p:graphicFrame>
        <p:nvGraphicFramePr>
          <p:cNvPr id="9" name="表 8"/>
          <p:cNvGraphicFramePr>
            <a:graphicFrameLocks noGrp="1"/>
          </p:cNvGraphicFramePr>
          <p:nvPr>
            <p:extLst>
              <p:ext uri="{D42A27DB-BD31-4B8C-83A1-F6EECF244321}">
                <p14:modId xmlns:p14="http://schemas.microsoft.com/office/powerpoint/2010/main" val="2409365383"/>
              </p:ext>
            </p:extLst>
          </p:nvPr>
        </p:nvGraphicFramePr>
        <p:xfrm>
          <a:off x="903394" y="4899978"/>
          <a:ext cx="7382932" cy="1286933"/>
        </p:xfrm>
        <a:graphic>
          <a:graphicData uri="http://schemas.openxmlformats.org/drawingml/2006/table">
            <a:tbl>
              <a:tblPr firstRow="1" bandRow="1">
                <a:tableStyleId>{5940675A-B579-460E-94D1-54222C63F5DA}</a:tableStyleId>
              </a:tblPr>
              <a:tblGrid>
                <a:gridCol w="7382932">
                  <a:extLst>
                    <a:ext uri="{9D8B030D-6E8A-4147-A177-3AD203B41FA5}">
                      <a16:colId xmlns:a16="http://schemas.microsoft.com/office/drawing/2014/main" val="1963293731"/>
                    </a:ext>
                  </a:extLst>
                </a:gridCol>
              </a:tblGrid>
              <a:tr h="372533">
                <a:tc>
                  <a:txBody>
                    <a:bodyPr/>
                    <a:lstStyle/>
                    <a:p>
                      <a:r>
                        <a:rPr kumimoji="1" lang="ja-JP" altLang="ja-JP" sz="1800" kern="1200" dirty="0" smtClean="0">
                          <a:solidFill>
                            <a:schemeClr val="tx1"/>
                          </a:solidFill>
                          <a:effectLst/>
                          <a:latin typeface="メイリオ" panose="020B0604030504040204" pitchFamily="50" charset="-128"/>
                          <a:ea typeface="メイリオ" panose="020B0604030504040204" pitchFamily="50" charset="-128"/>
                          <a:cs typeface="+mn-cs"/>
                        </a:rPr>
                        <a:t> ストップワードの例 </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7448232"/>
                  </a:ext>
                </a:extLst>
              </a:tr>
              <a:tr h="370840">
                <a:tc>
                  <a:txBody>
                    <a:bodyPr/>
                    <a:lstStyle/>
                    <a:p>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‘a’</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’an’</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 ‘</a:t>
                      </a:r>
                      <a:r>
                        <a:rPr kumimoji="1" lang="en-US"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i</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’my’</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’me’</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’mine’, ‘you’, ’your’, ’yours’, ‘we’, ’our’, ’us’, ’he’, ‘his’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’him’</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’she’</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’her’, ‘hers’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’they’</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’their’</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’theirs’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’it’</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’its’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’this’</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97121323"/>
                  </a:ext>
                </a:extLst>
              </a:tr>
            </a:tbl>
          </a:graphicData>
        </a:graphic>
      </p:graphicFrame>
    </p:spTree>
    <p:extLst>
      <p:ext uri="{BB962C8B-B14F-4D97-AF65-F5344CB8AC3E}">
        <p14:creationId xmlns:p14="http://schemas.microsoft.com/office/powerpoint/2010/main" val="423155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英単語頻度</a:t>
            </a:r>
            <a:r>
              <a:rPr lang="ja-JP" altLang="en-US" dirty="0"/>
              <a:t>を</a:t>
            </a:r>
            <a:r>
              <a:rPr lang="ja-JP" altLang="ja-JP" dirty="0" smtClean="0"/>
              <a:t>算出</a:t>
            </a:r>
            <a:r>
              <a:rPr lang="ja-JP" altLang="en-US" dirty="0"/>
              <a:t>２</a:t>
            </a:r>
            <a:endParaRPr lang="ja-JP"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
        <p:nvSpPr>
          <p:cNvPr id="6" name="テキスト ボックス 5"/>
          <p:cNvSpPr txBox="1"/>
          <p:nvPr/>
        </p:nvSpPr>
        <p:spPr>
          <a:xfrm>
            <a:off x="900855" y="2589371"/>
            <a:ext cx="8084457" cy="2031325"/>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ドキュメントの形式ごとに単語に重みを設定する．</a:t>
            </a:r>
            <a:endParaRPr lang="en-US" altLang="ja-JP" dirty="0" smtClean="0">
              <a:latin typeface="メイリオ" panose="020B0604030504040204" pitchFamily="50" charset="-128"/>
              <a:ea typeface="メイリオ" panose="020B0604030504040204" pitchFamily="50" charset="-128"/>
            </a:endParaRPr>
          </a:p>
          <a:p>
            <a:r>
              <a:rPr lang="ja-JP" altLang="ja-JP" dirty="0" smtClean="0">
                <a:latin typeface="メイリオ" panose="020B0604030504040204" pitchFamily="50" charset="-128"/>
                <a:ea typeface="メイリオ" panose="020B0604030504040204" pitchFamily="50" charset="-128"/>
              </a:rPr>
              <a:t>例えば</a:t>
            </a:r>
            <a:r>
              <a:rPr lang="ja-JP"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Web</a:t>
            </a:r>
            <a:r>
              <a:rPr lang="ja-JP" altLang="ja-JP" dirty="0">
                <a:latin typeface="メイリオ" panose="020B0604030504040204" pitchFamily="50" charset="-128"/>
                <a:ea typeface="メイリオ" panose="020B0604030504040204" pitchFamily="50" charset="-128"/>
              </a:rPr>
              <a:t>文書の英文よりも，プレゼンテーション資料</a:t>
            </a:r>
            <a:r>
              <a:rPr lang="ja-JP" altLang="ja-JP" dirty="0" smtClean="0">
                <a:latin typeface="メイリオ" panose="020B0604030504040204" pitchFamily="50" charset="-128"/>
                <a:ea typeface="メイリオ" panose="020B0604030504040204" pitchFamily="50" charset="-128"/>
              </a:rPr>
              <a:t>の</a:t>
            </a:r>
            <a:endParaRPr lang="en-US" altLang="ja-JP" dirty="0" smtClean="0">
              <a:latin typeface="メイリオ" panose="020B0604030504040204" pitchFamily="50" charset="-128"/>
              <a:ea typeface="メイリオ" panose="020B0604030504040204" pitchFamily="50" charset="-128"/>
            </a:endParaRPr>
          </a:p>
          <a:p>
            <a:r>
              <a:rPr lang="ja-JP" altLang="ja-JP" dirty="0" smtClean="0">
                <a:latin typeface="メイリオ" panose="020B0604030504040204" pitchFamily="50" charset="-128"/>
                <a:ea typeface="メイリオ" panose="020B0604030504040204" pitchFamily="50" charset="-128"/>
              </a:rPr>
              <a:t>英文に重点</a:t>
            </a:r>
            <a:r>
              <a:rPr lang="ja-JP" altLang="ja-JP" dirty="0">
                <a:latin typeface="メイリオ" panose="020B0604030504040204" pitchFamily="50" charset="-128"/>
                <a:ea typeface="メイリオ" panose="020B0604030504040204" pitchFamily="50" charset="-128"/>
              </a:rPr>
              <a:t>を</a:t>
            </a:r>
            <a:r>
              <a:rPr lang="ja-JP" altLang="ja-JP" dirty="0" smtClean="0">
                <a:latin typeface="メイリオ" panose="020B0604030504040204" pitchFamily="50" charset="-128"/>
                <a:ea typeface="メイリオ" panose="020B0604030504040204" pitchFamily="50" charset="-128"/>
              </a:rPr>
              <a:t>置きたい場合，</a:t>
            </a:r>
            <a:endParaRPr lang="en-US" altLang="ja-JP" dirty="0" smtClean="0">
              <a:latin typeface="メイリオ" panose="020B0604030504040204" pitchFamily="50" charset="-128"/>
              <a:ea typeface="メイリオ" panose="020B0604030504040204" pitchFamily="50" charset="-128"/>
            </a:endParaRPr>
          </a:p>
          <a:p>
            <a:r>
              <a:rPr lang="en-US" altLang="ja-JP" i="1" dirty="0" smtClean="0">
                <a:latin typeface="メイリオ" panose="020B0604030504040204" pitchFamily="50" charset="-128"/>
                <a:ea typeface="メイリオ" panose="020B0604030504040204" pitchFamily="50" charset="-128"/>
              </a:rPr>
              <a:t>W</a:t>
            </a:r>
            <a:r>
              <a:rPr lang="en-US" altLang="ja-JP" baseline="-25000" dirty="0" smtClean="0">
                <a:latin typeface="メイリオ" panose="020B0604030504040204" pitchFamily="50" charset="-128"/>
                <a:ea typeface="メイリオ" panose="020B0604030504040204" pitchFamily="50" charset="-128"/>
              </a:rPr>
              <a:t>1</a:t>
            </a:r>
            <a:r>
              <a:rPr lang="en-US" altLang="ja-JP" i="1" baseline="30000" dirty="0" smtClean="0">
                <a:latin typeface="メイリオ" panose="020B0604030504040204" pitchFamily="50" charset="-128"/>
                <a:ea typeface="メイリオ" panose="020B0604030504040204" pitchFamily="50" charset="-128"/>
              </a:rPr>
              <a:t> </a:t>
            </a:r>
            <a:r>
              <a:rPr lang="en-US" altLang="ja-JP" i="1" baseline="30000" dirty="0">
                <a:latin typeface="メイリオ" panose="020B0604030504040204" pitchFamily="50" charset="-128"/>
                <a:ea typeface="メイリオ" panose="020B0604030504040204" pitchFamily="50" charset="-128"/>
              </a:rPr>
              <a:t>t</a:t>
            </a:r>
            <a:r>
              <a:rPr lang="en-US" altLang="ja-JP" dirty="0">
                <a:latin typeface="メイリオ" panose="020B0604030504040204" pitchFamily="50" charset="-128"/>
                <a:ea typeface="メイリオ" panose="020B0604030504040204" pitchFamily="50" charset="-128"/>
              </a:rPr>
              <a:t> (Web</a:t>
            </a:r>
            <a:r>
              <a:rPr lang="ja-JP" altLang="ja-JP" dirty="0">
                <a:latin typeface="メイリオ" panose="020B0604030504040204" pitchFamily="50" charset="-128"/>
                <a:ea typeface="メイリオ" panose="020B0604030504040204" pitchFamily="50" charset="-128"/>
              </a:rPr>
              <a:t>文書</a:t>
            </a:r>
            <a:r>
              <a:rPr lang="en-US" altLang="ja-JP" dirty="0">
                <a:latin typeface="メイリオ" panose="020B0604030504040204" pitchFamily="50" charset="-128"/>
                <a:ea typeface="メイリオ" panose="020B0604030504040204" pitchFamily="50" charset="-128"/>
              </a:rPr>
              <a:t>)=1</a:t>
            </a:r>
            <a:r>
              <a:rPr lang="ja-JP" altLang="ja-JP" dirty="0" err="1">
                <a:latin typeface="メイリオ" panose="020B0604030504040204" pitchFamily="50" charset="-128"/>
                <a:ea typeface="メイリオ" panose="020B0604030504040204" pitchFamily="50" charset="-128"/>
              </a:rPr>
              <a:t>，</a:t>
            </a:r>
            <a:r>
              <a:rPr lang="en-US" altLang="ja-JP" i="1" dirty="0">
                <a:latin typeface="メイリオ" panose="020B0604030504040204" pitchFamily="50" charset="-128"/>
                <a:ea typeface="メイリオ" panose="020B0604030504040204" pitchFamily="50" charset="-128"/>
              </a:rPr>
              <a:t>W</a:t>
            </a:r>
            <a:r>
              <a:rPr lang="en-US" altLang="ja-JP" baseline="-25000" dirty="0">
                <a:latin typeface="メイリオ" panose="020B0604030504040204" pitchFamily="50" charset="-128"/>
                <a:ea typeface="メイリオ" panose="020B0604030504040204" pitchFamily="50" charset="-128"/>
              </a:rPr>
              <a:t>1</a:t>
            </a:r>
            <a:r>
              <a:rPr lang="en-US" altLang="ja-JP" i="1" baseline="30000" dirty="0">
                <a:latin typeface="メイリオ" panose="020B0604030504040204" pitchFamily="50" charset="-128"/>
                <a:ea typeface="メイリオ" panose="020B0604030504040204" pitchFamily="50" charset="-128"/>
              </a:rPr>
              <a:t> t</a:t>
            </a:r>
            <a:r>
              <a:rPr lang="en-US" altLang="ja-JP" dirty="0">
                <a:latin typeface="メイリオ" panose="020B0604030504040204" pitchFamily="50" charset="-128"/>
                <a:ea typeface="メイリオ" panose="020B0604030504040204" pitchFamily="50" charset="-128"/>
              </a:rPr>
              <a:t> (</a:t>
            </a:r>
            <a:r>
              <a:rPr lang="ja-JP" altLang="ja-JP" dirty="0">
                <a:latin typeface="メイリオ" panose="020B0604030504040204" pitchFamily="50" charset="-128"/>
                <a:ea typeface="メイリオ" panose="020B0604030504040204" pitchFamily="50" charset="-128"/>
              </a:rPr>
              <a:t>プレゼンテーション資料</a:t>
            </a:r>
            <a:r>
              <a:rPr lang="en-US" altLang="ja-JP" dirty="0">
                <a:latin typeface="メイリオ" panose="020B0604030504040204" pitchFamily="50" charset="-128"/>
                <a:ea typeface="メイリオ" panose="020B0604030504040204" pitchFamily="50" charset="-128"/>
              </a:rPr>
              <a:t>)=2</a:t>
            </a:r>
            <a:r>
              <a:rPr lang="ja-JP" altLang="ja-JP" dirty="0" err="1">
                <a:latin typeface="メイリオ" panose="020B0604030504040204" pitchFamily="50" charset="-128"/>
                <a:ea typeface="メイリオ" panose="020B0604030504040204" pitchFamily="50" charset="-128"/>
              </a:rPr>
              <a:t>のように</a:t>
            </a:r>
            <a:r>
              <a:rPr lang="ja-JP" altLang="ja-JP" dirty="0">
                <a:latin typeface="メイリオ" panose="020B0604030504040204" pitchFamily="50" charset="-128"/>
                <a:ea typeface="メイリオ" panose="020B0604030504040204" pitchFamily="50" charset="-128"/>
              </a:rPr>
              <a:t>設定する</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lang="ja-JP" altLang="ja-JP" dirty="0" smtClean="0">
                <a:latin typeface="メイリオ" panose="020B0604030504040204" pitchFamily="50" charset="-128"/>
                <a:ea typeface="メイリオ" panose="020B0604030504040204" pitchFamily="50" charset="-128"/>
              </a:rPr>
              <a:t>また</a:t>
            </a:r>
            <a:r>
              <a:rPr lang="ja-JP" altLang="ja-JP" dirty="0">
                <a:latin typeface="メイリオ" panose="020B0604030504040204" pitchFamily="50" charset="-128"/>
                <a:ea typeface="メイリオ" panose="020B0604030504040204" pitchFamily="50" charset="-128"/>
              </a:rPr>
              <a:t>，学習者自身が作成した英文に重点を置きたい場合は</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lang="en-US" altLang="ja-JP" i="1" dirty="0" smtClean="0">
                <a:latin typeface="メイリオ" panose="020B0604030504040204" pitchFamily="50" charset="-128"/>
                <a:ea typeface="メイリオ" panose="020B0604030504040204" pitchFamily="50" charset="-128"/>
              </a:rPr>
              <a:t>W</a:t>
            </a:r>
            <a:r>
              <a:rPr lang="en-US" altLang="ja-JP" baseline="-25000" dirty="0" smtClean="0">
                <a:latin typeface="メイリオ" panose="020B0604030504040204" pitchFamily="50" charset="-128"/>
                <a:ea typeface="メイリオ" panose="020B0604030504040204" pitchFamily="50" charset="-128"/>
              </a:rPr>
              <a:t>2</a:t>
            </a:r>
            <a:r>
              <a:rPr lang="en-US" altLang="ja-JP" i="1" baseline="30000" dirty="0" smtClean="0">
                <a:latin typeface="メイリオ" panose="020B0604030504040204" pitchFamily="50" charset="-128"/>
                <a:ea typeface="メイリオ" panose="020B0604030504040204" pitchFamily="50" charset="-128"/>
              </a:rPr>
              <a:t> </a:t>
            </a:r>
            <a:r>
              <a:rPr lang="en-US" altLang="ja-JP" i="1" baseline="30000" dirty="0">
                <a:latin typeface="メイリオ" panose="020B0604030504040204" pitchFamily="50" charset="-128"/>
                <a:ea typeface="メイリオ" panose="020B0604030504040204" pitchFamily="50" charset="-128"/>
              </a:rPr>
              <a:t>t</a:t>
            </a:r>
            <a:r>
              <a:rPr lang="en-US" altLang="ja-JP" dirty="0">
                <a:latin typeface="メイリオ" panose="020B0604030504040204" pitchFamily="50" charset="-128"/>
                <a:ea typeface="メイリオ" panose="020B0604030504040204" pitchFamily="50" charset="-128"/>
              </a:rPr>
              <a:t> (</a:t>
            </a:r>
            <a:r>
              <a:rPr lang="ja-JP" altLang="ja-JP" dirty="0">
                <a:latin typeface="メイリオ" panose="020B0604030504040204" pitchFamily="50" charset="-128"/>
                <a:ea typeface="メイリオ" panose="020B0604030504040204" pitchFamily="50" charset="-128"/>
              </a:rPr>
              <a:t>自身が作成</a:t>
            </a:r>
            <a:r>
              <a:rPr lang="en-US" altLang="ja-JP" dirty="0">
                <a:latin typeface="メイリオ" panose="020B0604030504040204" pitchFamily="50" charset="-128"/>
                <a:ea typeface="メイリオ" panose="020B0604030504040204" pitchFamily="50" charset="-128"/>
              </a:rPr>
              <a:t>) = 2</a:t>
            </a:r>
            <a:r>
              <a:rPr lang="ja-JP" altLang="ja-JP" dirty="0" err="1">
                <a:latin typeface="メイリオ" panose="020B0604030504040204" pitchFamily="50" charset="-128"/>
                <a:ea typeface="メイリオ" panose="020B0604030504040204" pitchFamily="50" charset="-128"/>
              </a:rPr>
              <a:t>，</a:t>
            </a:r>
            <a:r>
              <a:rPr lang="en-US" altLang="ja-JP" i="1" dirty="0">
                <a:latin typeface="メイリオ" panose="020B0604030504040204" pitchFamily="50" charset="-128"/>
                <a:ea typeface="メイリオ" panose="020B0604030504040204" pitchFamily="50" charset="-128"/>
              </a:rPr>
              <a:t>W</a:t>
            </a:r>
            <a:r>
              <a:rPr lang="en-US" altLang="ja-JP" baseline="-25000" dirty="0">
                <a:latin typeface="メイリオ" panose="020B0604030504040204" pitchFamily="50" charset="-128"/>
                <a:ea typeface="メイリオ" panose="020B0604030504040204" pitchFamily="50" charset="-128"/>
              </a:rPr>
              <a:t>2</a:t>
            </a:r>
            <a:r>
              <a:rPr lang="en-US" altLang="ja-JP" i="1" baseline="30000" dirty="0">
                <a:latin typeface="メイリオ" panose="020B0604030504040204" pitchFamily="50" charset="-128"/>
                <a:ea typeface="メイリオ" panose="020B0604030504040204" pitchFamily="50" charset="-128"/>
              </a:rPr>
              <a:t> t</a:t>
            </a:r>
            <a:r>
              <a:rPr lang="en-US" altLang="ja-JP" dirty="0">
                <a:latin typeface="メイリオ" panose="020B0604030504040204" pitchFamily="50" charset="-128"/>
                <a:ea typeface="メイリオ" panose="020B0604030504040204" pitchFamily="50" charset="-128"/>
              </a:rPr>
              <a:t> (</a:t>
            </a:r>
            <a:r>
              <a:rPr lang="ja-JP" altLang="ja-JP" dirty="0">
                <a:latin typeface="メイリオ" panose="020B0604030504040204" pitchFamily="50" charset="-128"/>
                <a:ea typeface="メイリオ" panose="020B0604030504040204" pitchFamily="50" charset="-128"/>
              </a:rPr>
              <a:t>他者が作成</a:t>
            </a:r>
            <a:r>
              <a:rPr lang="en-US" altLang="ja-JP" dirty="0">
                <a:latin typeface="メイリオ" panose="020B0604030504040204" pitchFamily="50" charset="-128"/>
                <a:ea typeface="メイリオ" panose="020B0604030504040204" pitchFamily="50" charset="-128"/>
              </a:rPr>
              <a:t>) = 1</a:t>
            </a:r>
            <a:r>
              <a:rPr lang="ja-JP" altLang="ja-JP" dirty="0" err="1">
                <a:latin typeface="メイリオ" panose="020B0604030504040204" pitchFamily="50" charset="-128"/>
                <a:ea typeface="メイリオ" panose="020B0604030504040204" pitchFamily="50" charset="-128"/>
              </a:rPr>
              <a:t>のように</a:t>
            </a:r>
            <a:r>
              <a:rPr lang="ja-JP" altLang="ja-JP" dirty="0">
                <a:latin typeface="メイリオ" panose="020B0604030504040204" pitchFamily="50" charset="-128"/>
                <a:ea typeface="メイリオ" panose="020B0604030504040204" pitchFamily="50" charset="-128"/>
              </a:rPr>
              <a:t>設定する． </a:t>
            </a:r>
          </a:p>
          <a:p>
            <a:endParaRPr kumimoji="1" lang="ja-JP" altLang="en-US" dirty="0"/>
          </a:p>
        </p:txBody>
      </p:sp>
    </p:spTree>
    <p:extLst>
      <p:ext uri="{BB962C8B-B14F-4D97-AF65-F5344CB8AC3E}">
        <p14:creationId xmlns:p14="http://schemas.microsoft.com/office/powerpoint/2010/main" val="350065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英語例文出題機能</a:t>
            </a:r>
            <a:br>
              <a:rPr lang="ja-JP" altLang="ja-JP" dirty="0"/>
            </a:br>
            <a:endParaRPr kumimoji="1" lang="ja-JP" altLang="en-US" dirty="0"/>
          </a:p>
        </p:txBody>
      </p:sp>
      <p:sp>
        <p:nvSpPr>
          <p:cNvPr id="3" name="コンテンツ プレースホルダー 2"/>
          <p:cNvSpPr>
            <a:spLocks noGrp="1"/>
          </p:cNvSpPr>
          <p:nvPr>
            <p:ph idx="1"/>
          </p:nvPr>
        </p:nvSpPr>
        <p:spPr>
          <a:xfrm>
            <a:off x="822960" y="1940561"/>
            <a:ext cx="7543801" cy="2015066"/>
          </a:xfrm>
        </p:spPr>
        <p:txBody>
          <a:bodyPr/>
          <a:lstStyle/>
          <a:p>
            <a:r>
              <a:rPr lang="en-US" altLang="ja-JP" dirty="0"/>
              <a:t>Step-1: </a:t>
            </a:r>
            <a:r>
              <a:rPr lang="ja-JP" altLang="ja-JP" dirty="0"/>
              <a:t>例文データベースから英文</a:t>
            </a:r>
            <a:r>
              <a:rPr lang="en-US" altLang="ja-JP" i="1" dirty="0" err="1"/>
              <a:t>e</a:t>
            </a:r>
            <a:r>
              <a:rPr lang="en-US" altLang="ja-JP" i="1" baseline="-25000" dirty="0" err="1"/>
              <a:t>i</a:t>
            </a:r>
            <a:r>
              <a:rPr lang="ja-JP" altLang="ja-JP" dirty="0"/>
              <a:t>を選択する．</a:t>
            </a:r>
          </a:p>
          <a:p>
            <a:r>
              <a:rPr lang="en-US" altLang="ja-JP" dirty="0"/>
              <a:t>Step-2: </a:t>
            </a:r>
            <a:r>
              <a:rPr lang="ja-JP" altLang="ja-JP" dirty="0"/>
              <a:t>英文</a:t>
            </a:r>
            <a:r>
              <a:rPr lang="en-US" altLang="ja-JP" i="1" dirty="0" err="1"/>
              <a:t>e</a:t>
            </a:r>
            <a:r>
              <a:rPr lang="en-US" altLang="ja-JP" i="1" baseline="-25000" dirty="0" err="1"/>
              <a:t>i</a:t>
            </a:r>
            <a:r>
              <a:rPr lang="ja-JP" altLang="ja-JP" dirty="0"/>
              <a:t>に含まれる全ての単語</a:t>
            </a:r>
            <a:r>
              <a:rPr lang="en-US" altLang="ja-JP" i="1" dirty="0"/>
              <a:t>t</a:t>
            </a:r>
            <a:r>
              <a:rPr lang="ja-JP" altLang="ja-JP" dirty="0"/>
              <a:t>について，英単語頻度算出機能によりある学習者</a:t>
            </a:r>
            <a:r>
              <a:rPr lang="en-US" altLang="ja-JP" i="1" dirty="0"/>
              <a:t>u</a:t>
            </a:r>
            <a:r>
              <a:rPr lang="ja-JP" altLang="ja-JP" dirty="0"/>
              <a:t>に対して算出した</a:t>
            </a:r>
            <a:r>
              <a:rPr lang="en-US" altLang="ja-JP" i="1" dirty="0"/>
              <a:t>Score</a:t>
            </a:r>
            <a:r>
              <a:rPr lang="en-US" altLang="ja-JP" dirty="0"/>
              <a:t>(</a:t>
            </a:r>
            <a:r>
              <a:rPr lang="en-US" altLang="ja-JP" i="1" dirty="0"/>
              <a:t>t</a:t>
            </a:r>
            <a:r>
              <a:rPr lang="en-US" altLang="ja-JP" dirty="0"/>
              <a:t>)</a:t>
            </a:r>
            <a:r>
              <a:rPr lang="ja-JP" altLang="ja-JP" dirty="0" err="1"/>
              <a:t>を抽</a:t>
            </a:r>
            <a:r>
              <a:rPr lang="ja-JP" altLang="ja-JP" dirty="0"/>
              <a:t>出する．</a:t>
            </a:r>
          </a:p>
          <a:p>
            <a:r>
              <a:rPr lang="en-US" altLang="ja-JP" dirty="0"/>
              <a:t>Step-3: </a:t>
            </a:r>
            <a:r>
              <a:rPr lang="ja-JP" altLang="ja-JP" dirty="0"/>
              <a:t>英文</a:t>
            </a:r>
            <a:r>
              <a:rPr lang="en-US" altLang="ja-JP" i="1" dirty="0" err="1"/>
              <a:t>e</a:t>
            </a:r>
            <a:r>
              <a:rPr lang="en-US" altLang="ja-JP" i="1" baseline="-25000" dirty="0" err="1"/>
              <a:t>i</a:t>
            </a:r>
            <a:r>
              <a:rPr lang="ja-JP" altLang="ja-JP" dirty="0"/>
              <a:t>について，英文スコア</a:t>
            </a:r>
            <a:r>
              <a:rPr lang="en-US" altLang="ja-JP" i="1" dirty="0" err="1"/>
              <a:t>SentenceScore</a:t>
            </a:r>
            <a:r>
              <a:rPr lang="en-US" altLang="ja-JP" dirty="0"/>
              <a:t>(</a:t>
            </a:r>
            <a:r>
              <a:rPr lang="en-US" altLang="ja-JP" i="1" dirty="0" err="1"/>
              <a:t>e</a:t>
            </a:r>
            <a:r>
              <a:rPr lang="en-US" altLang="ja-JP" i="1" baseline="-25000" dirty="0" err="1"/>
              <a:t>i</a:t>
            </a:r>
            <a:r>
              <a:rPr lang="en-US" altLang="ja-JP" dirty="0"/>
              <a:t>)</a:t>
            </a:r>
            <a:r>
              <a:rPr lang="ja-JP" altLang="ja-JP" dirty="0"/>
              <a:t>を，英単語スコア</a:t>
            </a:r>
            <a:r>
              <a:rPr lang="en-US" altLang="ja-JP" i="1" dirty="0"/>
              <a:t>Score</a:t>
            </a:r>
            <a:r>
              <a:rPr lang="en-US" altLang="ja-JP" dirty="0"/>
              <a:t>(</a:t>
            </a:r>
            <a:r>
              <a:rPr lang="en-US" altLang="ja-JP" i="1" dirty="0"/>
              <a:t>t</a:t>
            </a:r>
            <a:r>
              <a:rPr lang="en-US" altLang="ja-JP" dirty="0"/>
              <a:t>)</a:t>
            </a:r>
            <a:r>
              <a:rPr lang="ja-JP" altLang="ja-JP" dirty="0"/>
              <a:t>の和として算出する</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Tree>
    <p:extLst>
      <p:ext uri="{BB962C8B-B14F-4D97-AF65-F5344CB8AC3E}">
        <p14:creationId xmlns:p14="http://schemas.microsoft.com/office/powerpoint/2010/main" val="167824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式</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sp>
        <p:nvSpPr>
          <p:cNvPr id="5" name="テキスト ボックス 4"/>
          <p:cNvSpPr txBox="1"/>
          <p:nvPr/>
        </p:nvSpPr>
        <p:spPr>
          <a:xfrm>
            <a:off x="818727" y="1958725"/>
            <a:ext cx="7802880" cy="923330"/>
          </a:xfrm>
          <a:prstGeom prst="rect">
            <a:avLst/>
          </a:prstGeom>
          <a:noFill/>
        </p:spPr>
        <p:txBody>
          <a:bodyPr wrap="square" rtlCol="0">
            <a:spAutoFit/>
          </a:bodyPr>
          <a:lstStyle/>
          <a:p>
            <a:r>
              <a:rPr lang="ja-JP" altLang="en-US" i="1" dirty="0" smtClean="0">
                <a:latin typeface="メイリオ" panose="020B0604030504040204" pitchFamily="50" charset="-128"/>
                <a:ea typeface="メイリオ" panose="020B0604030504040204" pitchFamily="50" charset="-128"/>
              </a:rPr>
              <a:t>式</a:t>
            </a:r>
            <a:r>
              <a:rPr lang="en-US" altLang="ja-JP" i="1" dirty="0" smtClean="0">
                <a:latin typeface="メイリオ" panose="020B0604030504040204" pitchFamily="50" charset="-128"/>
                <a:ea typeface="メイリオ" panose="020B0604030504040204" pitchFamily="50" charset="-128"/>
              </a:rPr>
              <a:t>1</a:t>
            </a:r>
            <a:r>
              <a:rPr lang="ja-JP" altLang="en-US" i="1" dirty="0" smtClean="0">
                <a:latin typeface="メイリオ" panose="020B0604030504040204" pitchFamily="50" charset="-128"/>
                <a:ea typeface="メイリオ" panose="020B0604030504040204" pitchFamily="50" charset="-128"/>
              </a:rPr>
              <a:t>は実際に計算</a:t>
            </a:r>
            <a:endParaRPr lang="en-US" altLang="ja-JP" i="1" dirty="0" smtClean="0">
              <a:latin typeface="メイリオ" panose="020B0604030504040204" pitchFamily="50" charset="-128"/>
              <a:ea typeface="メイリオ" panose="020B0604030504040204" pitchFamily="50" charset="-128"/>
            </a:endParaRPr>
          </a:p>
          <a:p>
            <a:r>
              <a:rPr lang="en-US" altLang="ja-JP" i="1" dirty="0" smtClean="0">
                <a:latin typeface="メイリオ" panose="020B0604030504040204" pitchFamily="50" charset="-128"/>
                <a:ea typeface="メイリオ" panose="020B0604030504040204" pitchFamily="50" charset="-128"/>
              </a:rPr>
              <a:t>N</a:t>
            </a:r>
            <a:r>
              <a:rPr lang="ja-JP" altLang="ja-JP" dirty="0">
                <a:latin typeface="メイリオ" panose="020B0604030504040204" pitchFamily="50" charset="-128"/>
                <a:ea typeface="メイリオ" panose="020B0604030504040204" pitchFamily="50" charset="-128"/>
              </a:rPr>
              <a:t>は学習者が読み書きした英文コンテンツ中に出現する英単語の総数である</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7" name="コンテンツ プレースホルダー 2"/>
              <p:cNvSpPr txBox="1">
                <a:spLocks/>
              </p:cNvSpPr>
              <p:nvPr/>
            </p:nvSpPr>
            <p:spPr>
              <a:xfrm>
                <a:off x="948266" y="3159054"/>
                <a:ext cx="7543801" cy="2435013"/>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endParaRPr lang="en-US" altLang="ja-JP" i="1" dirty="0" smtClean="0"/>
              </a:p>
              <a:p>
                <a:endParaRPr lang="en-US" altLang="ja-JP" i="1" dirty="0" smtClean="0"/>
              </a:p>
              <a:p>
                <a:endParaRPr lang="en-US" altLang="ja-JP" i="1" dirty="0" smtClean="0"/>
              </a:p>
              <a:p>
                <a:endParaRPr lang="en-US" altLang="ja-JP" i="1" dirty="0" smtClean="0"/>
              </a:p>
              <a:p>
                <a:pPr/>
                <a14:m>
                  <m:oMath xmlns:m="http://schemas.openxmlformats.org/officeDocument/2006/math">
                    <m:r>
                      <a:rPr lang="en-US" altLang="ja-JP" sz="3600" i="1"/>
                      <m:t>𝑆𝑐𝑜𝑟𝑒</m:t>
                    </m:r>
                    <m:r>
                      <a:rPr lang="en-US" altLang="ja-JP" sz="3600"/>
                      <m:t>(</m:t>
                    </m:r>
                    <m:r>
                      <a:rPr lang="en-US" altLang="ja-JP" sz="3600" i="1"/>
                      <m:t>𝑡</m:t>
                    </m:r>
                    <m:r>
                      <a:rPr lang="en-US" altLang="ja-JP" sz="3600"/>
                      <m:t>)=</m:t>
                    </m:r>
                    <m:f>
                      <m:fPr>
                        <m:ctrlPr>
                          <a:rPr lang="ja-JP" altLang="ja-JP" sz="3600" i="1"/>
                        </m:ctrlPr>
                      </m:fPr>
                      <m:num>
                        <m:nary>
                          <m:naryPr>
                            <m:chr m:val="∑"/>
                            <m:limLoc m:val="subSup"/>
                            <m:ctrlPr>
                              <a:rPr lang="ja-JP" altLang="ja-JP" sz="3600" i="1"/>
                            </m:ctrlPr>
                          </m:naryPr>
                          <m:sub>
                            <m:r>
                              <a:rPr lang="en-US" altLang="ja-JP" sz="3600" i="1"/>
                              <m:t>𝑖</m:t>
                            </m:r>
                            <m:r>
                              <a:rPr lang="en-US" altLang="ja-JP" sz="3600" i="1"/>
                              <m:t>=1</m:t>
                            </m:r>
                          </m:sub>
                          <m:sup>
                            <m:r>
                              <a:rPr lang="en-US" altLang="ja-JP" sz="3600" i="1"/>
                              <m:t>𝑛</m:t>
                            </m:r>
                          </m:sup>
                          <m:e>
                            <m:r>
                              <a:rPr lang="en-US" altLang="ja-JP" sz="3600" i="1"/>
                              <m:t>𝑇𝐹</m:t>
                            </m:r>
                            <m:d>
                              <m:dPr>
                                <m:ctrlPr>
                                  <a:rPr lang="ja-JP" altLang="ja-JP" sz="3600" i="1"/>
                                </m:ctrlPr>
                              </m:dPr>
                              <m:e>
                                <m:r>
                                  <a:rPr lang="en-US" altLang="ja-JP" sz="3600" i="1"/>
                                  <m:t>𝑡</m:t>
                                </m:r>
                                <m:r>
                                  <a:rPr lang="en-US" altLang="ja-JP" sz="3600" i="1"/>
                                  <m:t>,</m:t>
                                </m:r>
                                <m:sSub>
                                  <m:sSubPr>
                                    <m:ctrlPr>
                                      <a:rPr lang="ja-JP" altLang="ja-JP" sz="3600" i="1"/>
                                    </m:ctrlPr>
                                  </m:sSubPr>
                                  <m:e>
                                    <m:r>
                                      <a:rPr lang="en-US" altLang="ja-JP" sz="3600" i="1"/>
                                      <m:t>𝑑</m:t>
                                    </m:r>
                                  </m:e>
                                  <m:sub>
                                    <m:r>
                                      <a:rPr lang="en-US" altLang="ja-JP" sz="3600" i="1"/>
                                      <m:t>𝑖</m:t>
                                    </m:r>
                                  </m:sub>
                                </m:sSub>
                              </m:e>
                            </m:d>
                            <m:r>
                              <a:rPr lang="en-US" altLang="ja-JP" sz="3600" i="1"/>
                              <m:t>×</m:t>
                            </m:r>
                            <m:sSubSup>
                              <m:sSubSupPr>
                                <m:ctrlPr>
                                  <a:rPr lang="ja-JP" altLang="ja-JP" sz="3600" i="1" baseline="30000"/>
                                </m:ctrlPr>
                              </m:sSubSupPr>
                              <m:e>
                                <m:r>
                                  <a:rPr lang="en-US" altLang="ja-JP" sz="3600" i="1" baseline="30000"/>
                                  <m:t>𝑊</m:t>
                                </m:r>
                              </m:e>
                              <m:sub>
                                <m:r>
                                  <a:rPr lang="en-US" altLang="ja-JP" sz="3600" i="1" baseline="30000"/>
                                  <m:t>1</m:t>
                                </m:r>
                              </m:sub>
                              <m:sup>
                                <m:r>
                                  <a:rPr lang="en-US" altLang="ja-JP" sz="3600" i="1" baseline="30000"/>
                                  <m:t>𝑡</m:t>
                                </m:r>
                                <m:r>
                                  <a:rPr lang="en-US" altLang="ja-JP" sz="3600" i="1" baseline="30000"/>
                                  <m:t>,</m:t>
                                </m:r>
                                <m:r>
                                  <a:rPr lang="en-US" altLang="ja-JP" sz="3600" i="1" baseline="30000"/>
                                  <m:t>𝑑𝑖</m:t>
                                </m:r>
                              </m:sup>
                            </m:sSubSup>
                            <m:r>
                              <a:rPr lang="en-US" altLang="ja-JP" sz="3600"/>
                              <m:t>(</m:t>
                            </m:r>
                            <m:r>
                              <a:rPr lang="en-US" altLang="ja-JP" sz="3600" i="1"/>
                              <m:t>𝑐</m:t>
                            </m:r>
                            <m:r>
                              <a:rPr lang="en-US" altLang="ja-JP" sz="3600"/>
                              <m:t>)</m:t>
                            </m:r>
                            <m:r>
                              <a:rPr lang="en-US" altLang="ja-JP" sz="3600" i="1"/>
                              <m:t>×</m:t>
                            </m:r>
                            <m:sSubSup>
                              <m:sSubSupPr>
                                <m:ctrlPr>
                                  <a:rPr lang="ja-JP" altLang="ja-JP" sz="3600" i="1" baseline="30000"/>
                                </m:ctrlPr>
                              </m:sSubSupPr>
                              <m:e>
                                <m:r>
                                  <a:rPr lang="en-US" altLang="ja-JP" sz="3600" i="1" baseline="30000"/>
                                  <m:t>𝑊</m:t>
                                </m:r>
                              </m:e>
                              <m:sub>
                                <m:r>
                                  <a:rPr lang="en-US" altLang="ja-JP" sz="3600" i="1" baseline="30000"/>
                                  <m:t>2</m:t>
                                </m:r>
                              </m:sub>
                              <m:sup>
                                <m:r>
                                  <a:rPr lang="en-US" altLang="ja-JP" sz="3600" i="1" baseline="30000"/>
                                  <m:t>𝑡</m:t>
                                </m:r>
                                <m:r>
                                  <a:rPr lang="en-US" altLang="ja-JP" sz="3600" i="1" baseline="30000"/>
                                  <m:t>,</m:t>
                                </m:r>
                                <m:r>
                                  <a:rPr lang="en-US" altLang="ja-JP" sz="3600" i="1" baseline="30000"/>
                                  <m:t>𝑑𝑖</m:t>
                                </m:r>
                              </m:sup>
                            </m:sSubSup>
                            <m:r>
                              <a:rPr lang="en-US" altLang="ja-JP" sz="3600"/>
                              <m:t>(</m:t>
                            </m:r>
                            <m:r>
                              <a:rPr lang="en-US" altLang="ja-JP" sz="3600" i="1"/>
                              <m:t>𝑠</m:t>
                            </m:r>
                            <m:r>
                              <a:rPr lang="en-US" altLang="ja-JP" sz="3600"/>
                              <m:t>)</m:t>
                            </m:r>
                          </m:e>
                        </m:nary>
                      </m:num>
                      <m:den>
                        <m:r>
                          <a:rPr lang="en-US" altLang="ja-JP" sz="3600" i="1"/>
                          <m:t>𝑁</m:t>
                        </m:r>
                      </m:den>
                    </m:f>
                  </m:oMath>
                </a14:m>
                <a:endParaRPr lang="ja-JP" altLang="ja-JP" sz="3600" dirty="0"/>
              </a:p>
              <a:p>
                <a:endParaRPr lang="ja-JP" altLang="en-US" dirty="0"/>
              </a:p>
            </p:txBody>
          </p:sp>
        </mc:Choice>
        <mc:Fallback>
          <p:sp>
            <p:nvSpPr>
              <p:cNvPr id="7" name="コンテンツ プレースホルダー 2"/>
              <p:cNvSpPr txBox="1">
                <a:spLocks noRot="1" noChangeAspect="1" noMove="1" noResize="1" noEditPoints="1" noAdjustHandles="1" noChangeArrowheads="1" noChangeShapeType="1" noTextEdit="1"/>
              </p:cNvSpPr>
              <p:nvPr/>
            </p:nvSpPr>
            <p:spPr>
              <a:xfrm>
                <a:off x="948266" y="3159054"/>
                <a:ext cx="7543801" cy="2435013"/>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2241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
        <p:nvSpPr>
          <p:cNvPr id="10" name="テキスト ボックス 9"/>
          <p:cNvSpPr txBox="1"/>
          <p:nvPr/>
        </p:nvSpPr>
        <p:spPr>
          <a:xfrm>
            <a:off x="939249" y="1940340"/>
            <a:ext cx="3538899" cy="1477328"/>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学習者</a:t>
            </a:r>
            <a:r>
              <a:rPr lang="ja-JP" altLang="en-US" dirty="0">
                <a:latin typeface="メイリオ" panose="020B0604030504040204" pitchFamily="50" charset="-128"/>
                <a:ea typeface="メイリオ" panose="020B0604030504040204" pitchFamily="50" charset="-128"/>
              </a:rPr>
              <a:t>がアップロードしたマイクロソフト </a:t>
            </a:r>
            <a:r>
              <a:rPr lang="en-US" altLang="ja-JP" dirty="0">
                <a:latin typeface="メイリオ" panose="020B0604030504040204" pitchFamily="50" charset="-128"/>
                <a:ea typeface="メイリオ" panose="020B0604030504040204" pitchFamily="50" charset="-128"/>
              </a:rPr>
              <a:t>Office </a:t>
            </a:r>
            <a:r>
              <a:rPr lang="en-US" altLang="ja-JP" dirty="0" smtClean="0">
                <a:latin typeface="メイリオ" panose="020B0604030504040204" pitchFamily="50" charset="-128"/>
                <a:ea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rPr>
              <a:t>docx</a:t>
            </a:r>
            <a:r>
              <a:rPr lang="ja-JP" altLang="en-US" dirty="0" err="1" smtClean="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pptx</a:t>
            </a:r>
            <a:r>
              <a:rPr lang="en-US" altLang="ja-JP"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）から</a:t>
            </a:r>
            <a:r>
              <a:rPr lang="ja-JP" altLang="en-US" dirty="0">
                <a:latin typeface="メイリオ" panose="020B0604030504040204" pitchFamily="50" charset="-128"/>
                <a:ea typeface="メイリオ" panose="020B0604030504040204" pitchFamily="50" charset="-128"/>
              </a:rPr>
              <a:t>，自動で英文データを抽出し， 英単語の出現頻度を計算することが</a:t>
            </a:r>
            <a:r>
              <a:rPr lang="ja-JP" altLang="en-US" dirty="0" smtClean="0">
                <a:latin typeface="メイリオ" panose="020B0604030504040204" pitchFamily="50" charset="-128"/>
                <a:ea typeface="メイリオ" panose="020B0604030504040204" pitchFamily="50" charset="-128"/>
              </a:rPr>
              <a:t>でき</a:t>
            </a:r>
            <a:r>
              <a:rPr lang="ja-JP" altLang="en-US" dirty="0">
                <a:latin typeface="メイリオ" panose="020B0604030504040204" pitchFamily="50" charset="-128"/>
                <a:ea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pic>
        <p:nvPicPr>
          <p:cNvPr id="9" name="図 8"/>
          <p:cNvPicPr/>
          <p:nvPr/>
        </p:nvPicPr>
        <p:blipFill rotWithShape="1">
          <a:blip r:embed="rId2"/>
          <a:srcRect l="10609" r="11755"/>
          <a:stretch/>
        </p:blipFill>
        <p:spPr bwMode="auto">
          <a:xfrm>
            <a:off x="4969741" y="3390841"/>
            <a:ext cx="2413000" cy="2912745"/>
          </a:xfrm>
          <a:prstGeom prst="rect">
            <a:avLst/>
          </a:prstGeom>
          <a:ln>
            <a:noFill/>
          </a:ln>
          <a:extLst>
            <a:ext uri="{53640926-AAD7-44D8-BBD7-CCE9431645EC}">
              <a14:shadowObscured xmlns:a14="http://schemas.microsoft.com/office/drawing/2010/main"/>
            </a:ext>
          </a:extLst>
        </p:spPr>
      </p:pic>
      <p:pic>
        <p:nvPicPr>
          <p:cNvPr id="11" name="図 10"/>
          <p:cNvPicPr/>
          <p:nvPr/>
        </p:nvPicPr>
        <p:blipFill rotWithShape="1">
          <a:blip r:embed="rId3"/>
          <a:srcRect b="32556"/>
          <a:stretch/>
        </p:blipFill>
        <p:spPr>
          <a:xfrm>
            <a:off x="4888461" y="2097168"/>
            <a:ext cx="3108960" cy="1137473"/>
          </a:xfrm>
          <a:prstGeom prst="rect">
            <a:avLst/>
          </a:prstGeom>
        </p:spPr>
      </p:pic>
      <p:sp>
        <p:nvSpPr>
          <p:cNvPr id="14" name="テキスト ボックス 13"/>
          <p:cNvSpPr txBox="1"/>
          <p:nvPr/>
        </p:nvSpPr>
        <p:spPr>
          <a:xfrm>
            <a:off x="939248" y="3620647"/>
            <a:ext cx="3538899" cy="923330"/>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英文発話の正誤判定を行うために，</a:t>
            </a:r>
            <a:r>
              <a:rPr lang="ja-JP" altLang="en-US" dirty="0" smtClean="0">
                <a:latin typeface="メイリオ" panose="020B0604030504040204" pitchFamily="50" charset="-128"/>
                <a:ea typeface="メイリオ" panose="020B0604030504040204" pitchFamily="50" charset="-128"/>
              </a:rPr>
              <a:t>音声</a:t>
            </a:r>
            <a:r>
              <a:rPr lang="ja-JP" altLang="en-US" dirty="0">
                <a:latin typeface="メイリオ" panose="020B0604030504040204" pitchFamily="50" charset="-128"/>
                <a:ea typeface="メイリオ" panose="020B0604030504040204" pitchFamily="50" charset="-128"/>
              </a:rPr>
              <a:t>認識 </a:t>
            </a:r>
            <a:r>
              <a:rPr lang="en-US" altLang="ja-JP" dirty="0">
                <a:latin typeface="メイリオ" panose="020B0604030504040204" pitchFamily="50" charset="-128"/>
                <a:ea typeface="メイリオ" panose="020B0604030504040204" pitchFamily="50" charset="-128"/>
              </a:rPr>
              <a:t>API </a:t>
            </a:r>
            <a:r>
              <a:rPr lang="ja-JP" altLang="en-US" dirty="0">
                <a:latin typeface="メイリオ" panose="020B0604030504040204" pitchFamily="50" charset="-128"/>
                <a:ea typeface="メイリオ" panose="020B0604030504040204" pitchFamily="50" charset="-128"/>
              </a:rPr>
              <a:t>である </a:t>
            </a:r>
            <a:r>
              <a:rPr lang="en-US" altLang="ja-JP" dirty="0">
                <a:latin typeface="メイリオ" panose="020B0604030504040204" pitchFamily="50" charset="-128"/>
                <a:ea typeface="メイリオ" panose="020B0604030504040204" pitchFamily="50" charset="-128"/>
              </a:rPr>
              <a:t>Google Speech API </a:t>
            </a:r>
            <a:r>
              <a:rPr lang="ja-JP" altLang="en-US" dirty="0" smtClean="0">
                <a:latin typeface="メイリオ" panose="020B0604030504040204" pitchFamily="50" charset="-128"/>
                <a:ea typeface="メイリオ" panose="020B0604030504040204" pitchFamily="50" charset="-128"/>
              </a:rPr>
              <a:t>を使用した． </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39248" y="4847213"/>
            <a:ext cx="3538899" cy="120032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発話練習用の例文データベースとして，</a:t>
            </a:r>
            <a:r>
              <a:rPr lang="en-US" altLang="ja-JP" dirty="0">
                <a:latin typeface="メイリオ" panose="020B0604030504040204" pitchFamily="50" charset="-128"/>
                <a:ea typeface="メイリオ" panose="020B0604030504040204" pitchFamily="50" charset="-128"/>
              </a:rPr>
              <a:t>Academic </a:t>
            </a:r>
            <a:r>
              <a:rPr lang="en-US" altLang="ja-JP" dirty="0" err="1" smtClean="0">
                <a:latin typeface="メイリオ" panose="020B0604030504040204" pitchFamily="50" charset="-128"/>
                <a:ea typeface="メイリオ" panose="020B0604030504040204" pitchFamily="50" charset="-128"/>
              </a:rPr>
              <a:t>Phrasebank</a:t>
            </a:r>
            <a:r>
              <a:rPr lang="ja-JP" altLang="en-US" dirty="0">
                <a:latin typeface="メイリオ" panose="020B0604030504040204" pitchFamily="50" charset="-128"/>
                <a:ea typeface="メイリオ" panose="020B0604030504040204" pitchFamily="50" charset="-128"/>
              </a:rPr>
              <a:t>と英借文</a:t>
            </a:r>
            <a:r>
              <a:rPr lang="ja-JP" altLang="en-US" dirty="0" smtClean="0">
                <a:latin typeface="メイリオ" panose="020B0604030504040204" pitchFamily="50" charset="-128"/>
                <a:ea typeface="メイリオ" panose="020B0604030504040204" pitchFamily="50" charset="-128"/>
              </a:rPr>
              <a:t>ドットコムの英文を利用した． </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39984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0C8BD7C-297B-4AB2-8DEE-2A64CFBF57C1}" type="slidenum">
              <a:rPr kumimoji="1" lang="ja-JP" altLang="en-US" smtClean="0"/>
              <a:t>15</a:t>
            </a:fld>
            <a:endParaRPr kumimoji="1" lang="ja-JP" altLang="en-US"/>
          </a:p>
        </p:txBody>
      </p:sp>
      <p:sp>
        <p:nvSpPr>
          <p:cNvPr id="3" name="テキスト ボックス 2"/>
          <p:cNvSpPr txBox="1"/>
          <p:nvPr/>
        </p:nvSpPr>
        <p:spPr>
          <a:xfrm>
            <a:off x="386411" y="2593227"/>
            <a:ext cx="8248519" cy="1200329"/>
          </a:xfrm>
          <a:prstGeom prst="rect">
            <a:avLst/>
          </a:prstGeom>
          <a:noFill/>
        </p:spPr>
        <p:txBody>
          <a:bodyPr wrap="square" rtlCol="0">
            <a:spAutoFit/>
          </a:bodyPr>
          <a:lstStyle/>
          <a:p>
            <a:pPr algn="ctr"/>
            <a:r>
              <a:rPr kumimoji="1" lang="ja-JP" altLang="en-US" sz="7200" dirty="0" smtClean="0">
                <a:latin typeface="メイリオ" panose="020B0604030504040204" pitchFamily="50" charset="-128"/>
                <a:ea typeface="メイリオ" panose="020B0604030504040204" pitchFamily="50" charset="-128"/>
              </a:rPr>
              <a:t>実験　</a:t>
            </a:r>
            <a:endParaRPr kumimoji="1" lang="ja-JP" altLang="en-US" sz="7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27348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60" y="1858346"/>
            <a:ext cx="7543801" cy="1490250"/>
          </a:xfrm>
        </p:spPr>
        <p:txBody>
          <a:bodyPr>
            <a:normAutofit/>
          </a:bodyPr>
          <a:lstStyle/>
          <a:p>
            <a:r>
              <a:rPr lang="ja-JP" altLang="en-US" sz="2400" dirty="0" smtClean="0">
                <a:latin typeface="メイリオ" panose="020B0604030504040204" pitchFamily="50" charset="-128"/>
                <a:ea typeface="メイリオ" panose="020B0604030504040204" pitchFamily="50" charset="-128"/>
              </a:rPr>
              <a:t>提案システムを用いた学習方法</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読み書き頻度に基づいて学習する例文を選択する</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とベースライン</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無作為に例文を抽出する</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とで</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学習意欲</a:t>
            </a:r>
            <a:r>
              <a:rPr lang="ja-JP" altLang="en-US" sz="2400" dirty="0" smtClean="0">
                <a:latin typeface="メイリオ" panose="020B0604030504040204" pitchFamily="50" charset="-128"/>
                <a:ea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rPr>
              <a:t>会話成功率の</a:t>
            </a:r>
            <a:r>
              <a:rPr lang="ja-JP" altLang="en-US" sz="2400" dirty="0" smtClean="0">
                <a:latin typeface="メイリオ" panose="020B0604030504040204" pitchFamily="50" charset="-128"/>
                <a:ea typeface="メイリオ" panose="020B0604030504040204" pitchFamily="50" charset="-128"/>
              </a:rPr>
              <a:t>面</a:t>
            </a:r>
            <a:r>
              <a:rPr lang="ja-JP" altLang="en-US" sz="2400" dirty="0" smtClean="0">
                <a:latin typeface="メイリオ" panose="020B0604030504040204" pitchFamily="50" charset="-128"/>
                <a:ea typeface="メイリオ" panose="020B0604030504040204" pitchFamily="50" charset="-128"/>
              </a:rPr>
              <a:t>で比較することで提案システムの有用性を検証する</a:t>
            </a: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16</a:t>
            </a:fld>
            <a:endParaRPr lang="ja-JP" altLang="en-US" dirty="0"/>
          </a:p>
        </p:txBody>
      </p:sp>
      <p:sp>
        <p:nvSpPr>
          <p:cNvPr id="5" name="正方形/長方形 4"/>
          <p:cNvSpPr/>
          <p:nvPr/>
        </p:nvSpPr>
        <p:spPr>
          <a:xfrm>
            <a:off x="4321103" y="4240467"/>
            <a:ext cx="2268415" cy="840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784055" y="4595920"/>
            <a:ext cx="712032" cy="309718"/>
            <a:chOff x="6884999" y="3194825"/>
            <a:chExt cx="712032" cy="309718"/>
          </a:xfrm>
        </p:grpSpPr>
        <p:cxnSp>
          <p:nvCxnSpPr>
            <p:cNvPr id="7"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7290771" y="4093114"/>
            <a:ext cx="1478888" cy="1042649"/>
            <a:chOff x="7225023" y="2642592"/>
            <a:chExt cx="1478888" cy="1042649"/>
          </a:xfrm>
        </p:grpSpPr>
        <p:sp>
          <p:nvSpPr>
            <p:cNvPr id="10" name="テキスト ボックス 9"/>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cxnSp>
        <p:nvCxnSpPr>
          <p:cNvPr id="14" name="直線矢印コネクタ 13"/>
          <p:cNvCxnSpPr/>
          <p:nvPr/>
        </p:nvCxnSpPr>
        <p:spPr>
          <a:xfrm>
            <a:off x="3051037" y="4616350"/>
            <a:ext cx="1097766" cy="93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795" y="4084089"/>
            <a:ext cx="965672" cy="965672"/>
          </a:xfrm>
          <a:prstGeom prst="rect">
            <a:avLst/>
          </a:prstGeom>
        </p:spPr>
      </p:pic>
      <p:sp>
        <p:nvSpPr>
          <p:cNvPr id="26" name="正方形/長方形 25"/>
          <p:cNvSpPr/>
          <p:nvPr/>
        </p:nvSpPr>
        <p:spPr>
          <a:xfrm>
            <a:off x="3878291" y="5194179"/>
            <a:ext cx="3996459" cy="1061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pic>
        <p:nvPicPr>
          <p:cNvPr id="27" name="図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035" y="4084089"/>
            <a:ext cx="1023661" cy="1023661"/>
          </a:xfrm>
          <a:prstGeom prst="rect">
            <a:avLst/>
          </a:prstGeom>
        </p:spPr>
      </p:pic>
      <p:sp>
        <p:nvSpPr>
          <p:cNvPr id="28" name="正方形/長方形 27"/>
          <p:cNvSpPr/>
          <p:nvPr/>
        </p:nvSpPr>
        <p:spPr>
          <a:xfrm>
            <a:off x="3996588" y="5420432"/>
            <a:ext cx="3785271" cy="7047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無作為に出題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読み書き頻度の高い単語を含む英文を出題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1455265" y="4546604"/>
            <a:ext cx="57253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60976" y="5326643"/>
            <a:ext cx="1659798" cy="600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例文データ</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08734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8" algn="l" rtl="0">
              <a:lnSpc>
                <a:spcPct val="85000"/>
              </a:lnSpc>
              <a:spcBef>
                <a:spcPct val="0"/>
              </a:spcBef>
            </a:pPr>
            <a:r>
              <a:rPr lang="en-US" altLang="ja-JP" sz="2800" b="1" dirty="0" smtClean="0">
                <a:latin typeface="メイリオ" panose="020B0604030504040204" pitchFamily="50" charset="-128"/>
                <a:ea typeface="メイリオ" panose="020B0604030504040204" pitchFamily="50" charset="-128"/>
              </a:rPr>
              <a:t>Academic </a:t>
            </a:r>
            <a:r>
              <a:rPr lang="en-US" altLang="ja-JP" sz="2800" b="1" dirty="0" err="1" smtClean="0">
                <a:latin typeface="メイリオ" panose="020B0604030504040204" pitchFamily="50" charset="-128"/>
                <a:ea typeface="メイリオ" panose="020B0604030504040204" pitchFamily="50" charset="-128"/>
              </a:rPr>
              <a:t>Phrasebank</a:t>
            </a:r>
            <a:r>
              <a:rPr lang="ja-JP" altLang="en-US" sz="2800" b="1" dirty="0" smtClean="0">
                <a:latin typeface="メイリオ" panose="020B0604030504040204" pitchFamily="50" charset="-128"/>
                <a:ea typeface="メイリオ" panose="020B0604030504040204" pitchFamily="50" charset="-128"/>
              </a:rPr>
              <a:t> </a:t>
            </a:r>
            <a:endParaRPr kumimoji="1" lang="ja-JP" altLang="en-US" sz="28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17</a:t>
            </a:fld>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442235755"/>
              </p:ext>
            </p:extLst>
          </p:nvPr>
        </p:nvGraphicFramePr>
        <p:xfrm>
          <a:off x="1049865" y="3251200"/>
          <a:ext cx="7089989" cy="2703246"/>
        </p:xfrm>
        <a:graphic>
          <a:graphicData uri="http://schemas.openxmlformats.org/drawingml/2006/table">
            <a:tbl>
              <a:tblPr firstRow="1" firstCol="1" bandRow="1">
                <a:tableStyleId>{5C22544A-7EE6-4342-B048-85BDC9FD1C3A}</a:tableStyleId>
              </a:tblPr>
              <a:tblGrid>
                <a:gridCol w="264162">
                  <a:extLst>
                    <a:ext uri="{9D8B030D-6E8A-4147-A177-3AD203B41FA5}">
                      <a16:colId xmlns:a16="http://schemas.microsoft.com/office/drawing/2014/main" val="4006839771"/>
                    </a:ext>
                  </a:extLst>
                </a:gridCol>
                <a:gridCol w="6825827">
                  <a:extLst>
                    <a:ext uri="{9D8B030D-6E8A-4147-A177-3AD203B41FA5}">
                      <a16:colId xmlns:a16="http://schemas.microsoft.com/office/drawing/2014/main" val="3823782638"/>
                    </a:ext>
                  </a:extLst>
                </a:gridCol>
              </a:tblGrid>
              <a:tr h="491235">
                <a:tc>
                  <a:txBody>
                    <a:bodyPr/>
                    <a:lstStyle/>
                    <a:p>
                      <a:pPr algn="just">
                        <a:spcAft>
                          <a:spcPts val="0"/>
                        </a:spcAft>
                      </a:pPr>
                      <a:r>
                        <a:rPr lang="en-US" sz="1000" kern="100" dirty="0">
                          <a:effectLst/>
                        </a:rPr>
                        <a:t> </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英語例文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79803282"/>
                  </a:ext>
                </a:extLst>
              </a:tr>
              <a:tr h="627580">
                <a:tc>
                  <a:txBody>
                    <a:bodyPr/>
                    <a:lstStyle/>
                    <a:p>
                      <a:pPr algn="just">
                        <a:spcAft>
                          <a:spcPts val="0"/>
                        </a:spcAft>
                      </a:pPr>
                      <a:r>
                        <a:rPr lang="en-US" sz="1800" kern="100" dirty="0">
                          <a:effectLst/>
                        </a:rPr>
                        <a:t>1</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lang="en-US" sz="1800" kern="100" dirty="0" smtClean="0">
                        <a:effectLst/>
                      </a:endParaRPr>
                    </a:p>
                    <a:p>
                      <a:pPr algn="just">
                        <a:lnSpc>
                          <a:spcPts val="1400"/>
                        </a:lnSpc>
                        <a:spcAft>
                          <a:spcPts val="0"/>
                        </a:spcAft>
                      </a:pPr>
                      <a:r>
                        <a:rPr lang="en-US" sz="1800" kern="100" dirty="0" smtClean="0">
                          <a:effectLst/>
                        </a:rPr>
                        <a:t>Approximately </a:t>
                      </a:r>
                      <a:r>
                        <a:rPr lang="en-US" sz="1800" kern="100" dirty="0">
                          <a:effectLst/>
                        </a:rPr>
                        <a:t>half of those surveyed did not comment on ...</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043636521"/>
                  </a:ext>
                </a:extLst>
              </a:tr>
              <a:tr h="469018">
                <a:tc>
                  <a:txBody>
                    <a:bodyPr/>
                    <a:lstStyle/>
                    <a:p>
                      <a:pPr algn="just">
                        <a:spcAft>
                          <a:spcPts val="0"/>
                        </a:spcAft>
                      </a:pPr>
                      <a:r>
                        <a:rPr lang="en-US" sz="1800" kern="100" dirty="0">
                          <a:effectLst/>
                        </a:rPr>
                        <a:t>2</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lang="en-US" sz="1800" kern="100" dirty="0" smtClean="0">
                        <a:effectLst/>
                      </a:endParaRPr>
                    </a:p>
                    <a:p>
                      <a:pPr algn="just">
                        <a:lnSpc>
                          <a:spcPts val="1400"/>
                        </a:lnSpc>
                        <a:spcAft>
                          <a:spcPts val="0"/>
                        </a:spcAft>
                      </a:pPr>
                      <a:r>
                        <a:rPr lang="en-US" sz="1800" kern="100" dirty="0" smtClean="0">
                          <a:effectLst/>
                        </a:rPr>
                        <a:t>The </a:t>
                      </a:r>
                      <a:r>
                        <a:rPr lang="en-US" sz="1800" kern="100" dirty="0">
                          <a:effectLst/>
                        </a:rPr>
                        <a:t>incidence of X has been estimated as 10% …</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170877783"/>
                  </a:ext>
                </a:extLst>
              </a:tr>
              <a:tr h="469018">
                <a:tc>
                  <a:txBody>
                    <a:bodyPr/>
                    <a:lstStyle/>
                    <a:p>
                      <a:pPr algn="just">
                        <a:spcAft>
                          <a:spcPts val="0"/>
                        </a:spcAft>
                      </a:pPr>
                      <a:r>
                        <a:rPr lang="en-US" sz="1800" kern="100" dirty="0">
                          <a:effectLst/>
                        </a:rPr>
                        <a:t>3</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lang="en-US" sz="1800" kern="100" dirty="0" smtClean="0">
                        <a:effectLst/>
                      </a:endParaRPr>
                    </a:p>
                    <a:p>
                      <a:pPr algn="just">
                        <a:lnSpc>
                          <a:spcPts val="1400"/>
                        </a:lnSpc>
                        <a:spcAft>
                          <a:spcPts val="0"/>
                        </a:spcAft>
                      </a:pPr>
                      <a:r>
                        <a:rPr lang="en-US" sz="1800" kern="100" dirty="0" smtClean="0">
                          <a:effectLst/>
                        </a:rPr>
                        <a:t>The </a:t>
                      </a:r>
                      <a:r>
                        <a:rPr lang="en-US" sz="1800" kern="100" dirty="0">
                          <a:effectLst/>
                        </a:rPr>
                        <a:t>average of 12 observations in the X, Y and Z is 19.2 mgs/m …</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6335573"/>
                  </a:ext>
                </a:extLst>
              </a:tr>
              <a:tr h="646395">
                <a:tc>
                  <a:txBody>
                    <a:bodyPr/>
                    <a:lstStyle/>
                    <a:p>
                      <a:pPr algn="just">
                        <a:spcAft>
                          <a:spcPts val="0"/>
                        </a:spcAft>
                      </a:pPr>
                      <a:r>
                        <a:rPr lang="en-US" sz="1800" kern="100">
                          <a:effectLst/>
                        </a:rPr>
                        <a:t>4</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lang="en-US" sz="1800" kern="100" dirty="0" smtClean="0">
                        <a:effectLst/>
                      </a:endParaRPr>
                    </a:p>
                    <a:p>
                      <a:pPr algn="just">
                        <a:lnSpc>
                          <a:spcPts val="1400"/>
                        </a:lnSpc>
                        <a:spcAft>
                          <a:spcPts val="0"/>
                        </a:spcAft>
                      </a:pPr>
                      <a:r>
                        <a:rPr lang="en-US" sz="1800" kern="100" dirty="0" smtClean="0">
                          <a:effectLst/>
                        </a:rPr>
                        <a:t>The </a:t>
                      </a:r>
                      <a:r>
                        <a:rPr lang="en-US" sz="1800" kern="100" dirty="0">
                          <a:effectLst/>
                        </a:rPr>
                        <a:t>number of </a:t>
                      </a:r>
                      <a:r>
                        <a:rPr lang="en-US" sz="1800" kern="100" dirty="0" err="1">
                          <a:effectLst/>
                        </a:rPr>
                        <a:t>Xs</a:t>
                      </a:r>
                      <a:r>
                        <a:rPr lang="en-US" sz="1800" kern="100" dirty="0">
                          <a:effectLst/>
                        </a:rPr>
                        <a:t> reached a peak during …</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4815152"/>
                  </a:ext>
                </a:extLst>
              </a:tr>
            </a:tbl>
          </a:graphicData>
        </a:graphic>
      </p:graphicFrame>
      <p:sp>
        <p:nvSpPr>
          <p:cNvPr id="14" name="テキスト ボックス 13"/>
          <p:cNvSpPr txBox="1"/>
          <p:nvPr/>
        </p:nvSpPr>
        <p:spPr>
          <a:xfrm>
            <a:off x="1113076" y="2058035"/>
            <a:ext cx="6647974" cy="369332"/>
          </a:xfrm>
          <a:prstGeom prst="rect">
            <a:avLst/>
          </a:prstGeom>
          <a:noFill/>
        </p:spPr>
        <p:txBody>
          <a:bodyPr wrap="none" rtlCol="0">
            <a:spAutoFit/>
          </a:bodyPr>
          <a:lstStyle/>
          <a:p>
            <a:r>
              <a:rPr lang="ja-JP" altLang="ja-JP" dirty="0" smtClean="0">
                <a:latin typeface="メイリオ" panose="020B0604030504040204" pitchFamily="50" charset="-128"/>
                <a:ea typeface="メイリオ" panose="020B0604030504040204" pitchFamily="50" charset="-128"/>
              </a:rPr>
              <a:t>学術</a:t>
            </a:r>
            <a:r>
              <a:rPr lang="ja-JP" altLang="ja-JP" dirty="0">
                <a:latin typeface="メイリオ" panose="020B0604030504040204" pitchFamily="50" charset="-128"/>
                <a:ea typeface="メイリオ" panose="020B0604030504040204" pitchFamily="50" charset="-128"/>
              </a:rPr>
              <a:t>論文によく用いられる英文がまとめられた</a:t>
            </a:r>
            <a:r>
              <a:rPr lang="ja-JP" altLang="ja-JP" dirty="0" smtClean="0">
                <a:latin typeface="メイリオ" panose="020B0604030504040204" pitchFamily="50" charset="-128"/>
                <a:ea typeface="メイリオ" panose="020B0604030504040204" pitchFamily="50" charset="-128"/>
              </a:rPr>
              <a:t>テンプレート集</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1113076" y="2654617"/>
            <a:ext cx="1729961" cy="400110"/>
          </a:xfrm>
          <a:prstGeom prst="rect">
            <a:avLst/>
          </a:prstGeom>
          <a:noFill/>
        </p:spPr>
        <p:txBody>
          <a:bodyPr wrap="none" rtlCol="0">
            <a:spAutoFit/>
          </a:bodyPr>
          <a:lstStyle/>
          <a:p>
            <a:r>
              <a:rPr kumimoji="1" lang="ja-JP" altLang="en-US" sz="2000" b="1" dirty="0" smtClean="0">
                <a:latin typeface="メイリオ" panose="020B0604030504040204" pitchFamily="50" charset="-128"/>
                <a:ea typeface="メイリオ" panose="020B0604030504040204" pitchFamily="50" charset="-128"/>
              </a:rPr>
              <a:t>総例文数</a:t>
            </a:r>
            <a:r>
              <a:rPr kumimoji="1" lang="en-US" altLang="ja-JP" sz="2000" b="1" dirty="0" smtClean="0">
                <a:latin typeface="メイリオ" panose="020B0604030504040204" pitchFamily="50" charset="-128"/>
                <a:ea typeface="メイリオ" panose="020B0604030504040204" pitchFamily="50" charset="-128"/>
              </a:rPr>
              <a:t>560</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99961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ja-JP" sz="4000" dirty="0">
                <a:latin typeface="メイリオ" panose="020B0604030504040204" pitchFamily="50" charset="-128"/>
                <a:ea typeface="メイリオ" panose="020B0604030504040204" pitchFamily="50" charset="-128"/>
              </a:rPr>
              <a:t>英借文</a:t>
            </a:r>
            <a:r>
              <a:rPr lang="ja-JP" altLang="ja-JP" sz="4000" dirty="0" smtClean="0">
                <a:latin typeface="メイリオ" panose="020B0604030504040204" pitchFamily="50" charset="-128"/>
                <a:ea typeface="メイリオ" panose="020B0604030504040204" pitchFamily="50" charset="-128"/>
              </a:rPr>
              <a:t>ドットコム</a:t>
            </a:r>
            <a:endParaRPr lang="ja-JP" altLang="ja-JP" sz="4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18</a:t>
            </a:fld>
            <a:endParaRPr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3381169"/>
              </p:ext>
            </p:extLst>
          </p:nvPr>
        </p:nvGraphicFramePr>
        <p:xfrm>
          <a:off x="1110825" y="3004502"/>
          <a:ext cx="7089989" cy="2863760"/>
        </p:xfrm>
        <a:graphic>
          <a:graphicData uri="http://schemas.openxmlformats.org/drawingml/2006/table">
            <a:tbl>
              <a:tblPr firstRow="1" firstCol="1" bandRow="1">
                <a:tableStyleId>{5C22544A-7EE6-4342-B048-85BDC9FD1C3A}</a:tableStyleId>
              </a:tblPr>
              <a:tblGrid>
                <a:gridCol w="264162">
                  <a:extLst>
                    <a:ext uri="{9D8B030D-6E8A-4147-A177-3AD203B41FA5}">
                      <a16:colId xmlns:a16="http://schemas.microsoft.com/office/drawing/2014/main" val="3068518916"/>
                    </a:ext>
                  </a:extLst>
                </a:gridCol>
                <a:gridCol w="6825827">
                  <a:extLst>
                    <a:ext uri="{9D8B030D-6E8A-4147-A177-3AD203B41FA5}">
                      <a16:colId xmlns:a16="http://schemas.microsoft.com/office/drawing/2014/main" val="1424431128"/>
                    </a:ext>
                  </a:extLst>
                </a:gridCol>
              </a:tblGrid>
              <a:tr h="491235">
                <a:tc>
                  <a:txBody>
                    <a:bodyPr/>
                    <a:lstStyle/>
                    <a:p>
                      <a:pPr algn="just">
                        <a:spcAft>
                          <a:spcPts val="0"/>
                        </a:spcAft>
                      </a:pPr>
                      <a:r>
                        <a:rPr lang="en-US" sz="1000" kern="100" dirty="0">
                          <a:effectLst/>
                        </a:rPr>
                        <a:t> </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英語例文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18870579"/>
                  </a:ext>
                </a:extLst>
              </a:tr>
              <a:tr h="627580">
                <a:tc>
                  <a:txBody>
                    <a:bodyPr/>
                    <a:lstStyle/>
                    <a:p>
                      <a:pPr algn="just">
                        <a:spcAft>
                          <a:spcPts val="0"/>
                        </a:spcAft>
                      </a:pPr>
                      <a:r>
                        <a:rPr lang="en-US" sz="1800" kern="100" dirty="0">
                          <a:effectLst/>
                        </a:rPr>
                        <a:t>1</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The company also plans to address a number of key issues including a focus on overseas production and procurement capabilities.</a:t>
                      </a:r>
                      <a:endParaRPr lang="en-US" sz="1800" kern="100" dirty="0" smtClean="0">
                        <a:effectLst/>
                      </a:endParaRPr>
                    </a:p>
                  </a:txBody>
                  <a:tcPr marL="68580" marR="68580" marT="0" marB="0"/>
                </a:tc>
                <a:extLst>
                  <a:ext uri="{0D108BD9-81ED-4DB2-BD59-A6C34878D82A}">
                    <a16:rowId xmlns:a16="http://schemas.microsoft.com/office/drawing/2014/main" val="1228084900"/>
                  </a:ext>
                </a:extLst>
              </a:tr>
              <a:tr h="469018">
                <a:tc>
                  <a:txBody>
                    <a:bodyPr/>
                    <a:lstStyle/>
                    <a:p>
                      <a:pPr algn="just">
                        <a:spcAft>
                          <a:spcPts val="0"/>
                        </a:spcAft>
                      </a:pPr>
                      <a:r>
                        <a:rPr lang="en-US" sz="1800" kern="100" dirty="0">
                          <a:effectLst/>
                        </a:rPr>
                        <a:t>2</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Investigation committee has released a draft of preventive actions to address the problem of the "sick house" syndrome.</a:t>
                      </a:r>
                      <a:endParaRPr lang="en-US" sz="1800" kern="100" dirty="0" smtClean="0">
                        <a:effectLst/>
                      </a:endParaRPr>
                    </a:p>
                  </a:txBody>
                  <a:tcPr marL="68580" marR="68580" marT="0" marB="0"/>
                </a:tc>
                <a:extLst>
                  <a:ext uri="{0D108BD9-81ED-4DB2-BD59-A6C34878D82A}">
                    <a16:rowId xmlns:a16="http://schemas.microsoft.com/office/drawing/2014/main" val="85610307"/>
                  </a:ext>
                </a:extLst>
              </a:tr>
              <a:tr h="469018">
                <a:tc>
                  <a:txBody>
                    <a:bodyPr/>
                    <a:lstStyle/>
                    <a:p>
                      <a:pPr algn="just">
                        <a:spcAft>
                          <a:spcPts val="0"/>
                        </a:spcAft>
                      </a:pPr>
                      <a:r>
                        <a:rPr lang="en-US" sz="1800" kern="100" dirty="0">
                          <a:effectLst/>
                        </a:rPr>
                        <a:t>3</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Licensing agreement will need an assignment clause to address this possibility.</a:t>
                      </a:r>
                      <a:endParaRPr lang="en-US" sz="1800" kern="100" dirty="0" smtClean="0">
                        <a:effectLst/>
                      </a:endParaRPr>
                    </a:p>
                  </a:txBody>
                  <a:tcPr marL="68580" marR="68580" marT="0" marB="0"/>
                </a:tc>
                <a:extLst>
                  <a:ext uri="{0D108BD9-81ED-4DB2-BD59-A6C34878D82A}">
                    <a16:rowId xmlns:a16="http://schemas.microsoft.com/office/drawing/2014/main" val="552156963"/>
                  </a:ext>
                </a:extLst>
              </a:tr>
              <a:tr h="646395">
                <a:tc>
                  <a:txBody>
                    <a:bodyPr/>
                    <a:lstStyle/>
                    <a:p>
                      <a:pPr algn="just">
                        <a:spcAft>
                          <a:spcPts val="0"/>
                        </a:spcAft>
                      </a:pPr>
                      <a:r>
                        <a:rPr lang="en-US" sz="1800" kern="100">
                          <a:effectLst/>
                        </a:rPr>
                        <a:t>4</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Sorry for the delay in my response, however my contact in Sony is travelling and will not be able to respond until late next week.</a:t>
                      </a:r>
                      <a:endParaRPr lang="en-US" sz="1800" kern="100" dirty="0" smtClean="0">
                        <a:effectLst/>
                      </a:endParaRPr>
                    </a:p>
                  </a:txBody>
                  <a:tcPr marL="68580" marR="68580" marT="0" marB="0"/>
                </a:tc>
                <a:extLst>
                  <a:ext uri="{0D108BD9-81ED-4DB2-BD59-A6C34878D82A}">
                    <a16:rowId xmlns:a16="http://schemas.microsoft.com/office/drawing/2014/main" val="853889408"/>
                  </a:ext>
                </a:extLst>
              </a:tr>
            </a:tbl>
          </a:graphicData>
        </a:graphic>
      </p:graphicFrame>
      <p:sp>
        <p:nvSpPr>
          <p:cNvPr id="9" name="テキスト ボックス 8"/>
          <p:cNvSpPr txBox="1"/>
          <p:nvPr/>
        </p:nvSpPr>
        <p:spPr>
          <a:xfrm>
            <a:off x="1161627" y="2508685"/>
            <a:ext cx="1729961" cy="400110"/>
          </a:xfrm>
          <a:prstGeom prst="rect">
            <a:avLst/>
          </a:prstGeom>
          <a:noFill/>
        </p:spPr>
        <p:txBody>
          <a:bodyPr wrap="none" rtlCol="0">
            <a:spAutoFit/>
          </a:bodyPr>
          <a:lstStyle/>
          <a:p>
            <a:r>
              <a:rPr kumimoji="1" lang="ja-JP" altLang="en-US" sz="2000" b="1" dirty="0" smtClean="0">
                <a:latin typeface="メイリオ" panose="020B0604030504040204" pitchFamily="50" charset="-128"/>
                <a:ea typeface="メイリオ" panose="020B0604030504040204" pitchFamily="50" charset="-128"/>
              </a:rPr>
              <a:t>総例文数</a:t>
            </a:r>
            <a:r>
              <a:rPr lang="en-US" altLang="ja-JP" sz="2000" b="1" dirty="0">
                <a:latin typeface="メイリオ" panose="020B0604030504040204" pitchFamily="50" charset="-128"/>
                <a:ea typeface="メイリオ" panose="020B0604030504040204" pitchFamily="50" charset="-128"/>
              </a:rPr>
              <a:t>261</a:t>
            </a:r>
            <a:endParaRPr kumimoji="1" lang="ja-JP" altLang="en-US" sz="2000" b="1"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1161627" y="1879909"/>
            <a:ext cx="6573520" cy="369332"/>
          </a:xfrm>
          <a:prstGeom prst="rect">
            <a:avLst/>
          </a:prstGeom>
        </p:spPr>
        <p:txBody>
          <a:bodyPr wrap="square">
            <a:spAutoFit/>
          </a:bodyPr>
          <a:lstStyle/>
          <a:p>
            <a:r>
              <a:rPr lang="ja-JP" altLang="ja-JP" dirty="0" smtClean="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ビジネス</a:t>
            </a:r>
            <a:r>
              <a:rPr lang="ja-JP" altLang="ja-JP"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や一般的なマナーを考慮した英語例文集</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58789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rPr>
              <a:t>被験者</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に</a:t>
            </a:r>
            <a:r>
              <a:rPr kumimoji="1" lang="ja-JP" altLang="en-US" dirty="0" smtClean="0">
                <a:latin typeface="メイリオ" panose="020B0604030504040204" pitchFamily="50" charset="-128"/>
                <a:ea typeface="メイリオ" panose="020B0604030504040204" pitchFamily="50" charset="-128"/>
              </a:rPr>
              <a:t>英文で記述されたドキュメントをアップロードさせる</a:t>
            </a:r>
            <a:endParaRPr kumimoji="1"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被験者</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に実験システムを</a:t>
            </a:r>
            <a:r>
              <a:rPr lang="ja-JP" altLang="en-US" dirty="0" smtClean="0">
                <a:latin typeface="メイリオ" panose="020B0604030504040204" pitchFamily="50" charset="-128"/>
                <a:ea typeface="メイリオ" panose="020B0604030504040204" pitchFamily="50" charset="-128"/>
              </a:rPr>
              <a:t>用いて</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アップロードされたドキュメントの頻出スコアをもとにした英文を出題してたものを学習させる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被験者</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rPr>
              <a:t>ランダムに例文データ</a:t>
            </a:r>
            <a:r>
              <a:rPr lang="ja-JP" altLang="en-US" dirty="0" smtClean="0">
                <a:latin typeface="メイリオ" panose="020B0604030504040204" pitchFamily="50" charset="-128"/>
                <a:ea typeface="メイリオ" panose="020B0604030504040204" pitchFamily="50" charset="-128"/>
              </a:rPr>
              <a:t>から出題</a:t>
            </a:r>
            <a:r>
              <a:rPr lang="ja-JP" altLang="en-US" dirty="0">
                <a:latin typeface="メイリオ" panose="020B0604030504040204" pitchFamily="50" charset="-128"/>
                <a:ea typeface="メイリオ" panose="020B0604030504040204" pitchFamily="50" charset="-128"/>
              </a:rPr>
              <a:t>した問題を用いて学習</a:t>
            </a:r>
            <a:r>
              <a:rPr lang="ja-JP" altLang="en-US" dirty="0" smtClean="0">
                <a:latin typeface="メイリオ" panose="020B0604030504040204" pitchFamily="50" charset="-128"/>
                <a:ea typeface="メイリオ" panose="020B0604030504040204" pitchFamily="50" charset="-128"/>
              </a:rPr>
              <a:t>させる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rPr>
              <a:t>それぞれの被験者</a:t>
            </a:r>
            <a:r>
              <a:rPr lang="ja-JP" altLang="en-US" dirty="0" smtClean="0">
                <a:latin typeface="メイリオ" panose="020B0604030504040204" pitchFamily="50" charset="-128"/>
                <a:ea typeface="メイリオ" panose="020B0604030504040204" pitchFamily="50" charset="-128"/>
              </a:rPr>
              <a:t>に出題された英文についてアンケートをとる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rPr>
              <a:t>被験者</a:t>
            </a:r>
            <a:r>
              <a:rPr lang="en-US" altLang="ja-JP" dirty="0" smtClean="0">
                <a:latin typeface="メイリオ" panose="020B0604030504040204" pitchFamily="50" charset="-128"/>
                <a:ea typeface="メイリオ" panose="020B0604030504040204" pitchFamily="50" charset="-128"/>
              </a:rPr>
              <a:t>1</a:t>
            </a:r>
            <a:r>
              <a:rPr lang="ja-JP" altLang="en-US" dirty="0" err="1">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被験者</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にランダム単語と提案システムが抽出した単語を合わせた</a:t>
            </a:r>
            <a:r>
              <a:rPr lang="ja-JP" altLang="en-US" dirty="0" smtClean="0">
                <a:latin typeface="メイリオ" panose="020B0604030504040204" pitchFamily="50" charset="-128"/>
                <a:ea typeface="メイリオ" panose="020B0604030504040204" pitchFamily="50" charset="-128"/>
              </a:rPr>
              <a:t>問題を出題し正答率を記録する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19</a:t>
            </a:fld>
            <a:endParaRPr lang="ja-JP" altLang="en-US" dirty="0"/>
          </a:p>
        </p:txBody>
      </p:sp>
    </p:spTree>
    <p:extLst>
      <p:ext uri="{BB962C8B-B14F-4D97-AF65-F5344CB8AC3E}">
        <p14:creationId xmlns:p14="http://schemas.microsoft.com/office/powerpoint/2010/main" val="346740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27011" y="1910713"/>
            <a:ext cx="7529611" cy="4244145"/>
          </a:xfrm>
        </p:spPr>
        <p:txBody>
          <a:bodyPr>
            <a:normAutofit/>
          </a:bodyPr>
          <a:lstStyle/>
          <a:p>
            <a:r>
              <a:rPr lang="ja-JP" altLang="en-US" dirty="0" smtClean="0">
                <a:latin typeface="メイリオ" panose="020B0604030504040204" pitchFamily="50" charset="-128"/>
                <a:ea typeface="メイリオ" panose="020B0604030504040204" pitchFamily="50" charset="-128"/>
              </a:rPr>
              <a:t>グローバル化に伴う英語を用いたコミュニケーション機会の増加とともに英語で話すというスキルが重要に益々なりつつある</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e-Learning</a:t>
            </a:r>
            <a:r>
              <a:rPr lang="ja-JP" altLang="en-US" dirty="0" smtClean="0">
                <a:latin typeface="メイリオ" panose="020B0604030504040204" pitchFamily="50" charset="-128"/>
                <a:ea typeface="メイリオ" panose="020B0604030504040204" pitchFamily="50" charset="-128"/>
              </a:rPr>
              <a:t>システムを用いた英語学習も増加している．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一方で，日本人は英</a:t>
            </a:r>
            <a:r>
              <a:rPr lang="ja-JP" altLang="ja-JP" dirty="0" smtClean="0">
                <a:latin typeface="メイリオ" panose="020B0604030504040204" pitchFamily="50" charset="-128"/>
                <a:ea typeface="メイリオ" panose="020B0604030504040204" pitchFamily="50" charset="-128"/>
              </a:rPr>
              <a:t>語</a:t>
            </a:r>
            <a:r>
              <a:rPr lang="ja-JP" altLang="ja-JP" dirty="0">
                <a:latin typeface="メイリオ" panose="020B0604030504040204" pitchFamily="50" charset="-128"/>
                <a:ea typeface="メイリオ" panose="020B0604030504040204" pitchFamily="50" charset="-128"/>
              </a:rPr>
              <a:t>での読み書きがある程度できるもの</a:t>
            </a:r>
            <a:r>
              <a:rPr lang="ja-JP" altLang="ja-JP" dirty="0" smtClean="0">
                <a:latin typeface="メイリオ" panose="020B0604030504040204" pitchFamily="50" charset="-128"/>
                <a:ea typeface="メイリオ" panose="020B0604030504040204" pitchFamily="50" charset="-128"/>
              </a:rPr>
              <a:t>の</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発話、聞き取りという分野においては　</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カタカナ英語発音になってしまう，練習継続性の欠如や適切な指導者の不足などの問題を抱えている．</a:t>
            </a: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spTree>
    <p:extLst>
      <p:ext uri="{BB962C8B-B14F-4D97-AF65-F5344CB8AC3E}">
        <p14:creationId xmlns:p14="http://schemas.microsoft.com/office/powerpoint/2010/main" val="334394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ランダム出題システム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実験システムと同一の例文データベースを用いる</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一回の学習での出題数は実験システムと同一</a:t>
            </a: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英文をランダムに出題する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20</a:t>
            </a:fld>
            <a:endParaRPr lang="ja-JP" altLang="en-US" dirty="0"/>
          </a:p>
        </p:txBody>
      </p:sp>
      <p:sp>
        <p:nvSpPr>
          <p:cNvPr id="5" name="正方形/長方形 4"/>
          <p:cNvSpPr/>
          <p:nvPr/>
        </p:nvSpPr>
        <p:spPr>
          <a:xfrm>
            <a:off x="4321103" y="4240467"/>
            <a:ext cx="2268415" cy="840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784055" y="4595920"/>
            <a:ext cx="712032" cy="309718"/>
            <a:chOff x="6884999" y="3194825"/>
            <a:chExt cx="712032" cy="309718"/>
          </a:xfrm>
        </p:grpSpPr>
        <p:cxnSp>
          <p:nvCxnSpPr>
            <p:cNvPr id="7"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7290771" y="4093114"/>
            <a:ext cx="1478888" cy="1042649"/>
            <a:chOff x="7225023" y="2642592"/>
            <a:chExt cx="1478888" cy="1042649"/>
          </a:xfrm>
        </p:grpSpPr>
        <p:sp>
          <p:nvSpPr>
            <p:cNvPr id="10" name="テキスト ボックス 9"/>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cxnSp>
        <p:nvCxnSpPr>
          <p:cNvPr id="12" name="直線矢印コネクタ 11"/>
          <p:cNvCxnSpPr/>
          <p:nvPr/>
        </p:nvCxnSpPr>
        <p:spPr>
          <a:xfrm>
            <a:off x="3051037" y="4616350"/>
            <a:ext cx="1097766" cy="93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795" y="4084089"/>
            <a:ext cx="965672" cy="965672"/>
          </a:xfrm>
          <a:prstGeom prst="rect">
            <a:avLst/>
          </a:prstGeom>
        </p:spPr>
      </p:pic>
      <p:sp>
        <p:nvSpPr>
          <p:cNvPr id="14" name="正方形/長方形 13"/>
          <p:cNvSpPr/>
          <p:nvPr/>
        </p:nvSpPr>
        <p:spPr>
          <a:xfrm>
            <a:off x="3878291" y="5194179"/>
            <a:ext cx="3996459" cy="1061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3996588" y="5420432"/>
            <a:ext cx="3785271" cy="7047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データベースから無作為</a:t>
            </a: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に</a:t>
            </a: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726483" y="5252485"/>
            <a:ext cx="1659798" cy="600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例文データベース</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37431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発音テストシステム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ランダム単語と提案システムを用いて抽出した例文を</a:t>
            </a:r>
            <a:r>
              <a:rPr kumimoji="1" lang="en-US" altLang="ja-JP" dirty="0" smtClean="0">
                <a:latin typeface="メイリオ" panose="020B0604030504040204" pitchFamily="50" charset="-128"/>
                <a:ea typeface="メイリオ" panose="020B0604030504040204" pitchFamily="50" charset="-128"/>
              </a:rPr>
              <a:t>1:1</a:t>
            </a:r>
            <a:r>
              <a:rPr kumimoji="1" lang="ja-JP" altLang="en-US" dirty="0" smtClean="0">
                <a:latin typeface="メイリオ" panose="020B0604030504040204" pitchFamily="50" charset="-128"/>
                <a:ea typeface="メイリオ" panose="020B0604030504040204" pitchFamily="50" charset="-128"/>
              </a:rPr>
              <a:t>の割合で主題する．</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実験の学習フェーズで出題したものと同一の題材から主題する．</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21</a:t>
            </a:fld>
            <a:endParaRPr lang="ja-JP" altLang="en-US" dirty="0"/>
          </a:p>
        </p:txBody>
      </p:sp>
    </p:spTree>
    <p:extLst>
      <p:ext uri="{BB962C8B-B14F-4D97-AF65-F5344CB8AC3E}">
        <p14:creationId xmlns:p14="http://schemas.microsoft.com/office/powerpoint/2010/main" val="332848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715644" cy="1450757"/>
          </a:xfrm>
        </p:spPr>
        <p:txBody>
          <a:bodyPr/>
          <a:lstStyle/>
          <a:p>
            <a:r>
              <a:rPr kumimoji="1" lang="ja-JP" altLang="en-US" dirty="0" smtClean="0">
                <a:latin typeface="メイリオ" panose="020B0604030504040204" pitchFamily="50" charset="-128"/>
                <a:ea typeface="メイリオ" panose="020B0604030504040204" pitchFamily="50" charset="-128"/>
              </a:rPr>
              <a:t>例文データについて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t>例文データは英借文サイトから取得したい</a:t>
            </a:r>
            <a:endParaRPr lang="en-US" altLang="ja-JP" dirty="0" smtClean="0"/>
          </a:p>
          <a:p>
            <a:endParaRPr lang="en-US" altLang="ja-JP" dirty="0"/>
          </a:p>
          <a:p>
            <a:r>
              <a:rPr lang="en-US" altLang="ja-JP" dirty="0" smtClean="0"/>
              <a:t>Academic </a:t>
            </a:r>
            <a:r>
              <a:rPr lang="en-US" altLang="ja-JP" dirty="0" err="1" smtClean="0"/>
              <a:t>Phrasebank</a:t>
            </a:r>
            <a:r>
              <a:rPr lang="en-US" altLang="ja-JP" dirty="0" smtClean="0"/>
              <a:t>(</a:t>
            </a:r>
            <a:r>
              <a:rPr lang="ja-JP" altLang="en-US" dirty="0" smtClean="0"/>
              <a:t>論文用の英借文サイト</a:t>
            </a:r>
            <a:r>
              <a:rPr lang="en-US" altLang="ja-JP" dirty="0" smtClean="0"/>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2"/>
              </a:rPr>
              <a:t>http://www.phrasebank.manchester.ac.uk/</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英借文ドットコム</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ビジネス用の英文に秀でたサイト</a:t>
            </a:r>
            <a:r>
              <a:rPr lang="en-US" altLang="ja-JP" dirty="0" smtClean="0">
                <a:latin typeface="メイリオ" panose="020B0604030504040204" pitchFamily="50" charset="-128"/>
                <a:ea typeface="メイリオ" panose="020B0604030504040204" pitchFamily="50" charset="-128"/>
              </a:rPr>
              <a:t>)</a:t>
            </a:r>
          </a:p>
          <a:p>
            <a:r>
              <a:rPr lang="en-US" altLang="ja-JP" dirty="0" smtClean="0"/>
              <a:t>http</a:t>
            </a:r>
            <a:r>
              <a:rPr lang="en-US" altLang="ja-JP" dirty="0"/>
              <a:t>://www.eishakubun.com/</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22</a:t>
            </a:fld>
            <a:endParaRPr lang="ja-JP" altLang="en-US" dirty="0"/>
          </a:p>
        </p:txBody>
      </p:sp>
    </p:spTree>
    <p:extLst>
      <p:ext uri="{BB962C8B-B14F-4D97-AF65-F5344CB8AC3E}">
        <p14:creationId xmlns:p14="http://schemas.microsoft.com/office/powerpoint/2010/main" val="131969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今後のスケジュール</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23</a:t>
            </a:fld>
            <a:endParaRPr lang="ja-JP" altLang="en-US" dirty="0"/>
          </a:p>
        </p:txBody>
      </p:sp>
      <p:sp>
        <p:nvSpPr>
          <p:cNvPr id="10" name="テキスト ボックス 9"/>
          <p:cNvSpPr txBox="1"/>
          <p:nvPr/>
        </p:nvSpPr>
        <p:spPr>
          <a:xfrm>
            <a:off x="987996" y="4612932"/>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10</a:t>
            </a:r>
            <a:r>
              <a:rPr lang="ja-JP" altLang="en-US" sz="2400" b="1" dirty="0" smtClean="0">
                <a:latin typeface="メイリオ" panose="020B0604030504040204" pitchFamily="50" charset="-128"/>
                <a:ea typeface="メイリオ" panose="020B0604030504040204" pitchFamily="50" charset="-128"/>
              </a:rPr>
              <a:t>月実験開始 </a:t>
            </a:r>
            <a:r>
              <a:rPr lang="en-US" altLang="ja-JP" sz="2400" b="1" dirty="0" smtClean="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9</a:t>
            </a:r>
            <a:r>
              <a:rPr lang="ja-JP" altLang="en-US" sz="2400" b="1" dirty="0" smtClean="0">
                <a:latin typeface="メイリオ" panose="020B0604030504040204" pitchFamily="50" charset="-128"/>
                <a:ea typeface="メイリオ" panose="020B0604030504040204" pitchFamily="50" charset="-128"/>
              </a:rPr>
              <a:t>月末に実験システム完成</a:t>
            </a:r>
            <a:r>
              <a:rPr lang="en-US" altLang="ja-JP" sz="2400" dirty="0" smtClean="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987996" y="5133581"/>
            <a:ext cx="5476876"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12</a:t>
            </a:r>
            <a:r>
              <a:rPr lang="ja-JP" altLang="en-US" sz="2400" b="1" dirty="0" smtClean="0">
                <a:latin typeface="メイリオ" panose="020B0604030504040204" pitchFamily="50" charset="-128"/>
                <a:ea typeface="メイリオ" panose="020B0604030504040204" pitchFamily="50" charset="-128"/>
              </a:rPr>
              <a:t>月執筆開始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902271" y="1945920"/>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8</a:t>
            </a:r>
            <a:r>
              <a:rPr lang="ja-JP" altLang="en-US" sz="2400" b="1" dirty="0" smtClean="0">
                <a:latin typeface="メイリオ" panose="020B0604030504040204" pitchFamily="50" charset="-128"/>
                <a:ea typeface="メイリオ" panose="020B0604030504040204" pitchFamily="50" charset="-128"/>
              </a:rPr>
              <a:t>月システム完成</a:t>
            </a:r>
            <a:r>
              <a:rPr lang="ja-JP" altLang="en-US" sz="2400" b="1" dirty="0">
                <a:latin typeface="メイリオ" panose="020B0604030504040204" pitchFamily="50" charset="-128"/>
                <a:ea typeface="メイリオ" panose="020B0604030504040204" pitchFamily="50" charset="-128"/>
              </a:rPr>
              <a:t>を</a:t>
            </a:r>
            <a:r>
              <a:rPr lang="ja-JP" altLang="en-US" sz="2400" b="1" dirty="0" smtClean="0">
                <a:latin typeface="メイリオ" panose="020B0604030504040204" pitchFamily="50" charset="-128"/>
                <a:ea typeface="メイリオ" panose="020B0604030504040204" pitchFamily="50" charset="-128"/>
              </a:rPr>
              <a:t>目標に実装を開始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143000" y="2533650"/>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URL</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ブラウザの閲覧履歴やドキュメントなどから問題を抽出する機能の追加</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43000" y="3274815"/>
            <a:ext cx="567690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・データベースを用いて</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より学習ログの管理を実現</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42999" y="3744994"/>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・正答率から苦手な発音を割り出し</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それを重点的に出題する機能を実装</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24</a:t>
            </a:fld>
            <a:endParaRPr lang="ja-JP" altLang="en-US" dirty="0"/>
          </a:p>
        </p:txBody>
      </p:sp>
      <p:sp>
        <p:nvSpPr>
          <p:cNvPr id="5" name="正方形/長方形 4"/>
          <p:cNvSpPr/>
          <p:nvPr/>
        </p:nvSpPr>
        <p:spPr>
          <a:xfrm>
            <a:off x="885825" y="1885950"/>
            <a:ext cx="7458075" cy="400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b="1" dirty="0"/>
              <a:t>方式</a:t>
            </a:r>
            <a:endParaRPr lang="ja-JP" altLang="ja-JP" dirty="0"/>
          </a:p>
          <a:p>
            <a:r>
              <a:rPr lang="ja-JP" altLang="ja-JP" b="1" dirty="0"/>
              <a:t>方式</a:t>
            </a:r>
            <a:endParaRPr lang="ja-JP" altLang="ja-JP" dirty="0"/>
          </a:p>
          <a:p>
            <a:endParaRPr lang="en-US" altLang="ja-JP" sz="1400" dirty="0" smtClean="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750874396"/>
              </p:ext>
            </p:extLst>
          </p:nvPr>
        </p:nvGraphicFramePr>
        <p:xfrm>
          <a:off x="1239169" y="2721893"/>
          <a:ext cx="7185923" cy="1651000"/>
        </p:xfrm>
        <a:graphic>
          <a:graphicData uri="http://schemas.openxmlformats.org/drawingml/2006/table">
            <a:tbl>
              <a:tblPr firstRow="1" bandRow="1">
                <a:tableStyleId>{5C22544A-7EE6-4342-B048-85BDC9FD1C3A}</a:tableStyleId>
              </a:tblPr>
              <a:tblGrid>
                <a:gridCol w="2721129">
                  <a:extLst>
                    <a:ext uri="{9D8B030D-6E8A-4147-A177-3AD203B41FA5}">
                      <a16:colId xmlns:a16="http://schemas.microsoft.com/office/drawing/2014/main" val="3996122384"/>
                    </a:ext>
                  </a:extLst>
                </a:gridCol>
                <a:gridCol w="1734207">
                  <a:extLst>
                    <a:ext uri="{9D8B030D-6E8A-4147-A177-3AD203B41FA5}">
                      <a16:colId xmlns:a16="http://schemas.microsoft.com/office/drawing/2014/main" val="519099746"/>
                    </a:ext>
                  </a:extLst>
                </a:gridCol>
                <a:gridCol w="2730587">
                  <a:extLst>
                    <a:ext uri="{9D8B030D-6E8A-4147-A177-3AD203B41FA5}">
                      <a16:colId xmlns:a16="http://schemas.microsoft.com/office/drawing/2014/main" val="373789399"/>
                    </a:ext>
                  </a:extLst>
                </a:gridCol>
              </a:tblGrid>
              <a:tr h="317412">
                <a:tc>
                  <a:txBody>
                    <a:bodyPr/>
                    <a:lstStyle/>
                    <a:p>
                      <a:r>
                        <a:rPr kumimoji="1" lang="ja-JP" altLang="en-US" dirty="0" smtClean="0"/>
                        <a:t>方式</a:t>
                      </a:r>
                      <a:endParaRPr kumimoji="1" lang="ja-JP" altLang="en-US" dirty="0"/>
                    </a:p>
                  </a:txBody>
                  <a:tcPr/>
                </a:tc>
                <a:tc>
                  <a:txBody>
                    <a:bodyPr/>
                    <a:lstStyle/>
                    <a:p>
                      <a:r>
                        <a:rPr kumimoji="1" lang="ja-JP" altLang="en-US" dirty="0" smtClean="0"/>
                        <a:t>単語</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22665851"/>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読み書き頻度の高い英文</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読み書き頻度の高い英文から抽出</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extLst>
                  <a:ext uri="{0D108BD9-81ED-4DB2-BD59-A6C34878D82A}">
                    <a16:rowId xmlns:a16="http://schemas.microsoft.com/office/drawing/2014/main" val="858095235"/>
                  </a:ext>
                </a:extLst>
              </a:tr>
              <a:tr h="370840">
                <a:tc>
                  <a:txBody>
                    <a:bodyPr/>
                    <a:lstStyle/>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そうではない英文</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82782169"/>
                  </a:ext>
                </a:extLst>
              </a:tr>
            </a:tbl>
          </a:graphicData>
        </a:graphic>
      </p:graphicFrame>
    </p:spTree>
    <p:extLst>
      <p:ext uri="{BB962C8B-B14F-4D97-AF65-F5344CB8AC3E}">
        <p14:creationId xmlns:p14="http://schemas.microsoft.com/office/powerpoint/2010/main" val="186027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548640" y="1910781"/>
            <a:ext cx="8147619" cy="4332364"/>
          </a:xfrm>
        </p:spPr>
        <p:txBody>
          <a:bodyPr anchor="ctr">
            <a:normAutofit/>
          </a:bodyPr>
          <a:lstStyle/>
          <a:p>
            <a:pPr marL="0" indent="0">
              <a:buNone/>
            </a:pPr>
            <a:r>
              <a:rPr lang="en-US" altLang="ja-JP" sz="1800" b="1" dirty="0" smtClean="0">
                <a:latin typeface="メイリオ" panose="020B0604030504040204" pitchFamily="50" charset="-128"/>
                <a:ea typeface="メイリオ" panose="020B0604030504040204" pitchFamily="50" charset="-128"/>
              </a:rPr>
              <a:t>[1]e-</a:t>
            </a:r>
            <a:r>
              <a:rPr lang="ja-JP" altLang="en-US" sz="1800" b="1" dirty="0">
                <a:latin typeface="メイリオ" panose="020B0604030504040204" pitchFamily="50" charset="-128"/>
                <a:ea typeface="メイリオ" panose="020B0604030504040204" pitchFamily="50" charset="-128"/>
              </a:rPr>
              <a:t>ラーニング</a:t>
            </a:r>
            <a:r>
              <a:rPr lang="ja-JP" altLang="ja-JP" sz="1800" b="1" dirty="0">
                <a:latin typeface="メイリオ" panose="020B0604030504040204" pitchFamily="50" charset="-128"/>
                <a:ea typeface="メイリオ" panose="020B0604030504040204" pitchFamily="50" charset="-128"/>
              </a:rPr>
              <a:t>を用いた英語発音指導</a:t>
            </a:r>
            <a:r>
              <a:rPr lang="ja-JP" altLang="ja-JP" sz="1800" b="1" dirty="0" smtClean="0">
                <a:latin typeface="メイリオ" panose="020B0604030504040204" pitchFamily="50" charset="-128"/>
                <a:ea typeface="メイリオ" panose="020B0604030504040204" pitchFamily="50" charset="-128"/>
              </a:rPr>
              <a:t>システム</a:t>
            </a:r>
            <a:r>
              <a:rPr lang="en-US" altLang="ja-JP" sz="1800" b="1" dirty="0" smtClean="0">
                <a:latin typeface="メイリオ" panose="020B0604030504040204" pitchFamily="50" charset="-128"/>
                <a:ea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rPr>
              <a:t>野本</a:t>
            </a:r>
            <a:r>
              <a:rPr lang="en-US" altLang="ja-JP" sz="1800" b="1" dirty="0" smtClean="0">
                <a:latin typeface="メイリオ" panose="020B0604030504040204" pitchFamily="50" charset="-128"/>
                <a:ea typeface="メイリオ" panose="020B0604030504040204" pitchFamily="50" charset="-128"/>
              </a:rPr>
              <a:t>2015]</a:t>
            </a:r>
          </a:p>
          <a:p>
            <a:pPr marL="0" indent="0">
              <a:buNone/>
            </a:pPr>
            <a:r>
              <a:rPr lang="ja-JP" altLang="en-US" sz="1800" dirty="0" smtClean="0">
                <a:latin typeface="メイリオ" panose="020B0604030504040204" pitchFamily="50" charset="-128"/>
                <a:ea typeface="メイリオ" panose="020B0604030504040204" pitchFamily="50" charset="-128"/>
              </a:rPr>
              <a:t>既存の英語教育の発音問題を指摘し，解決策として</a:t>
            </a:r>
            <a:r>
              <a:rPr lang="en-US" altLang="ja-JP" sz="1800" dirty="0" smtClean="0">
                <a:latin typeface="メイリオ" panose="020B0604030504040204" pitchFamily="50" charset="-128"/>
                <a:ea typeface="メイリオ" panose="020B0604030504040204" pitchFamily="50" charset="-128"/>
              </a:rPr>
              <a:t>e-</a:t>
            </a:r>
            <a:r>
              <a:rPr lang="ja-JP" altLang="en-US" sz="1800" dirty="0" smtClean="0">
                <a:latin typeface="メイリオ" panose="020B0604030504040204" pitchFamily="50" charset="-128"/>
                <a:ea typeface="メイリオ" panose="020B0604030504040204" pitchFamily="50" charset="-128"/>
              </a:rPr>
              <a:t>ラーニングを用いた英語学習について提案している</a:t>
            </a:r>
            <a:endParaRPr lang="en-US" altLang="ja-JP" sz="1800" dirty="0">
              <a:latin typeface="メイリオ" panose="020B0604030504040204" pitchFamily="50" charset="-128"/>
              <a:ea typeface="メイリオ" panose="020B0604030504040204" pitchFamily="50" charset="-128"/>
            </a:endParaRPr>
          </a:p>
          <a:p>
            <a:pPr marL="0" indent="0">
              <a:buNone/>
            </a:pPr>
            <a:r>
              <a:rPr lang="en-US" altLang="ja-JP" sz="1800" b="1" dirty="0" smtClean="0">
                <a:latin typeface="メイリオ" panose="020B0604030504040204" pitchFamily="50" charset="-128"/>
                <a:ea typeface="メイリオ" panose="020B0604030504040204" pitchFamily="50" charset="-128"/>
              </a:rPr>
              <a:t>[</a:t>
            </a:r>
            <a:r>
              <a:rPr lang="en-US" altLang="ja-JP" sz="1800" b="1" dirty="0">
                <a:latin typeface="メイリオ" panose="020B0604030504040204" pitchFamily="50" charset="-128"/>
                <a:ea typeface="メイリオ" panose="020B0604030504040204" pitchFamily="50" charset="-128"/>
              </a:rPr>
              <a:t>2</a:t>
            </a:r>
            <a:r>
              <a:rPr lang="en-US" altLang="ja-JP" sz="1800" b="1" dirty="0" smtClean="0">
                <a:latin typeface="メイリオ" panose="020B0604030504040204" pitchFamily="50" charset="-128"/>
                <a:ea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rPr>
              <a:t>音声訓練と</a:t>
            </a:r>
            <a:r>
              <a:rPr lang="ja-JP" altLang="en-US" sz="1800" b="1" dirty="0">
                <a:latin typeface="メイリオ" panose="020B0604030504040204" pitchFamily="50" charset="-128"/>
                <a:ea typeface="メイリオ" panose="020B0604030504040204" pitchFamily="50" charset="-128"/>
              </a:rPr>
              <a:t>オリジナル・スピーキングテストサイトの</a:t>
            </a:r>
            <a:r>
              <a:rPr lang="ja-JP" altLang="en-US" sz="1800" b="1" dirty="0" smtClean="0">
                <a:latin typeface="メイリオ" panose="020B0604030504040204" pitchFamily="50" charset="-128"/>
                <a:ea typeface="メイリオ" panose="020B0604030504040204" pitchFamily="50" charset="-128"/>
              </a:rPr>
              <a:t>開発</a:t>
            </a:r>
            <a:r>
              <a:rPr lang="en-US" altLang="ja-JP" sz="1800" b="1" dirty="0" smtClean="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竹野</a:t>
            </a:r>
            <a:r>
              <a:rPr lang="en-US" altLang="ja-JP" sz="1800" b="1" dirty="0">
                <a:latin typeface="メイリオ" panose="020B0604030504040204" pitchFamily="50" charset="-128"/>
                <a:ea typeface="メイリオ" panose="020B0604030504040204" pitchFamily="50" charset="-128"/>
              </a:rPr>
              <a:t>2016]</a:t>
            </a:r>
          </a:p>
          <a:p>
            <a:pPr marL="0" indent="0">
              <a:buNone/>
            </a:pPr>
            <a:r>
              <a:rPr lang="en-US" altLang="ja-JP" sz="1700" dirty="0" smtClean="0">
                <a:latin typeface="メイリオ" panose="020B0604030504040204" pitchFamily="50" charset="-128"/>
                <a:ea typeface="メイリオ" panose="020B0604030504040204" pitchFamily="50" charset="-128"/>
              </a:rPr>
              <a:t>e-</a:t>
            </a:r>
            <a:r>
              <a:rPr lang="ja-JP" altLang="ja-JP" sz="1700" dirty="0">
                <a:latin typeface="メイリオ" panose="020B0604030504040204" pitchFamily="50" charset="-128"/>
                <a:ea typeface="メイリオ" panose="020B0604030504040204" pitchFamily="50" charset="-128"/>
              </a:rPr>
              <a:t>ラーニングシステムを使用しての学習の際に日本語と英語の音声の弁別の仕方、特に母音の発音に違いをスピーキングと</a:t>
            </a:r>
            <a:r>
              <a:rPr lang="ja-JP" altLang="ja-JP" sz="1700" dirty="0" smtClean="0">
                <a:latin typeface="メイリオ" panose="020B0604030504040204" pitchFamily="50" charset="-128"/>
                <a:ea typeface="メイリオ" panose="020B0604030504040204" pitchFamily="50" charset="-128"/>
              </a:rPr>
              <a:t>リスニング</a:t>
            </a:r>
            <a:r>
              <a:rPr lang="ja-JP" altLang="en-US" sz="1700" dirty="0" smtClean="0">
                <a:latin typeface="メイリオ" panose="020B0604030504040204" pitchFamily="50" charset="-128"/>
                <a:ea typeface="メイリオ" panose="020B0604030504040204" pitchFamily="50" charset="-128"/>
              </a:rPr>
              <a:t>に重点に置いて学習させる</a:t>
            </a:r>
            <a:r>
              <a:rPr lang="en-US" altLang="ja-JP" sz="1700" dirty="0" smtClean="0">
                <a:latin typeface="メイリオ" panose="020B0604030504040204" pitchFamily="50" charset="-128"/>
                <a:ea typeface="メイリオ" panose="020B0604030504040204" pitchFamily="50" charset="-128"/>
              </a:rPr>
              <a:t>.</a:t>
            </a:r>
          </a:p>
          <a:p>
            <a:pPr marL="0" indent="0">
              <a:buNone/>
            </a:pPr>
            <a:r>
              <a:rPr lang="ja-JP" altLang="en-US" sz="1400" dirty="0" smtClean="0">
                <a:latin typeface="メイリオ" panose="020B0604030504040204" pitchFamily="50" charset="-128"/>
                <a:ea typeface="メイリオ" panose="020B0604030504040204" pitchFamily="50" charset="-128"/>
              </a:rPr>
              <a:t> </a:t>
            </a:r>
            <a:r>
              <a:rPr lang="en-US" altLang="ja-JP" sz="1900" b="1" dirty="0" smtClean="0">
                <a:latin typeface="メイリオ" panose="020B0604030504040204" pitchFamily="50" charset="-128"/>
                <a:ea typeface="メイリオ" panose="020B0604030504040204" pitchFamily="50" charset="-128"/>
              </a:rPr>
              <a:t>[3]</a:t>
            </a:r>
            <a:r>
              <a:rPr lang="ja-JP" altLang="en-US" sz="1400" b="1" dirty="0" smtClean="0">
                <a:latin typeface="メイリオ" panose="020B0604030504040204" pitchFamily="50" charset="-128"/>
                <a:ea typeface="メイリオ" panose="020B0604030504040204" pitchFamily="50" charset="-128"/>
              </a:rPr>
              <a:t>発音</a:t>
            </a:r>
            <a:r>
              <a:rPr lang="en-US" altLang="ja-JP" sz="1400" b="1" dirty="0" smtClean="0">
                <a:latin typeface="メイリオ" panose="020B0604030504040204" pitchFamily="50" charset="-128"/>
                <a:ea typeface="メイリオ" panose="020B0604030504040204" pitchFamily="50" charset="-128"/>
              </a:rPr>
              <a:t>, </a:t>
            </a:r>
            <a:r>
              <a:rPr lang="ja-JP" altLang="en-US" sz="1400" b="1" dirty="0" smtClean="0">
                <a:latin typeface="メイリオ" panose="020B0604030504040204" pitchFamily="50" charset="-128"/>
                <a:ea typeface="メイリオ" panose="020B0604030504040204" pitchFamily="50" charset="-128"/>
              </a:rPr>
              <a:t>逐語訳</a:t>
            </a:r>
            <a:r>
              <a:rPr lang="en-US" altLang="ja-JP" sz="1400" b="1" dirty="0" smtClean="0">
                <a:latin typeface="メイリオ" panose="020B0604030504040204" pitchFamily="50" charset="-128"/>
                <a:ea typeface="メイリオ" panose="020B0604030504040204" pitchFamily="50" charset="-128"/>
              </a:rPr>
              <a:t>, </a:t>
            </a:r>
            <a:r>
              <a:rPr lang="ja-JP" altLang="en-US" sz="1400" b="1" dirty="0" smtClean="0">
                <a:latin typeface="メイリオ" panose="020B0604030504040204" pitchFamily="50" charset="-128"/>
                <a:ea typeface="メイリオ" panose="020B0604030504040204" pitchFamily="50" charset="-128"/>
              </a:rPr>
              <a:t>意訳を重視した英語教育をサポートする</a:t>
            </a:r>
            <a:r>
              <a:rPr lang="en-US" altLang="ja-JP" sz="1400" b="1" dirty="0" smtClean="0">
                <a:latin typeface="メイリオ" panose="020B0604030504040204" pitchFamily="50" charset="-128"/>
                <a:ea typeface="メイリオ" panose="020B0604030504040204" pitchFamily="50" charset="-128"/>
              </a:rPr>
              <a:t>e</a:t>
            </a:r>
            <a:r>
              <a:rPr lang="ja-JP" altLang="en-US" sz="1400" b="1" dirty="0" smtClean="0">
                <a:latin typeface="メイリオ" panose="020B0604030504040204" pitchFamily="50" charset="-128"/>
                <a:ea typeface="メイリオ" panose="020B0604030504040204" pitchFamily="50" charset="-128"/>
              </a:rPr>
              <a:t>ラーニングシステム</a:t>
            </a:r>
            <a:r>
              <a:rPr lang="en-US" altLang="ja-JP" sz="1400" b="1" dirty="0" smtClean="0">
                <a:latin typeface="メイリオ" panose="020B0604030504040204" pitchFamily="50" charset="-128"/>
                <a:ea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rPr>
              <a:t>野村</a:t>
            </a:r>
            <a:r>
              <a:rPr lang="en-US" altLang="ja-JP" sz="1400" b="1" dirty="0" smtClean="0">
                <a:latin typeface="メイリオ" panose="020B0604030504040204" pitchFamily="50" charset="-128"/>
                <a:ea typeface="メイリオ" panose="020B0604030504040204" pitchFamily="50" charset="-128"/>
              </a:rPr>
              <a:t>2016</a:t>
            </a:r>
            <a:r>
              <a:rPr lang="en-US" altLang="ja-JP" sz="1400" b="1" dirty="0">
                <a:latin typeface="メイリオ" panose="020B0604030504040204" pitchFamily="50" charset="-128"/>
                <a:ea typeface="メイリオ" panose="020B0604030504040204" pitchFamily="50" charset="-128"/>
              </a:rPr>
              <a:t>]</a:t>
            </a:r>
          </a:p>
          <a:p>
            <a:pPr marL="0" indent="0">
              <a:buNone/>
            </a:pPr>
            <a:r>
              <a:rPr lang="ja-JP" altLang="en-US" sz="1700" dirty="0">
                <a:latin typeface="メイリオ" panose="020B0604030504040204" pitchFamily="50" charset="-128"/>
                <a:ea typeface="メイリオ" panose="020B0604030504040204" pitchFamily="50" charset="-128"/>
              </a:rPr>
              <a:t>英</a:t>
            </a:r>
            <a:r>
              <a:rPr lang="ja-JP" altLang="ja-JP" sz="1700" dirty="0" smtClean="0">
                <a:latin typeface="メイリオ" panose="020B0604030504040204" pitchFamily="50" charset="-128"/>
                <a:ea typeface="メイリオ" panose="020B0604030504040204" pitchFamily="50" charset="-128"/>
              </a:rPr>
              <a:t>語</a:t>
            </a:r>
            <a:r>
              <a:rPr lang="ja-JP" altLang="ja-JP" sz="1700" dirty="0">
                <a:latin typeface="メイリオ" panose="020B0604030504040204" pitchFamily="50" charset="-128"/>
                <a:ea typeface="メイリオ" panose="020B0604030504040204" pitchFamily="50" charset="-128"/>
              </a:rPr>
              <a:t>教育の専門家ではない工学専門教員であっても容易に英語教育を実現するため．意訳を通してより自然な日本語への翻訳を目指す機能，発音記号に準拠した的確なスピーキングを目指す機能を実装した</a:t>
            </a:r>
            <a:r>
              <a:rPr lang="en-US" altLang="ja-JP" sz="1700" dirty="0">
                <a:latin typeface="メイリオ" panose="020B0604030504040204" pitchFamily="50" charset="-128"/>
                <a:ea typeface="メイリオ" panose="020B0604030504040204" pitchFamily="50" charset="-128"/>
              </a:rPr>
              <a:t>e-</a:t>
            </a:r>
            <a:r>
              <a:rPr lang="ja-JP" altLang="ja-JP" sz="1700" dirty="0">
                <a:latin typeface="メイリオ" panose="020B0604030504040204" pitchFamily="50" charset="-128"/>
                <a:ea typeface="メイリオ" panose="020B0604030504040204" pitchFamily="50" charset="-128"/>
              </a:rPr>
              <a:t>ラーニングシステム</a:t>
            </a:r>
            <a:endParaRPr lang="en-US" altLang="ja-JP" sz="17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4354" y="2065867"/>
            <a:ext cx="7422406" cy="3578188"/>
          </a:xfrm>
        </p:spPr>
        <p:txBody>
          <a:bodyPr>
            <a:normAutofit/>
          </a:bodyPr>
          <a:lstStyle/>
          <a:p>
            <a:pPr marL="0" indent="0">
              <a:buNone/>
            </a:pPr>
            <a:r>
              <a:rPr lang="ja-JP" altLang="en-US" sz="2400" dirty="0" smtClean="0">
                <a:latin typeface="メイリオ" panose="020B0604030504040204" pitchFamily="50" charset="-128"/>
                <a:ea typeface="メイリオ" panose="020B0604030504040204" pitchFamily="50" charset="-128"/>
              </a:rPr>
              <a:t>提案システムでは</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ja-JP" sz="2400" dirty="0" smtClean="0">
                <a:latin typeface="メイリオ" panose="020B0604030504040204" pitchFamily="50" charset="-128"/>
                <a:ea typeface="メイリオ" panose="020B0604030504040204" pitchFamily="50" charset="-128"/>
              </a:rPr>
              <a:t>学習者</a:t>
            </a:r>
            <a:r>
              <a:rPr lang="ja-JP" altLang="ja-JP" sz="2400" dirty="0">
                <a:latin typeface="メイリオ" panose="020B0604030504040204" pitchFamily="50" charset="-128"/>
                <a:ea typeface="メイリオ" panose="020B0604030504040204" pitchFamily="50" charset="-128"/>
              </a:rPr>
              <a:t>がこれまでに読み書きした英文中に含まれる英単語の出現頻度に基づいて，発音練習する対象となる英文を提示する．</a:t>
            </a:r>
            <a:endParaRPr lang="en-US" altLang="ja-JP" sz="2400" dirty="0">
              <a:latin typeface="メイリオ" panose="020B0604030504040204" pitchFamily="50" charset="-128"/>
              <a:ea typeface="メイリオ" panose="020B0604030504040204" pitchFamily="50" charset="-128"/>
            </a:endParaRPr>
          </a:p>
          <a:p>
            <a:pPr marL="0" indent="0">
              <a:buNone/>
            </a:pPr>
            <a:r>
              <a:rPr lang="ja-JP" altLang="ja-JP" sz="2400" dirty="0">
                <a:latin typeface="メイリオ" panose="020B0604030504040204" pitchFamily="50" charset="-128"/>
                <a:ea typeface="メイリオ" panose="020B0604030504040204" pitchFamily="50" charset="-128"/>
              </a:rPr>
              <a:t>普段の英語の読み書き経験・学習において，正しい英語発音を意識した学習を導入することにより，学習者は，英会話において実際に発話する可能性が高いと考えられる英単語の発音を優先的に練習することができる．</a:t>
            </a:r>
          </a:p>
          <a:p>
            <a:pPr marL="0" indent="0">
              <a:buNone/>
            </a:pPr>
            <a:endParaRPr lang="ja-JP" altLang="ja-JP"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3976468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6122" y="1910080"/>
            <a:ext cx="7893078" cy="4278411"/>
          </a:xfrm>
        </p:spPr>
        <p:txBody>
          <a:bodyPr>
            <a:normAutofit/>
          </a:bodyPr>
          <a:lstStyle/>
          <a:p>
            <a:pPr marL="0" indent="0">
              <a:buNone/>
            </a:pPr>
            <a:r>
              <a:rPr lang="ja-JP" altLang="ja-JP" dirty="0" smtClean="0">
                <a:latin typeface="メイリオ" panose="020B0604030504040204" pitchFamily="50" charset="-128"/>
                <a:ea typeface="メイリオ" panose="020B0604030504040204" pitchFamily="50" charset="-128"/>
              </a:rPr>
              <a:t>本研究</a:t>
            </a:r>
            <a:r>
              <a:rPr lang="ja-JP" altLang="ja-JP" dirty="0">
                <a:latin typeface="メイリオ" panose="020B0604030504040204" pitchFamily="50" charset="-128"/>
                <a:ea typeface="メイリオ" panose="020B0604030504040204" pitchFamily="50" charset="-128"/>
              </a:rPr>
              <a:t>で</a:t>
            </a:r>
            <a:r>
              <a:rPr lang="ja-JP" altLang="ja-JP" dirty="0" smtClean="0">
                <a:latin typeface="メイリオ" panose="020B0604030504040204" pitchFamily="50" charset="-128"/>
                <a:ea typeface="メイリオ" panose="020B0604030504040204" pitchFamily="50" charset="-128"/>
              </a:rPr>
              <a:t>は</a:t>
            </a: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ja-JP" dirty="0" smtClean="0">
                <a:latin typeface="メイリオ" panose="020B0604030504040204" pitchFamily="50" charset="-128"/>
                <a:ea typeface="メイリオ" panose="020B0604030504040204" pitchFamily="50" charset="-128"/>
              </a:rPr>
              <a:t>英文</a:t>
            </a:r>
            <a:r>
              <a:rPr lang="ja-JP" altLang="ja-JP" dirty="0">
                <a:latin typeface="メイリオ" panose="020B0604030504040204" pitchFamily="50" charset="-128"/>
                <a:ea typeface="メイリオ" panose="020B0604030504040204" pitchFamily="50" charset="-128"/>
              </a:rPr>
              <a:t>の読み書きはできるが，会話中に簡単な単語が</a:t>
            </a:r>
            <a:r>
              <a:rPr lang="ja-JP" altLang="ja-JP" dirty="0" smtClean="0">
                <a:latin typeface="メイリオ" panose="020B0604030504040204" pitchFamily="50" charset="-128"/>
                <a:ea typeface="メイリオ" panose="020B0604030504040204" pitchFamily="50" charset="-128"/>
              </a:rPr>
              <a:t>思いつかない</a:t>
            </a:r>
            <a:endParaRPr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ja-JP" dirty="0" smtClean="0">
                <a:latin typeface="メイリオ" panose="020B0604030504040204" pitchFamily="50" charset="-128"/>
                <a:ea typeface="メイリオ" panose="020B0604030504040204" pitchFamily="50" charset="-128"/>
              </a:rPr>
              <a:t>単語</a:t>
            </a:r>
            <a:r>
              <a:rPr lang="ja-JP" altLang="ja-JP" dirty="0">
                <a:latin typeface="メイリオ" panose="020B0604030504040204" pitchFamily="50" charset="-128"/>
                <a:ea typeface="メイリオ" panose="020B0604030504040204" pitchFamily="50" charset="-128"/>
              </a:rPr>
              <a:t>を知っていたとしても発音が通じないといった経験を</a:t>
            </a:r>
            <a:r>
              <a:rPr lang="ja-JP" altLang="ja-JP" dirty="0" smtClean="0">
                <a:latin typeface="メイリオ" panose="020B0604030504040204" pitchFamily="50" charset="-128"/>
                <a:ea typeface="メイリオ" panose="020B0604030504040204" pitchFamily="50" charset="-128"/>
              </a:rPr>
              <a:t>持つ話す</a:t>
            </a:r>
            <a:r>
              <a:rPr lang="ja-JP" altLang="ja-JP" dirty="0">
                <a:latin typeface="メイリオ" panose="020B0604030504040204" pitchFamily="50" charset="-128"/>
                <a:ea typeface="メイリオ" panose="020B0604030504040204" pitchFamily="50" charset="-128"/>
              </a:rPr>
              <a:t>ことに苦手意識の</a:t>
            </a:r>
            <a:r>
              <a:rPr lang="ja-JP" altLang="ja-JP" dirty="0" smtClean="0">
                <a:latin typeface="メイリオ" panose="020B0604030504040204" pitchFamily="50" charset="-128"/>
                <a:ea typeface="メイリオ" panose="020B0604030504040204" pitchFamily="50" charset="-128"/>
              </a:rPr>
              <a:t>ある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上記のような問題を抱えた</a:t>
            </a:r>
            <a:r>
              <a:rPr lang="ja-JP" altLang="ja-JP" dirty="0" smtClean="0">
                <a:latin typeface="メイリオ" panose="020B0604030504040204" pitchFamily="50" charset="-128"/>
                <a:ea typeface="メイリオ" panose="020B0604030504040204" pitchFamily="50" charset="-128"/>
              </a:rPr>
              <a:t>学習者を対象として</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読み書き</a:t>
            </a:r>
            <a:r>
              <a:rPr lang="ja-JP" altLang="en-US" dirty="0" smtClean="0">
                <a:latin typeface="メイリオ" panose="020B0604030504040204" pitchFamily="50" charset="-128"/>
                <a:ea typeface="メイリオ" panose="020B0604030504040204" pitchFamily="50" charset="-128"/>
              </a:rPr>
              <a:t>頻度に基づいた出題が可能な，</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ja-JP" dirty="0" smtClean="0">
                <a:latin typeface="メイリオ" panose="020B0604030504040204" pitchFamily="50" charset="-128"/>
                <a:ea typeface="メイリオ" panose="020B0604030504040204" pitchFamily="50" charset="-128"/>
              </a:rPr>
              <a:t>音声認識機能を活用した英語スピーキング学習システムを提案する．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2400" dirty="0" smtClean="0">
                <a:latin typeface="メイリオ" panose="020B0604030504040204" pitchFamily="50" charset="-128"/>
                <a:ea typeface="メイリオ" panose="020B0604030504040204" pitchFamily="50" charset="-128"/>
              </a:rPr>
              <a:t>読み書き頻度による出題が有効と思われる例</a:t>
            </a:r>
            <a:endParaRPr kumimoji="1" lang="ja-JP" altLang="en-US"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
        <p:nvSpPr>
          <p:cNvPr id="5" name="コンテンツ プレースホルダー 4"/>
          <p:cNvSpPr>
            <a:spLocks noGrp="1"/>
          </p:cNvSpPr>
          <p:nvPr>
            <p:ph idx="1"/>
          </p:nvPr>
        </p:nvSpPr>
        <p:spPr>
          <a:xfrm>
            <a:off x="822960" y="1903277"/>
            <a:ext cx="7808601" cy="833562"/>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rPr>
              <a:t>同じ意味あいの英文であっても</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学習者の読み書き頻度の高い英文に応じて使用する英文が分かれる</a:t>
            </a:r>
            <a:endParaRPr lang="en-US" altLang="ja-JP" dirty="0" smtClean="0">
              <a:latin typeface="メイリオ" panose="020B0604030504040204" pitchFamily="50" charset="-128"/>
              <a:ea typeface="メイリオ"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331363438"/>
              </p:ext>
            </p:extLst>
          </p:nvPr>
        </p:nvGraphicFramePr>
        <p:xfrm>
          <a:off x="609397" y="3335983"/>
          <a:ext cx="8305275" cy="2487171"/>
        </p:xfrm>
        <a:graphic>
          <a:graphicData uri="http://schemas.openxmlformats.org/drawingml/2006/table">
            <a:tbl>
              <a:tblPr firstRow="1" bandRow="1">
                <a:tableStyleId>{5C22544A-7EE6-4342-B048-85BDC9FD1C3A}</a:tableStyleId>
              </a:tblPr>
              <a:tblGrid>
                <a:gridCol w="2768425">
                  <a:extLst>
                    <a:ext uri="{9D8B030D-6E8A-4147-A177-3AD203B41FA5}">
                      <a16:colId xmlns:a16="http://schemas.microsoft.com/office/drawing/2014/main" val="2313573106"/>
                    </a:ext>
                  </a:extLst>
                </a:gridCol>
                <a:gridCol w="2768425">
                  <a:extLst>
                    <a:ext uri="{9D8B030D-6E8A-4147-A177-3AD203B41FA5}">
                      <a16:colId xmlns:a16="http://schemas.microsoft.com/office/drawing/2014/main" val="2473506448"/>
                    </a:ext>
                  </a:extLst>
                </a:gridCol>
                <a:gridCol w="2768425">
                  <a:extLst>
                    <a:ext uri="{9D8B030D-6E8A-4147-A177-3AD203B41FA5}">
                      <a16:colId xmlns:a16="http://schemas.microsoft.com/office/drawing/2014/main" val="2213861190"/>
                    </a:ext>
                  </a:extLst>
                </a:gridCol>
              </a:tblGrid>
              <a:tr h="482425">
                <a:tc>
                  <a:txBody>
                    <a:bodyPr/>
                    <a:lstStyle/>
                    <a:p>
                      <a:r>
                        <a:rPr kumimoji="1" lang="ja-JP" altLang="en-US" dirty="0" smtClean="0"/>
                        <a:t>学習者ごとの</a:t>
                      </a:r>
                      <a:endParaRPr kumimoji="1" lang="en-US" altLang="ja-JP" dirty="0" smtClean="0"/>
                    </a:p>
                    <a:p>
                      <a:r>
                        <a:rPr kumimoji="1" lang="ja-JP" altLang="en-US" dirty="0" smtClean="0"/>
                        <a:t>読み書き頻度が高い英文</a:t>
                      </a:r>
                      <a:endParaRPr kumimoji="1" lang="ja-JP" altLang="en-US" dirty="0"/>
                    </a:p>
                  </a:txBody>
                  <a:tcPr/>
                </a:tc>
                <a:tc>
                  <a:txBody>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開会式はどこで行われましたか？</a:t>
                      </a:r>
                      <a:r>
                        <a:rPr lang="en-US" altLang="ja-JP" dirty="0" smtClean="0">
                          <a:latin typeface="メイリオ" panose="020B0604030504040204" pitchFamily="50" charset="-128"/>
                          <a:ea typeface="メイリオ" panose="020B0604030504040204" pitchFamily="50" charset="-128"/>
                        </a:rPr>
                        <a:t>｣</a:t>
                      </a:r>
                      <a:endParaRPr kumimoji="1" lang="ja-JP" altLang="en-US" dirty="0"/>
                    </a:p>
                  </a:txBody>
                  <a:tcPr/>
                </a:tc>
                <a:tc>
                  <a:txBody>
                    <a:bodyPr/>
                    <a:lstStyle/>
                    <a:p>
                      <a:r>
                        <a:rPr kumimoji="1" lang="ja-JP" altLang="en-US" dirty="0" smtClean="0"/>
                        <a:t>備考</a:t>
                      </a:r>
                      <a:endParaRPr kumimoji="1" lang="ja-JP" altLang="en-US" dirty="0"/>
                    </a:p>
                  </a:txBody>
                  <a:tcPr/>
                </a:tc>
                <a:extLst>
                  <a:ext uri="{0D108BD9-81ED-4DB2-BD59-A6C34878D82A}">
                    <a16:rowId xmlns:a16="http://schemas.microsoft.com/office/drawing/2014/main" val="2904476910"/>
                  </a:ext>
                </a:extLst>
              </a:tr>
              <a:tr h="880737">
                <a:tc>
                  <a:txBody>
                    <a:bodyPr/>
                    <a:lstStyle/>
                    <a:p>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ceremony</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u="none" dirty="0" smtClean="0">
                          <a:solidFill>
                            <a:schemeClr val="tx1">
                              <a:lumMod val="85000"/>
                              <a:lumOff val="15000"/>
                            </a:schemeClr>
                          </a:solidFill>
                          <a:latin typeface="メイリオ" panose="020B0604030504040204" pitchFamily="50" charset="-128"/>
                          <a:ea typeface="メイリオ" panose="020B0604030504040204" pitchFamily="50" charset="-128"/>
                        </a:rPr>
                        <a:t>Where</a:t>
                      </a:r>
                      <a:r>
                        <a:rPr lang="en-US" altLang="ja-JP" u="none" dirty="0" smtClean="0">
                          <a:solidFill>
                            <a:schemeClr val="accent1">
                              <a:lumMod val="75000"/>
                            </a:schemeClr>
                          </a:solidFill>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was the Opening </a:t>
                      </a: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ceremony</a:t>
                      </a:r>
                      <a:r>
                        <a:rPr lang="en-US" altLang="ja-JP" dirty="0" smtClean="0">
                          <a:latin typeface="メイリオ" panose="020B0604030504040204" pitchFamily="50" charset="-128"/>
                          <a:ea typeface="メイリオ" panose="020B0604030504040204" pitchFamily="50" charset="-128"/>
                        </a:rPr>
                        <a:t> ?</a:t>
                      </a:r>
                    </a:p>
                  </a:txBody>
                  <a:tcPr/>
                </a:tc>
                <a:tc>
                  <a:txBody>
                    <a:bodyPr/>
                    <a:lstStyle/>
                    <a:p>
                      <a:r>
                        <a:rPr kumimoji="1" lang="ja-JP" altLang="en-US" dirty="0" smtClean="0">
                          <a:latin typeface="メイリオ" panose="020B0604030504040204" pitchFamily="50" charset="-128"/>
                          <a:ea typeface="メイリオ" panose="020B0604030504040204" pitchFamily="50" charset="-128"/>
                        </a:rPr>
                        <a:t>単語レベルで一致した表現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57219942"/>
                  </a:ext>
                </a:extLst>
              </a:tr>
              <a:tr h="966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Where did </a:t>
                      </a: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X </a:t>
                      </a: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take </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Where did </a:t>
                      </a: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ceremony </a:t>
                      </a: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take </a:t>
                      </a:r>
                      <a:r>
                        <a:rPr lang="en-US" altLang="ja-JP" dirty="0" smtClean="0">
                          <a:latin typeface="メイリオ" panose="020B0604030504040204" pitchFamily="50" charset="-128"/>
                          <a:ea typeface="メイリオ" panose="020B0604030504040204" pitchFamily="50" charset="-128"/>
                        </a:rPr>
                        <a:t>place?</a:t>
                      </a:r>
                    </a:p>
                  </a:txBody>
                  <a:tcPr/>
                </a:tc>
                <a:tc>
                  <a:txBody>
                    <a:bodyPr/>
                    <a:lstStyle/>
                    <a:p>
                      <a:r>
                        <a:rPr kumimoji="1" lang="ja-JP" altLang="en-US" dirty="0" smtClean="0">
                          <a:latin typeface="メイリオ" panose="020B0604030504040204" pitchFamily="50" charset="-128"/>
                          <a:ea typeface="メイリオ" panose="020B0604030504040204" pitchFamily="50" charset="-128"/>
                        </a:rPr>
                        <a:t>句レベルで一致した表現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0939950"/>
                  </a:ext>
                </a:extLst>
              </a:tr>
            </a:tbl>
          </a:graphicData>
        </a:graphic>
      </p:graphicFrame>
      <p:sp>
        <p:nvSpPr>
          <p:cNvPr id="11" name="コンテンツ プレースホルダー 4"/>
          <p:cNvSpPr txBox="1">
            <a:spLocks/>
          </p:cNvSpPr>
          <p:nvPr/>
        </p:nvSpPr>
        <p:spPr>
          <a:xfrm>
            <a:off x="857733" y="2930714"/>
            <a:ext cx="7808601" cy="369332"/>
          </a:xfrm>
          <a:prstGeom prst="rect">
            <a:avLst/>
          </a:prstGeom>
        </p:spPr>
        <p:txBody>
          <a:bodyPr vert="horz" wrap="square" lIns="0" tIns="45720" rIns="0" bIns="45720" rtlCol="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開会式はどこで行われましたか？</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という文章を英語で発話したい　</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23207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pic>
        <p:nvPicPr>
          <p:cNvPr id="49" name="図 48"/>
          <p:cNvPicPr/>
          <p:nvPr/>
        </p:nvPicPr>
        <p:blipFill>
          <a:blip r:embed="rId2">
            <a:extLst>
              <a:ext uri="{28A0092B-C50C-407E-A947-70E740481C1C}">
                <a14:useLocalDpi xmlns:a14="http://schemas.microsoft.com/office/drawing/2010/main" val="0"/>
              </a:ext>
            </a:extLst>
          </a:blip>
          <a:srcRect/>
          <a:stretch>
            <a:fillRect/>
          </a:stretch>
        </p:blipFill>
        <p:spPr bwMode="auto">
          <a:xfrm>
            <a:off x="2324197" y="1667654"/>
            <a:ext cx="4365221" cy="4792132"/>
          </a:xfrm>
          <a:prstGeom prst="rect">
            <a:avLst/>
          </a:prstGeom>
          <a:noFill/>
          <a:ln>
            <a:noFill/>
          </a:ln>
        </p:spPr>
      </p:pic>
    </p:spTree>
    <p:extLst>
      <p:ext uri="{BB962C8B-B14F-4D97-AF65-F5344CB8AC3E}">
        <p14:creationId xmlns:p14="http://schemas.microsoft.com/office/powerpoint/2010/main" val="1912285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pic>
        <p:nvPicPr>
          <p:cNvPr id="34" name="図 3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1814" y="1876212"/>
            <a:ext cx="4717626" cy="4321387"/>
          </a:xfrm>
          <a:prstGeom prst="rect">
            <a:avLst/>
          </a:prstGeom>
          <a:noFill/>
          <a:ln>
            <a:noFill/>
          </a:ln>
        </p:spPr>
      </p:pic>
    </p:spTree>
    <p:extLst>
      <p:ext uri="{BB962C8B-B14F-4D97-AF65-F5344CB8AC3E}">
        <p14:creationId xmlns:p14="http://schemas.microsoft.com/office/powerpoint/2010/main" val="1879373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081" y="286604"/>
            <a:ext cx="7543800" cy="1450757"/>
          </a:xfrm>
        </p:spPr>
        <p:txBody>
          <a:bodyPr/>
          <a:lstStyle/>
          <a:p>
            <a:r>
              <a:rPr lang="ja-JP" altLang="en-US" dirty="0">
                <a:latin typeface="メイリオ" panose="020B0604030504040204" pitchFamily="50" charset="-128"/>
                <a:ea typeface="メイリオ" panose="020B0604030504040204" pitchFamily="50" charset="-128"/>
              </a:rPr>
              <a:t>主</a:t>
            </a:r>
            <a:r>
              <a:rPr lang="ja-JP" altLang="en-US" dirty="0" smtClean="0">
                <a:latin typeface="メイリオ" panose="020B0604030504040204" pitchFamily="50" charset="-128"/>
                <a:ea typeface="メイリオ" panose="020B0604030504040204" pitchFamily="50" charset="-128"/>
              </a:rPr>
              <a:t>な実装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352425" y="1845733"/>
            <a:ext cx="8677275" cy="4278841"/>
          </a:xfrm>
        </p:spPr>
        <p:txBody>
          <a:bodyPr>
            <a:normAutofit lnSpcReduction="10000"/>
          </a:bodyPr>
          <a:lstStyle/>
          <a:p>
            <a:r>
              <a:rPr lang="ja-JP" altLang="en-US" dirty="0">
                <a:latin typeface="メイリオ" panose="020B0604030504040204" pitchFamily="50" charset="-128"/>
                <a:ea typeface="メイリオ" panose="020B0604030504040204" pitchFamily="50" charset="-128"/>
              </a:rPr>
              <a:t>実験システム</a:t>
            </a:r>
            <a:r>
              <a:rPr lang="ja-JP" altLang="en-US" dirty="0" smtClean="0">
                <a:latin typeface="メイリオ" panose="020B0604030504040204" pitchFamily="50" charset="-128"/>
                <a:ea typeface="メイリオ" panose="020B0604030504040204" pitchFamily="50" charset="-128"/>
              </a:rPr>
              <a:t>内</a:t>
            </a:r>
            <a:r>
              <a:rPr lang="ja-JP" altLang="en-US" dirty="0">
                <a:latin typeface="メイリオ" panose="020B0604030504040204" pitchFamily="50" charset="-128"/>
                <a:ea typeface="メイリオ" panose="020B0604030504040204" pitchFamily="50" charset="-128"/>
              </a:rPr>
              <a:t>で出題する問題用のデータを以下</a:t>
            </a:r>
            <a:r>
              <a:rPr lang="ja-JP" altLang="en-US" dirty="0" smtClean="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つから</a:t>
            </a:r>
            <a:r>
              <a:rPr lang="ja-JP" altLang="en-US" dirty="0">
                <a:latin typeface="メイリオ" panose="020B0604030504040204" pitchFamily="50" charset="-128"/>
                <a:ea typeface="メイリオ" panose="020B0604030504040204" pitchFamily="50" charset="-128"/>
              </a:rPr>
              <a:t>取得</a:t>
            </a:r>
            <a:r>
              <a:rPr lang="ja-JP" altLang="en-US" dirty="0" smtClean="0">
                <a:latin typeface="メイリオ" panose="020B0604030504040204" pitchFamily="50" charset="-128"/>
                <a:ea typeface="メイリオ" panose="020B0604030504040204" pitchFamily="50" charset="-128"/>
              </a:rPr>
              <a:t>したい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1</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チャットサービスでの</a:t>
            </a:r>
            <a:r>
              <a:rPr lang="ja-JP" altLang="en-US" sz="2200" dirty="0">
                <a:latin typeface="メイリオ" panose="020B0604030504040204" pitchFamily="50" charset="-128"/>
                <a:ea typeface="メイリオ" panose="020B0604030504040204" pitchFamily="50" charset="-128"/>
              </a:rPr>
              <a:t>英文</a:t>
            </a:r>
            <a:r>
              <a:rPr lang="ja-JP" altLang="en-US" sz="2200" dirty="0" smtClean="0">
                <a:latin typeface="メイリオ" panose="020B0604030504040204" pitchFamily="50" charset="-128"/>
                <a:ea typeface="メイリオ" panose="020B0604030504040204" pitchFamily="50" charset="-128"/>
              </a:rPr>
              <a:t>コミュニケーション</a:t>
            </a:r>
            <a:endParaRPr lang="en-US" altLang="ja-JP" sz="2200"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学習者</a:t>
            </a:r>
            <a:r>
              <a:rPr lang="ja-JP" altLang="en-US" sz="1500" dirty="0">
                <a:latin typeface="メイリオ" panose="020B0604030504040204" pitchFamily="50" charset="-128"/>
                <a:ea typeface="メイリオ" panose="020B0604030504040204" pitchFamily="50" charset="-128"/>
              </a:rPr>
              <a:t>が参加してる英語での会話が行われて</a:t>
            </a:r>
            <a:r>
              <a:rPr lang="ja-JP" altLang="en-US" sz="1500" dirty="0" smtClean="0">
                <a:latin typeface="メイリオ" panose="020B0604030504040204" pitchFamily="50" charset="-128"/>
                <a:ea typeface="メイリオ" panose="020B0604030504040204" pitchFamily="50" charset="-128"/>
              </a:rPr>
              <a:t>いるため</a:t>
            </a:r>
            <a:r>
              <a:rPr lang="en-US" altLang="ja-JP" sz="1500" dirty="0" smtClean="0">
                <a:latin typeface="メイリオ" panose="020B0604030504040204" pitchFamily="50" charset="-128"/>
                <a:ea typeface="メイリオ" panose="020B0604030504040204" pitchFamily="50" charset="-128"/>
              </a:rPr>
              <a:t>,</a:t>
            </a:r>
          </a:p>
          <a:p>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学習者の英会話に用いる英文が直接取得できる</a:t>
            </a:r>
            <a:r>
              <a:rPr lang="en-US" altLang="ja-JP" sz="1500" dirty="0" smtClean="0">
                <a:latin typeface="メイリオ" panose="020B0604030504040204" pitchFamily="50" charset="-128"/>
                <a:ea typeface="メイリオ" panose="020B0604030504040204" pitchFamily="50" charset="-128"/>
              </a:rPr>
              <a:t>.</a:t>
            </a:r>
          </a:p>
          <a:p>
            <a:r>
              <a:rPr lang="en-US" altLang="ja-JP" sz="1500" dirty="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   slack</a:t>
            </a:r>
            <a:r>
              <a:rPr lang="ja-JP" altLang="en-US" sz="1500" dirty="0" smtClean="0">
                <a:latin typeface="メイリオ" panose="020B0604030504040204" pitchFamily="50" charset="-128"/>
                <a:ea typeface="メイリオ" panose="020B0604030504040204" pitchFamily="50" charset="-128"/>
              </a:rPr>
              <a:t>であればログファイルを取得できる</a:t>
            </a:r>
            <a:endParaRPr lang="en-US" altLang="ja-JP" sz="1500" dirty="0" smtClean="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2</a:t>
            </a:r>
            <a:r>
              <a:rPr lang="en-US" altLang="ja-JP" sz="2200" dirty="0" smtClean="0">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学習者</a:t>
            </a:r>
            <a:r>
              <a:rPr lang="ja-JP" altLang="en-US" sz="2200" dirty="0" smtClean="0">
                <a:latin typeface="メイリオ" panose="020B0604030504040204" pitchFamily="50" charset="-128"/>
                <a:ea typeface="メイリオ" panose="020B0604030504040204" pitchFamily="50" charset="-128"/>
              </a:rPr>
              <a:t>が英語執筆したドキュメント</a:t>
            </a:r>
            <a:endParaRPr lang="en-US" altLang="ja-JP" sz="2200" dirty="0" smtClean="0">
              <a:latin typeface="メイリオ" panose="020B0604030504040204" pitchFamily="50" charset="-128"/>
              <a:ea typeface="メイリオ" panose="020B0604030504040204" pitchFamily="50" charset="-128"/>
            </a:endParaRPr>
          </a:p>
          <a:p>
            <a:r>
              <a:rPr lang="ja-JP" altLang="en-US" sz="22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執筆</a:t>
            </a:r>
            <a:r>
              <a:rPr lang="ja-JP" altLang="en-US" sz="1600" dirty="0" smtClean="0">
                <a:latin typeface="メイリオ" panose="020B0604030504040204" pitchFamily="50" charset="-128"/>
                <a:ea typeface="メイリオ" panose="020B0604030504040204" pitchFamily="50" charset="-128"/>
              </a:rPr>
              <a:t>を通して用いた</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英文は学習者自身が選択したものであり</a:t>
            </a:r>
            <a:r>
              <a:rPr lang="en-US" altLang="ja-JP" sz="1600" dirty="0" smtClean="0">
                <a:latin typeface="メイリオ" panose="020B0604030504040204" pitchFamily="50" charset="-128"/>
                <a:ea typeface="メイリオ" panose="020B0604030504040204" pitchFamily="50" charset="-128"/>
              </a:rPr>
              <a:t>.</a:t>
            </a:r>
          </a:p>
          <a:p>
            <a:r>
              <a:rPr lang="en-US" altLang="ja-JP" sz="1600" dirty="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rPr>
              <a:t>学習者との関連度が高い</a:t>
            </a:r>
            <a:r>
              <a:rPr lang="en-US" altLang="ja-JP" sz="1600" dirty="0" smtClean="0">
                <a:latin typeface="メイリオ" panose="020B0604030504040204" pitchFamily="50" charset="-128"/>
                <a:ea typeface="メイリオ" panose="020B0604030504040204" pitchFamily="50" charset="-128"/>
              </a:rPr>
              <a:t>.</a:t>
            </a:r>
          </a:p>
          <a:p>
            <a:pPr marL="0" indent="0">
              <a:buNone/>
            </a:pPr>
            <a:r>
              <a:rPr lang="en-US" altLang="ja-JP" dirty="0" smtClean="0">
                <a:latin typeface="メイリオ" panose="020B0604030504040204" pitchFamily="50" charset="-128"/>
                <a:ea typeface="メイリオ" panose="020B0604030504040204" pitchFamily="50" charset="-128"/>
              </a:rPr>
              <a:t>    </a:t>
            </a: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370" y="2762229"/>
            <a:ext cx="619125" cy="619125"/>
          </a:xfrm>
          <a:prstGeom prst="rect">
            <a:avLst/>
          </a:prstGeom>
        </p:spPr>
      </p:pic>
      <p:sp>
        <p:nvSpPr>
          <p:cNvPr id="6" name="テキスト ボックス 5"/>
          <p:cNvSpPr txBox="1"/>
          <p:nvPr/>
        </p:nvSpPr>
        <p:spPr>
          <a:xfrm>
            <a:off x="6132469" y="3504422"/>
            <a:ext cx="3005951" cy="646331"/>
          </a:xfrm>
          <a:prstGeom prst="rect">
            <a:avLst/>
          </a:prstGeom>
          <a:noFill/>
        </p:spPr>
        <p:txBody>
          <a:bodyPr wrap="none" rtlCol="0">
            <a:spAutoFit/>
          </a:bodyPr>
          <a:lstStyle/>
          <a:p>
            <a:r>
              <a:rPr kumimoji="1" lang="ja-JP" altLang="en-US" sz="1100" dirty="0" smtClean="0">
                <a:latin typeface="メイリオ" panose="020B0604030504040204" pitchFamily="50" charset="-128"/>
                <a:ea typeface="メイリオ" panose="020B0604030504040204" pitchFamily="50" charset="-128"/>
              </a:rPr>
              <a:t>研究室内で利用されているチャットサービス</a:t>
            </a:r>
            <a:endParaRPr kumimoji="1" lang="en-US" altLang="ja-JP" sz="1100" dirty="0" smtClean="0">
              <a:latin typeface="メイリオ" panose="020B0604030504040204" pitchFamily="50" charset="-128"/>
              <a:ea typeface="メイリオ" panose="020B0604030504040204" pitchFamily="50" charset="-128"/>
            </a:endParaRPr>
          </a:p>
          <a:p>
            <a:r>
              <a:rPr lang="en-US" altLang="ja-JP" sz="1100" dirty="0" smtClean="0">
                <a:latin typeface="メイリオ" panose="020B0604030504040204" pitchFamily="50" charset="-128"/>
                <a:ea typeface="メイリオ" panose="020B0604030504040204" pitchFamily="50" charset="-128"/>
              </a:rPr>
              <a:t>	</a:t>
            </a:r>
            <a:r>
              <a:rPr lang="en-US" altLang="ja-JP" sz="1400" b="1" dirty="0" smtClean="0">
                <a:latin typeface="メイリオ" panose="020B0604030504040204" pitchFamily="50" charset="-128"/>
                <a:ea typeface="メイリオ" panose="020B0604030504040204" pitchFamily="50" charset="-128"/>
              </a:rPr>
              <a:t>Slack</a:t>
            </a:r>
            <a:endParaRPr lang="ja-JP" altLang="en-US" sz="1400" b="1" dirty="0">
              <a:latin typeface="メイリオ" panose="020B0604030504040204" pitchFamily="50" charset="-128"/>
              <a:ea typeface="メイリオ" panose="020B0604030504040204" pitchFamily="50" charset="-128"/>
            </a:endParaRPr>
          </a:p>
          <a:p>
            <a:endParaRPr kumimoji="1" lang="en-US" altLang="ja-JP" sz="11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47205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11844</TotalTime>
  <Words>1550</Words>
  <Application>Microsoft Office PowerPoint</Application>
  <PresentationFormat>画面に合わせる (4:3)</PresentationFormat>
  <Paragraphs>207</Paragraphs>
  <Slides>24</Slides>
  <Notes>1</Notes>
  <HiddenSlides>4</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24</vt:i4>
      </vt:variant>
    </vt:vector>
  </HeadingPairs>
  <TitlesOfParts>
    <vt:vector size="34" baseType="lpstr">
      <vt:lpstr>ＭＳ Ｐゴシック</vt:lpstr>
      <vt:lpstr>ＭＳ 明朝</vt:lpstr>
      <vt:lpstr>メイリオ</vt:lpstr>
      <vt:lpstr>Arial</vt:lpstr>
      <vt:lpstr>Calibri</vt:lpstr>
      <vt:lpstr>Calibri Light</vt:lpstr>
      <vt:lpstr>Century</vt:lpstr>
      <vt:lpstr>Times New Roman</vt:lpstr>
      <vt:lpstr>Wingdings</vt:lpstr>
      <vt:lpstr>レトロスペクト</vt:lpstr>
      <vt:lpstr>学習者の読み書き頻度に基づいた 英語スピーキング学習支援システム </vt:lpstr>
      <vt:lpstr>背景</vt:lpstr>
      <vt:lpstr>関連研究</vt:lpstr>
      <vt:lpstr>研究動機</vt:lpstr>
      <vt:lpstr>研究目的</vt:lpstr>
      <vt:lpstr>読み書き頻度による出題が有効と思われる例</vt:lpstr>
      <vt:lpstr>提案方式</vt:lpstr>
      <vt:lpstr>実装システム図</vt:lpstr>
      <vt:lpstr>主な実装</vt:lpstr>
      <vt:lpstr>英単語頻度を算出１</vt:lpstr>
      <vt:lpstr>英単語頻度を算出２</vt:lpstr>
      <vt:lpstr>英語例文出題機能 </vt:lpstr>
      <vt:lpstr>式</vt:lpstr>
      <vt:lpstr>実装</vt:lpstr>
      <vt:lpstr>PowerPoint プレゼンテーション</vt:lpstr>
      <vt:lpstr>実験目的</vt:lpstr>
      <vt:lpstr>Academic Phrasebank </vt:lpstr>
      <vt:lpstr>英借文ドットコム</vt:lpstr>
      <vt:lpstr>実験手順</vt:lpstr>
      <vt:lpstr>ランダム出題システム</vt:lpstr>
      <vt:lpstr>発音テストシステム</vt:lpstr>
      <vt:lpstr>例文データについて</vt:lpstr>
      <vt:lpstr>今後のスケジュール</vt:lpstr>
      <vt:lpstr>本研究のアプローチ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kaisei aoki</cp:lastModifiedBy>
  <cp:revision>378</cp:revision>
  <dcterms:created xsi:type="dcterms:W3CDTF">2017-04-11T06:26:01Z</dcterms:created>
  <dcterms:modified xsi:type="dcterms:W3CDTF">2017-12-05T10:57:18Z</dcterms:modified>
</cp:coreProperties>
</file>