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94" r:id="rId1"/>
  </p:sldMasterIdLst>
  <p:notesMasterIdLst>
    <p:notesMasterId r:id="rId32"/>
  </p:notesMasterIdLst>
  <p:sldIdLst>
    <p:sldId id="260" r:id="rId2"/>
    <p:sldId id="264" r:id="rId3"/>
    <p:sldId id="271" r:id="rId4"/>
    <p:sldId id="283" r:id="rId5"/>
    <p:sldId id="320" r:id="rId6"/>
    <p:sldId id="291" r:id="rId7"/>
    <p:sldId id="265" r:id="rId8"/>
    <p:sldId id="300" r:id="rId9"/>
    <p:sldId id="319" r:id="rId10"/>
    <p:sldId id="282" r:id="rId11"/>
    <p:sldId id="318" r:id="rId12"/>
    <p:sldId id="303" r:id="rId13"/>
    <p:sldId id="301" r:id="rId14"/>
    <p:sldId id="305" r:id="rId15"/>
    <p:sldId id="304" r:id="rId16"/>
    <p:sldId id="313" r:id="rId17"/>
    <p:sldId id="314" r:id="rId18"/>
    <p:sldId id="296" r:id="rId19"/>
    <p:sldId id="315" r:id="rId20"/>
    <p:sldId id="316" r:id="rId21"/>
    <p:sldId id="317" r:id="rId22"/>
    <p:sldId id="302" r:id="rId23"/>
    <p:sldId id="295" r:id="rId24"/>
    <p:sldId id="298" r:id="rId25"/>
    <p:sldId id="306" r:id="rId26"/>
    <p:sldId id="307" r:id="rId27"/>
    <p:sldId id="321" r:id="rId28"/>
    <p:sldId id="290" r:id="rId29"/>
    <p:sldId id="284" r:id="rId30"/>
    <p:sldId id="274"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isei aoki" initials="ka" lastIdx="1" clrIdx="0">
    <p:extLst>
      <p:ext uri="{19B8F6BF-5375-455C-9EA6-DF929625EA0E}">
        <p15:presenceInfo xmlns:p15="http://schemas.microsoft.com/office/powerpoint/2012/main" userId="b7f8e14803d56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autoAdjust="0"/>
  </p:normalViewPr>
  <p:slideViewPr>
    <p:cSldViewPr snapToGrid="0">
      <p:cViewPr varScale="1">
        <p:scale>
          <a:sx n="70" d="100"/>
          <a:sy n="70" d="100"/>
        </p:scale>
        <p:origin x="1164" y="32"/>
      </p:cViewPr>
      <p:guideLst>
        <p:guide orient="horz" pos="2160"/>
        <p:guide pos="2880"/>
      </p:guideLst>
    </p:cSldViewPr>
  </p:slideViewPr>
  <p:outlineViewPr>
    <p:cViewPr>
      <p:scale>
        <a:sx n="33" d="100"/>
        <a:sy n="33" d="100"/>
      </p:scale>
      <p:origin x="0" y="10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4ECBD-3124-4A65-B401-09D556D72143}" type="datetimeFigureOut">
              <a:rPr kumimoji="1" lang="ja-JP" altLang="en-US" smtClean="0"/>
              <a:t>2017/12/12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51B65-C839-49DA-8CB6-C444CA15078D}" type="slidenum">
              <a:rPr kumimoji="1" lang="ja-JP" altLang="en-US" smtClean="0"/>
              <a:t>‹#›</a:t>
            </a:fld>
            <a:endParaRPr kumimoji="1" lang="ja-JP" altLang="en-US"/>
          </a:p>
        </p:txBody>
      </p:sp>
    </p:spTree>
    <p:extLst>
      <p:ext uri="{BB962C8B-B14F-4D97-AF65-F5344CB8AC3E}">
        <p14:creationId xmlns:p14="http://schemas.microsoft.com/office/powerpoint/2010/main" val="40079094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DC51B65-C839-49DA-8CB6-C444CA15078D}" type="slidenum">
              <a:rPr kumimoji="1" lang="ja-JP" altLang="en-US" smtClean="0"/>
              <a:t>1</a:t>
            </a:fld>
            <a:endParaRPr kumimoji="1" lang="ja-JP" altLang="en-US"/>
          </a:p>
        </p:txBody>
      </p:sp>
    </p:spTree>
    <p:extLst>
      <p:ext uri="{BB962C8B-B14F-4D97-AF65-F5344CB8AC3E}">
        <p14:creationId xmlns:p14="http://schemas.microsoft.com/office/powerpoint/2010/main" val="329411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C3C6485-45CA-46F4-8E6A-60935C7B2BF9}" type="datetime1">
              <a:rPr lang="ja-JP" altLang="en-US" smtClean="0"/>
              <a:t>2017/12/12</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4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6DD31B8-1E6D-4425-BECB-2A0E06604E3C}" type="datetime1">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7963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41E9CC1-4568-4176-9F7C-8AE7A4232A1E}" type="datetime1">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67468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DE29EF5-7FFD-442E-85D0-0405A2DCD942}" type="datetime1">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382741" y="6459786"/>
            <a:ext cx="984019" cy="365125"/>
          </a:xfrm>
        </p:spPr>
        <p:txBody>
          <a:bodyPr/>
          <a:lstStyle>
            <a:lvl1pPr>
              <a:defRPr sz="2400"/>
            </a:lvl1pPr>
          </a:lstStyle>
          <a:p>
            <a:fld id="{F0C8BD7C-297B-4AB2-8DEE-2A64CFBF57C1}" type="slidenum">
              <a:rPr lang="ja-JP" altLang="en-US" smtClean="0"/>
              <a:pPr/>
              <a:t>‹#›</a:t>
            </a:fld>
            <a:endParaRPr lang="ja-JP" altLang="en-US" dirty="0"/>
          </a:p>
        </p:txBody>
      </p:sp>
      <p:sp>
        <p:nvSpPr>
          <p:cNvPr id="7" name="Slide Number Placeholder 5"/>
          <p:cNvSpPr txBox="1">
            <a:spLocks/>
          </p:cNvSpPr>
          <p:nvPr userDrawn="1"/>
        </p:nvSpPr>
        <p:spPr>
          <a:xfrm>
            <a:off x="7146037" y="6376325"/>
            <a:ext cx="1150101"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36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6475088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E55491D-09A6-44AB-BF0B-5766B5255D47}" type="datetime1">
              <a:rPr kumimoji="1" lang="ja-JP" altLang="en-US" smtClean="0"/>
              <a:t>2017/12/12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0C8BD7C-297B-4AB2-8DEE-2A64CFBF57C1}" type="slidenum">
              <a:rPr lang="ja-JP" altLang="en-US" smtClean="0"/>
              <a:pPr/>
              <a:t>‹#›</a:t>
            </a:fld>
            <a:endParaRPr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8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normAutofit/>
          </a:bodyPr>
          <a:lstStyle>
            <a:lvl1pPr>
              <a:defRPr sz="4000"/>
            </a:lvl1pPr>
          </a:lstStyle>
          <a:p>
            <a:r>
              <a:rPr lang="ja-JP" altLang="en-US" dirty="0"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58CDAF64-1D67-4088-A65B-DDD5070996D1}" type="datetime1">
              <a:rPr kumimoji="1" lang="ja-JP" altLang="en-US" smtClean="0"/>
              <a:t>2017/12/12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0771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F8351D8-C3DE-41C7-995E-AE64274A54B2}" type="datetime1">
              <a:rPr kumimoji="1" lang="ja-JP" altLang="en-US" smtClean="0"/>
              <a:t>2017/12/12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25173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EA7B27F-16AF-4ABB-AC3E-B538E266E63B}" type="datetime1">
              <a:rPr kumimoji="1" lang="ja-JP" altLang="en-US" smtClean="0"/>
              <a:t>2017/12/12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10591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1581F-53D3-4208-9691-3904D952921D}" type="datetime1">
              <a:rPr kumimoji="1" lang="ja-JP" altLang="en-US" smtClean="0"/>
              <a:t>2017/12/12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4740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256C11B-007E-4D68-9FC8-7F848F5F83A5}" type="datetime1">
              <a:rPr kumimoji="1" lang="ja-JP" altLang="en-US" smtClean="0"/>
              <a:t>2017/12/12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36921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6B87D2-95D1-480A-99A1-AF7713F4DD47}" type="datetime1">
              <a:rPr kumimoji="1" lang="ja-JP" altLang="en-US" smtClean="0"/>
              <a:t>2017/12/12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0C8BD7C-297B-4AB2-8DEE-2A64CFBF57C1}" type="slidenum">
              <a:rPr kumimoji="1" lang="ja-JP" altLang="en-US" smtClean="0"/>
              <a:t>‹#›</a:t>
            </a:fld>
            <a:endParaRPr kumimoji="1" lang="ja-JP" altLang="en-US"/>
          </a:p>
        </p:txBody>
      </p:sp>
    </p:spTree>
    <p:extLst>
      <p:ext uri="{BB962C8B-B14F-4D97-AF65-F5344CB8AC3E}">
        <p14:creationId xmlns:p14="http://schemas.microsoft.com/office/powerpoint/2010/main" val="994099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dirty="0" smtClean="0"/>
              <a:t>マスター タイトル</a:t>
            </a:r>
            <a:r>
              <a:rPr lang="ja-JP" altLang="en-US" dirty="0" smtClean="0"/>
              <a:t>の</a:t>
            </a:r>
            <a:r>
              <a:rPr lang="en-US" altLang="ja-JP" dirty="0" smtClean="0"/>
              <a:t/>
            </a:r>
            <a:br>
              <a:rPr lang="en-US" altLang="ja-JP" dirty="0" smtClean="0"/>
            </a:br>
            <a:r>
              <a:rPr lang="ja-JP" altLang="en-US" dirty="0" smtClean="0"/>
              <a:t>書式</a:t>
            </a:r>
            <a:r>
              <a:rPr lang="ja-JP" altLang="en-US" dirty="0" smtClean="0"/>
              <a:t>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D7AAA8F-7136-4BA1-AA3E-445B62FFCD39}" type="datetime1">
              <a:rPr kumimoji="1" lang="ja-JP" altLang="en-US" smtClean="0"/>
              <a:t>2017/12/12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0C8BD7C-297B-4AB2-8DEE-2A64CFBF57C1}" type="slidenum">
              <a:rPr kumimoji="1" lang="ja-JP" altLang="en-US" smtClean="0"/>
              <a:t>‹#›</a:t>
            </a:fld>
            <a:endParaRPr kumimoji="1" lang="ja-JP" alt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9306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phrasebank.manchester.ac.uk/"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2900" y="785136"/>
            <a:ext cx="7543800" cy="3566160"/>
          </a:xfrm>
        </p:spPr>
        <p:txBody>
          <a:bodyPr>
            <a:normAutofit/>
          </a:bodyPr>
          <a:lstStyle/>
          <a:p>
            <a:r>
              <a:rPr lang="ja-JP" altLang="en-US" sz="3200" dirty="0"/>
              <a:t>学習者の読み書き頻度に基づいた</a:t>
            </a:r>
            <a:br>
              <a:rPr lang="ja-JP" altLang="en-US" sz="3200" dirty="0"/>
            </a:br>
            <a:r>
              <a:rPr lang="ja-JP" altLang="en-US" sz="3200" dirty="0"/>
              <a:t>英語スピーキング学習支援システム</a:t>
            </a:r>
            <a:br>
              <a:rPr lang="ja-JP" altLang="en-US" sz="3200" dirty="0"/>
            </a:br>
            <a:endParaRPr kumimoji="1" lang="ja-JP" altLang="en-US" sz="3200" dirty="0"/>
          </a:p>
        </p:txBody>
      </p:sp>
      <p:sp>
        <p:nvSpPr>
          <p:cNvPr id="3" name="サブタイトル 2"/>
          <p:cNvSpPr>
            <a:spLocks noGrp="1"/>
          </p:cNvSpPr>
          <p:nvPr>
            <p:ph type="subTitle" idx="1"/>
          </p:nvPr>
        </p:nvSpPr>
        <p:spPr/>
        <p:txBody>
          <a:bodyPr/>
          <a:lstStyle/>
          <a:p>
            <a:r>
              <a:rPr lang="ja-JP" altLang="en-US" dirty="0" smtClean="0">
                <a:latin typeface="メイリオ" panose="020B0604030504040204" pitchFamily="50" charset="-128"/>
                <a:ea typeface="メイリオ" panose="020B0604030504040204" pitchFamily="50" charset="-128"/>
              </a:rPr>
              <a:t>学籍番号：</a:t>
            </a:r>
            <a:r>
              <a:rPr lang="en-US" altLang="ja-JP" dirty="0" smtClean="0">
                <a:latin typeface="メイリオ" panose="020B0604030504040204" pitchFamily="50" charset="-128"/>
                <a:ea typeface="メイリオ" panose="020B0604030504040204" pitchFamily="50" charset="-128"/>
              </a:rPr>
              <a:t>1321084</a:t>
            </a:r>
            <a:r>
              <a:rPr lang="ja-JP" altLang="en-US" dirty="0" smtClean="0">
                <a:latin typeface="メイリオ" panose="020B0604030504040204" pitchFamily="50" charset="-128"/>
                <a:ea typeface="メイリオ" panose="020B0604030504040204" pitchFamily="50" charset="-128"/>
              </a:rPr>
              <a:t>　氏名：青木開生</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指導教員</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鷹野孝典</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a:t>
            </a:fld>
            <a:endParaRPr lang="ja-JP" altLang="en-US"/>
          </a:p>
        </p:txBody>
      </p:sp>
    </p:spTree>
    <p:extLst>
      <p:ext uri="{BB962C8B-B14F-4D97-AF65-F5344CB8AC3E}">
        <p14:creationId xmlns:p14="http://schemas.microsoft.com/office/powerpoint/2010/main" val="70612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システム図</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10</a:t>
            </a:fld>
            <a:endParaRPr lang="ja-JP" altLang="en-US" dirty="0"/>
          </a:p>
        </p:txBody>
      </p:sp>
      <p:sp>
        <p:nvSpPr>
          <p:cNvPr id="5" name="正方形/長方形 4"/>
          <p:cNvSpPr/>
          <p:nvPr/>
        </p:nvSpPr>
        <p:spPr>
          <a:xfrm>
            <a:off x="2596331" y="4075862"/>
            <a:ext cx="4786410" cy="21413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596330" y="1802998"/>
            <a:ext cx="4786411" cy="2220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7761" y="2364150"/>
            <a:ext cx="726097" cy="726097"/>
          </a:xfrm>
          <a:prstGeom prst="rect">
            <a:avLst/>
          </a:prstGeom>
        </p:spPr>
      </p:pic>
      <p:sp>
        <p:nvSpPr>
          <p:cNvPr id="8" name="テキスト ボックス 7"/>
          <p:cNvSpPr txBox="1"/>
          <p:nvPr/>
        </p:nvSpPr>
        <p:spPr>
          <a:xfrm>
            <a:off x="2586519" y="5093751"/>
            <a:ext cx="2113478" cy="300082"/>
          </a:xfrm>
          <a:prstGeom prst="rect">
            <a:avLst/>
          </a:prstGeom>
          <a:noFill/>
        </p:spPr>
        <p:txBody>
          <a:bodyPr wrap="square" rtlCol="0">
            <a:spAutoFit/>
          </a:bodyPr>
          <a:lstStyle/>
          <a:p>
            <a:pPr algn="ctr"/>
            <a:r>
              <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rPr>
              <a:t>英文</a:t>
            </a: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5299705" y="3090247"/>
            <a:ext cx="1948406" cy="6050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問題データ管理</a:t>
            </a:r>
            <a:endPar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sz="1350" b="1" dirty="0" err="1">
                <a:solidFill>
                  <a:schemeClr val="tx2">
                    <a:lumMod val="60000"/>
                    <a:lumOff val="40000"/>
                  </a:schemeClr>
                </a:solidFill>
                <a:latin typeface="メイリオ" panose="020B0604030504040204" pitchFamily="50" charset="-128"/>
                <a:ea typeface="メイリオ" panose="020B0604030504040204" pitchFamily="50" charset="-128"/>
              </a:rPr>
              <a:t>javascript</a:t>
            </a:r>
            <a:r>
              <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rPr>
              <a:t>)</a:t>
            </a:r>
            <a:endPar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7312" y="4408917"/>
            <a:ext cx="636900" cy="636900"/>
          </a:xfrm>
          <a:prstGeom prst="rect">
            <a:avLst/>
          </a:prstGeom>
        </p:spPr>
      </p:pic>
      <p:sp>
        <p:nvSpPr>
          <p:cNvPr id="11" name="テキスト ボックス 10"/>
          <p:cNvSpPr txBox="1"/>
          <p:nvPr/>
        </p:nvSpPr>
        <p:spPr>
          <a:xfrm>
            <a:off x="4699997" y="5996437"/>
            <a:ext cx="1791416" cy="300082"/>
          </a:xfrm>
          <a:prstGeom prst="rect">
            <a:avLst/>
          </a:prstGeom>
          <a:noFill/>
        </p:spPr>
        <p:txBody>
          <a:bodyPr wrap="square" rtlCol="0">
            <a:spAutoFit/>
          </a:bodyPr>
          <a:lstStyle/>
          <a:p>
            <a:pPr algn="ctr"/>
            <a:r>
              <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rPr>
              <a:t>例文データベース</a:t>
            </a:r>
          </a:p>
        </p:txBody>
      </p:sp>
      <p:sp>
        <p:nvSpPr>
          <p:cNvPr id="12" name="正方形/長方形 11"/>
          <p:cNvSpPr/>
          <p:nvPr/>
        </p:nvSpPr>
        <p:spPr>
          <a:xfrm>
            <a:off x="179666" y="2159347"/>
            <a:ext cx="2150089" cy="1080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2">
                    <a:lumMod val="60000"/>
                    <a:lumOff val="40000"/>
                  </a:schemeClr>
                </a:solidFill>
                <a:latin typeface="メイリオ" panose="020B0604030504040204" pitchFamily="50" charset="-128"/>
                <a:ea typeface="メイリオ" panose="020B0604030504040204" pitchFamily="50" charset="-128"/>
              </a:rPr>
              <a:t>学習者</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の作成した</a:t>
            </a:r>
            <a:endPar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英文コンテンツ</a:t>
            </a:r>
            <a:endPar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err="1" smtClean="0">
                <a:solidFill>
                  <a:schemeClr val="tx2">
                    <a:lumMod val="60000"/>
                    <a:lumOff val="40000"/>
                  </a:schemeClr>
                </a:solidFill>
                <a:latin typeface="メイリオ" panose="020B0604030504040204" pitchFamily="50" charset="-128"/>
                <a:ea typeface="メイリオ" panose="020B0604030504040204" pitchFamily="50" charset="-128"/>
              </a:rPr>
              <a:t>docx</a:t>
            </a:r>
            <a:r>
              <a:rPr lang="ja-JP" altLang="en-US" b="1" dirty="0" err="1"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b="1" dirty="0" err="1" smtClean="0">
                <a:solidFill>
                  <a:schemeClr val="tx2">
                    <a:lumMod val="60000"/>
                    <a:lumOff val="40000"/>
                  </a:schemeClr>
                </a:solidFill>
                <a:latin typeface="メイリオ" panose="020B0604030504040204" pitchFamily="50" charset="-128"/>
                <a:ea typeface="メイリオ" panose="020B0604030504040204" pitchFamily="50" charset="-128"/>
              </a:rPr>
              <a:t>pptx</a:t>
            </a: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7259549" y="2024799"/>
            <a:ext cx="1548746" cy="307777"/>
          </a:xfrm>
          <a:prstGeom prst="rect">
            <a:avLst/>
          </a:prstGeom>
        </p:spPr>
        <p:txBody>
          <a:bodyPr wrap="square">
            <a:spAutoFit/>
          </a:bodyP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発音練習を行う</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14" name="直線矢印コネクタ 13"/>
          <p:cNvCxnSpPr/>
          <p:nvPr/>
        </p:nvCxnSpPr>
        <p:spPr>
          <a:xfrm flipH="1" flipV="1">
            <a:off x="5490473" y="2640794"/>
            <a:ext cx="9302" cy="44161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7825141" y="3117882"/>
            <a:ext cx="1214051" cy="307777"/>
          </a:xfrm>
          <a:prstGeom prst="rect">
            <a:avLst/>
          </a:prstGeom>
        </p:spPr>
        <p:txBody>
          <a:bodyPr wrap="square">
            <a:spAutoFit/>
          </a:bodyP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学習者</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4627" y="5376649"/>
            <a:ext cx="670407" cy="670407"/>
          </a:xfrm>
          <a:prstGeom prst="rect">
            <a:avLst/>
          </a:prstGeom>
        </p:spPr>
      </p:pic>
      <p:sp>
        <p:nvSpPr>
          <p:cNvPr id="17" name="正方形/長方形 16"/>
          <p:cNvSpPr/>
          <p:nvPr/>
        </p:nvSpPr>
        <p:spPr>
          <a:xfrm>
            <a:off x="3077183" y="2294578"/>
            <a:ext cx="1538287" cy="8099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単語抽出</a:t>
            </a:r>
            <a:endPar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sz="1350" b="1" dirty="0" err="1" smtClean="0">
                <a:solidFill>
                  <a:schemeClr val="tx2">
                    <a:lumMod val="60000"/>
                    <a:lumOff val="40000"/>
                  </a:schemeClr>
                </a:solidFill>
                <a:latin typeface="メイリオ" panose="020B0604030504040204" pitchFamily="50" charset="-128"/>
                <a:ea typeface="メイリオ" panose="020B0604030504040204" pitchFamily="50" charset="-128"/>
              </a:rPr>
              <a:t>javascript</a:t>
            </a:r>
            <a:r>
              <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rPr>
              <a:t>)</a:t>
            </a:r>
            <a:endPar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5491193" y="3720426"/>
            <a:ext cx="8582" cy="5725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49"/>
          <p:cNvCxnSpPr/>
          <p:nvPr/>
        </p:nvCxnSpPr>
        <p:spPr>
          <a:xfrm flipH="1" flipV="1">
            <a:off x="5475863" y="4957734"/>
            <a:ext cx="5349" cy="39505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カギ線コネクタ 49"/>
          <p:cNvCxnSpPr/>
          <p:nvPr/>
        </p:nvCxnSpPr>
        <p:spPr>
          <a:xfrm>
            <a:off x="3575432" y="3211062"/>
            <a:ext cx="0" cy="110622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1" name="カギ線コネクタ 49"/>
          <p:cNvCxnSpPr>
            <a:stCxn id="12" idx="3"/>
            <a:endCxn id="17" idx="1"/>
          </p:cNvCxnSpPr>
          <p:nvPr/>
        </p:nvCxnSpPr>
        <p:spPr>
          <a:xfrm>
            <a:off x="2329755" y="2699578"/>
            <a:ext cx="747428"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カギ線コネクタ 49"/>
          <p:cNvCxnSpPr/>
          <p:nvPr/>
        </p:nvCxnSpPr>
        <p:spPr>
          <a:xfrm>
            <a:off x="3983695" y="4677777"/>
            <a:ext cx="697427" cy="106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732709" y="4308660"/>
            <a:ext cx="1538287" cy="633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単語頻度分析</a:t>
            </a:r>
            <a:endParaRPr lang="en-US" altLang="ja-JP" sz="15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en-US" altLang="ja-JP" sz="1500" b="1" dirty="0" smtClean="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sz="1500" b="1" dirty="0" err="1" smtClean="0">
                <a:solidFill>
                  <a:schemeClr val="tx2">
                    <a:lumMod val="60000"/>
                    <a:lumOff val="40000"/>
                  </a:schemeClr>
                </a:solidFill>
                <a:latin typeface="メイリオ" panose="020B0604030504040204" pitchFamily="50" charset="-128"/>
                <a:ea typeface="メイリオ" panose="020B0604030504040204" pitchFamily="50" charset="-128"/>
              </a:rPr>
              <a:t>php</a:t>
            </a:r>
            <a:r>
              <a:rPr lang="en-US" altLang="ja-JP" sz="1500" b="1" dirty="0" smtClean="0">
                <a:solidFill>
                  <a:schemeClr val="tx2">
                    <a:lumMod val="60000"/>
                    <a:lumOff val="40000"/>
                  </a:schemeClr>
                </a:solidFill>
                <a:latin typeface="メイリオ" panose="020B0604030504040204" pitchFamily="50" charset="-128"/>
                <a:ea typeface="メイリオ" panose="020B0604030504040204" pitchFamily="50" charset="-128"/>
              </a:rPr>
              <a:t>)</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872291" y="5469813"/>
            <a:ext cx="1538287" cy="633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b="1" dirty="0" err="1" smtClean="0">
                <a:solidFill>
                  <a:schemeClr val="tx2">
                    <a:lumMod val="60000"/>
                    <a:lumOff val="40000"/>
                  </a:schemeClr>
                </a:solidFill>
                <a:latin typeface="メイリオ" panose="020B0604030504040204" pitchFamily="50" charset="-128"/>
                <a:ea typeface="メイリオ" panose="020B0604030504040204" pitchFamily="50" charset="-128"/>
              </a:rPr>
              <a:t>mariaDB</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25" name="図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8247" y="4373125"/>
            <a:ext cx="672692" cy="672692"/>
          </a:xfrm>
          <a:prstGeom prst="rect">
            <a:avLst/>
          </a:prstGeom>
        </p:spPr>
      </p:pic>
      <p:cxnSp>
        <p:nvCxnSpPr>
          <p:cNvPr id="26" name="カギ線コネクタ 49"/>
          <p:cNvCxnSpPr/>
          <p:nvPr/>
        </p:nvCxnSpPr>
        <p:spPr>
          <a:xfrm>
            <a:off x="6745452" y="3725606"/>
            <a:ext cx="0" cy="59167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a:off x="5756616" y="5096968"/>
            <a:ext cx="1791416" cy="507831"/>
          </a:xfrm>
          <a:prstGeom prst="rect">
            <a:avLst/>
          </a:prstGeom>
          <a:noFill/>
        </p:spPr>
        <p:txBody>
          <a:bodyPr wrap="square" rtlCol="0">
            <a:spAutoFit/>
          </a:bodyPr>
          <a:lstStyle/>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学習ログ</a:t>
            </a:r>
            <a:endPar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データベース</a:t>
            </a:r>
            <a:endPar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5350493" y="1938646"/>
            <a:ext cx="1948406" cy="684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en-US" altLang="ja-JP" sz="1350" b="1" dirty="0" smtClean="0">
                <a:solidFill>
                  <a:schemeClr val="tx2">
                    <a:lumMod val="60000"/>
                    <a:lumOff val="40000"/>
                  </a:schemeClr>
                </a:solidFill>
                <a:latin typeface="メイリオ" panose="020B0604030504040204" pitchFamily="50" charset="-128"/>
                <a:ea typeface="メイリオ" panose="020B0604030504040204" pitchFamily="50" charset="-128"/>
              </a:rPr>
              <a:t>Google Speech API</a:t>
            </a: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を用いた音声処理</a:t>
            </a:r>
            <a:r>
              <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rPr>
              <a:t>(</a:t>
            </a:r>
            <a:r>
              <a:rPr lang="en-US" altLang="ja-JP" sz="1350" b="1" dirty="0" err="1">
                <a:solidFill>
                  <a:schemeClr val="tx2">
                    <a:lumMod val="60000"/>
                    <a:lumOff val="40000"/>
                  </a:schemeClr>
                </a:solidFill>
                <a:latin typeface="メイリオ" panose="020B0604030504040204" pitchFamily="50" charset="-128"/>
                <a:ea typeface="メイリオ" panose="020B0604030504040204" pitchFamily="50" charset="-128"/>
              </a:rPr>
              <a:t>javascript</a:t>
            </a:r>
            <a:r>
              <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rPr>
              <a:t>)</a:t>
            </a:r>
          </a:p>
          <a:p>
            <a:pPr algn="ctr"/>
            <a:endParaRPr lang="en-US" altLang="ja-JP"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9" name="直線矢印コネクタ 28"/>
          <p:cNvCxnSpPr/>
          <p:nvPr/>
        </p:nvCxnSpPr>
        <p:spPr>
          <a:xfrm>
            <a:off x="6745452" y="2622869"/>
            <a:ext cx="0" cy="47041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a:off x="7450418" y="2727198"/>
            <a:ext cx="51734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373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66563" y="266052"/>
            <a:ext cx="7543800" cy="1450757"/>
          </a:xfrm>
        </p:spPr>
        <p:txBody>
          <a:bodyPr/>
          <a:lstStyle/>
          <a:p>
            <a:r>
              <a:rPr lang="en-US" altLang="ja-JP" dirty="0"/>
              <a:t>Web UI </a:t>
            </a:r>
            <a:r>
              <a:rPr lang="ja-JP" altLang="en-US" dirty="0"/>
              <a:t>実装</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11</a:t>
            </a:fld>
            <a:endParaRPr lang="ja-JP" altLang="en-US" dirty="0"/>
          </a:p>
        </p:txBody>
      </p:sp>
      <p:pic>
        <p:nvPicPr>
          <p:cNvPr id="5" name="図 4"/>
          <p:cNvPicPr/>
          <p:nvPr/>
        </p:nvPicPr>
        <p:blipFill rotWithShape="1">
          <a:blip r:embed="rId2"/>
          <a:srcRect l="10609" r="11755" b="32048"/>
          <a:stretch/>
        </p:blipFill>
        <p:spPr bwMode="auto">
          <a:xfrm>
            <a:off x="2175636" y="1776854"/>
            <a:ext cx="3737205" cy="3222472"/>
          </a:xfrm>
          <a:prstGeom prst="rect">
            <a:avLst/>
          </a:prstGeom>
          <a:ln>
            <a:noFill/>
          </a:ln>
          <a:extLst>
            <a:ext uri="{53640926-AAD7-44D8-BBD7-CCE9431645EC}">
              <a14:shadowObscured xmlns:a14="http://schemas.microsoft.com/office/drawing/2010/main"/>
            </a:ext>
          </a:extLst>
        </p:spPr>
      </p:pic>
      <p:sp>
        <p:nvSpPr>
          <p:cNvPr id="6" name="テキスト ボックス 5"/>
          <p:cNvSpPr txBox="1"/>
          <p:nvPr/>
        </p:nvSpPr>
        <p:spPr>
          <a:xfrm>
            <a:off x="5382211" y="2691105"/>
            <a:ext cx="2614060" cy="369332"/>
          </a:xfrm>
          <a:prstGeom prst="rect">
            <a:avLst/>
          </a:prstGeom>
          <a:solidFill>
            <a:schemeClr val="bg1"/>
          </a:solidFill>
          <a:ln>
            <a:solidFill>
              <a:schemeClr val="tx1">
                <a:lumMod val="50000"/>
                <a:lumOff val="50000"/>
              </a:schemeClr>
            </a:solidFill>
          </a:ln>
        </p:spPr>
        <p:txBody>
          <a:bodyPr wrap="square" rtlCol="0">
            <a:spAutoFit/>
          </a:bodyPr>
          <a:lstStyle/>
          <a:p>
            <a:r>
              <a:rPr lang="en-US" altLang="ja-JP" dirty="0" smtClean="0"/>
              <a:t>(1) </a:t>
            </a:r>
            <a:r>
              <a:rPr kumimoji="1" lang="ja-JP" altLang="en-US" dirty="0" smtClean="0"/>
              <a:t>問題文</a:t>
            </a:r>
            <a:endParaRPr kumimoji="1" lang="ja-JP" altLang="en-US" dirty="0"/>
          </a:p>
        </p:txBody>
      </p:sp>
      <p:sp>
        <p:nvSpPr>
          <p:cNvPr id="7" name="テキスト ボックス 6"/>
          <p:cNvSpPr txBox="1"/>
          <p:nvPr/>
        </p:nvSpPr>
        <p:spPr>
          <a:xfrm>
            <a:off x="5382211" y="3240550"/>
            <a:ext cx="2614060" cy="369332"/>
          </a:xfrm>
          <a:prstGeom prst="rect">
            <a:avLst/>
          </a:prstGeom>
          <a:solidFill>
            <a:schemeClr val="bg1"/>
          </a:solidFill>
          <a:ln>
            <a:solidFill>
              <a:schemeClr val="tx1">
                <a:lumMod val="50000"/>
                <a:lumOff val="50000"/>
              </a:schemeClr>
            </a:solidFill>
          </a:ln>
        </p:spPr>
        <p:txBody>
          <a:bodyPr wrap="square" rtlCol="0">
            <a:spAutoFit/>
          </a:bodyPr>
          <a:lstStyle/>
          <a:p>
            <a:r>
              <a:rPr lang="en-US" altLang="ja-JP" dirty="0" smtClean="0"/>
              <a:t>(2) </a:t>
            </a:r>
            <a:r>
              <a:rPr kumimoji="1" lang="ja-JP" altLang="en-US" dirty="0" smtClean="0"/>
              <a:t>次の問題</a:t>
            </a:r>
            <a:r>
              <a:rPr lang="ja-JP" altLang="en-US" dirty="0" smtClean="0"/>
              <a:t>に進む</a:t>
            </a:r>
            <a:endParaRPr kumimoji="1" lang="ja-JP" altLang="en-US" dirty="0"/>
          </a:p>
        </p:txBody>
      </p:sp>
      <p:sp>
        <p:nvSpPr>
          <p:cNvPr id="8" name="テキスト ボックス 7"/>
          <p:cNvSpPr txBox="1"/>
          <p:nvPr/>
        </p:nvSpPr>
        <p:spPr>
          <a:xfrm>
            <a:off x="5382211" y="3798707"/>
            <a:ext cx="2614060" cy="369332"/>
          </a:xfrm>
          <a:prstGeom prst="rect">
            <a:avLst/>
          </a:prstGeom>
          <a:solidFill>
            <a:schemeClr val="bg1"/>
          </a:solidFill>
          <a:ln>
            <a:solidFill>
              <a:schemeClr val="tx1">
                <a:lumMod val="50000"/>
                <a:lumOff val="50000"/>
              </a:schemeClr>
            </a:solidFill>
          </a:ln>
        </p:spPr>
        <p:txBody>
          <a:bodyPr wrap="square" rtlCol="0">
            <a:spAutoFit/>
          </a:bodyPr>
          <a:lstStyle/>
          <a:p>
            <a:r>
              <a:rPr lang="en-US" altLang="ja-JP" dirty="0" smtClean="0"/>
              <a:t>(3) </a:t>
            </a:r>
            <a:r>
              <a:rPr kumimoji="1" lang="ja-JP" altLang="en-US" dirty="0" smtClean="0"/>
              <a:t>正解音声を再生</a:t>
            </a:r>
            <a:endParaRPr kumimoji="1" lang="ja-JP" altLang="en-US" dirty="0"/>
          </a:p>
        </p:txBody>
      </p:sp>
      <p:sp>
        <p:nvSpPr>
          <p:cNvPr id="9" name="テキスト ボックス 8"/>
          <p:cNvSpPr txBox="1"/>
          <p:nvPr/>
        </p:nvSpPr>
        <p:spPr>
          <a:xfrm>
            <a:off x="2535356" y="5334131"/>
            <a:ext cx="2203107" cy="369332"/>
          </a:xfrm>
          <a:prstGeom prst="rect">
            <a:avLst/>
          </a:prstGeom>
          <a:noFill/>
          <a:ln>
            <a:solidFill>
              <a:schemeClr val="tx1">
                <a:lumMod val="50000"/>
                <a:lumOff val="50000"/>
              </a:schemeClr>
            </a:solidFill>
          </a:ln>
        </p:spPr>
        <p:txBody>
          <a:bodyPr wrap="square" rtlCol="0">
            <a:spAutoFit/>
          </a:bodyPr>
          <a:lstStyle/>
          <a:p>
            <a:r>
              <a:rPr kumimoji="1" lang="en-US" altLang="ja-JP" dirty="0" smtClean="0"/>
              <a:t>(5) </a:t>
            </a:r>
            <a:r>
              <a:rPr kumimoji="1" lang="ja-JP" altLang="en-US" dirty="0" smtClean="0"/>
              <a:t>正解時の</a:t>
            </a:r>
            <a:r>
              <a:rPr lang="ja-JP" altLang="en-US" dirty="0" smtClean="0"/>
              <a:t>表示</a:t>
            </a:r>
            <a:endParaRPr kumimoji="1" lang="ja-JP" altLang="en-US" dirty="0"/>
          </a:p>
        </p:txBody>
      </p:sp>
      <p:sp>
        <p:nvSpPr>
          <p:cNvPr id="10" name="テキスト ボックス 9"/>
          <p:cNvSpPr txBox="1"/>
          <p:nvPr/>
        </p:nvSpPr>
        <p:spPr>
          <a:xfrm>
            <a:off x="5382211" y="4327657"/>
            <a:ext cx="2614060" cy="369332"/>
          </a:xfrm>
          <a:prstGeom prst="rect">
            <a:avLst/>
          </a:prstGeom>
          <a:solidFill>
            <a:schemeClr val="bg1"/>
          </a:solidFill>
          <a:ln>
            <a:solidFill>
              <a:schemeClr val="tx1">
                <a:lumMod val="50000"/>
                <a:lumOff val="50000"/>
              </a:schemeClr>
            </a:solidFill>
          </a:ln>
        </p:spPr>
        <p:txBody>
          <a:bodyPr wrap="square" rtlCol="0">
            <a:spAutoFit/>
          </a:bodyPr>
          <a:lstStyle/>
          <a:p>
            <a:r>
              <a:rPr kumimoji="1" lang="en-US" altLang="ja-JP" dirty="0" smtClean="0"/>
              <a:t>(4) </a:t>
            </a:r>
            <a:r>
              <a:rPr kumimoji="1" lang="ja-JP" altLang="en-US" dirty="0" smtClean="0"/>
              <a:t>音声認識された英文</a:t>
            </a:r>
            <a:endParaRPr kumimoji="1" lang="ja-JP" altLang="en-US" dirty="0"/>
          </a:p>
        </p:txBody>
      </p:sp>
      <p:cxnSp>
        <p:nvCxnSpPr>
          <p:cNvPr id="11" name="カギ線コネクタ 49"/>
          <p:cNvCxnSpPr/>
          <p:nvPr/>
        </p:nvCxnSpPr>
        <p:spPr>
          <a:xfrm flipH="1">
            <a:off x="4871625" y="4836141"/>
            <a:ext cx="3073" cy="38141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940994" y="5334131"/>
            <a:ext cx="2204894" cy="369332"/>
          </a:xfrm>
          <a:prstGeom prst="rect">
            <a:avLst/>
          </a:prstGeom>
          <a:noFill/>
          <a:ln>
            <a:solidFill>
              <a:schemeClr val="tx1">
                <a:lumMod val="50000"/>
                <a:lumOff val="50000"/>
              </a:schemeClr>
            </a:solidFill>
          </a:ln>
        </p:spPr>
        <p:txBody>
          <a:bodyPr wrap="square" rtlCol="0">
            <a:spAutoFit/>
          </a:bodyPr>
          <a:lstStyle/>
          <a:p>
            <a:r>
              <a:rPr kumimoji="1" lang="en-US" altLang="ja-JP" dirty="0" smtClean="0"/>
              <a:t>(6) </a:t>
            </a:r>
            <a:r>
              <a:rPr kumimoji="1" lang="ja-JP" altLang="en-US" dirty="0" smtClean="0"/>
              <a:t>不正解時の</a:t>
            </a:r>
            <a:r>
              <a:rPr lang="ja-JP" altLang="en-US" dirty="0" smtClean="0"/>
              <a:t>表示</a:t>
            </a:r>
            <a:endParaRPr kumimoji="1" lang="ja-JP" altLang="en-US" dirty="0"/>
          </a:p>
        </p:txBody>
      </p:sp>
      <p:pic>
        <p:nvPicPr>
          <p:cNvPr id="13" name="図 12"/>
          <p:cNvPicPr/>
          <p:nvPr/>
        </p:nvPicPr>
        <p:blipFill rotWithShape="1">
          <a:blip r:embed="rId3"/>
          <a:srcRect l="199" t="64323" r="51007" b="6195"/>
          <a:stretch/>
        </p:blipFill>
        <p:spPr>
          <a:xfrm>
            <a:off x="2535356" y="5750590"/>
            <a:ext cx="2019790" cy="539681"/>
          </a:xfrm>
          <a:prstGeom prst="rect">
            <a:avLst/>
          </a:prstGeom>
        </p:spPr>
      </p:pic>
      <p:pic>
        <p:nvPicPr>
          <p:cNvPr id="14" name="図 13"/>
          <p:cNvPicPr/>
          <p:nvPr/>
        </p:nvPicPr>
        <p:blipFill rotWithShape="1">
          <a:blip r:embed="rId4"/>
          <a:srcRect l="1616" t="69259" r="46441" b="1026"/>
          <a:stretch/>
        </p:blipFill>
        <p:spPr>
          <a:xfrm>
            <a:off x="4940994" y="5742956"/>
            <a:ext cx="2082004" cy="554947"/>
          </a:xfrm>
          <a:prstGeom prst="rect">
            <a:avLst/>
          </a:prstGeom>
        </p:spPr>
      </p:pic>
    </p:spTree>
    <p:extLst>
      <p:ext uri="{BB962C8B-B14F-4D97-AF65-F5344CB8AC3E}">
        <p14:creationId xmlns:p14="http://schemas.microsoft.com/office/powerpoint/2010/main" val="404389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t>
            </a:r>
            <a:r>
              <a:rPr lang="en-US" altLang="zh-TW" dirty="0" smtClean="0"/>
              <a:t>1</a:t>
            </a:r>
            <a:r>
              <a:rPr lang="en-US" altLang="zh-TW" dirty="0"/>
              <a:t>)</a:t>
            </a:r>
            <a:r>
              <a:rPr lang="zh-TW" altLang="en-US" dirty="0"/>
              <a:t>英単語頻度算出機能</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12</a:t>
            </a:fld>
            <a:endParaRPr lang="ja-JP" altLang="en-US" dirty="0"/>
          </a:p>
        </p:txBody>
      </p:sp>
      <p:sp>
        <p:nvSpPr>
          <p:cNvPr id="5" name="Rectangle 1"/>
          <p:cNvSpPr>
            <a:spLocks noGrp="1" noChangeArrowheads="1"/>
          </p:cNvSpPr>
          <p:nvPr>
            <p:ph idx="1"/>
          </p:nvPr>
        </p:nvSpPr>
        <p:spPr bwMode="auto">
          <a:xfrm>
            <a:off x="751959" y="1859607"/>
            <a:ext cx="839204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Step-1: </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学習者がこれまでに読み書きした</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英語文書</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0"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1</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0"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2</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1" u="none" strike="noStrike" cap="none" normalizeH="0" baseline="-3000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3</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 .., </a:t>
            </a:r>
            <a:r>
              <a:rPr kumimoji="0" lang="en-US" altLang="ja-JP" b="0" i="1"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d</a:t>
            </a:r>
            <a:r>
              <a:rPr kumimoji="0" lang="en-US" altLang="ja-JP" b="0" i="1" u="none" strike="noStrike" cap="none" normalizeH="0" baseline="-3000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n</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を選択し，英文を抽出する．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Step-2: Step-1</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で英文から英単語群を抽出する．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その際，各英単語はステミング処理を行い単数形や原形に変換される．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また，冠詞や代名詞等の不要語は，ストップワードとして削除される．</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Step-3: </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各文書に出現した英単語</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の出現回数の和に基づいて</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b="0" i="0"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英単語</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のスコア</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Score</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en-US" altLang="ja-JP" b="0" i="1"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t</a:t>
            </a:r>
            <a:r>
              <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a:t>
            </a:r>
            <a:r>
              <a:rPr kumimoji="0" lang="ja-JP" altLang="en-US" b="0" i="0" u="none" strike="noStrike" cap="none" normalizeH="0" baseline="0" dirty="0" err="1"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を算</a:t>
            </a:r>
            <a:r>
              <a:rPr kumimoji="0" lang="ja-JP" altLang="en-US"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rPr>
              <a:t>出する． </a:t>
            </a:r>
            <a:endParaRPr kumimoji="0" lang="en-US" altLang="ja-JP" b="0" i="0" u="none" strike="noStrike" cap="none" normalizeH="0" baseline="0" dirty="0" smtClean="0">
              <a:ln>
                <a:noFill/>
              </a:ln>
              <a:solidFill>
                <a:srgbClr val="0D0D0D"/>
              </a:solidFill>
              <a:effectLst/>
              <a:latin typeface="メイリオ" panose="020B0604030504040204" pitchFamily="50" charset="-128"/>
              <a:ea typeface="メイリオ" panose="020B0604030504040204" pitchFamily="50" charset="-128"/>
              <a:cs typeface="Times New Roman" panose="02020603050405020304" pitchFamily="18" charset="0"/>
            </a:endParaRPr>
          </a:p>
        </p:txBody>
      </p:sp>
      <p:graphicFrame>
        <p:nvGraphicFramePr>
          <p:cNvPr id="9" name="表 8"/>
          <p:cNvGraphicFramePr>
            <a:graphicFrameLocks noGrp="1"/>
          </p:cNvGraphicFramePr>
          <p:nvPr>
            <p:extLst>
              <p:ext uri="{D42A27DB-BD31-4B8C-83A1-F6EECF244321}">
                <p14:modId xmlns:p14="http://schemas.microsoft.com/office/powerpoint/2010/main" val="2409365383"/>
              </p:ext>
            </p:extLst>
          </p:nvPr>
        </p:nvGraphicFramePr>
        <p:xfrm>
          <a:off x="903394" y="4899978"/>
          <a:ext cx="7382932" cy="1286933"/>
        </p:xfrm>
        <a:graphic>
          <a:graphicData uri="http://schemas.openxmlformats.org/drawingml/2006/table">
            <a:tbl>
              <a:tblPr firstRow="1" bandRow="1">
                <a:tableStyleId>{5940675A-B579-460E-94D1-54222C63F5DA}</a:tableStyleId>
              </a:tblPr>
              <a:tblGrid>
                <a:gridCol w="7382932">
                  <a:extLst>
                    <a:ext uri="{9D8B030D-6E8A-4147-A177-3AD203B41FA5}">
                      <a16:colId xmlns:a16="http://schemas.microsoft.com/office/drawing/2014/main" val="1963293731"/>
                    </a:ext>
                  </a:extLst>
                </a:gridCol>
              </a:tblGrid>
              <a:tr h="372533">
                <a:tc>
                  <a:txBody>
                    <a:bodyPr/>
                    <a:lstStyle/>
                    <a:p>
                      <a:r>
                        <a:rPr kumimoji="1" lang="ja-JP" altLang="ja-JP" sz="1800" kern="1200" dirty="0" smtClean="0">
                          <a:solidFill>
                            <a:schemeClr val="tx1"/>
                          </a:solidFill>
                          <a:effectLst/>
                          <a:latin typeface="メイリオ" panose="020B0604030504040204" pitchFamily="50" charset="-128"/>
                          <a:ea typeface="メイリオ" panose="020B0604030504040204" pitchFamily="50" charset="-128"/>
                          <a:cs typeface="+mn-cs"/>
                        </a:rPr>
                        <a:t> ストップワードの例 </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337448232"/>
                  </a:ext>
                </a:extLst>
              </a:tr>
              <a:tr h="370840">
                <a:tc>
                  <a:txBody>
                    <a:bodyPr/>
                    <a:lstStyle/>
                    <a:p>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’an’</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 ‘</a:t>
                      </a:r>
                      <a:r>
                        <a:rPr kumimoji="1" lang="en-US"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i</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’my’</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’me’</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’mine’, ‘you’, ’your’, ’yours’, ‘we’, ’our’, ’us’, ’he’, ‘his’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’him’</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’she’</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’her’, ‘hers’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’they’</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’their’</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’theirs’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’it’</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’its’</a:t>
                      </a:r>
                      <a:r>
                        <a:rPr kumimoji="1" lang="ja-JP" altLang="ja-JP" sz="1800" kern="1200" dirty="0" err="1" smtClean="0">
                          <a:solidFill>
                            <a:schemeClr val="tx1"/>
                          </a:solidFill>
                          <a:effectLst/>
                          <a:latin typeface="メイリオ" panose="020B0604030504040204" pitchFamily="50" charset="-128"/>
                          <a:ea typeface="メイリオ" panose="020B0604030504040204" pitchFamily="50" charset="-128"/>
                          <a:cs typeface="+mn-cs"/>
                        </a:rPr>
                        <a:t>，</a:t>
                      </a:r>
                      <a:r>
                        <a:rPr kumimoji="1" lang="en-US" altLang="ja-JP" sz="1800" kern="1200" dirty="0" smtClean="0">
                          <a:solidFill>
                            <a:schemeClr val="tx1"/>
                          </a:solidFill>
                          <a:effectLst/>
                          <a:latin typeface="メイリオ" panose="020B0604030504040204" pitchFamily="50" charset="-128"/>
                          <a:ea typeface="メイリオ" panose="020B0604030504040204" pitchFamily="50" charset="-128"/>
                          <a:cs typeface="+mn-cs"/>
                        </a:rPr>
                        <a:t>’this’</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97121323"/>
                  </a:ext>
                </a:extLst>
              </a:tr>
            </a:tbl>
          </a:graphicData>
        </a:graphic>
      </p:graphicFrame>
    </p:spTree>
    <p:extLst>
      <p:ext uri="{BB962C8B-B14F-4D97-AF65-F5344CB8AC3E}">
        <p14:creationId xmlns:p14="http://schemas.microsoft.com/office/powerpoint/2010/main" val="423155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zh-TW" dirty="0"/>
              <a:t>(2)</a:t>
            </a:r>
            <a:r>
              <a:rPr lang="zh-TW" altLang="en-US" dirty="0"/>
              <a:t>英語例文出題機能</a:t>
            </a:r>
            <a:endParaRPr lang="ja-JP"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13</a:t>
            </a:fld>
            <a:endParaRPr lang="ja-JP" altLang="en-US" dirty="0"/>
          </a:p>
        </p:txBody>
      </p:sp>
      <p:sp>
        <p:nvSpPr>
          <p:cNvPr id="6" name="テキスト ボックス 5"/>
          <p:cNvSpPr txBox="1"/>
          <p:nvPr/>
        </p:nvSpPr>
        <p:spPr>
          <a:xfrm>
            <a:off x="900855" y="2589371"/>
            <a:ext cx="8084457" cy="2031325"/>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rPr>
              <a:t>ドキュメントの形式ごとに単語に重みを設定する．</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例えば</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Web</a:t>
            </a:r>
            <a:r>
              <a:rPr lang="ja-JP" altLang="ja-JP" dirty="0">
                <a:latin typeface="メイリオ" panose="020B0604030504040204" pitchFamily="50" charset="-128"/>
                <a:ea typeface="メイリオ" panose="020B0604030504040204" pitchFamily="50" charset="-128"/>
              </a:rPr>
              <a:t>文書の英文よりも，プレゼンテーション資料</a:t>
            </a:r>
            <a:r>
              <a:rPr lang="ja-JP" altLang="ja-JP" dirty="0" smtClean="0">
                <a:latin typeface="メイリオ" panose="020B0604030504040204" pitchFamily="50" charset="-128"/>
                <a:ea typeface="メイリオ" panose="020B0604030504040204" pitchFamily="50" charset="-128"/>
              </a:rPr>
              <a:t>の</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英文に重点</a:t>
            </a:r>
            <a:r>
              <a:rPr lang="ja-JP" altLang="ja-JP" dirty="0">
                <a:latin typeface="メイリオ" panose="020B0604030504040204" pitchFamily="50" charset="-128"/>
                <a:ea typeface="メイリオ" panose="020B0604030504040204" pitchFamily="50" charset="-128"/>
              </a:rPr>
              <a:t>を</a:t>
            </a:r>
            <a:r>
              <a:rPr lang="ja-JP" altLang="ja-JP" dirty="0" smtClean="0">
                <a:latin typeface="メイリオ" panose="020B0604030504040204" pitchFamily="50" charset="-128"/>
                <a:ea typeface="メイリオ" panose="020B0604030504040204" pitchFamily="50" charset="-128"/>
              </a:rPr>
              <a:t>置きたい場合，</a:t>
            </a:r>
            <a:endParaRPr lang="en-US" altLang="ja-JP"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W</a:t>
            </a:r>
            <a:r>
              <a:rPr lang="en-US" altLang="ja-JP" baseline="-25000" dirty="0" smtClean="0">
                <a:latin typeface="メイリオ" panose="020B0604030504040204" pitchFamily="50" charset="-128"/>
                <a:ea typeface="メイリオ" panose="020B0604030504040204" pitchFamily="50" charset="-128"/>
              </a:rPr>
              <a:t>1</a:t>
            </a:r>
            <a:r>
              <a:rPr lang="en-US" altLang="ja-JP" i="1" baseline="30000" dirty="0" smtClean="0">
                <a:latin typeface="メイリオ" panose="020B0604030504040204" pitchFamily="50" charset="-128"/>
                <a:ea typeface="メイリオ" panose="020B0604030504040204" pitchFamily="50" charset="-128"/>
              </a:rPr>
              <a:t> </a:t>
            </a:r>
            <a:r>
              <a:rPr lang="en-US" altLang="ja-JP" i="1" baseline="30000" dirty="0">
                <a:latin typeface="メイリオ" panose="020B0604030504040204" pitchFamily="50" charset="-128"/>
                <a:ea typeface="メイリオ" panose="020B0604030504040204" pitchFamily="50" charset="-128"/>
              </a:rPr>
              <a:t>t</a:t>
            </a:r>
            <a:r>
              <a:rPr lang="en-US" altLang="ja-JP" dirty="0">
                <a:latin typeface="メイリオ" panose="020B0604030504040204" pitchFamily="50" charset="-128"/>
                <a:ea typeface="メイリオ" panose="020B0604030504040204" pitchFamily="50" charset="-128"/>
              </a:rPr>
              <a:t> (Web</a:t>
            </a:r>
            <a:r>
              <a:rPr lang="ja-JP" altLang="ja-JP" dirty="0">
                <a:latin typeface="メイリオ" panose="020B0604030504040204" pitchFamily="50" charset="-128"/>
                <a:ea typeface="メイリオ" panose="020B0604030504040204" pitchFamily="50" charset="-128"/>
              </a:rPr>
              <a:t>文書</a:t>
            </a:r>
            <a:r>
              <a:rPr lang="en-US" altLang="ja-JP" dirty="0">
                <a:latin typeface="メイリオ" panose="020B0604030504040204" pitchFamily="50" charset="-128"/>
                <a:ea typeface="メイリオ" panose="020B0604030504040204" pitchFamily="50" charset="-128"/>
              </a:rPr>
              <a:t>)=1</a:t>
            </a:r>
            <a:r>
              <a:rPr lang="ja-JP" altLang="ja-JP" dirty="0" err="1">
                <a:latin typeface="メイリオ" panose="020B0604030504040204" pitchFamily="50" charset="-128"/>
                <a:ea typeface="メイリオ" panose="020B0604030504040204" pitchFamily="50" charset="-128"/>
              </a:rPr>
              <a:t>，</a:t>
            </a:r>
            <a:r>
              <a:rPr lang="en-US" altLang="ja-JP" i="1" dirty="0">
                <a:latin typeface="メイリオ" panose="020B0604030504040204" pitchFamily="50" charset="-128"/>
                <a:ea typeface="メイリオ" panose="020B0604030504040204" pitchFamily="50" charset="-128"/>
              </a:rPr>
              <a:t>W</a:t>
            </a:r>
            <a:r>
              <a:rPr lang="en-US" altLang="ja-JP" baseline="-25000" dirty="0">
                <a:latin typeface="メイリオ" panose="020B0604030504040204" pitchFamily="50" charset="-128"/>
                <a:ea typeface="メイリオ" panose="020B0604030504040204" pitchFamily="50" charset="-128"/>
              </a:rPr>
              <a:t>1</a:t>
            </a:r>
            <a:r>
              <a:rPr lang="en-US" altLang="ja-JP" i="1" baseline="30000" dirty="0">
                <a:latin typeface="メイリオ" panose="020B0604030504040204" pitchFamily="50" charset="-128"/>
                <a:ea typeface="メイリオ" panose="020B0604030504040204" pitchFamily="50" charset="-128"/>
              </a:rPr>
              <a:t> 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プレゼンテーション資料</a:t>
            </a:r>
            <a:r>
              <a:rPr lang="en-US" altLang="ja-JP" dirty="0">
                <a:latin typeface="メイリオ" panose="020B0604030504040204" pitchFamily="50" charset="-128"/>
                <a:ea typeface="メイリオ" panose="020B0604030504040204" pitchFamily="50" charset="-128"/>
              </a:rPr>
              <a:t>)=2</a:t>
            </a:r>
            <a:r>
              <a:rPr lang="ja-JP" altLang="ja-JP" dirty="0" err="1">
                <a:latin typeface="メイリオ" panose="020B0604030504040204" pitchFamily="50" charset="-128"/>
                <a:ea typeface="メイリオ" panose="020B0604030504040204" pitchFamily="50" charset="-128"/>
              </a:rPr>
              <a:t>のように</a:t>
            </a:r>
            <a:r>
              <a:rPr lang="ja-JP" altLang="ja-JP" dirty="0">
                <a:latin typeface="メイリオ" panose="020B0604030504040204" pitchFamily="50" charset="-128"/>
                <a:ea typeface="メイリオ" panose="020B0604030504040204" pitchFamily="50" charset="-128"/>
              </a:rPr>
              <a:t>設定する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ja-JP" altLang="ja-JP" dirty="0" smtClean="0">
                <a:latin typeface="メイリオ" panose="020B0604030504040204" pitchFamily="50" charset="-128"/>
                <a:ea typeface="メイリオ" panose="020B0604030504040204" pitchFamily="50" charset="-128"/>
              </a:rPr>
              <a:t>また</a:t>
            </a:r>
            <a:r>
              <a:rPr lang="ja-JP" altLang="ja-JP" dirty="0">
                <a:latin typeface="メイリオ" panose="020B0604030504040204" pitchFamily="50" charset="-128"/>
                <a:ea typeface="メイリオ" panose="020B0604030504040204" pitchFamily="50" charset="-128"/>
              </a:rPr>
              <a:t>，学習者自身が作成した英文に重点を置きたい場合は</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W</a:t>
            </a:r>
            <a:r>
              <a:rPr lang="en-US" altLang="ja-JP" baseline="-25000" dirty="0" smtClean="0">
                <a:latin typeface="メイリオ" panose="020B0604030504040204" pitchFamily="50" charset="-128"/>
                <a:ea typeface="メイリオ" panose="020B0604030504040204" pitchFamily="50" charset="-128"/>
              </a:rPr>
              <a:t>2</a:t>
            </a:r>
            <a:r>
              <a:rPr lang="en-US" altLang="ja-JP" i="1" baseline="30000" dirty="0" smtClean="0">
                <a:latin typeface="メイリオ" panose="020B0604030504040204" pitchFamily="50" charset="-128"/>
                <a:ea typeface="メイリオ" panose="020B0604030504040204" pitchFamily="50" charset="-128"/>
              </a:rPr>
              <a:t> </a:t>
            </a:r>
            <a:r>
              <a:rPr lang="en-US" altLang="ja-JP" i="1" baseline="30000" dirty="0">
                <a:latin typeface="メイリオ" panose="020B0604030504040204" pitchFamily="50" charset="-128"/>
                <a:ea typeface="メイリオ" panose="020B0604030504040204" pitchFamily="50" charset="-128"/>
              </a:rPr>
              <a:t>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自身が作成</a:t>
            </a:r>
            <a:r>
              <a:rPr lang="en-US" altLang="ja-JP" dirty="0">
                <a:latin typeface="メイリオ" panose="020B0604030504040204" pitchFamily="50" charset="-128"/>
                <a:ea typeface="メイリオ" panose="020B0604030504040204" pitchFamily="50" charset="-128"/>
              </a:rPr>
              <a:t>) = 2</a:t>
            </a:r>
            <a:r>
              <a:rPr lang="ja-JP" altLang="ja-JP" dirty="0" err="1">
                <a:latin typeface="メイリオ" panose="020B0604030504040204" pitchFamily="50" charset="-128"/>
                <a:ea typeface="メイリオ" panose="020B0604030504040204" pitchFamily="50" charset="-128"/>
              </a:rPr>
              <a:t>，</a:t>
            </a:r>
            <a:r>
              <a:rPr lang="en-US" altLang="ja-JP" i="1" dirty="0">
                <a:latin typeface="メイリオ" panose="020B0604030504040204" pitchFamily="50" charset="-128"/>
                <a:ea typeface="メイリオ" panose="020B0604030504040204" pitchFamily="50" charset="-128"/>
              </a:rPr>
              <a:t>W</a:t>
            </a:r>
            <a:r>
              <a:rPr lang="en-US" altLang="ja-JP" baseline="-25000" dirty="0">
                <a:latin typeface="メイリオ" panose="020B0604030504040204" pitchFamily="50" charset="-128"/>
                <a:ea typeface="メイリオ" panose="020B0604030504040204" pitchFamily="50" charset="-128"/>
              </a:rPr>
              <a:t>2</a:t>
            </a:r>
            <a:r>
              <a:rPr lang="en-US" altLang="ja-JP" i="1" baseline="30000" dirty="0">
                <a:latin typeface="メイリオ" panose="020B0604030504040204" pitchFamily="50" charset="-128"/>
                <a:ea typeface="メイリオ" panose="020B0604030504040204" pitchFamily="50" charset="-128"/>
              </a:rPr>
              <a:t> t</a:t>
            </a:r>
            <a:r>
              <a:rPr lang="en-US" altLang="ja-JP" dirty="0">
                <a:latin typeface="メイリオ" panose="020B0604030504040204" pitchFamily="50" charset="-128"/>
                <a:ea typeface="メイリオ" panose="020B0604030504040204" pitchFamily="50" charset="-128"/>
              </a:rPr>
              <a:t> (</a:t>
            </a:r>
            <a:r>
              <a:rPr lang="ja-JP" altLang="ja-JP" dirty="0">
                <a:latin typeface="メイリオ" panose="020B0604030504040204" pitchFamily="50" charset="-128"/>
                <a:ea typeface="メイリオ" panose="020B0604030504040204" pitchFamily="50" charset="-128"/>
              </a:rPr>
              <a:t>他者が作成</a:t>
            </a:r>
            <a:r>
              <a:rPr lang="en-US" altLang="ja-JP" dirty="0">
                <a:latin typeface="メイリオ" panose="020B0604030504040204" pitchFamily="50" charset="-128"/>
                <a:ea typeface="メイリオ" panose="020B0604030504040204" pitchFamily="50" charset="-128"/>
              </a:rPr>
              <a:t>) = 1</a:t>
            </a:r>
            <a:r>
              <a:rPr lang="ja-JP" altLang="ja-JP" dirty="0" err="1">
                <a:latin typeface="メイリオ" panose="020B0604030504040204" pitchFamily="50" charset="-128"/>
                <a:ea typeface="メイリオ" panose="020B0604030504040204" pitchFamily="50" charset="-128"/>
              </a:rPr>
              <a:t>のように</a:t>
            </a:r>
            <a:r>
              <a:rPr lang="ja-JP" altLang="ja-JP" dirty="0">
                <a:latin typeface="メイリオ" panose="020B0604030504040204" pitchFamily="50" charset="-128"/>
                <a:ea typeface="メイリオ" panose="020B0604030504040204" pitchFamily="50" charset="-128"/>
              </a:rPr>
              <a:t>設定する． </a:t>
            </a:r>
          </a:p>
          <a:p>
            <a:endParaRPr kumimoji="1" lang="ja-JP" altLang="en-US" dirty="0"/>
          </a:p>
        </p:txBody>
      </p:sp>
    </p:spTree>
    <p:extLst>
      <p:ext uri="{BB962C8B-B14F-4D97-AF65-F5344CB8AC3E}">
        <p14:creationId xmlns:p14="http://schemas.microsoft.com/office/powerpoint/2010/main" val="3500656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英語例文出題</a:t>
            </a:r>
            <a:r>
              <a:rPr lang="ja-JP" altLang="ja-JP" dirty="0" smtClean="0"/>
              <a:t>機能</a:t>
            </a:r>
            <a:endParaRPr kumimoji="1" lang="ja-JP" altLang="en-US" dirty="0"/>
          </a:p>
        </p:txBody>
      </p:sp>
      <p:sp>
        <p:nvSpPr>
          <p:cNvPr id="3" name="コンテンツ プレースホルダー 2"/>
          <p:cNvSpPr>
            <a:spLocks noGrp="1"/>
          </p:cNvSpPr>
          <p:nvPr>
            <p:ph idx="1"/>
          </p:nvPr>
        </p:nvSpPr>
        <p:spPr>
          <a:xfrm>
            <a:off x="822960" y="1940561"/>
            <a:ext cx="7543801" cy="2015066"/>
          </a:xfrm>
        </p:spPr>
        <p:txBody>
          <a:bodyPr/>
          <a:lstStyle/>
          <a:p>
            <a:r>
              <a:rPr lang="en-US" altLang="ja-JP" dirty="0"/>
              <a:t>Step-1: </a:t>
            </a:r>
            <a:r>
              <a:rPr lang="ja-JP" altLang="ja-JP" dirty="0"/>
              <a:t>例文データベースから英文</a:t>
            </a:r>
            <a:r>
              <a:rPr lang="en-US" altLang="ja-JP" i="1" dirty="0" err="1"/>
              <a:t>e</a:t>
            </a:r>
            <a:r>
              <a:rPr lang="en-US" altLang="ja-JP" i="1" baseline="-25000" dirty="0" err="1"/>
              <a:t>i</a:t>
            </a:r>
            <a:r>
              <a:rPr lang="ja-JP" altLang="ja-JP" dirty="0"/>
              <a:t>を選択する．</a:t>
            </a:r>
          </a:p>
          <a:p>
            <a:r>
              <a:rPr lang="en-US" altLang="ja-JP" dirty="0"/>
              <a:t>Step-2: </a:t>
            </a:r>
            <a:r>
              <a:rPr lang="ja-JP" altLang="ja-JP" dirty="0"/>
              <a:t>英文</a:t>
            </a:r>
            <a:r>
              <a:rPr lang="en-US" altLang="ja-JP" i="1" dirty="0" err="1"/>
              <a:t>e</a:t>
            </a:r>
            <a:r>
              <a:rPr lang="en-US" altLang="ja-JP" i="1" baseline="-25000" dirty="0" err="1"/>
              <a:t>i</a:t>
            </a:r>
            <a:r>
              <a:rPr lang="ja-JP" altLang="ja-JP" dirty="0"/>
              <a:t>に含まれる全ての単語</a:t>
            </a:r>
            <a:r>
              <a:rPr lang="en-US" altLang="ja-JP" i="1" dirty="0"/>
              <a:t>t</a:t>
            </a:r>
            <a:r>
              <a:rPr lang="ja-JP" altLang="ja-JP" dirty="0"/>
              <a:t>について，英単語頻度算出機能によりある学習者</a:t>
            </a:r>
            <a:r>
              <a:rPr lang="en-US" altLang="ja-JP" i="1" dirty="0"/>
              <a:t>u</a:t>
            </a:r>
            <a:r>
              <a:rPr lang="ja-JP" altLang="ja-JP" dirty="0"/>
              <a:t>に対して算出した</a:t>
            </a:r>
            <a:r>
              <a:rPr lang="en-US" altLang="ja-JP" i="1" dirty="0"/>
              <a:t>Score</a:t>
            </a:r>
            <a:r>
              <a:rPr lang="en-US" altLang="ja-JP" dirty="0"/>
              <a:t>(</a:t>
            </a:r>
            <a:r>
              <a:rPr lang="en-US" altLang="ja-JP" i="1" dirty="0"/>
              <a:t>t</a:t>
            </a:r>
            <a:r>
              <a:rPr lang="en-US" altLang="ja-JP" dirty="0"/>
              <a:t>)</a:t>
            </a:r>
            <a:r>
              <a:rPr lang="ja-JP" altLang="ja-JP" dirty="0" err="1"/>
              <a:t>を抽</a:t>
            </a:r>
            <a:r>
              <a:rPr lang="ja-JP" altLang="ja-JP" dirty="0"/>
              <a:t>出する．</a:t>
            </a:r>
          </a:p>
          <a:p>
            <a:r>
              <a:rPr lang="en-US" altLang="ja-JP" dirty="0"/>
              <a:t>Step-3: </a:t>
            </a:r>
            <a:r>
              <a:rPr lang="ja-JP" altLang="ja-JP" dirty="0"/>
              <a:t>英文</a:t>
            </a:r>
            <a:r>
              <a:rPr lang="en-US" altLang="ja-JP" i="1" dirty="0" err="1"/>
              <a:t>e</a:t>
            </a:r>
            <a:r>
              <a:rPr lang="en-US" altLang="ja-JP" i="1" baseline="-25000" dirty="0" err="1"/>
              <a:t>i</a:t>
            </a:r>
            <a:r>
              <a:rPr lang="ja-JP" altLang="ja-JP" dirty="0"/>
              <a:t>について，英文スコア</a:t>
            </a:r>
            <a:r>
              <a:rPr lang="en-US" altLang="ja-JP" i="1" dirty="0" err="1"/>
              <a:t>SentenceScore</a:t>
            </a:r>
            <a:r>
              <a:rPr lang="en-US" altLang="ja-JP" dirty="0"/>
              <a:t>(</a:t>
            </a:r>
            <a:r>
              <a:rPr lang="en-US" altLang="ja-JP" i="1" dirty="0" err="1"/>
              <a:t>e</a:t>
            </a:r>
            <a:r>
              <a:rPr lang="en-US" altLang="ja-JP" i="1" baseline="-25000" dirty="0" err="1"/>
              <a:t>i</a:t>
            </a:r>
            <a:r>
              <a:rPr lang="en-US" altLang="ja-JP" dirty="0"/>
              <a:t>)</a:t>
            </a:r>
            <a:r>
              <a:rPr lang="ja-JP" altLang="ja-JP" dirty="0"/>
              <a:t>を，英単語スコア</a:t>
            </a:r>
            <a:r>
              <a:rPr lang="en-US" altLang="ja-JP" i="1" dirty="0"/>
              <a:t>Score</a:t>
            </a:r>
            <a:r>
              <a:rPr lang="en-US" altLang="ja-JP" dirty="0"/>
              <a:t>(</a:t>
            </a:r>
            <a:r>
              <a:rPr lang="en-US" altLang="ja-JP" i="1" dirty="0"/>
              <a:t>t</a:t>
            </a:r>
            <a:r>
              <a:rPr lang="en-US" altLang="ja-JP" dirty="0"/>
              <a:t>)</a:t>
            </a:r>
            <a:r>
              <a:rPr lang="ja-JP" altLang="ja-JP" dirty="0"/>
              <a:t>の和として算出する</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14</a:t>
            </a:fld>
            <a:endParaRPr lang="ja-JP" altLang="en-US" dirty="0"/>
          </a:p>
        </p:txBody>
      </p:sp>
    </p:spTree>
    <p:extLst>
      <p:ext uri="{BB962C8B-B14F-4D97-AF65-F5344CB8AC3E}">
        <p14:creationId xmlns:p14="http://schemas.microsoft.com/office/powerpoint/2010/main" val="167824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15</a:t>
            </a:fld>
            <a:endParaRPr lang="ja-JP" altLang="en-US" dirty="0"/>
          </a:p>
        </p:txBody>
      </p:sp>
      <p:sp>
        <p:nvSpPr>
          <p:cNvPr id="5" name="テキスト ボックス 4"/>
          <p:cNvSpPr txBox="1"/>
          <p:nvPr/>
        </p:nvSpPr>
        <p:spPr>
          <a:xfrm>
            <a:off x="818727" y="1958725"/>
            <a:ext cx="7802880" cy="923330"/>
          </a:xfrm>
          <a:prstGeom prst="rect">
            <a:avLst/>
          </a:prstGeom>
          <a:noFill/>
        </p:spPr>
        <p:txBody>
          <a:bodyPr wrap="square" rtlCol="0">
            <a:spAutoFit/>
          </a:bodyPr>
          <a:lstStyle/>
          <a:p>
            <a:r>
              <a:rPr lang="ja-JP" altLang="en-US" i="1" dirty="0" smtClean="0">
                <a:latin typeface="メイリオ" panose="020B0604030504040204" pitchFamily="50" charset="-128"/>
                <a:ea typeface="メイリオ" panose="020B0604030504040204" pitchFamily="50" charset="-128"/>
              </a:rPr>
              <a:t>式</a:t>
            </a:r>
            <a:r>
              <a:rPr lang="en-US" altLang="ja-JP" i="1" dirty="0" smtClean="0">
                <a:latin typeface="メイリオ" panose="020B0604030504040204" pitchFamily="50" charset="-128"/>
                <a:ea typeface="メイリオ" panose="020B0604030504040204" pitchFamily="50" charset="-128"/>
              </a:rPr>
              <a:t>1</a:t>
            </a:r>
            <a:r>
              <a:rPr lang="ja-JP" altLang="en-US" i="1" dirty="0" smtClean="0">
                <a:latin typeface="メイリオ" panose="020B0604030504040204" pitchFamily="50" charset="-128"/>
                <a:ea typeface="メイリオ" panose="020B0604030504040204" pitchFamily="50" charset="-128"/>
              </a:rPr>
              <a:t>は実際に計算</a:t>
            </a:r>
            <a:endParaRPr lang="en-US" altLang="ja-JP" i="1" dirty="0" smtClean="0">
              <a:latin typeface="メイリオ" panose="020B0604030504040204" pitchFamily="50" charset="-128"/>
              <a:ea typeface="メイリオ" panose="020B0604030504040204" pitchFamily="50" charset="-128"/>
            </a:endParaRPr>
          </a:p>
          <a:p>
            <a:r>
              <a:rPr lang="en-US" altLang="ja-JP" i="1" dirty="0" smtClean="0">
                <a:latin typeface="メイリオ" panose="020B0604030504040204" pitchFamily="50" charset="-128"/>
                <a:ea typeface="メイリオ" panose="020B0604030504040204" pitchFamily="50" charset="-128"/>
              </a:rPr>
              <a:t>N</a:t>
            </a:r>
            <a:r>
              <a:rPr lang="ja-JP" altLang="ja-JP" dirty="0">
                <a:latin typeface="メイリオ" panose="020B0604030504040204" pitchFamily="50" charset="-128"/>
                <a:ea typeface="メイリオ" panose="020B0604030504040204" pitchFamily="50" charset="-128"/>
              </a:rPr>
              <a:t>は学習者が読み書きした英文コンテンツ中に出現する英単語の総数である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948266" y="3159054"/>
                <a:ext cx="7543801" cy="243501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endParaRPr lang="en-US" altLang="ja-JP" i="1" dirty="0" smtClean="0"/>
              </a:p>
              <a:p>
                <a:endParaRPr lang="en-US" altLang="ja-JP" i="1" dirty="0" smtClean="0"/>
              </a:p>
              <a:p>
                <a:endParaRPr lang="en-US" altLang="ja-JP" i="1" dirty="0" smtClean="0"/>
              </a:p>
              <a:p>
                <a:endParaRPr lang="en-US" altLang="ja-JP" i="1" dirty="0" smtClean="0"/>
              </a:p>
              <a:p>
                <a14:m>
                  <m:oMath xmlns:m="http://schemas.openxmlformats.org/officeDocument/2006/math">
                    <m:r>
                      <a:rPr lang="en-US" altLang="ja-JP" sz="3600" i="1">
                        <a:latin typeface="Cambria Math" panose="02040503050406030204" pitchFamily="18" charset="0"/>
                      </a:rPr>
                      <m:t>𝑆𝑐𝑜𝑟𝑒</m:t>
                    </m:r>
                    <m:r>
                      <a:rPr lang="en-US" altLang="ja-JP" sz="3600">
                        <a:latin typeface="Cambria Math" panose="02040503050406030204" pitchFamily="18" charset="0"/>
                      </a:rPr>
                      <m:t>(</m:t>
                    </m:r>
                    <m:r>
                      <a:rPr lang="en-US" altLang="ja-JP" sz="3600" i="1">
                        <a:latin typeface="Cambria Math" panose="02040503050406030204" pitchFamily="18" charset="0"/>
                      </a:rPr>
                      <m:t>𝑡</m:t>
                    </m:r>
                    <m:r>
                      <a:rPr lang="en-US" altLang="ja-JP" sz="3600">
                        <a:latin typeface="Cambria Math" panose="02040503050406030204" pitchFamily="18" charset="0"/>
                      </a:rPr>
                      <m:t>)=</m:t>
                    </m:r>
                    <m:f>
                      <m:fPr>
                        <m:ctrlPr>
                          <a:rPr lang="ja-JP" altLang="ja-JP" sz="3600" i="1">
                            <a:latin typeface="Cambria Math" panose="02040503050406030204" pitchFamily="18" charset="0"/>
                          </a:rPr>
                        </m:ctrlPr>
                      </m:fPr>
                      <m:num>
                        <m:nary>
                          <m:naryPr>
                            <m:chr m:val="∑"/>
                            <m:limLoc m:val="subSup"/>
                            <m:ctrlPr>
                              <a:rPr lang="ja-JP"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=1</m:t>
                            </m:r>
                          </m:sub>
                          <m:sup>
                            <m:r>
                              <a:rPr lang="en-US" altLang="ja-JP" sz="3600" i="1">
                                <a:latin typeface="Cambria Math" panose="02040503050406030204" pitchFamily="18" charset="0"/>
                              </a:rPr>
                              <m:t>𝑛</m:t>
                            </m:r>
                          </m:sup>
                          <m:e>
                            <m:r>
                              <a:rPr lang="en-US" altLang="ja-JP" sz="3600" i="1">
                                <a:latin typeface="Cambria Math" panose="02040503050406030204" pitchFamily="18" charset="0"/>
                              </a:rPr>
                              <m:t>𝑇𝐹</m:t>
                            </m:r>
                            <m:d>
                              <m:dPr>
                                <m:ctrlPr>
                                  <a:rPr lang="ja-JP" altLang="ja-JP" sz="3600" i="1">
                                    <a:latin typeface="Cambria Math" panose="02040503050406030204" pitchFamily="18" charset="0"/>
                                  </a:rPr>
                                </m:ctrlPr>
                              </m:dPr>
                              <m:e>
                                <m:r>
                                  <a:rPr lang="en-US" altLang="ja-JP" sz="3600" i="1">
                                    <a:latin typeface="Cambria Math" panose="02040503050406030204" pitchFamily="18" charset="0"/>
                                  </a:rPr>
                                  <m:t>𝑡</m:t>
                                </m:r>
                                <m:r>
                                  <a:rPr lang="en-US" altLang="ja-JP" sz="3600" i="1">
                                    <a:latin typeface="Cambria Math" panose="02040503050406030204" pitchFamily="18" charset="0"/>
                                  </a:rPr>
                                  <m:t>,</m:t>
                                </m:r>
                                <m:sSub>
                                  <m:sSubPr>
                                    <m:ctrlPr>
                                      <a:rPr lang="ja-JP" altLang="ja-JP" sz="3600" i="1">
                                        <a:latin typeface="Cambria Math" panose="02040503050406030204" pitchFamily="18" charset="0"/>
                                      </a:rPr>
                                    </m:ctrlPr>
                                  </m:sSubPr>
                                  <m:e>
                                    <m:r>
                                      <a:rPr lang="en-US" altLang="ja-JP" sz="3600" i="1">
                                        <a:latin typeface="Cambria Math" panose="02040503050406030204" pitchFamily="18" charset="0"/>
                                      </a:rPr>
                                      <m:t>𝑑</m:t>
                                    </m:r>
                                  </m:e>
                                  <m:sub>
                                    <m:r>
                                      <a:rPr lang="en-US" altLang="ja-JP" sz="3600" i="1">
                                        <a:latin typeface="Cambria Math" panose="02040503050406030204" pitchFamily="18" charset="0"/>
                                      </a:rPr>
                                      <m:t>𝑖</m:t>
                                    </m:r>
                                  </m:sub>
                                </m:sSub>
                              </m:e>
                            </m:d>
                            <m:r>
                              <a:rPr lang="en-US" altLang="ja-JP" sz="3600" i="1">
                                <a:latin typeface="Cambria Math" panose="02040503050406030204" pitchFamily="18" charset="0"/>
                              </a:rPr>
                              <m:t>×</m:t>
                            </m:r>
                            <m:sSubSup>
                              <m:sSubSupPr>
                                <m:ctrlPr>
                                  <a:rPr lang="ja-JP" altLang="ja-JP" sz="3600" i="1" baseline="30000">
                                    <a:latin typeface="Cambria Math" panose="02040503050406030204" pitchFamily="18" charset="0"/>
                                  </a:rPr>
                                </m:ctrlPr>
                              </m:sSubSupPr>
                              <m:e>
                                <m:r>
                                  <a:rPr lang="en-US" altLang="ja-JP" sz="3600" i="1" baseline="30000">
                                    <a:latin typeface="Cambria Math" panose="02040503050406030204" pitchFamily="18" charset="0"/>
                                  </a:rPr>
                                  <m:t>𝑊</m:t>
                                </m:r>
                              </m:e>
                              <m:sub>
                                <m:r>
                                  <a:rPr lang="en-US" altLang="ja-JP" sz="3600" i="1" baseline="30000">
                                    <a:latin typeface="Cambria Math" panose="02040503050406030204" pitchFamily="18" charset="0"/>
                                  </a:rPr>
                                  <m:t>1</m:t>
                                </m:r>
                              </m:sub>
                              <m:sup>
                                <m:r>
                                  <a:rPr lang="en-US" altLang="ja-JP" sz="3600" i="1" baseline="30000">
                                    <a:latin typeface="Cambria Math" panose="02040503050406030204" pitchFamily="18" charset="0"/>
                                  </a:rPr>
                                  <m:t>𝑡</m:t>
                                </m:r>
                                <m:r>
                                  <a:rPr lang="en-US" altLang="ja-JP" sz="3600" i="1" baseline="30000">
                                    <a:latin typeface="Cambria Math" panose="02040503050406030204" pitchFamily="18" charset="0"/>
                                  </a:rPr>
                                  <m:t>,</m:t>
                                </m:r>
                                <m:r>
                                  <a:rPr lang="en-US" altLang="ja-JP" sz="3600" i="1" baseline="30000">
                                    <a:latin typeface="Cambria Math" panose="02040503050406030204" pitchFamily="18" charset="0"/>
                                  </a:rPr>
                                  <m:t>𝑑𝑖</m:t>
                                </m:r>
                              </m:sup>
                            </m:sSubSup>
                            <m:r>
                              <a:rPr lang="en-US" altLang="ja-JP" sz="3600">
                                <a:latin typeface="Cambria Math" panose="02040503050406030204" pitchFamily="18" charset="0"/>
                              </a:rPr>
                              <m:t>(</m:t>
                            </m:r>
                            <m:r>
                              <a:rPr lang="en-US" altLang="ja-JP" sz="3600" i="1">
                                <a:latin typeface="Cambria Math" panose="02040503050406030204" pitchFamily="18" charset="0"/>
                              </a:rPr>
                              <m:t>𝑐</m:t>
                            </m:r>
                            <m:r>
                              <a:rPr lang="en-US" altLang="ja-JP" sz="3600">
                                <a:latin typeface="Cambria Math" panose="02040503050406030204" pitchFamily="18" charset="0"/>
                              </a:rPr>
                              <m:t>)</m:t>
                            </m:r>
                            <m:r>
                              <a:rPr lang="en-US" altLang="ja-JP" sz="3600" i="1">
                                <a:latin typeface="Cambria Math" panose="02040503050406030204" pitchFamily="18" charset="0"/>
                              </a:rPr>
                              <m:t>×</m:t>
                            </m:r>
                            <m:sSubSup>
                              <m:sSubSupPr>
                                <m:ctrlPr>
                                  <a:rPr lang="ja-JP" altLang="ja-JP" sz="3600" i="1" baseline="30000">
                                    <a:latin typeface="Cambria Math" panose="02040503050406030204" pitchFamily="18" charset="0"/>
                                  </a:rPr>
                                </m:ctrlPr>
                              </m:sSubSupPr>
                              <m:e>
                                <m:r>
                                  <a:rPr lang="en-US" altLang="ja-JP" sz="3600" i="1" baseline="30000">
                                    <a:latin typeface="Cambria Math" panose="02040503050406030204" pitchFamily="18" charset="0"/>
                                  </a:rPr>
                                  <m:t>𝑊</m:t>
                                </m:r>
                              </m:e>
                              <m:sub>
                                <m:r>
                                  <a:rPr lang="en-US" altLang="ja-JP" sz="3600" i="1" baseline="30000">
                                    <a:latin typeface="Cambria Math" panose="02040503050406030204" pitchFamily="18" charset="0"/>
                                  </a:rPr>
                                  <m:t>2</m:t>
                                </m:r>
                              </m:sub>
                              <m:sup>
                                <m:r>
                                  <a:rPr lang="en-US" altLang="ja-JP" sz="3600" i="1" baseline="30000">
                                    <a:latin typeface="Cambria Math" panose="02040503050406030204" pitchFamily="18" charset="0"/>
                                  </a:rPr>
                                  <m:t>𝑡</m:t>
                                </m:r>
                                <m:r>
                                  <a:rPr lang="en-US" altLang="ja-JP" sz="3600" i="1" baseline="30000">
                                    <a:latin typeface="Cambria Math" panose="02040503050406030204" pitchFamily="18" charset="0"/>
                                  </a:rPr>
                                  <m:t>,</m:t>
                                </m:r>
                                <m:r>
                                  <a:rPr lang="en-US" altLang="ja-JP" sz="3600" i="1" baseline="30000">
                                    <a:latin typeface="Cambria Math" panose="02040503050406030204" pitchFamily="18" charset="0"/>
                                  </a:rPr>
                                  <m:t>𝑑𝑖</m:t>
                                </m:r>
                              </m:sup>
                            </m:sSubSup>
                            <m:r>
                              <a:rPr lang="en-US" altLang="ja-JP" sz="3600">
                                <a:latin typeface="Cambria Math" panose="02040503050406030204" pitchFamily="18" charset="0"/>
                              </a:rPr>
                              <m:t>(</m:t>
                            </m:r>
                            <m:r>
                              <a:rPr lang="en-US" altLang="ja-JP" sz="3600" i="1">
                                <a:latin typeface="Cambria Math" panose="02040503050406030204" pitchFamily="18" charset="0"/>
                              </a:rPr>
                              <m:t>𝑠</m:t>
                            </m:r>
                            <m:r>
                              <a:rPr lang="en-US" altLang="ja-JP" sz="3600">
                                <a:latin typeface="Cambria Math" panose="02040503050406030204" pitchFamily="18" charset="0"/>
                              </a:rPr>
                              <m:t>)</m:t>
                            </m:r>
                          </m:e>
                        </m:nary>
                      </m:num>
                      <m:den>
                        <m:r>
                          <a:rPr lang="en-US" altLang="ja-JP" sz="3600" i="1">
                            <a:latin typeface="Cambria Math" panose="02040503050406030204" pitchFamily="18" charset="0"/>
                          </a:rPr>
                          <m:t>𝑁</m:t>
                        </m:r>
                      </m:den>
                    </m:f>
                  </m:oMath>
                </a14:m>
                <a:endParaRPr lang="ja-JP" altLang="ja-JP" sz="3600" dirty="0"/>
              </a:p>
              <a:p>
                <a:endParaRPr lang="ja-JP" altLang="en-US"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948266" y="3159054"/>
                <a:ext cx="7543801" cy="2435013"/>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2241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lang="en-US" altLang="ja-JP" dirty="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実験目的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08094" y="1845734"/>
            <a:ext cx="7458666" cy="4023360"/>
          </a:xfrm>
        </p:spPr>
        <p:txBody>
          <a:bodyPr/>
          <a:lstStyle/>
          <a:p>
            <a:r>
              <a:rPr lang="ja-JP" altLang="ja-JP" dirty="0">
                <a:latin typeface="メイリオ" panose="020B0604030504040204" pitchFamily="50" charset="-128"/>
                <a:ea typeface="メイリオ" panose="020B0604030504040204" pitchFamily="50" charset="-128"/>
              </a:rPr>
              <a:t>提案システムのプロトタイプを用いた実験により，提案システムの実現可能性を検</a:t>
            </a:r>
            <a:r>
              <a:rPr lang="ja-JP" altLang="ja-JP" dirty="0" smtClean="0">
                <a:latin typeface="メイリオ" panose="020B0604030504040204" pitchFamily="50" charset="-128"/>
                <a:ea typeface="メイリオ" panose="020B0604030504040204" pitchFamily="50" charset="-128"/>
              </a:rPr>
              <a:t>証す</a:t>
            </a:r>
            <a:r>
              <a:rPr lang="ja-JP" altLang="en-US" dirty="0" smtClean="0">
                <a:latin typeface="メイリオ" panose="020B0604030504040204" pitchFamily="50" charset="-128"/>
                <a:ea typeface="メイリオ" panose="020B0604030504040204" pitchFamily="50" charset="-128"/>
              </a:rPr>
              <a:t>ため．</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ja-JP" dirty="0" smtClean="0">
                <a:latin typeface="メイリオ" panose="020B0604030504040204" pitchFamily="50" charset="-128"/>
                <a:ea typeface="メイリオ" panose="020B0604030504040204" pitchFamily="50" charset="-128"/>
              </a:rPr>
              <a:t>学習者</a:t>
            </a:r>
            <a:r>
              <a:rPr lang="ja-JP" altLang="ja-JP" dirty="0">
                <a:latin typeface="メイリオ" panose="020B0604030504040204" pitchFamily="50" charset="-128"/>
                <a:ea typeface="メイリオ" panose="020B0604030504040204" pitchFamily="50" charset="-128"/>
              </a:rPr>
              <a:t>の英文読み書き履歴において出現した英単語頻度に基づいてランキングされた英語例文の出題結果について考察</a:t>
            </a:r>
            <a:r>
              <a:rPr lang="ja-JP" altLang="ja-JP" dirty="0" smtClean="0">
                <a:latin typeface="メイリオ" panose="020B0604030504040204" pitchFamily="50" charset="-128"/>
                <a:ea typeface="メイリオ" panose="020B0604030504040204" pitchFamily="50" charset="-128"/>
              </a:rPr>
              <a:t>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ja-JP" dirty="0" smtClean="0">
                <a:latin typeface="メイリオ" panose="020B0604030504040204" pitchFamily="50" charset="-128"/>
                <a:ea typeface="メイリオ" panose="020B0604030504040204" pitchFamily="50" charset="-128"/>
              </a:rPr>
              <a:t> </a:t>
            </a:r>
            <a:endParaRPr lang="ja-JP" altLang="ja-JP" dirty="0">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16</a:t>
            </a:fld>
            <a:endParaRPr lang="ja-JP" altLang="en-US" dirty="0"/>
          </a:p>
        </p:txBody>
      </p:sp>
    </p:spTree>
    <p:extLst>
      <p:ext uri="{BB962C8B-B14F-4D97-AF65-F5344CB8AC3E}">
        <p14:creationId xmlns:p14="http://schemas.microsoft.com/office/powerpoint/2010/main" val="38973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実験</a:t>
            </a:r>
            <a:r>
              <a:rPr kumimoji="1" lang="ja-JP" altLang="en-US" dirty="0" smtClean="0">
                <a:latin typeface="メイリオ" panose="020B0604030504040204" pitchFamily="50" charset="-128"/>
                <a:ea typeface="メイリオ" panose="020B0604030504040204" pitchFamily="50" charset="-128"/>
              </a:rPr>
              <a:t>データ</a:t>
            </a:r>
            <a:endParaRPr kumimoji="1" lang="ja-JP" altLang="en-US" dirty="0">
              <a:latin typeface="メイリオ" panose="020B0604030504040204" pitchFamily="50" charset="-128"/>
              <a:ea typeface="メイリオ" panose="020B0604030504040204" pitchFamily="50" charset="-128"/>
            </a:endParaRP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640366280"/>
              </p:ext>
            </p:extLst>
          </p:nvPr>
        </p:nvGraphicFramePr>
        <p:xfrm>
          <a:off x="1880976" y="3548800"/>
          <a:ext cx="5537916" cy="2191688"/>
        </p:xfrm>
        <a:graphic>
          <a:graphicData uri="http://schemas.openxmlformats.org/drawingml/2006/table">
            <a:tbl>
              <a:tblPr firstRow="1" firstCol="1" bandRow="1">
                <a:tableStyleId>{5C22544A-7EE6-4342-B048-85BDC9FD1C3A}</a:tableStyleId>
              </a:tblPr>
              <a:tblGrid>
                <a:gridCol w="1277519">
                  <a:extLst>
                    <a:ext uri="{9D8B030D-6E8A-4147-A177-3AD203B41FA5}">
                      <a16:colId xmlns:a16="http://schemas.microsoft.com/office/drawing/2014/main" val="3892267853"/>
                    </a:ext>
                  </a:extLst>
                </a:gridCol>
                <a:gridCol w="3262284">
                  <a:extLst>
                    <a:ext uri="{9D8B030D-6E8A-4147-A177-3AD203B41FA5}">
                      <a16:colId xmlns:a16="http://schemas.microsoft.com/office/drawing/2014/main" val="2747297317"/>
                    </a:ext>
                  </a:extLst>
                </a:gridCol>
                <a:gridCol w="998113">
                  <a:extLst>
                    <a:ext uri="{9D8B030D-6E8A-4147-A177-3AD203B41FA5}">
                      <a16:colId xmlns:a16="http://schemas.microsoft.com/office/drawing/2014/main" val="3711574231"/>
                    </a:ext>
                  </a:extLst>
                </a:gridCol>
              </a:tblGrid>
              <a:tr h="452331">
                <a:tc>
                  <a:txBody>
                    <a:bodyPr/>
                    <a:lstStyle/>
                    <a:p>
                      <a:pPr indent="63500" algn="ctr">
                        <a:spcAft>
                          <a:spcPts val="0"/>
                        </a:spcAft>
                      </a:pPr>
                      <a:r>
                        <a:rPr lang="ja-JP" sz="2000" kern="100" dirty="0">
                          <a:effectLst/>
                        </a:rPr>
                        <a:t>学習者</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ctr">
                        <a:spcAft>
                          <a:spcPts val="0"/>
                        </a:spcAft>
                      </a:pPr>
                      <a:r>
                        <a:rPr lang="ja-JP" sz="2000" kern="100" dirty="0">
                          <a:effectLst/>
                        </a:rPr>
                        <a:t>英文の種類</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ctr">
                        <a:spcAft>
                          <a:spcPts val="0"/>
                        </a:spcAft>
                      </a:pPr>
                      <a:r>
                        <a:rPr lang="ja-JP" sz="2000" kern="100">
                          <a:effectLst/>
                        </a:rPr>
                        <a:t>単語数</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792348942"/>
                  </a:ext>
                </a:extLst>
              </a:tr>
              <a:tr h="355320">
                <a:tc>
                  <a:txBody>
                    <a:bodyPr/>
                    <a:lstStyle/>
                    <a:p>
                      <a:pPr indent="63500" algn="ctr">
                        <a:spcAft>
                          <a:spcPts val="0"/>
                        </a:spcAft>
                      </a:pPr>
                      <a:r>
                        <a:rPr lang="en-US" sz="2000" kern="100">
                          <a:effectLst/>
                        </a:rPr>
                        <a:t>A</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学術論文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1719</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12267488"/>
                  </a:ext>
                </a:extLst>
              </a:tr>
              <a:tr h="321972">
                <a:tc>
                  <a:txBody>
                    <a:bodyPr/>
                    <a:lstStyle/>
                    <a:p>
                      <a:pPr indent="63500" algn="ctr">
                        <a:spcAft>
                          <a:spcPts val="0"/>
                        </a:spcAft>
                      </a:pPr>
                      <a:r>
                        <a:rPr lang="en-US" sz="2000" kern="100">
                          <a:effectLst/>
                        </a:rPr>
                        <a:t>B</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学術論文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1753</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5814174"/>
                  </a:ext>
                </a:extLst>
              </a:tr>
              <a:tr h="315532">
                <a:tc>
                  <a:txBody>
                    <a:bodyPr/>
                    <a:lstStyle/>
                    <a:p>
                      <a:pPr indent="63500" algn="ctr">
                        <a:spcAft>
                          <a:spcPts val="0"/>
                        </a:spcAft>
                      </a:pPr>
                      <a:r>
                        <a:rPr lang="en-US" sz="2000" kern="100">
                          <a:effectLst/>
                        </a:rPr>
                        <a:t>C</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学術論文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1373</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956215325"/>
                  </a:ext>
                </a:extLst>
              </a:tr>
              <a:tr h="321972">
                <a:tc>
                  <a:txBody>
                    <a:bodyPr/>
                    <a:lstStyle/>
                    <a:p>
                      <a:pPr indent="63500" algn="ctr">
                        <a:spcAft>
                          <a:spcPts val="0"/>
                        </a:spcAft>
                      </a:pPr>
                      <a:r>
                        <a:rPr lang="en-US" sz="2000" kern="100">
                          <a:effectLst/>
                        </a:rPr>
                        <a:t>D</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日本茶と紅茶の解説</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1391</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681535548"/>
                  </a:ext>
                </a:extLst>
              </a:tr>
              <a:tr h="424561">
                <a:tc>
                  <a:txBody>
                    <a:bodyPr/>
                    <a:lstStyle/>
                    <a:p>
                      <a:pPr indent="63500" algn="ctr">
                        <a:spcAft>
                          <a:spcPts val="0"/>
                        </a:spcAft>
                      </a:pPr>
                      <a:r>
                        <a:rPr lang="en-US" sz="2000" kern="100">
                          <a:effectLst/>
                        </a:rPr>
                        <a:t>E</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just">
                        <a:spcAft>
                          <a:spcPts val="0"/>
                        </a:spcAft>
                      </a:pPr>
                      <a:r>
                        <a:rPr lang="ja-JP" sz="2000" kern="100" dirty="0">
                          <a:effectLst/>
                        </a:rPr>
                        <a:t>自己紹介と学校施設の紹介</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indent="63500" algn="r">
                        <a:spcAft>
                          <a:spcPts val="0"/>
                        </a:spcAft>
                      </a:pPr>
                      <a:r>
                        <a:rPr lang="en-US" sz="2000" kern="100" dirty="0">
                          <a:effectLst/>
                        </a:rPr>
                        <a:t>556</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21367113"/>
                  </a:ext>
                </a:extLst>
              </a:tr>
            </a:tbl>
          </a:graphicData>
        </a:graphic>
      </p:graphicFrame>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17</a:t>
            </a:fld>
            <a:endParaRPr lang="ja-JP" altLang="en-US" dirty="0"/>
          </a:p>
        </p:txBody>
      </p:sp>
      <p:sp>
        <p:nvSpPr>
          <p:cNvPr id="6" name="Rectangle 1"/>
          <p:cNvSpPr>
            <a:spLocks noChangeArrowheads="1"/>
          </p:cNvSpPr>
          <p:nvPr/>
        </p:nvSpPr>
        <p:spPr bwMode="auto">
          <a:xfrm>
            <a:off x="-2846956" y="228649"/>
            <a:ext cx="2085013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63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1913" algn="ctr"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smtClean="0">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表</a:t>
            </a:r>
            <a:r>
              <a:rPr kumimoji="0" lang="ja-JP" altLang="ja-JP" sz="1000" b="0" i="0" u="none" strike="noStrike" cap="none" normalizeH="0" baseline="0" smtClean="0" bmk="">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 </a:t>
            </a:r>
            <a:r>
              <a:rPr kumimoji="0" lang="en-US" altLang="ja-JP" sz="1000" b="0" i="0" u="none" strike="noStrike" cap="none" normalizeH="0" baseline="0" smtClean="0" bmk="_Ref499837368">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4</a:t>
            </a:r>
            <a:r>
              <a:rPr kumimoji="0" lang="en-US" altLang="ja-JP" sz="1000" b="0" i="0" u="none" strike="noStrike" cap="none" normalizeH="0" baseline="0" smtClean="0">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 </a:t>
            </a:r>
            <a:r>
              <a:rPr kumimoji="0" lang="ja-JP" altLang="en-US" sz="1000" b="0" i="0" u="none" strike="noStrike" cap="none" normalizeH="0" baseline="0" smtClean="0">
                <a:ln>
                  <a:noFill/>
                </a:ln>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rPr>
              <a:t>学習者データ</a:t>
            </a: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sp>
        <p:nvSpPr>
          <p:cNvPr id="7" name="テキスト ボックス 6"/>
          <p:cNvSpPr txBox="1"/>
          <p:nvPr/>
        </p:nvSpPr>
        <p:spPr>
          <a:xfrm>
            <a:off x="1384800" y="2056549"/>
            <a:ext cx="6844799"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5</a:t>
            </a:r>
            <a:r>
              <a:rPr kumimoji="1" lang="ja-JP" altLang="en-US" sz="2000" dirty="0" smtClean="0">
                <a:latin typeface="メイリオ" panose="020B0604030504040204" pitchFamily="50" charset="-128"/>
                <a:ea typeface="メイリオ" panose="020B0604030504040204" pitchFamily="50" charset="-128"/>
              </a:rPr>
              <a:t>名の学習者から提供された英文ドキュメントを使用した</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1384800" y="2679989"/>
            <a:ext cx="6530269"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全て</a:t>
            </a:r>
            <a:r>
              <a:rPr lang="en-US" altLang="ja-JP" sz="2000" dirty="0" smtClean="0">
                <a:latin typeface="メイリオ" panose="020B0604030504040204" pitchFamily="50" charset="-128"/>
                <a:ea typeface="メイリオ" panose="020B0604030504040204" pitchFamily="50" charset="-128"/>
              </a:rPr>
              <a:t>Microsoft</a:t>
            </a:r>
            <a:r>
              <a:rPr lang="ja-JP" altLang="ja-JP" sz="2000" dirty="0">
                <a:latin typeface="メイリオ" panose="020B0604030504040204" pitchFamily="50" charset="-128"/>
                <a:ea typeface="メイリオ" panose="020B0604030504040204" pitchFamily="50" charset="-128"/>
              </a:rPr>
              <a:t>ワード文書で作成されたものを利用した</a:t>
            </a:r>
            <a:r>
              <a:rPr lang="ja-JP"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0257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lvl="8" algn="l" rtl="0">
              <a:lnSpc>
                <a:spcPct val="85000"/>
              </a:lnSpc>
              <a:spcBef>
                <a:spcPct val="0"/>
              </a:spcBef>
            </a:pPr>
            <a:r>
              <a:rPr kumimoji="1" lang="ja-JP" altLang="en-US" sz="4000" dirty="0" smtClean="0">
                <a:latin typeface="メイリオ" panose="020B0604030504040204" pitchFamily="50" charset="-128"/>
                <a:ea typeface="メイリオ" panose="020B0604030504040204" pitchFamily="50" charset="-128"/>
              </a:rPr>
              <a:t>例文データ</a:t>
            </a:r>
            <a:endParaRPr kumimoji="1" lang="ja-JP" altLang="en-US" sz="4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18</a:t>
            </a:fld>
            <a:endParaRPr lang="ja-JP" altLang="en-US" dirty="0"/>
          </a:p>
        </p:txBody>
      </p:sp>
      <p:sp>
        <p:nvSpPr>
          <p:cNvPr id="14" name="テキスト ボックス 13"/>
          <p:cNvSpPr txBox="1"/>
          <p:nvPr/>
        </p:nvSpPr>
        <p:spPr>
          <a:xfrm>
            <a:off x="1048776" y="2398697"/>
            <a:ext cx="6647974" cy="369332"/>
          </a:xfrm>
          <a:prstGeom prst="rect">
            <a:avLst/>
          </a:prstGeom>
          <a:noFill/>
        </p:spPr>
        <p:txBody>
          <a:bodyPr wrap="none" rtlCol="0">
            <a:spAutoFit/>
          </a:bodyPr>
          <a:lstStyle/>
          <a:p>
            <a:r>
              <a:rPr lang="ja-JP" altLang="ja-JP" dirty="0" smtClean="0">
                <a:latin typeface="メイリオ" panose="020B0604030504040204" pitchFamily="50" charset="-128"/>
                <a:ea typeface="メイリオ" panose="020B0604030504040204" pitchFamily="50" charset="-128"/>
              </a:rPr>
              <a:t>学術</a:t>
            </a:r>
            <a:r>
              <a:rPr lang="ja-JP" altLang="ja-JP" dirty="0">
                <a:latin typeface="メイリオ" panose="020B0604030504040204" pitchFamily="50" charset="-128"/>
                <a:ea typeface="メイリオ" panose="020B0604030504040204" pitchFamily="50" charset="-128"/>
              </a:rPr>
              <a:t>論文によく用いられる英文がまとめられた</a:t>
            </a:r>
            <a:r>
              <a:rPr lang="ja-JP" altLang="ja-JP" dirty="0" smtClean="0">
                <a:latin typeface="メイリオ" panose="020B0604030504040204" pitchFamily="50" charset="-128"/>
                <a:ea typeface="メイリオ" panose="020B0604030504040204" pitchFamily="50" charset="-128"/>
              </a:rPr>
              <a:t>テンプレート集</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1107684" y="3375259"/>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kumimoji="1" lang="en-US" altLang="ja-JP" sz="2000" b="1" dirty="0" smtClean="0">
                <a:latin typeface="メイリオ" panose="020B0604030504040204" pitchFamily="50" charset="-128"/>
                <a:ea typeface="メイリオ" panose="020B0604030504040204" pitchFamily="50" charset="-128"/>
              </a:rPr>
              <a:t>560</a:t>
            </a:r>
            <a:endParaRPr kumimoji="1" lang="ja-JP" altLang="en-US" sz="20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086003" y="2857896"/>
            <a:ext cx="3558988"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で例文データとして用いた</a:t>
            </a:r>
            <a:endParaRPr kumimoji="1" lang="ja-JP" altLang="en-US" dirty="0">
              <a:latin typeface="メイリオ" panose="020B0604030504040204" pitchFamily="50" charset="-128"/>
              <a:ea typeface="メイリオ" panose="020B0604030504040204" pitchFamily="50" charset="-128"/>
            </a:endParaRPr>
          </a:p>
        </p:txBody>
      </p:sp>
      <p:sp>
        <p:nvSpPr>
          <p:cNvPr id="3" name="正方形/長方形 2"/>
          <p:cNvSpPr/>
          <p:nvPr/>
        </p:nvSpPr>
        <p:spPr>
          <a:xfrm>
            <a:off x="1086003" y="1802240"/>
            <a:ext cx="2949334" cy="369332"/>
          </a:xfrm>
          <a:prstGeom prst="rect">
            <a:avLst/>
          </a:prstGeom>
        </p:spPr>
        <p:txBody>
          <a:bodyPr wrap="none">
            <a:spAutoFit/>
          </a:bodyPr>
          <a:lstStyle/>
          <a:p>
            <a:r>
              <a:rPr lang="en-US" altLang="ja-JP" b="1" dirty="0">
                <a:latin typeface="メイリオ" panose="020B0604030504040204" pitchFamily="50" charset="-128"/>
                <a:ea typeface="メイリオ" panose="020B0604030504040204" pitchFamily="50" charset="-128"/>
              </a:rPr>
              <a:t>Academic </a:t>
            </a:r>
            <a:r>
              <a:rPr lang="en-US" altLang="ja-JP" b="1" dirty="0" err="1">
                <a:latin typeface="メイリオ" panose="020B0604030504040204" pitchFamily="50" charset="-128"/>
                <a:ea typeface="メイリオ" panose="020B0604030504040204" pitchFamily="50" charset="-128"/>
              </a:rPr>
              <a:t>Phrasebank</a:t>
            </a:r>
            <a:r>
              <a:rPr lang="ja-JP" altLang="en-US" b="1" dirty="0">
                <a:latin typeface="メイリオ" panose="020B0604030504040204" pitchFamily="50" charset="-128"/>
                <a:ea typeface="メイリオ" panose="020B0604030504040204" pitchFamily="50" charset="-128"/>
              </a:rPr>
              <a:t> </a:t>
            </a:r>
            <a:endParaRPr lang="ja-JP" altLang="en-US" dirty="0"/>
          </a:p>
        </p:txBody>
      </p:sp>
      <p:sp>
        <p:nvSpPr>
          <p:cNvPr id="5" name="正方形/長方形 4"/>
          <p:cNvSpPr/>
          <p:nvPr/>
        </p:nvSpPr>
        <p:spPr>
          <a:xfrm>
            <a:off x="1107684" y="4054415"/>
            <a:ext cx="2031325" cy="369332"/>
          </a:xfrm>
          <a:prstGeom prst="rect">
            <a:avLst/>
          </a:prstGeom>
        </p:spPr>
        <p:txBody>
          <a:bodyPr wrap="none">
            <a:spAutoFit/>
          </a:bodyPr>
          <a:lstStyle/>
          <a:p>
            <a:r>
              <a:rPr lang="ja-JP" altLang="ja-JP" b="1" dirty="0">
                <a:latin typeface="メイリオ" panose="020B0604030504040204" pitchFamily="50" charset="-128"/>
                <a:ea typeface="メイリオ" panose="020B0604030504040204" pitchFamily="50" charset="-128"/>
              </a:rPr>
              <a:t>英借文ドットコム</a:t>
            </a:r>
            <a:endParaRPr lang="ja-JP" altLang="en-US" b="1" dirty="0"/>
          </a:p>
        </p:txBody>
      </p:sp>
      <p:sp>
        <p:nvSpPr>
          <p:cNvPr id="11" name="正方形/長方形 10"/>
          <p:cNvSpPr/>
          <p:nvPr/>
        </p:nvSpPr>
        <p:spPr>
          <a:xfrm>
            <a:off x="1048776" y="4572579"/>
            <a:ext cx="6573520" cy="369332"/>
          </a:xfrm>
          <a:prstGeom prst="rect">
            <a:avLst/>
          </a:prstGeom>
        </p:spPr>
        <p:txBody>
          <a:bodyPr wrap="square">
            <a:spAutoFit/>
          </a:bodyPr>
          <a:lstStyle/>
          <a:p>
            <a:r>
              <a:rPr lang="ja-JP" altLang="ja-JP"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ビジネス</a:t>
            </a:r>
            <a:r>
              <a:rPr lang="ja-JP" altLang="ja-JP"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や一般的なマナーを考慮した英語例文集</a:t>
            </a:r>
            <a:endParaRPr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35536" y="5179809"/>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lang="en-US" altLang="ja-JP" sz="2000" b="1" dirty="0">
                <a:latin typeface="メイリオ" panose="020B0604030504040204" pitchFamily="50" charset="-128"/>
                <a:ea typeface="メイリオ" panose="020B0604030504040204" pitchFamily="50" charset="-128"/>
              </a:rPr>
              <a:t>261</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999618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実験手順</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marL="457200" indent="-457200">
              <a:buFont typeface="+mj-lt"/>
              <a:buAutoNum type="arabicPeriod"/>
            </a:pPr>
            <a:r>
              <a:rPr kumimoji="1" lang="en-US" altLang="ja-JP" dirty="0" smtClean="0"/>
              <a:t>5</a:t>
            </a:r>
            <a:r>
              <a:rPr kumimoji="1" lang="ja-JP" altLang="en-US" dirty="0" smtClean="0"/>
              <a:t>名の被験者から提供された英文コンテンツをプロトタイプシステムにアップロードする</a:t>
            </a:r>
            <a:endParaRPr kumimoji="1" lang="en-US" altLang="ja-JP" dirty="0" smtClean="0"/>
          </a:p>
          <a:p>
            <a:pPr marL="457200" indent="-457200">
              <a:buFont typeface="+mj-lt"/>
              <a:buAutoNum type="arabicPeriod"/>
            </a:pPr>
            <a:r>
              <a:rPr lang="ja-JP" altLang="en-US" dirty="0" smtClean="0"/>
              <a:t>実験システムを用いて頻出単語を抽出する</a:t>
            </a:r>
            <a:endParaRPr lang="en-US" altLang="ja-JP" dirty="0" smtClean="0"/>
          </a:p>
          <a:p>
            <a:pPr marL="457200" indent="-457200">
              <a:buFont typeface="+mj-lt"/>
              <a:buAutoNum type="arabicPeriod"/>
            </a:pPr>
            <a:r>
              <a:rPr lang="ja-JP" altLang="en-US" dirty="0" smtClean="0"/>
              <a:t>頻出スコアをもとに推薦された英文に対して考察を行う</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19</a:t>
            </a:fld>
            <a:endParaRPr lang="ja-JP" altLang="en-US" dirty="0"/>
          </a:p>
        </p:txBody>
      </p:sp>
    </p:spTree>
    <p:extLst>
      <p:ext uri="{BB962C8B-B14F-4D97-AF65-F5344CB8AC3E}">
        <p14:creationId xmlns:p14="http://schemas.microsoft.com/office/powerpoint/2010/main" val="246152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背景</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27011" y="1910713"/>
            <a:ext cx="7529611" cy="4244145"/>
          </a:xfrm>
        </p:spPr>
        <p:txBody>
          <a:bodyPr>
            <a:normAutofit/>
          </a:bodyPr>
          <a:lstStyle/>
          <a:p>
            <a:r>
              <a:rPr lang="ja-JP" altLang="en-US" dirty="0" smtClean="0">
                <a:latin typeface="メイリオ" panose="020B0604030504040204" pitchFamily="50" charset="-128"/>
                <a:ea typeface="メイリオ" panose="020B0604030504040204" pitchFamily="50" charset="-128"/>
              </a:rPr>
              <a:t>グローバル化に伴う英語を用いたコミュニケーション機会の増加とともに英語で話すというスキルがますます重要になってい</a:t>
            </a:r>
            <a:r>
              <a:rPr lang="ja-JP" altLang="en-US" dirty="0">
                <a:latin typeface="メイリオ" panose="020B0604030504040204" pitchFamily="50" charset="-128"/>
                <a:ea typeface="メイリオ" panose="020B0604030504040204" pitchFamily="50" charset="-128"/>
              </a:rPr>
              <a:t>る</a:t>
            </a:r>
            <a:r>
              <a:rPr lang="en-US" altLang="ja-JP" dirty="0" smtClean="0">
                <a:latin typeface="メイリオ" panose="020B0604030504040204" pitchFamily="50" charset="-128"/>
                <a:ea typeface="メイリオ" panose="020B0604030504040204" pitchFamily="50" charset="-128"/>
              </a:rPr>
              <a:t>.</a:t>
            </a:r>
          </a:p>
          <a:p>
            <a:pPr marL="0" indent="0">
              <a:buNone/>
            </a:pPr>
            <a:r>
              <a:rPr lang="ja-JP" altLang="en-US" dirty="0" smtClean="0">
                <a:latin typeface="メイリオ" panose="020B0604030504040204" pitchFamily="50" charset="-128"/>
                <a:ea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rPr>
              <a:t>e-Learning</a:t>
            </a:r>
            <a:r>
              <a:rPr lang="ja-JP" altLang="en-US" dirty="0" smtClean="0">
                <a:latin typeface="メイリオ" panose="020B0604030504040204" pitchFamily="50" charset="-128"/>
                <a:ea typeface="メイリオ" panose="020B0604030504040204" pitchFamily="50" charset="-128"/>
              </a:rPr>
              <a:t>システムを用いた英語学習も増加している．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一方で，日本人は英</a:t>
            </a:r>
            <a:r>
              <a:rPr lang="ja-JP" altLang="ja-JP" dirty="0" smtClean="0">
                <a:latin typeface="メイリオ" panose="020B0604030504040204" pitchFamily="50" charset="-128"/>
                <a:ea typeface="メイリオ" panose="020B0604030504040204" pitchFamily="50" charset="-128"/>
              </a:rPr>
              <a:t>語</a:t>
            </a:r>
            <a:r>
              <a:rPr lang="ja-JP" altLang="ja-JP" dirty="0">
                <a:latin typeface="メイリオ" panose="020B0604030504040204" pitchFamily="50" charset="-128"/>
                <a:ea typeface="メイリオ" panose="020B0604030504040204" pitchFamily="50" charset="-128"/>
              </a:rPr>
              <a:t>での読み書きがある程度できるもの</a:t>
            </a:r>
            <a:r>
              <a:rPr lang="ja-JP" altLang="ja-JP" dirty="0" smtClean="0">
                <a:latin typeface="メイリオ" panose="020B0604030504040204" pitchFamily="50" charset="-128"/>
                <a:ea typeface="メイリオ" panose="020B0604030504040204" pitchFamily="50" charset="-128"/>
              </a:rPr>
              <a:t>の</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 発話、聞き取りという分野においてはカタカナ英語発音になってしまう，練習継続性の欠如や適切な指導者の不足などの問題を抱えている．</a:t>
            </a:r>
            <a:endParaRPr lang="en-US" altLang="ja-JP"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a:t>
            </a:fld>
            <a:endParaRPr lang="ja-JP" altLang="en-US" dirty="0"/>
          </a:p>
        </p:txBody>
      </p:sp>
    </p:spTree>
    <p:extLst>
      <p:ext uri="{BB962C8B-B14F-4D97-AF65-F5344CB8AC3E}">
        <p14:creationId xmlns:p14="http://schemas.microsoft.com/office/powerpoint/2010/main" val="3343940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1:</a:t>
            </a:r>
            <a:r>
              <a:rPr kumimoji="1" lang="ja-JP" altLang="en-US" dirty="0" smtClean="0">
                <a:latin typeface="メイリオ" panose="020B0604030504040204" pitchFamily="50" charset="-128"/>
                <a:ea typeface="メイリオ" panose="020B0604030504040204" pitchFamily="50" charset="-128"/>
              </a:rPr>
              <a:t>実験結果</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a:xfrm>
            <a:off x="7337665" y="4560152"/>
            <a:ext cx="984019" cy="365125"/>
          </a:xfrm>
        </p:spPr>
        <p:txBody>
          <a:bodyPr/>
          <a:lstStyle/>
          <a:p>
            <a:fld id="{F0C8BD7C-297B-4AB2-8DEE-2A64CFBF57C1}" type="slidenum">
              <a:rPr lang="ja-JP" altLang="en-US" smtClean="0"/>
              <a:pPr/>
              <a:t>20</a:t>
            </a:fld>
            <a:endParaRPr lang="ja-JP" altLang="en-US" dirty="0"/>
          </a:p>
        </p:txBody>
      </p:sp>
      <p:graphicFrame>
        <p:nvGraphicFramePr>
          <p:cNvPr id="11" name="コンテンツ プレースホルダー 7"/>
          <p:cNvGraphicFramePr>
            <a:graphicFrameLocks/>
          </p:cNvGraphicFramePr>
          <p:nvPr>
            <p:extLst>
              <p:ext uri="{D42A27DB-BD31-4B8C-83A1-F6EECF244321}">
                <p14:modId xmlns:p14="http://schemas.microsoft.com/office/powerpoint/2010/main" val="150519233"/>
              </p:ext>
            </p:extLst>
          </p:nvPr>
        </p:nvGraphicFramePr>
        <p:xfrm>
          <a:off x="659077" y="2195846"/>
          <a:ext cx="3808604" cy="2180785"/>
        </p:xfrm>
        <a:graphic>
          <a:graphicData uri="http://schemas.openxmlformats.org/drawingml/2006/table">
            <a:tbl>
              <a:tblPr firstRow="1" firstCol="1" bandRow="1">
                <a:tableStyleId>{5C22544A-7EE6-4342-B048-85BDC9FD1C3A}</a:tableStyleId>
              </a:tblPr>
              <a:tblGrid>
                <a:gridCol w="865282">
                  <a:extLst>
                    <a:ext uri="{9D8B030D-6E8A-4147-A177-3AD203B41FA5}">
                      <a16:colId xmlns:a16="http://schemas.microsoft.com/office/drawing/2014/main" val="592218061"/>
                    </a:ext>
                  </a:extLst>
                </a:gridCol>
                <a:gridCol w="1523748">
                  <a:extLst>
                    <a:ext uri="{9D8B030D-6E8A-4147-A177-3AD203B41FA5}">
                      <a16:colId xmlns:a16="http://schemas.microsoft.com/office/drawing/2014/main" val="2712332490"/>
                    </a:ext>
                  </a:extLst>
                </a:gridCol>
                <a:gridCol w="1419574">
                  <a:extLst>
                    <a:ext uri="{9D8B030D-6E8A-4147-A177-3AD203B41FA5}">
                      <a16:colId xmlns:a16="http://schemas.microsoft.com/office/drawing/2014/main" val="970622659"/>
                    </a:ext>
                  </a:extLst>
                </a:gridCol>
              </a:tblGrid>
              <a:tr h="169131">
                <a:tc>
                  <a:txBody>
                    <a:bodyPr/>
                    <a:lstStyle/>
                    <a:p>
                      <a:pPr algn="ctr">
                        <a:spcAft>
                          <a:spcPts val="0"/>
                        </a:spcAft>
                      </a:pPr>
                      <a:r>
                        <a:rPr lang="ja-JP" sz="2000" kern="100" dirty="0">
                          <a:effectLst/>
                        </a:rPr>
                        <a:t>順位</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単語</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smtClean="0">
                          <a:effectLst/>
                        </a:rPr>
                        <a:t>スコア</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952627366"/>
                  </a:ext>
                </a:extLst>
              </a:tr>
              <a:tr h="375197">
                <a:tc>
                  <a:txBody>
                    <a:bodyPr/>
                    <a:lstStyle/>
                    <a:p>
                      <a:pPr algn="ctr">
                        <a:spcAft>
                          <a:spcPts val="0"/>
                        </a:spcAft>
                      </a:pPr>
                      <a:r>
                        <a:rPr lang="en-US" sz="2000" kern="100">
                          <a:effectLst/>
                        </a:rPr>
                        <a:t>1</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task</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0.0506</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4096736461"/>
                  </a:ext>
                </a:extLst>
              </a:tr>
              <a:tr h="375197">
                <a:tc>
                  <a:txBody>
                    <a:bodyPr/>
                    <a:lstStyle/>
                    <a:p>
                      <a:pPr algn="ctr">
                        <a:spcAft>
                          <a:spcPts val="0"/>
                        </a:spcAft>
                      </a:pPr>
                      <a:r>
                        <a:rPr lang="en-US" sz="2000" kern="100">
                          <a:effectLst/>
                        </a:rPr>
                        <a:t>2</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Kanban</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0.0482</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94452815"/>
                  </a:ext>
                </a:extLst>
              </a:tr>
              <a:tr h="375197">
                <a:tc>
                  <a:txBody>
                    <a:bodyPr/>
                    <a:lstStyle/>
                    <a:p>
                      <a:pPr algn="ctr">
                        <a:spcAft>
                          <a:spcPts val="0"/>
                        </a:spcAft>
                      </a:pPr>
                      <a:r>
                        <a:rPr lang="en-US" sz="2000" kern="100">
                          <a:effectLst/>
                        </a:rPr>
                        <a:t>3</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digital</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0.0197</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931396289"/>
                  </a:ext>
                </a:extLst>
              </a:tr>
              <a:tr h="375197">
                <a:tc>
                  <a:txBody>
                    <a:bodyPr/>
                    <a:lstStyle/>
                    <a:p>
                      <a:pPr algn="ctr">
                        <a:spcAft>
                          <a:spcPts val="0"/>
                        </a:spcAft>
                      </a:pPr>
                      <a:r>
                        <a:rPr lang="en-US" sz="2000" kern="100">
                          <a:effectLst/>
                        </a:rPr>
                        <a:t>4</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application</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0.0139</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20248344"/>
                  </a:ext>
                </a:extLst>
              </a:tr>
              <a:tr h="375197">
                <a:tc>
                  <a:txBody>
                    <a:bodyPr/>
                    <a:lstStyle/>
                    <a:p>
                      <a:pPr algn="ctr">
                        <a:spcAft>
                          <a:spcPts val="0"/>
                        </a:spcAft>
                      </a:pPr>
                      <a:r>
                        <a:rPr lang="en-US" sz="2000" kern="100">
                          <a:effectLst/>
                        </a:rPr>
                        <a:t>5</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sz="2000" kern="100">
                          <a:effectLst/>
                        </a:rPr>
                        <a:t>smartphone</a:t>
                      </a:r>
                      <a:endParaRPr lang="ja-JP" sz="20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r">
                        <a:spcAft>
                          <a:spcPts val="0"/>
                        </a:spcAft>
                      </a:pPr>
                      <a:r>
                        <a:rPr lang="en-US" sz="2000" kern="100" dirty="0">
                          <a:effectLst/>
                        </a:rPr>
                        <a:t>0.0139</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812182946"/>
                  </a:ext>
                </a:extLst>
              </a:tr>
            </a:tbl>
          </a:graphicData>
        </a:graphic>
      </p:graphicFrame>
      <p:sp>
        <p:nvSpPr>
          <p:cNvPr id="12" name="Rectangle 2"/>
          <p:cNvSpPr>
            <a:spLocks noChangeArrowheads="1"/>
          </p:cNvSpPr>
          <p:nvPr/>
        </p:nvSpPr>
        <p:spPr bwMode="auto">
          <a:xfrm>
            <a:off x="-3942967" y="831762"/>
            <a:ext cx="149784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smtClean="0">
                <a:ln>
                  <a:noFill/>
                </a:ln>
                <a:solidFill>
                  <a:srgbClr val="000000"/>
                </a:solidFill>
                <a:effectLst/>
                <a:latin typeface="Arial" panose="020B0604020202020204" pitchFamily="34" charset="0"/>
                <a:ea typeface="ＭＳ ゴシック" panose="020B0609070205080204" pitchFamily="49" charset="-128"/>
                <a:cs typeface="Times New Roman" panose="02020603050405020304" pitchFamily="18" charset="0"/>
              </a:rPr>
              <a:t>表 </a:t>
            </a:r>
            <a:r>
              <a:rPr kumimoji="0" lang="en-US" altLang="ja-JP" sz="1000" b="0" i="0" u="none" strike="noStrike" cap="none" normalizeH="0" baseline="0" smtClean="0">
                <a:ln>
                  <a:noFill/>
                </a:ln>
                <a:solidFill>
                  <a:srgbClr val="000000"/>
                </a:solidFill>
                <a:effectLst/>
                <a:latin typeface="Arial" panose="020B0604020202020204" pitchFamily="34" charset="0"/>
                <a:ea typeface="ＭＳ ゴシック" panose="020B0609070205080204" pitchFamily="49" charset="-128"/>
                <a:cs typeface="Times New Roman" panose="02020603050405020304" pitchFamily="18" charset="0"/>
              </a:rPr>
              <a:t>5 </a:t>
            </a:r>
            <a:r>
              <a:rPr kumimoji="0" lang="ja-JP" altLang="en-US" sz="1000" b="0" i="0" u="none" strike="noStrike" cap="none" normalizeH="0" baseline="0" smtClean="0">
                <a:ln>
                  <a:noFill/>
                </a:ln>
                <a:solidFill>
                  <a:srgbClr val="000000"/>
                </a:solidFill>
                <a:effectLst/>
                <a:latin typeface="ＭＳ 明朝" panose="02020609040205080304" pitchFamily="17" charset="-128"/>
                <a:ea typeface="ＭＳ 明朝" panose="02020609040205080304" pitchFamily="17" charset="-128"/>
                <a:cs typeface="Times New Roman" panose="02020603050405020304" pitchFamily="18" charset="0"/>
              </a:rPr>
              <a:t>学習者</a:t>
            </a:r>
            <a:r>
              <a:rPr kumimoji="0" lang="en-US" altLang="ja-JP" sz="1000" b="0" i="0" u="none" strike="noStrike" cap="none" normalizeH="0" baseline="0" smtClean="0">
                <a:ln>
                  <a:noFill/>
                </a:ln>
                <a:solidFill>
                  <a:srgbClr val="000000"/>
                </a:solidFill>
                <a:effectLst/>
                <a:latin typeface="Century" panose="02040604050505020304" pitchFamily="18" charset="0"/>
                <a:ea typeface="ＭＳ 明朝" panose="02020609040205080304" pitchFamily="17" charset="-128"/>
                <a:cs typeface="Times New Roman" panose="02020603050405020304" pitchFamily="18" charset="0"/>
              </a:rPr>
              <a:t>A</a:t>
            </a:r>
            <a:r>
              <a:rPr kumimoji="0" lang="ja-JP" altLang="en-US" sz="1000" b="0" i="0" u="none" strike="noStrike" cap="none" normalizeH="0" baseline="0" smtClean="0">
                <a:ln>
                  <a:noFill/>
                </a:ln>
                <a:solidFill>
                  <a:srgbClr val="000000"/>
                </a:solidFill>
                <a:effectLst/>
                <a:latin typeface="ＭＳ 明朝" panose="02020609040205080304" pitchFamily="17" charset="-128"/>
                <a:ea typeface="ＭＳ 明朝" panose="02020609040205080304" pitchFamily="17" charset="-128"/>
                <a:cs typeface="Times New Roman" panose="02020603050405020304" pitchFamily="18" charset="0"/>
              </a:rPr>
              <a:t>の頻出単語</a:t>
            </a:r>
            <a:endParaRPr kumimoji="0" lang="ja-JP" altLang="en-US" sz="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3" name="表 12"/>
          <p:cNvGraphicFramePr>
            <a:graphicFrameLocks noGrp="1"/>
          </p:cNvGraphicFramePr>
          <p:nvPr>
            <p:extLst>
              <p:ext uri="{D42A27DB-BD31-4B8C-83A1-F6EECF244321}">
                <p14:modId xmlns:p14="http://schemas.microsoft.com/office/powerpoint/2010/main" val="1214497976"/>
              </p:ext>
            </p:extLst>
          </p:nvPr>
        </p:nvGraphicFramePr>
        <p:xfrm>
          <a:off x="4614179" y="2173951"/>
          <a:ext cx="4001787" cy="2205546"/>
        </p:xfrm>
        <a:graphic>
          <a:graphicData uri="http://schemas.openxmlformats.org/drawingml/2006/table">
            <a:tbl>
              <a:tblPr firstRow="1" firstCol="1" bandRow="1">
                <a:tableStyleId>{5C22544A-7EE6-4342-B048-85BDC9FD1C3A}</a:tableStyleId>
              </a:tblPr>
              <a:tblGrid>
                <a:gridCol w="351467">
                  <a:extLst>
                    <a:ext uri="{9D8B030D-6E8A-4147-A177-3AD203B41FA5}">
                      <a16:colId xmlns:a16="http://schemas.microsoft.com/office/drawing/2014/main" val="2372096610"/>
                    </a:ext>
                  </a:extLst>
                </a:gridCol>
                <a:gridCol w="3650320">
                  <a:extLst>
                    <a:ext uri="{9D8B030D-6E8A-4147-A177-3AD203B41FA5}">
                      <a16:colId xmlns:a16="http://schemas.microsoft.com/office/drawing/2014/main" val="3751416976"/>
                    </a:ext>
                  </a:extLst>
                </a:gridCol>
              </a:tblGrid>
              <a:tr h="341735">
                <a:tc>
                  <a:txBody>
                    <a:bodyPr/>
                    <a:lstStyle/>
                    <a:p>
                      <a:pPr indent="63500" algn="ctr">
                        <a:spcAft>
                          <a:spcPts val="0"/>
                        </a:spcAft>
                      </a:pPr>
                      <a:r>
                        <a:rPr lang="ja-JP" sz="1200" kern="100" dirty="0" smtClean="0">
                          <a:effectLst/>
                        </a:rPr>
                        <a:t>順位</a:t>
                      </a:r>
                      <a:endParaRPr lang="en-US" altLang="ja-JP" sz="1200" kern="100" dirty="0" smtClean="0">
                        <a:effectLst/>
                      </a:endParaRPr>
                    </a:p>
                  </a:txBody>
                  <a:tcPr marL="68580" marR="68580" marT="0" marB="0"/>
                </a:tc>
                <a:tc>
                  <a:txBody>
                    <a:bodyPr/>
                    <a:lstStyle/>
                    <a:p>
                      <a:pPr indent="63500" algn="ctr">
                        <a:spcAft>
                          <a:spcPts val="0"/>
                        </a:spcAft>
                      </a:pPr>
                      <a:r>
                        <a:rPr lang="ja-JP" sz="1600" kern="100" dirty="0">
                          <a:effectLst/>
                        </a:rPr>
                        <a:t>英文</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327630454"/>
                  </a:ext>
                </a:extLst>
              </a:tr>
              <a:tr h="446054">
                <a:tc>
                  <a:txBody>
                    <a:bodyPr/>
                    <a:lstStyle/>
                    <a:p>
                      <a:pPr indent="63500" algn="ctr">
                        <a:spcAft>
                          <a:spcPts val="0"/>
                        </a:spcAft>
                      </a:pPr>
                      <a:r>
                        <a:rPr lang="en-US" sz="1600" kern="100" dirty="0">
                          <a:effectLst/>
                        </a:rPr>
                        <a:t>1</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endParaRPr lang="en-US" sz="1600" kern="100" dirty="0" smtClean="0">
                        <a:effectLst/>
                      </a:endParaRPr>
                    </a:p>
                    <a:p>
                      <a:pPr indent="63500" algn="just">
                        <a:lnSpc>
                          <a:spcPts val="1400"/>
                        </a:lnSpc>
                        <a:spcAft>
                          <a:spcPts val="0"/>
                        </a:spcAft>
                      </a:pPr>
                      <a:r>
                        <a:rPr lang="en-US" sz="1600" kern="100" dirty="0" smtClean="0">
                          <a:effectLst/>
                        </a:rPr>
                        <a:t>Women </a:t>
                      </a:r>
                      <a:r>
                        <a:rPr lang="en-US" sz="1600" kern="100" dirty="0">
                          <a:effectLst/>
                        </a:rPr>
                        <a:t>are slower than men at certain precision </a:t>
                      </a:r>
                      <a:r>
                        <a:rPr lang="en-US" sz="1600" kern="100" dirty="0" smtClean="0">
                          <a:effectLst/>
                        </a:rPr>
                        <a:t>manual</a:t>
                      </a:r>
                      <a:r>
                        <a:rPr lang="ja-JP" altLang="en-US" sz="1600" u="none" kern="100" dirty="0" smtClean="0">
                          <a:effectLst/>
                        </a:rPr>
                        <a:t>　</a:t>
                      </a:r>
                      <a:r>
                        <a:rPr lang="en-US" sz="1600" u="sng" kern="100" dirty="0" smtClean="0">
                          <a:effectLst/>
                        </a:rPr>
                        <a:t>tasks</a:t>
                      </a:r>
                      <a:r>
                        <a:rPr lang="en-US" sz="1600" kern="100" dirty="0">
                          <a:effectLst/>
                        </a:rPr>
                        <a:t>, such as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17658632"/>
                  </a:ext>
                </a:extLst>
              </a:tr>
              <a:tr h="301630">
                <a:tc>
                  <a:txBody>
                    <a:bodyPr/>
                    <a:lstStyle/>
                    <a:p>
                      <a:pPr indent="63500" algn="ctr">
                        <a:spcAft>
                          <a:spcPts val="0"/>
                        </a:spcAft>
                      </a:pPr>
                      <a:r>
                        <a:rPr lang="en-US" sz="1600" kern="100" dirty="0">
                          <a:effectLst/>
                        </a:rPr>
                        <a:t>2</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r>
                        <a:rPr lang="en-US" sz="1600" kern="100" dirty="0" smtClean="0">
                          <a:effectLst/>
                        </a:rPr>
                        <a:t>To </a:t>
                      </a:r>
                      <a:r>
                        <a:rPr lang="en-US" sz="1600" kern="100" dirty="0">
                          <a:effectLst/>
                        </a:rPr>
                        <a:t>complete two </a:t>
                      </a:r>
                      <a:r>
                        <a:rPr lang="en-US" sz="1600" u="sng" kern="100" dirty="0">
                          <a:effectLst/>
                        </a:rPr>
                        <a:t>tasks</a:t>
                      </a:r>
                      <a:r>
                        <a:rPr lang="en-US" sz="1600" kern="100" dirty="0">
                          <a:effectLst/>
                        </a:rPr>
                        <a: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207874031"/>
                  </a:ext>
                </a:extLst>
              </a:tr>
              <a:tr h="547773">
                <a:tc>
                  <a:txBody>
                    <a:bodyPr/>
                    <a:lstStyle/>
                    <a:p>
                      <a:pPr indent="63500" algn="ctr">
                        <a:spcAft>
                          <a:spcPts val="0"/>
                        </a:spcAft>
                      </a:pPr>
                      <a:r>
                        <a:rPr lang="en-US" sz="1600" kern="100">
                          <a:effectLst/>
                        </a:rPr>
                        <a:t>3</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endParaRPr lang="en-US" sz="1600" kern="100" dirty="0" smtClean="0">
                        <a:effectLst/>
                      </a:endParaRPr>
                    </a:p>
                    <a:p>
                      <a:pPr indent="63500" algn="just">
                        <a:lnSpc>
                          <a:spcPts val="1400"/>
                        </a:lnSpc>
                        <a:spcAft>
                          <a:spcPts val="0"/>
                        </a:spcAft>
                      </a:pPr>
                      <a:r>
                        <a:rPr lang="en-US" sz="1600" kern="100" dirty="0" smtClean="0">
                          <a:effectLst/>
                        </a:rPr>
                        <a:t>The </a:t>
                      </a:r>
                      <a:r>
                        <a:rPr lang="en-US" sz="1600" kern="100" dirty="0">
                          <a:effectLst/>
                        </a:rPr>
                        <a:t>data were recorded on </a:t>
                      </a:r>
                      <a:r>
                        <a:rPr lang="en-US" sz="1600" kern="100" dirty="0" smtClean="0">
                          <a:effectLst/>
                        </a:rPr>
                        <a:t>a </a:t>
                      </a:r>
                      <a:r>
                        <a:rPr lang="en-US" sz="1600" u="sng" kern="100" dirty="0" smtClean="0">
                          <a:effectLst/>
                        </a:rPr>
                        <a:t>digital</a:t>
                      </a:r>
                      <a:r>
                        <a:rPr lang="en-US" sz="1600" kern="100" dirty="0" smtClean="0">
                          <a:effectLst/>
                        </a:rPr>
                        <a:t> audio </a:t>
                      </a:r>
                      <a:r>
                        <a:rPr lang="en-US" sz="1600" kern="100" dirty="0">
                          <a:effectLst/>
                        </a:rPr>
                        <a:t>recorder and transcribed using a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55135385"/>
                  </a:ext>
                </a:extLst>
              </a:tr>
              <a:tr h="451776">
                <a:tc>
                  <a:txBody>
                    <a:bodyPr/>
                    <a:lstStyle/>
                    <a:p>
                      <a:pPr indent="63500" algn="ctr">
                        <a:spcAft>
                          <a:spcPts val="0"/>
                        </a:spcAft>
                      </a:pPr>
                      <a:r>
                        <a:rPr lang="en-US" sz="1600" kern="100">
                          <a:effectLst/>
                        </a:rPr>
                        <a:t>4</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63500" algn="just">
                        <a:lnSpc>
                          <a:spcPts val="1400"/>
                        </a:lnSpc>
                        <a:spcAft>
                          <a:spcPts val="0"/>
                        </a:spcAft>
                      </a:pPr>
                      <a:r>
                        <a:rPr lang="en-US" sz="1600" kern="100" dirty="0">
                          <a:effectLst/>
                        </a:rPr>
                        <a:t>has several </a:t>
                      </a:r>
                      <a:r>
                        <a:rPr lang="en-US" sz="1600" u="sng" kern="100" dirty="0" smtClean="0">
                          <a:effectLst/>
                        </a:rPr>
                        <a:t>practical</a:t>
                      </a:r>
                      <a:r>
                        <a:rPr lang="ja-JP" altLang="en-US" sz="1600" u="sng" kern="100" baseline="0" dirty="0" smtClean="0">
                          <a:effectLst/>
                        </a:rPr>
                        <a:t> </a:t>
                      </a:r>
                      <a:r>
                        <a:rPr lang="en-US" altLang="ja-JP" sz="1600" u="sng" kern="100" baseline="0" dirty="0" smtClean="0">
                          <a:effectLst/>
                        </a:rPr>
                        <a:t>applications</a:t>
                      </a:r>
                      <a:r>
                        <a:rPr lang="en-US" sz="1600" kern="100" dirty="0" smtClean="0">
                          <a:effectLst/>
                        </a:rPr>
                        <a:t>. </a:t>
                      </a:r>
                      <a:r>
                        <a:rPr lang="en-US" sz="1600" kern="100" dirty="0">
                          <a:effectLst/>
                        </a:rPr>
                        <a:t>Firstly, it points to ...</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388043698"/>
                  </a:ext>
                </a:extLst>
              </a:tr>
            </a:tbl>
          </a:graphicData>
        </a:graphic>
      </p:graphicFrame>
      <p:sp>
        <p:nvSpPr>
          <p:cNvPr id="14" name="テキスト ボックス 13"/>
          <p:cNvSpPr txBox="1"/>
          <p:nvPr/>
        </p:nvSpPr>
        <p:spPr>
          <a:xfrm>
            <a:off x="4689842" y="1793575"/>
            <a:ext cx="3631842" cy="369332"/>
          </a:xfrm>
          <a:prstGeom prst="rect">
            <a:avLst/>
          </a:prstGeom>
          <a:noFill/>
        </p:spPr>
        <p:txBody>
          <a:bodyPr wrap="square" rtlCol="0">
            <a:spAutoFit/>
          </a:bodyPr>
          <a:lstStyle/>
          <a:p>
            <a:pPr algn="ctr"/>
            <a:r>
              <a:rPr lang="ja-JP" altLang="en-US" dirty="0" smtClean="0">
                <a:latin typeface="メイリオ" panose="020B0604030504040204" pitchFamily="50" charset="-128"/>
                <a:ea typeface="メイリオ" panose="020B0604030504040204" pitchFamily="50" charset="-128"/>
              </a:rPr>
              <a:t>学習者</a:t>
            </a:r>
            <a:r>
              <a:rPr lang="en-US" altLang="ja-JP" dirty="0" smtClean="0">
                <a:latin typeface="メイリオ" panose="020B0604030504040204" pitchFamily="50" charset="-128"/>
                <a:ea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rPr>
              <a:t>の英文ランキング</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p:cNvSpPr txBox="1"/>
          <p:nvPr/>
        </p:nvSpPr>
        <p:spPr>
          <a:xfrm>
            <a:off x="659077" y="1804131"/>
            <a:ext cx="3631842"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学習者</a:t>
            </a:r>
            <a:r>
              <a:rPr kumimoji="1" lang="en-US" altLang="ja-JP" dirty="0" smtClean="0">
                <a:latin typeface="メイリオ" panose="020B0604030504040204" pitchFamily="50" charset="-128"/>
                <a:ea typeface="メイリオ" panose="020B0604030504040204" pitchFamily="50" charset="-128"/>
              </a:rPr>
              <a:t>A</a:t>
            </a:r>
            <a:r>
              <a:rPr lang="ja-JP" altLang="en-US" dirty="0" err="1" smtClean="0">
                <a:latin typeface="メイリオ" panose="020B0604030504040204" pitchFamily="50" charset="-128"/>
                <a:ea typeface="メイリオ" panose="020B0604030504040204" pitchFamily="50" charset="-128"/>
              </a:rPr>
              <a:t>の</a:t>
            </a:r>
            <a:r>
              <a:rPr kumimoji="1" lang="ja-JP" altLang="en-US" dirty="0" err="1" smtClean="0">
                <a:latin typeface="メイリオ" panose="020B0604030504040204" pitchFamily="50" charset="-128"/>
                <a:ea typeface="メイリオ" panose="020B0604030504040204" pitchFamily="50" charset="-128"/>
              </a:rPr>
              <a:t>頻</a:t>
            </a:r>
            <a:r>
              <a:rPr kumimoji="1" lang="ja-JP" altLang="en-US" dirty="0" smtClean="0">
                <a:latin typeface="メイリオ" panose="020B0604030504040204" pitchFamily="50" charset="-128"/>
                <a:ea typeface="メイリオ" panose="020B0604030504040204" pitchFamily="50" charset="-128"/>
              </a:rPr>
              <a:t>出単語</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663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実験結果への考察</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21</a:t>
            </a:fld>
            <a:endParaRPr lang="ja-JP" altLang="en-US" dirty="0"/>
          </a:p>
        </p:txBody>
      </p:sp>
      <p:sp>
        <p:nvSpPr>
          <p:cNvPr id="5" name="コンテンツ プレースホルダー 4"/>
          <p:cNvSpPr txBox="1">
            <a:spLocks noGrp="1"/>
          </p:cNvSpPr>
          <p:nvPr>
            <p:ph idx="1"/>
          </p:nvPr>
        </p:nvSpPr>
        <p:spPr>
          <a:xfrm>
            <a:off x="822959" y="1845734"/>
            <a:ext cx="7543801" cy="2944396"/>
          </a:xfrm>
          <a:prstGeom prst="rect">
            <a:avLst/>
          </a:prstGeom>
          <a:noFill/>
        </p:spPr>
        <p:txBody>
          <a:bodyPr wrap="square" rtlCol="0">
            <a:spAutoFit/>
          </a:bodyPr>
          <a:lstStyle/>
          <a:p>
            <a:pPr marL="342900" indent="-342900">
              <a:buFont typeface="+mj-lt"/>
              <a:buAutoNum type="arabicPeriod"/>
            </a:pPr>
            <a:r>
              <a:rPr lang="ja-JP" altLang="ja-JP" dirty="0" smtClean="0">
                <a:latin typeface="メイリオ" panose="020B0604030504040204" pitchFamily="50" charset="-128"/>
                <a:ea typeface="メイリオ" panose="020B0604030504040204" pitchFamily="50" charset="-128"/>
              </a:rPr>
              <a:t>学習者</a:t>
            </a:r>
            <a:r>
              <a:rPr lang="en-US" altLang="ja-JP" dirty="0">
                <a:latin typeface="メイリオ" panose="020B0604030504040204" pitchFamily="50" charset="-128"/>
                <a:ea typeface="メイリオ" panose="020B0604030504040204" pitchFamily="50" charset="-128"/>
              </a:rPr>
              <a:t>A</a:t>
            </a:r>
            <a:r>
              <a:rPr lang="ja-JP" altLang="ja-JP" dirty="0">
                <a:latin typeface="メイリオ" panose="020B0604030504040204" pitchFamily="50" charset="-128"/>
                <a:ea typeface="メイリオ" panose="020B0604030504040204" pitchFamily="50" charset="-128"/>
              </a:rPr>
              <a:t>の英文コンテンツからは，デジタル</a:t>
            </a:r>
            <a:r>
              <a:rPr lang="en-US" altLang="ja-JP" dirty="0">
                <a:latin typeface="メイリオ" panose="020B0604030504040204" pitchFamily="50" charset="-128"/>
                <a:ea typeface="メイリオ" panose="020B0604030504040204" pitchFamily="50" charset="-128"/>
              </a:rPr>
              <a:t>”</a:t>
            </a:r>
            <a:r>
              <a:rPr lang="ja-JP" altLang="ja-JP" dirty="0">
                <a:latin typeface="メイリオ" panose="020B0604030504040204" pitchFamily="50" charset="-128"/>
                <a:ea typeface="メイリオ" panose="020B0604030504040204" pitchFamily="50" charset="-128"/>
              </a:rPr>
              <a:t>かんばん</a:t>
            </a:r>
            <a:r>
              <a:rPr lang="en-US" altLang="ja-JP" dirty="0">
                <a:latin typeface="メイリオ" panose="020B0604030504040204" pitchFamily="50" charset="-128"/>
                <a:ea typeface="メイリオ" panose="020B0604030504040204" pitchFamily="50" charset="-128"/>
              </a:rPr>
              <a:t>”</a:t>
            </a:r>
            <a:r>
              <a:rPr lang="ja-JP" altLang="ja-JP" dirty="0">
                <a:latin typeface="メイリオ" panose="020B0604030504040204" pitchFamily="50" charset="-128"/>
                <a:ea typeface="メイリオ" panose="020B0604030504040204" pitchFamily="50" charset="-128"/>
              </a:rPr>
              <a:t>を利用したプロジェクト管理システムに関する「</a:t>
            </a:r>
            <a:r>
              <a:rPr lang="en-US" altLang="ja-JP" dirty="0">
                <a:latin typeface="メイリオ" panose="020B0604030504040204" pitchFamily="50" charset="-128"/>
                <a:ea typeface="メイリオ" panose="020B0604030504040204" pitchFamily="50" charset="-128"/>
              </a:rPr>
              <a:t>task</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Kanban</a:t>
            </a:r>
            <a:r>
              <a:rPr lang="ja-JP" altLang="ja-JP"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digital</a:t>
            </a:r>
            <a:r>
              <a:rPr lang="ja-JP" altLang="ja-JP" dirty="0">
                <a:latin typeface="メイリオ" panose="020B0604030504040204" pitchFamily="50" charset="-128"/>
                <a:ea typeface="メイリオ" panose="020B0604030504040204" pitchFamily="50" charset="-128"/>
              </a:rPr>
              <a:t>」といった英単語のスコアが</a:t>
            </a:r>
            <a:r>
              <a:rPr lang="ja-JP" altLang="ja-JP" dirty="0" smtClean="0">
                <a:latin typeface="メイリオ" panose="020B0604030504040204" pitchFamily="50" charset="-128"/>
                <a:ea typeface="メイリオ" panose="020B0604030504040204" pitchFamily="50" charset="-128"/>
              </a:rPr>
              <a:t>高</a:t>
            </a:r>
            <a:r>
              <a:rPr lang="ja-JP" altLang="en-US" dirty="0" smtClean="0">
                <a:latin typeface="メイリオ" panose="020B0604030504040204" pitchFamily="50" charset="-128"/>
                <a:ea typeface="メイリオ" panose="020B0604030504040204" pitchFamily="50" charset="-128"/>
              </a:rPr>
              <a:t>く</a:t>
            </a:r>
            <a:r>
              <a:rPr lang="ja-JP" altLang="ja-JP" dirty="0" smtClean="0">
                <a:latin typeface="メイリオ" panose="020B0604030504040204" pitchFamily="50" charset="-128"/>
                <a:ea typeface="メイリオ" panose="020B0604030504040204" pitchFamily="50" charset="-128"/>
              </a:rPr>
              <a:t>頻出</a:t>
            </a:r>
            <a:r>
              <a:rPr lang="ja-JP" altLang="ja-JP" dirty="0">
                <a:latin typeface="メイリオ" panose="020B0604030504040204" pitchFamily="50" charset="-128"/>
                <a:ea typeface="メイリオ" panose="020B0604030504040204" pitchFamily="50" charset="-128"/>
              </a:rPr>
              <a:t>単語であることがわかる</a:t>
            </a:r>
            <a:r>
              <a:rPr lang="ja-JP" altLang="ja-JP"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lang="ja-JP" altLang="ja-JP" dirty="0" smtClean="0">
                <a:latin typeface="メイリオ" panose="020B0604030504040204" pitchFamily="50" charset="-128"/>
                <a:ea typeface="メイリオ" panose="020B0604030504040204" pitchFamily="50" charset="-128"/>
              </a:rPr>
              <a:t>この</a:t>
            </a:r>
            <a:r>
              <a:rPr lang="ja-JP" altLang="ja-JP" dirty="0">
                <a:latin typeface="メイリオ" panose="020B0604030504040204" pitchFamily="50" charset="-128"/>
                <a:ea typeface="メイリオ" panose="020B0604030504040204" pitchFamily="50" charset="-128"/>
              </a:rPr>
              <a:t>英単語スコアに基づいて，学習者</a:t>
            </a:r>
            <a:r>
              <a:rPr lang="en-US" altLang="ja-JP" dirty="0">
                <a:latin typeface="メイリオ" panose="020B0604030504040204" pitchFamily="50" charset="-128"/>
                <a:ea typeface="メイリオ" panose="020B0604030504040204" pitchFamily="50" charset="-128"/>
              </a:rPr>
              <a:t>A</a:t>
            </a:r>
            <a:r>
              <a:rPr lang="ja-JP" altLang="ja-JP" dirty="0">
                <a:latin typeface="メイリオ" panose="020B0604030504040204" pitchFamily="50" charset="-128"/>
                <a:ea typeface="メイリオ" panose="020B0604030504040204" pitchFamily="50" charset="-128"/>
              </a:rPr>
              <a:t>に対する発音練習用の英文として，「</a:t>
            </a:r>
            <a:r>
              <a:rPr lang="en-US" altLang="ja-JP" dirty="0">
                <a:latin typeface="メイリオ" panose="020B0604030504040204" pitchFamily="50" charset="-128"/>
                <a:ea typeface="メイリオ" panose="020B0604030504040204" pitchFamily="50" charset="-128"/>
              </a:rPr>
              <a:t>task</a:t>
            </a:r>
            <a:r>
              <a:rPr lang="ja-JP" altLang="ja-JP" dirty="0" smtClean="0">
                <a:latin typeface="メイリオ" panose="020B0604030504040204" pitchFamily="50" charset="-128"/>
                <a:ea typeface="メイリオ" panose="020B0604030504040204" pitchFamily="50" charset="-128"/>
              </a:rPr>
              <a:t>」等</a:t>
            </a:r>
            <a:r>
              <a:rPr lang="ja-JP" altLang="ja-JP" dirty="0">
                <a:latin typeface="メイリオ" panose="020B0604030504040204" pitchFamily="50" charset="-128"/>
                <a:ea typeface="メイリオ" panose="020B0604030504040204" pitchFamily="50" charset="-128"/>
              </a:rPr>
              <a:t>の英単語を含んだ英文が上位にランキングされていることが確認</a:t>
            </a:r>
            <a:r>
              <a:rPr lang="ja-JP" altLang="ja-JP" dirty="0" smtClean="0">
                <a:latin typeface="メイリオ" panose="020B0604030504040204" pitchFamily="50" charset="-128"/>
                <a:ea typeface="メイリオ" panose="020B0604030504040204" pitchFamily="50" charset="-128"/>
              </a:rPr>
              <a:t>できる</a:t>
            </a:r>
            <a:endParaRPr lang="en-US" altLang="ja-JP" dirty="0" smtClean="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smtClean="0">
                <a:latin typeface="メイリオ" panose="020B0604030504040204" pitchFamily="50" charset="-128"/>
                <a:ea typeface="メイリオ" panose="020B0604030504040204" pitchFamily="50" charset="-128"/>
              </a:rPr>
              <a:t>学習者</a:t>
            </a:r>
            <a:r>
              <a:rPr kumimoji="1" lang="en-US" altLang="ja-JP" dirty="0" smtClean="0">
                <a:latin typeface="メイリオ" panose="020B0604030504040204" pitchFamily="50" charset="-128"/>
                <a:ea typeface="メイリオ" panose="020B0604030504040204" pitchFamily="50" charset="-128"/>
              </a:rPr>
              <a:t>B~C</a:t>
            </a:r>
            <a:r>
              <a:rPr kumimoji="1" lang="ja-JP" altLang="en-US" dirty="0" smtClean="0">
                <a:latin typeface="メイリオ" panose="020B0604030504040204" pitchFamily="50" charset="-128"/>
                <a:ea typeface="メイリオ" panose="020B0604030504040204" pitchFamily="50" charset="-128"/>
              </a:rPr>
              <a:t>の結果も同様に頻出単語を含んだ英文が推薦されている</a:t>
            </a:r>
            <a:endParaRPr kumimoji="1" lang="en-US" altLang="ja-JP" dirty="0" smtClean="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923858" y="5117126"/>
            <a:ext cx="8153926" cy="1015663"/>
          </a:xfrm>
          <a:prstGeom prst="rect">
            <a:avLst/>
          </a:prstGeom>
          <a:noFill/>
        </p:spPr>
        <p:txBody>
          <a:bodyPr wrap="square" rtlCol="0">
            <a:spAutoFit/>
          </a:bodyPr>
          <a:lstStyle/>
          <a:p>
            <a:r>
              <a:rPr lang="ja-JP" altLang="en-US" sz="2000" b="1" dirty="0" smtClean="0">
                <a:latin typeface="メイリオ" panose="020B0604030504040204" pitchFamily="50" charset="-128"/>
                <a:ea typeface="メイリオ" panose="020B0604030504040204" pitchFamily="50" charset="-128"/>
              </a:rPr>
              <a:t>英文コンテンツから抽出した頻出スコアに基づいて</a:t>
            </a:r>
            <a:endParaRPr lang="en-US" altLang="ja-JP" sz="2000" b="1" dirty="0" smtClean="0">
              <a:latin typeface="メイリオ" panose="020B0604030504040204" pitchFamily="50" charset="-128"/>
              <a:ea typeface="メイリオ" panose="020B0604030504040204" pitchFamily="50" charset="-128"/>
            </a:endParaRPr>
          </a:p>
          <a:p>
            <a:r>
              <a:rPr lang="ja-JP" altLang="ja-JP" sz="2000" b="1" dirty="0" smtClean="0">
                <a:latin typeface="メイリオ" panose="020B0604030504040204" pitchFamily="50" charset="-128"/>
                <a:ea typeface="メイリオ" panose="020B0604030504040204" pitchFamily="50" charset="-128"/>
              </a:rPr>
              <a:t>今後</a:t>
            </a:r>
            <a:r>
              <a:rPr lang="ja-JP" altLang="ja-JP" sz="2000" b="1" dirty="0">
                <a:latin typeface="メイリオ" panose="020B0604030504040204" pitchFamily="50" charset="-128"/>
                <a:ea typeface="メイリオ" panose="020B0604030504040204" pitchFamily="50" charset="-128"/>
              </a:rPr>
              <a:t>の英会話において実際に発話する可能性が高いと</a:t>
            </a:r>
            <a:r>
              <a:rPr lang="ja-JP" altLang="ja-JP" sz="2000" b="1" dirty="0" smtClean="0">
                <a:latin typeface="メイリオ" panose="020B0604030504040204" pitchFamily="50" charset="-128"/>
                <a:ea typeface="メイリオ" panose="020B0604030504040204" pitchFamily="50" charset="-128"/>
              </a:rPr>
              <a:t>考えられる</a:t>
            </a:r>
            <a:endParaRPr lang="en-US" altLang="ja-JP" sz="2000" b="1" dirty="0" smtClean="0">
              <a:latin typeface="メイリオ" panose="020B0604030504040204" pitchFamily="50" charset="-128"/>
              <a:ea typeface="メイリオ" panose="020B0604030504040204" pitchFamily="50" charset="-128"/>
            </a:endParaRPr>
          </a:p>
          <a:p>
            <a:r>
              <a:rPr lang="ja-JP" altLang="ja-JP" sz="2000" b="1" dirty="0" smtClean="0">
                <a:latin typeface="メイリオ" panose="020B0604030504040204" pitchFamily="50" charset="-128"/>
                <a:ea typeface="メイリオ" panose="020B0604030504040204" pitchFamily="50" charset="-128"/>
              </a:rPr>
              <a:t>英</a:t>
            </a:r>
            <a:r>
              <a:rPr lang="ja-JP" altLang="ja-JP" sz="2000" b="1" dirty="0">
                <a:latin typeface="メイリオ" panose="020B0604030504040204" pitchFamily="50" charset="-128"/>
                <a:ea typeface="メイリオ" panose="020B0604030504040204" pitchFamily="50" charset="-128"/>
              </a:rPr>
              <a:t>単語の発音を優先的に練習することができる可能性を示して</a:t>
            </a:r>
            <a:r>
              <a:rPr lang="ja-JP" altLang="ja-JP" sz="2000" b="1" dirty="0" smtClean="0">
                <a:latin typeface="メイリオ" panose="020B0604030504040204" pitchFamily="50" charset="-128"/>
                <a:ea typeface="メイリオ" panose="020B0604030504040204" pitchFamily="50" charset="-128"/>
              </a:rPr>
              <a:t>いる</a:t>
            </a:r>
            <a:endParaRPr lang="ja-JP" altLang="ja-JP"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89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ja-JP" sz="4000" dirty="0">
                <a:latin typeface="メイリオ" panose="020B0604030504040204" pitchFamily="50" charset="-128"/>
                <a:ea typeface="メイリオ" panose="020B0604030504040204" pitchFamily="50" charset="-128"/>
              </a:rPr>
              <a:t>英借文</a:t>
            </a:r>
            <a:r>
              <a:rPr lang="ja-JP" altLang="ja-JP" sz="4000" dirty="0" smtClean="0">
                <a:latin typeface="メイリオ" panose="020B0604030504040204" pitchFamily="50" charset="-128"/>
                <a:ea typeface="メイリオ" panose="020B0604030504040204" pitchFamily="50" charset="-128"/>
              </a:rPr>
              <a:t>ドットコム</a:t>
            </a:r>
            <a:endParaRPr lang="ja-JP" altLang="ja-JP" sz="40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22</a:t>
            </a:fld>
            <a:endParaRPr lang="ja-JP" altLang="en-US" dirty="0"/>
          </a:p>
        </p:txBody>
      </p:sp>
      <p:graphicFrame>
        <p:nvGraphicFramePr>
          <p:cNvPr id="8" name="コンテンツ プレースホルダー 7"/>
          <p:cNvGraphicFramePr>
            <a:graphicFrameLocks noGrp="1"/>
          </p:cNvGraphicFramePr>
          <p:nvPr>
            <p:ph idx="1"/>
            <p:extLst>
              <p:ext uri="{D42A27DB-BD31-4B8C-83A1-F6EECF244321}">
                <p14:modId xmlns:p14="http://schemas.microsoft.com/office/powerpoint/2010/main" val="4223381169"/>
              </p:ext>
            </p:extLst>
          </p:nvPr>
        </p:nvGraphicFramePr>
        <p:xfrm>
          <a:off x="1110825" y="3004502"/>
          <a:ext cx="7089989" cy="2863760"/>
        </p:xfrm>
        <a:graphic>
          <a:graphicData uri="http://schemas.openxmlformats.org/drawingml/2006/table">
            <a:tbl>
              <a:tblPr firstRow="1" firstCol="1" bandRow="1">
                <a:tableStyleId>{5C22544A-7EE6-4342-B048-85BDC9FD1C3A}</a:tableStyleId>
              </a:tblPr>
              <a:tblGrid>
                <a:gridCol w="264162">
                  <a:extLst>
                    <a:ext uri="{9D8B030D-6E8A-4147-A177-3AD203B41FA5}">
                      <a16:colId xmlns:a16="http://schemas.microsoft.com/office/drawing/2014/main" val="3068518916"/>
                    </a:ext>
                  </a:extLst>
                </a:gridCol>
                <a:gridCol w="6825827">
                  <a:extLst>
                    <a:ext uri="{9D8B030D-6E8A-4147-A177-3AD203B41FA5}">
                      <a16:colId xmlns:a16="http://schemas.microsoft.com/office/drawing/2014/main" val="1424431128"/>
                    </a:ext>
                  </a:extLst>
                </a:gridCol>
              </a:tblGrid>
              <a:tr h="491235">
                <a:tc>
                  <a:txBody>
                    <a:bodyPr/>
                    <a:lstStyle/>
                    <a:p>
                      <a:pPr algn="just">
                        <a:spcAft>
                          <a:spcPts val="0"/>
                        </a:spcAft>
                      </a:pPr>
                      <a:r>
                        <a:rPr lang="en-US" sz="1000" kern="100" dirty="0">
                          <a:effectLst/>
                        </a:rPr>
                        <a:t> </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spcAft>
                          <a:spcPts val="0"/>
                        </a:spcAft>
                      </a:pPr>
                      <a:r>
                        <a:rPr lang="ja-JP" sz="2000" kern="100" dirty="0">
                          <a:effectLst/>
                        </a:rPr>
                        <a:t>英語例文</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318870579"/>
                  </a:ext>
                </a:extLst>
              </a:tr>
              <a:tr h="627580">
                <a:tc>
                  <a:txBody>
                    <a:bodyPr/>
                    <a:lstStyle/>
                    <a:p>
                      <a:pPr algn="just">
                        <a:spcAft>
                          <a:spcPts val="0"/>
                        </a:spcAft>
                      </a:pPr>
                      <a:r>
                        <a:rPr lang="en-US" sz="1800" kern="100" dirty="0">
                          <a:effectLst/>
                        </a:rPr>
                        <a:t>1</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The company also plans to address a number of key issues including a focus on overseas production and procurement capabilities.</a:t>
                      </a:r>
                      <a:endParaRPr lang="en-US" sz="1800" kern="100" dirty="0" smtClean="0">
                        <a:effectLst/>
                      </a:endParaRPr>
                    </a:p>
                  </a:txBody>
                  <a:tcPr marL="68580" marR="68580" marT="0" marB="0"/>
                </a:tc>
                <a:extLst>
                  <a:ext uri="{0D108BD9-81ED-4DB2-BD59-A6C34878D82A}">
                    <a16:rowId xmlns:a16="http://schemas.microsoft.com/office/drawing/2014/main" val="1228084900"/>
                  </a:ext>
                </a:extLst>
              </a:tr>
              <a:tr h="469018">
                <a:tc>
                  <a:txBody>
                    <a:bodyPr/>
                    <a:lstStyle/>
                    <a:p>
                      <a:pPr algn="just">
                        <a:spcAft>
                          <a:spcPts val="0"/>
                        </a:spcAft>
                      </a:pPr>
                      <a:r>
                        <a:rPr lang="en-US" sz="1800" kern="100" dirty="0">
                          <a:effectLst/>
                        </a:rPr>
                        <a:t>2</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Investigation committee has released a draft of preventive actions to address the problem of the "sick house" syndrome.</a:t>
                      </a:r>
                      <a:endParaRPr lang="en-US" sz="1800" kern="100" dirty="0" smtClean="0">
                        <a:effectLst/>
                      </a:endParaRPr>
                    </a:p>
                  </a:txBody>
                  <a:tcPr marL="68580" marR="68580" marT="0" marB="0"/>
                </a:tc>
                <a:extLst>
                  <a:ext uri="{0D108BD9-81ED-4DB2-BD59-A6C34878D82A}">
                    <a16:rowId xmlns:a16="http://schemas.microsoft.com/office/drawing/2014/main" val="85610307"/>
                  </a:ext>
                </a:extLst>
              </a:tr>
              <a:tr h="469018">
                <a:tc>
                  <a:txBody>
                    <a:bodyPr/>
                    <a:lstStyle/>
                    <a:p>
                      <a:pPr algn="just">
                        <a:spcAft>
                          <a:spcPts val="0"/>
                        </a:spcAft>
                      </a:pPr>
                      <a:r>
                        <a:rPr lang="en-US" sz="1800" kern="100" dirty="0">
                          <a:effectLst/>
                        </a:rPr>
                        <a:t>3</a:t>
                      </a:r>
                      <a:endParaRPr 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Licensing agreement will need an assignment clause to address this possibility.</a:t>
                      </a:r>
                      <a:endParaRPr lang="en-US" sz="1800" kern="100" dirty="0" smtClean="0">
                        <a:effectLst/>
                      </a:endParaRPr>
                    </a:p>
                  </a:txBody>
                  <a:tcPr marL="68580" marR="68580" marT="0" marB="0"/>
                </a:tc>
                <a:extLst>
                  <a:ext uri="{0D108BD9-81ED-4DB2-BD59-A6C34878D82A}">
                    <a16:rowId xmlns:a16="http://schemas.microsoft.com/office/drawing/2014/main" val="552156963"/>
                  </a:ext>
                </a:extLst>
              </a:tr>
              <a:tr h="646395">
                <a:tc>
                  <a:txBody>
                    <a:bodyPr/>
                    <a:lstStyle/>
                    <a:p>
                      <a:pPr algn="just">
                        <a:spcAft>
                          <a:spcPts val="0"/>
                        </a:spcAft>
                      </a:pPr>
                      <a:r>
                        <a:rPr lang="en-US" sz="1800" kern="100">
                          <a:effectLst/>
                        </a:rPr>
                        <a:t>4</a:t>
                      </a:r>
                      <a:endParaRPr lang="ja-JP" sz="18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400"/>
                        </a:lnSpc>
                        <a:spcAft>
                          <a:spcPts val="0"/>
                        </a:spcAft>
                      </a:pPr>
                      <a:endParaRPr kumimoji="1" lang="en-US" altLang="ja-JP" sz="1800" kern="1200" dirty="0" smtClean="0">
                        <a:solidFill>
                          <a:schemeClr val="dk1"/>
                        </a:solidFill>
                        <a:effectLst/>
                        <a:latin typeface="+mn-lt"/>
                        <a:ea typeface="+mn-ea"/>
                        <a:cs typeface="+mn-cs"/>
                      </a:endParaRPr>
                    </a:p>
                    <a:p>
                      <a:pPr algn="just">
                        <a:lnSpc>
                          <a:spcPts val="1400"/>
                        </a:lnSpc>
                        <a:spcAft>
                          <a:spcPts val="0"/>
                        </a:spcAft>
                      </a:pPr>
                      <a:r>
                        <a:rPr kumimoji="1" lang="en-US" altLang="ja-JP" sz="1800" kern="1200" dirty="0" smtClean="0">
                          <a:solidFill>
                            <a:schemeClr val="dk1"/>
                          </a:solidFill>
                          <a:effectLst/>
                          <a:latin typeface="+mn-lt"/>
                          <a:ea typeface="+mn-ea"/>
                          <a:cs typeface="+mn-cs"/>
                        </a:rPr>
                        <a:t>Sorry for the delay in my response, however my contact in Sony is travelling and will not be able to respond until late next week.</a:t>
                      </a:r>
                      <a:endParaRPr lang="en-US" sz="1800" kern="100" dirty="0" smtClean="0">
                        <a:effectLst/>
                      </a:endParaRPr>
                    </a:p>
                  </a:txBody>
                  <a:tcPr marL="68580" marR="68580" marT="0" marB="0"/>
                </a:tc>
                <a:extLst>
                  <a:ext uri="{0D108BD9-81ED-4DB2-BD59-A6C34878D82A}">
                    <a16:rowId xmlns:a16="http://schemas.microsoft.com/office/drawing/2014/main" val="853889408"/>
                  </a:ext>
                </a:extLst>
              </a:tr>
            </a:tbl>
          </a:graphicData>
        </a:graphic>
      </p:graphicFrame>
      <p:sp>
        <p:nvSpPr>
          <p:cNvPr id="9" name="テキスト ボックス 8"/>
          <p:cNvSpPr txBox="1"/>
          <p:nvPr/>
        </p:nvSpPr>
        <p:spPr>
          <a:xfrm>
            <a:off x="1161627" y="2508685"/>
            <a:ext cx="1729961" cy="400110"/>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総例文数</a:t>
            </a:r>
            <a:r>
              <a:rPr lang="en-US" altLang="ja-JP" sz="2000" b="1" dirty="0">
                <a:latin typeface="メイリオ" panose="020B0604030504040204" pitchFamily="50" charset="-128"/>
                <a:ea typeface="メイリオ" panose="020B0604030504040204" pitchFamily="50" charset="-128"/>
              </a:rPr>
              <a:t>261</a:t>
            </a:r>
            <a:endParaRPr kumimoji="1" lang="ja-JP" altLang="en-US" sz="2000" b="1" dirty="0">
              <a:latin typeface="メイリオ" panose="020B0604030504040204" pitchFamily="50" charset="-128"/>
              <a:ea typeface="メイリオ" panose="020B0604030504040204" pitchFamily="50" charset="-128"/>
            </a:endParaRPr>
          </a:p>
        </p:txBody>
      </p:sp>
      <p:sp>
        <p:nvSpPr>
          <p:cNvPr id="10" name="正方形/長方形 9"/>
          <p:cNvSpPr/>
          <p:nvPr/>
        </p:nvSpPr>
        <p:spPr>
          <a:xfrm>
            <a:off x="1161627" y="1879909"/>
            <a:ext cx="6573520" cy="369332"/>
          </a:xfrm>
          <a:prstGeom prst="rect">
            <a:avLst/>
          </a:prstGeom>
        </p:spPr>
        <p:txBody>
          <a:bodyPr wrap="square">
            <a:spAutoFit/>
          </a:bodyPr>
          <a:lstStyle/>
          <a:p>
            <a:r>
              <a:rPr lang="ja-JP" altLang="ja-JP" dirty="0" smtClean="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ビジネス</a:t>
            </a:r>
            <a:r>
              <a:rPr lang="ja-JP" altLang="ja-JP" dirty="0">
                <a:solidFill>
                  <a:srgbClr val="000000"/>
                </a:solidFill>
                <a:latin typeface="メイリオ" panose="020B0604030504040204" pitchFamily="50" charset="-128"/>
                <a:ea typeface="メイリオ" panose="020B0604030504040204" pitchFamily="50" charset="-128"/>
                <a:cs typeface="Times New Roman" panose="02020603050405020304" pitchFamily="18" charset="0"/>
              </a:rPr>
              <a:t>や一般的なマナーを考慮した英語例文集</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58789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実験</a:t>
            </a:r>
            <a:r>
              <a:rPr kumimoji="1" lang="en-US" altLang="ja-JP" dirty="0" smtClean="0">
                <a:latin typeface="メイリオ" panose="020B0604030504040204" pitchFamily="50" charset="-128"/>
                <a:ea typeface="メイリオ" panose="020B0604030504040204" pitchFamily="50" charset="-128"/>
              </a:rPr>
              <a:t>2:</a:t>
            </a:r>
            <a:r>
              <a:rPr kumimoji="1" lang="ja-JP" altLang="en-US" dirty="0" smtClean="0">
                <a:latin typeface="メイリオ" panose="020B0604030504040204" pitchFamily="50" charset="-128"/>
                <a:ea typeface="メイリオ" panose="020B0604030504040204" pitchFamily="50" charset="-128"/>
              </a:rPr>
              <a:t>実験目的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58346"/>
            <a:ext cx="7543801" cy="1490250"/>
          </a:xfrm>
        </p:spPr>
        <p:txBody>
          <a:bodyPr>
            <a:normAutofit/>
          </a:bodyPr>
          <a:lstStyle/>
          <a:p>
            <a:r>
              <a:rPr lang="ja-JP" altLang="en-US" sz="2400" dirty="0" smtClean="0">
                <a:latin typeface="メイリオ" panose="020B0604030504040204" pitchFamily="50" charset="-128"/>
                <a:ea typeface="メイリオ" panose="020B0604030504040204" pitchFamily="50" charset="-128"/>
              </a:rPr>
              <a:t>提案システムを用いた学習方法</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読み書き頻度に基づいて学習する例文を選択する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とベースライン</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無作為に例文を抽出する</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とで</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学習意欲と会話成功率の面で比較することで提案システムの有用性を検証する</a:t>
            </a:r>
            <a:endParaRPr lang="en-US" altLang="ja-JP" sz="24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23</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4" name="直線矢印コネクタ 13"/>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26" name="正方形/長方形 25"/>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pic>
        <p:nvPicPr>
          <p:cNvPr id="27" name="図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035" y="4084089"/>
            <a:ext cx="1023661" cy="1023661"/>
          </a:xfrm>
          <a:prstGeom prst="rect">
            <a:avLst/>
          </a:prstGeom>
        </p:spPr>
      </p:pic>
      <p:sp>
        <p:nvSpPr>
          <p:cNvPr id="28" name="正方形/長方形 27"/>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無作為に出題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読み書き頻度の高い単語を含む英文を出題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30" name="直線矢印コネクタ 29"/>
          <p:cNvCxnSpPr/>
          <p:nvPr/>
        </p:nvCxnSpPr>
        <p:spPr>
          <a:xfrm>
            <a:off x="1455265" y="4546604"/>
            <a:ext cx="57253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60976" y="5326643"/>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08734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実験</a:t>
            </a:r>
            <a:r>
              <a:rPr lang="en-US" altLang="ja-JP" dirty="0" smtClean="0">
                <a:latin typeface="メイリオ" panose="020B0604030504040204" pitchFamily="50" charset="-128"/>
                <a:ea typeface="メイリオ" panose="020B0604030504040204" pitchFamily="50" charset="-128"/>
              </a:rPr>
              <a:t>2:</a:t>
            </a:r>
            <a:r>
              <a:rPr lang="ja-JP" altLang="en-US" dirty="0" smtClean="0">
                <a:latin typeface="メイリオ" panose="020B0604030504040204" pitchFamily="50" charset="-128"/>
                <a:ea typeface="メイリオ" panose="020B0604030504040204" pitchFamily="50" charset="-128"/>
              </a:rPr>
              <a:t>実験</a:t>
            </a:r>
            <a:r>
              <a:rPr kumimoji="1" lang="ja-JP" altLang="en-US" dirty="0" smtClean="0">
                <a:latin typeface="メイリオ" panose="020B0604030504040204" pitchFamily="50" charset="-128"/>
                <a:ea typeface="メイリオ" panose="020B0604030504040204" pitchFamily="50" charset="-128"/>
              </a:rPr>
              <a:t>手順</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kumimoji="1" lang="ja-JP" altLang="en-US" dirty="0" smtClean="0">
                <a:latin typeface="メイリオ" panose="020B0604030504040204" pitchFamily="50" charset="-128"/>
                <a:ea typeface="メイリオ" panose="020B0604030504040204" pitchFamily="50" charset="-128"/>
              </a:rPr>
              <a:t>二名の被験者</a:t>
            </a:r>
            <a:r>
              <a:rPr kumimoji="1" lang="en-US" altLang="ja-JP" dirty="0" smtClean="0">
                <a:latin typeface="メイリオ" panose="020B0604030504040204" pitchFamily="50" charset="-128"/>
                <a:ea typeface="メイリオ" panose="020B0604030504040204" pitchFamily="50" charset="-128"/>
              </a:rPr>
              <a:t>A,B</a:t>
            </a:r>
            <a:r>
              <a:rPr kumimoji="1" lang="ja-JP" altLang="en-US" dirty="0" smtClean="0">
                <a:latin typeface="メイリオ" panose="020B0604030504040204" pitchFamily="50" charset="-128"/>
                <a:ea typeface="メイリオ" panose="020B0604030504040204" pitchFamily="50" charset="-128"/>
              </a:rPr>
              <a:t>に英文で記述されたドキュメントをアップロードさせる</a:t>
            </a:r>
            <a:endParaRPr kumimoji="1"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実験システムを</a:t>
            </a:r>
            <a:r>
              <a:rPr lang="ja-JP" altLang="en-US" dirty="0" smtClean="0">
                <a:latin typeface="メイリオ" panose="020B0604030504040204" pitchFamily="50" charset="-128"/>
                <a:ea typeface="メイリオ" panose="020B0604030504040204" pitchFamily="50" charset="-128"/>
              </a:rPr>
              <a:t>用いて</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アップロードされたドキュメントの頻出スコアをもとにした英文を出題してたものを学習させる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a:latin typeface="メイリオ" panose="020B0604030504040204" pitchFamily="50" charset="-128"/>
                <a:ea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rPr>
              <a:t>ランダムに例文データ</a:t>
            </a:r>
            <a:r>
              <a:rPr lang="ja-JP" altLang="en-US" dirty="0" smtClean="0">
                <a:latin typeface="メイリオ" panose="020B0604030504040204" pitchFamily="50" charset="-128"/>
                <a:ea typeface="メイリオ" panose="020B0604030504040204" pitchFamily="50" charset="-128"/>
              </a:rPr>
              <a:t>から出題</a:t>
            </a:r>
            <a:r>
              <a:rPr lang="ja-JP" altLang="en-US" dirty="0">
                <a:latin typeface="メイリオ" panose="020B0604030504040204" pitchFamily="50" charset="-128"/>
                <a:ea typeface="メイリオ" panose="020B0604030504040204" pitchFamily="50" charset="-128"/>
              </a:rPr>
              <a:t>した問題を用いて学習</a:t>
            </a:r>
            <a:r>
              <a:rPr lang="ja-JP" altLang="en-US" dirty="0" smtClean="0">
                <a:latin typeface="メイリオ" panose="020B0604030504040204" pitchFamily="50" charset="-128"/>
                <a:ea typeface="メイリオ" panose="020B0604030504040204" pitchFamily="50" charset="-128"/>
              </a:rPr>
              <a:t>させる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a:latin typeface="メイリオ" panose="020B0604030504040204" pitchFamily="50" charset="-128"/>
                <a:ea typeface="メイリオ" panose="020B0604030504040204" pitchFamily="50" charset="-128"/>
              </a:rPr>
              <a:t>それぞれの被験者</a:t>
            </a:r>
            <a:r>
              <a:rPr lang="ja-JP" altLang="en-US" dirty="0" smtClean="0">
                <a:latin typeface="メイリオ" panose="020B0604030504040204" pitchFamily="50" charset="-128"/>
                <a:ea typeface="メイリオ" panose="020B0604030504040204" pitchFamily="50" charset="-128"/>
              </a:rPr>
              <a:t>に出題された英文についてアンケートをとる</a:t>
            </a:r>
            <a:endParaRPr lang="en-US" altLang="ja-JP" dirty="0" smtClean="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dirty="0" smtClean="0">
                <a:latin typeface="メイリオ" panose="020B0604030504040204" pitchFamily="50" charset="-128"/>
                <a:ea typeface="メイリオ" panose="020B0604030504040204" pitchFamily="50" charset="-128"/>
              </a:rPr>
              <a:t>被験者</a:t>
            </a:r>
            <a:r>
              <a:rPr lang="en-US" altLang="ja-JP" dirty="0" smtClean="0">
                <a:latin typeface="メイリオ" panose="020B0604030504040204" pitchFamily="50" charset="-128"/>
                <a:ea typeface="メイリオ" panose="020B0604030504040204" pitchFamily="50" charset="-128"/>
              </a:rPr>
              <a:t>A,B</a:t>
            </a:r>
            <a:r>
              <a:rPr lang="ja-JP" altLang="en-US" dirty="0" smtClean="0">
                <a:latin typeface="メイリオ" panose="020B0604030504040204" pitchFamily="50" charset="-128"/>
                <a:ea typeface="メイリオ" panose="020B0604030504040204" pitchFamily="50" charset="-128"/>
              </a:rPr>
              <a:t>にランダム単語と提案システムが抽出した単語を合わせた問題を出題し正答率を記録する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24</a:t>
            </a:fld>
            <a:endParaRPr lang="ja-JP" altLang="en-US" dirty="0"/>
          </a:p>
        </p:txBody>
      </p:sp>
    </p:spTree>
    <p:extLst>
      <p:ext uri="{BB962C8B-B14F-4D97-AF65-F5344CB8AC3E}">
        <p14:creationId xmlns:p14="http://schemas.microsoft.com/office/powerpoint/2010/main" val="346740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ランダム出題システム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実験システムと同一の例文データベースを用いる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一回の学習での出題数は実験システムと同一</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英文をランダムに出題する</a:t>
            </a:r>
            <a:endParaRPr kumimoji="1" lang="en-US" altLang="ja-JP" dirty="0" smtClean="0">
              <a:latin typeface="メイリオ" panose="020B0604030504040204" pitchFamily="50" charset="-128"/>
              <a:ea typeface="メイリオ" panose="020B0604030504040204" pitchFamily="50" charset="-128"/>
            </a:endParaRPr>
          </a:p>
          <a:p>
            <a:endParaRPr kumimoji="1" lang="en-US" altLang="ja-JP"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25</a:t>
            </a:fld>
            <a:endParaRPr lang="ja-JP" altLang="en-US" dirty="0"/>
          </a:p>
        </p:txBody>
      </p:sp>
      <p:sp>
        <p:nvSpPr>
          <p:cNvPr id="5" name="正方形/長方形 4"/>
          <p:cNvSpPr/>
          <p:nvPr/>
        </p:nvSpPr>
        <p:spPr>
          <a:xfrm>
            <a:off x="4321103" y="4240467"/>
            <a:ext cx="2268415" cy="8405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kumimoji="1"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アプリケーション</a:t>
            </a:r>
            <a:endParaRPr kumimoji="1"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6784055" y="4595920"/>
            <a:ext cx="712032" cy="309718"/>
            <a:chOff x="6884999" y="3194825"/>
            <a:chExt cx="712032" cy="309718"/>
          </a:xfrm>
        </p:grpSpPr>
        <p:cxnSp>
          <p:nvCxnSpPr>
            <p:cNvPr id="7" name="カギ線コネクタ 49"/>
            <p:cNvCxnSpPr/>
            <p:nvPr/>
          </p:nvCxnSpPr>
          <p:spPr>
            <a:xfrm flipH="1">
              <a:off x="6884999" y="3194825"/>
              <a:ext cx="607325"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8" name="カギ線コネクタ 49"/>
            <p:cNvCxnSpPr/>
            <p:nvPr/>
          </p:nvCxnSpPr>
          <p:spPr>
            <a:xfrm>
              <a:off x="6936546" y="3504543"/>
              <a:ext cx="660485"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7290771" y="4093114"/>
            <a:ext cx="1478888" cy="1042649"/>
            <a:chOff x="7225023" y="2642592"/>
            <a:chExt cx="1478888" cy="1042649"/>
          </a:xfrm>
        </p:grpSpPr>
        <p:sp>
          <p:nvSpPr>
            <p:cNvPr id="10" name="テキスト ボックス 9"/>
            <p:cNvSpPr txBox="1"/>
            <p:nvPr/>
          </p:nvSpPr>
          <p:spPr>
            <a:xfrm>
              <a:off x="7225023" y="2642592"/>
              <a:ext cx="1478888" cy="307777"/>
            </a:xfrm>
            <a:prstGeom prst="rect">
              <a:avLst/>
            </a:prstGeom>
            <a:noFill/>
          </p:spPr>
          <p:txBody>
            <a:bodyPr wrap="square" rtlCol="0">
              <a:spAutoFit/>
            </a:bodyPr>
            <a:lstStyle/>
            <a:p>
              <a:pPr algn="ctr"/>
              <a:r>
                <a:rPr kumimoji="1" lang="ja-JP" altLang="en-US" sz="1400" dirty="0" smtClean="0">
                  <a:solidFill>
                    <a:schemeClr val="accent6">
                      <a:lumMod val="75000"/>
                    </a:schemeClr>
                  </a:solidFill>
                  <a:latin typeface="メイリオ" panose="020B0604030504040204" pitchFamily="50" charset="-128"/>
                  <a:ea typeface="メイリオ" panose="020B0604030504040204" pitchFamily="50" charset="-128"/>
                </a:rPr>
                <a:t>問題を解く</a:t>
              </a:r>
              <a:endParaRPr kumimoji="1" lang="ja-JP" altLang="en-US" sz="1400" dirty="0">
                <a:solidFill>
                  <a:schemeClr val="accent6">
                    <a:lumMod val="75000"/>
                  </a:schemeClr>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9689" y="2950369"/>
              <a:ext cx="734872" cy="734872"/>
            </a:xfrm>
            <a:prstGeom prst="rect">
              <a:avLst/>
            </a:prstGeom>
          </p:spPr>
        </p:pic>
      </p:grpSp>
      <p:cxnSp>
        <p:nvCxnSpPr>
          <p:cNvPr id="12" name="直線矢印コネクタ 11"/>
          <p:cNvCxnSpPr/>
          <p:nvPr/>
        </p:nvCxnSpPr>
        <p:spPr>
          <a:xfrm>
            <a:off x="3051037" y="4616350"/>
            <a:ext cx="1097766" cy="9365"/>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7795" y="4084089"/>
            <a:ext cx="965672" cy="965672"/>
          </a:xfrm>
          <a:prstGeom prst="rect">
            <a:avLst/>
          </a:prstGeom>
        </p:spPr>
      </p:pic>
      <p:sp>
        <p:nvSpPr>
          <p:cNvPr id="14" name="正方形/長方形 13"/>
          <p:cNvSpPr/>
          <p:nvPr/>
        </p:nvSpPr>
        <p:spPr>
          <a:xfrm>
            <a:off x="3878291" y="5194179"/>
            <a:ext cx="3996459" cy="10614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3996588" y="5420432"/>
            <a:ext cx="3785271" cy="7047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データベースから無作為に出題</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726483" y="5252485"/>
            <a:ext cx="1659798" cy="60056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2">
                    <a:lumMod val="60000"/>
                    <a:lumOff val="40000"/>
                  </a:schemeClr>
                </a:solidFill>
                <a:latin typeface="メイリオ" panose="020B0604030504040204" pitchFamily="50" charset="-128"/>
                <a:ea typeface="メイリオ" panose="020B0604030504040204" pitchFamily="50" charset="-128"/>
              </a:rPr>
              <a:t>例文データベース</a:t>
            </a:r>
            <a:endParaRPr lang="en-US" altLang="ja-JP" sz="20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3743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発音テストシステム</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ランダム単語と提案システムを用いて抽出した例文を</a:t>
            </a:r>
            <a:r>
              <a:rPr kumimoji="1" lang="en-US" altLang="ja-JP" dirty="0" smtClean="0">
                <a:latin typeface="メイリオ" panose="020B0604030504040204" pitchFamily="50" charset="-128"/>
                <a:ea typeface="メイリオ" panose="020B0604030504040204" pitchFamily="50" charset="-128"/>
              </a:rPr>
              <a:t>1:1</a:t>
            </a:r>
            <a:r>
              <a:rPr kumimoji="1" lang="ja-JP" altLang="en-US" dirty="0" smtClean="0">
                <a:latin typeface="メイリオ" panose="020B0604030504040204" pitchFamily="50" charset="-128"/>
                <a:ea typeface="メイリオ" panose="020B0604030504040204" pitchFamily="50" charset="-128"/>
              </a:rPr>
              <a:t>の割合で主題する．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kumimoji="1" lang="ja-JP" altLang="en-US" dirty="0" smtClean="0">
                <a:latin typeface="メイリオ" panose="020B0604030504040204" pitchFamily="50" charset="-128"/>
                <a:ea typeface="メイリオ" panose="020B0604030504040204" pitchFamily="50" charset="-128"/>
              </a:rPr>
              <a:t>実験の学習フェーズで出題したものと同一の題材から主題する．</a:t>
            </a:r>
            <a:endParaRPr kumimoji="1"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26</a:t>
            </a:fld>
            <a:endParaRPr lang="ja-JP" altLang="en-US" dirty="0"/>
          </a:p>
        </p:txBody>
      </p:sp>
    </p:spTree>
    <p:extLst>
      <p:ext uri="{BB962C8B-B14F-4D97-AF65-F5344CB8AC3E}">
        <p14:creationId xmlns:p14="http://schemas.microsoft.com/office/powerpoint/2010/main" val="3328487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27</a:t>
            </a:fld>
            <a:endParaRPr lang="ja-JP" altLang="en-US" dirty="0"/>
          </a:p>
        </p:txBody>
      </p:sp>
    </p:spTree>
    <p:extLst>
      <p:ext uri="{BB962C8B-B14F-4D97-AF65-F5344CB8AC3E}">
        <p14:creationId xmlns:p14="http://schemas.microsoft.com/office/powerpoint/2010/main" val="8628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286604"/>
            <a:ext cx="7715644" cy="1450757"/>
          </a:xfrm>
        </p:spPr>
        <p:txBody>
          <a:bodyPr/>
          <a:lstStyle/>
          <a:p>
            <a:r>
              <a:rPr kumimoji="1" lang="ja-JP" altLang="en-US" dirty="0" smtClean="0">
                <a:latin typeface="メイリオ" panose="020B0604030504040204" pitchFamily="50" charset="-128"/>
                <a:ea typeface="メイリオ" panose="020B0604030504040204" pitchFamily="50" charset="-128"/>
              </a:rPr>
              <a:t>例文データについて</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r>
              <a:rPr lang="ja-JP" altLang="en-US" dirty="0" smtClean="0"/>
              <a:t>例文データは英借文サイトから取得したい</a:t>
            </a:r>
            <a:endParaRPr lang="en-US" altLang="ja-JP" dirty="0" smtClean="0"/>
          </a:p>
          <a:p>
            <a:endParaRPr lang="en-US" altLang="ja-JP" dirty="0"/>
          </a:p>
          <a:p>
            <a:r>
              <a:rPr lang="en-US" altLang="ja-JP" dirty="0" smtClean="0"/>
              <a:t>Academic </a:t>
            </a:r>
            <a:r>
              <a:rPr lang="en-US" altLang="ja-JP" dirty="0" err="1" smtClean="0"/>
              <a:t>Phrasebank</a:t>
            </a:r>
            <a:r>
              <a:rPr lang="en-US" altLang="ja-JP" dirty="0" smtClean="0"/>
              <a:t>(</a:t>
            </a:r>
            <a:r>
              <a:rPr lang="ja-JP" altLang="en-US" dirty="0" smtClean="0"/>
              <a:t>論文用の英借文サイト</a:t>
            </a:r>
            <a:r>
              <a:rPr lang="en-US" altLang="ja-JP" dirty="0" smtClean="0"/>
              <a:t>)</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hlinkClick r:id="rId2"/>
              </a:rPr>
              <a:t>http://www.phrasebank.manchester.ac.uk/</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英借文ドットコム</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ビジネス用の英文に秀でたサイト</a:t>
            </a:r>
            <a:r>
              <a:rPr lang="en-US" altLang="ja-JP" dirty="0" smtClean="0">
                <a:latin typeface="メイリオ" panose="020B0604030504040204" pitchFamily="50" charset="-128"/>
                <a:ea typeface="メイリオ" panose="020B0604030504040204" pitchFamily="50" charset="-128"/>
              </a:rPr>
              <a:t>)</a:t>
            </a:r>
          </a:p>
          <a:p>
            <a:r>
              <a:rPr lang="en-US" altLang="ja-JP" dirty="0" smtClean="0"/>
              <a:t>http</a:t>
            </a:r>
            <a:r>
              <a:rPr lang="en-US" altLang="ja-JP" dirty="0"/>
              <a:t>://www.eishakubun.com/</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28</a:t>
            </a:fld>
            <a:endParaRPr lang="ja-JP" altLang="en-US" dirty="0"/>
          </a:p>
        </p:txBody>
      </p:sp>
    </p:spTree>
    <p:extLst>
      <p:ext uri="{BB962C8B-B14F-4D97-AF65-F5344CB8AC3E}">
        <p14:creationId xmlns:p14="http://schemas.microsoft.com/office/powerpoint/2010/main" val="1319697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今後のスケジュール</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29</a:t>
            </a:fld>
            <a:endParaRPr lang="ja-JP" altLang="en-US" dirty="0"/>
          </a:p>
        </p:txBody>
      </p:sp>
      <p:sp>
        <p:nvSpPr>
          <p:cNvPr id="10" name="テキスト ボックス 9"/>
          <p:cNvSpPr txBox="1"/>
          <p:nvPr/>
        </p:nvSpPr>
        <p:spPr>
          <a:xfrm>
            <a:off x="987996" y="4612932"/>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10</a:t>
            </a:r>
            <a:r>
              <a:rPr lang="ja-JP" altLang="en-US" sz="2400" b="1" dirty="0" smtClean="0">
                <a:latin typeface="メイリオ" panose="020B0604030504040204" pitchFamily="50" charset="-128"/>
                <a:ea typeface="メイリオ" panose="020B0604030504040204" pitchFamily="50" charset="-128"/>
              </a:rPr>
              <a:t>月実験開始 </a:t>
            </a:r>
            <a:r>
              <a:rPr lang="en-US" altLang="ja-JP" sz="2400" b="1" dirty="0" smtClean="0">
                <a:latin typeface="メイリオ" panose="020B0604030504040204" pitchFamily="50" charset="-128"/>
                <a:ea typeface="メイリオ" panose="020B0604030504040204" pitchFamily="50" charset="-128"/>
              </a:rPr>
              <a:t>(</a:t>
            </a:r>
            <a:r>
              <a:rPr lang="en-US" altLang="ja-JP" sz="2400" b="1" dirty="0">
                <a:latin typeface="メイリオ" panose="020B0604030504040204" pitchFamily="50" charset="-128"/>
                <a:ea typeface="メイリオ" panose="020B0604030504040204" pitchFamily="50" charset="-128"/>
              </a:rPr>
              <a:t>9</a:t>
            </a:r>
            <a:r>
              <a:rPr lang="ja-JP" altLang="en-US" sz="2400" b="1" dirty="0" smtClean="0">
                <a:latin typeface="メイリオ" panose="020B0604030504040204" pitchFamily="50" charset="-128"/>
                <a:ea typeface="メイリオ" panose="020B0604030504040204" pitchFamily="50" charset="-128"/>
              </a:rPr>
              <a:t>月末に実験システム完成</a:t>
            </a:r>
            <a:r>
              <a:rPr lang="en-US" altLang="ja-JP" sz="2400" dirty="0" smtClean="0">
                <a:latin typeface="メイリオ" panose="020B0604030504040204" pitchFamily="50" charset="-128"/>
                <a:ea typeface="メイリオ" panose="020B0604030504040204" pitchFamily="50" charset="-128"/>
              </a:rPr>
              <a:t>)</a:t>
            </a:r>
            <a:endParaRPr kumimoji="1" lang="en-US" altLang="ja-JP" sz="2400" dirty="0" smtClean="0">
              <a:latin typeface="メイリオ" panose="020B0604030504040204" pitchFamily="50" charset="-128"/>
              <a:ea typeface="メイリオ" panose="020B0604030504040204" pitchFamily="50" charset="-128"/>
            </a:endParaRPr>
          </a:p>
        </p:txBody>
      </p:sp>
      <p:sp>
        <p:nvSpPr>
          <p:cNvPr id="11" name="テキスト ボックス 10"/>
          <p:cNvSpPr txBox="1"/>
          <p:nvPr/>
        </p:nvSpPr>
        <p:spPr>
          <a:xfrm>
            <a:off x="987996" y="5133581"/>
            <a:ext cx="5476876"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12</a:t>
            </a:r>
            <a:r>
              <a:rPr lang="ja-JP" altLang="en-US" sz="2400" b="1" dirty="0" smtClean="0">
                <a:latin typeface="メイリオ" panose="020B0604030504040204" pitchFamily="50" charset="-128"/>
                <a:ea typeface="メイリオ" panose="020B0604030504040204" pitchFamily="50" charset="-128"/>
              </a:rPr>
              <a:t>月執筆開始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902271" y="1945920"/>
            <a:ext cx="7124700" cy="461665"/>
          </a:xfrm>
          <a:prstGeom prst="rect">
            <a:avLst/>
          </a:prstGeom>
          <a:noFill/>
        </p:spPr>
        <p:txBody>
          <a:bodyPr wrap="square" rtlCol="0">
            <a:spAutoFit/>
          </a:bodyPr>
          <a:lstStyle/>
          <a:p>
            <a:r>
              <a:rPr lang="en-US" altLang="ja-JP" sz="2400" b="1" dirty="0" smtClean="0">
                <a:latin typeface="メイリオ" panose="020B0604030504040204" pitchFamily="50" charset="-128"/>
                <a:ea typeface="メイリオ" panose="020B0604030504040204" pitchFamily="50" charset="-128"/>
              </a:rPr>
              <a:t>8</a:t>
            </a:r>
            <a:r>
              <a:rPr lang="ja-JP" altLang="en-US" sz="2400" b="1" dirty="0" smtClean="0">
                <a:latin typeface="メイリオ" panose="020B0604030504040204" pitchFamily="50" charset="-128"/>
                <a:ea typeface="メイリオ" panose="020B0604030504040204" pitchFamily="50" charset="-128"/>
              </a:rPr>
              <a:t>月システム完成</a:t>
            </a:r>
            <a:r>
              <a:rPr lang="ja-JP" altLang="en-US" sz="2400" b="1" dirty="0">
                <a:latin typeface="メイリオ" panose="020B0604030504040204" pitchFamily="50" charset="-128"/>
                <a:ea typeface="メイリオ" panose="020B0604030504040204" pitchFamily="50" charset="-128"/>
              </a:rPr>
              <a:t>を</a:t>
            </a:r>
            <a:r>
              <a:rPr lang="ja-JP" altLang="en-US" sz="2400" b="1" dirty="0" smtClean="0">
                <a:latin typeface="メイリオ" panose="020B0604030504040204" pitchFamily="50" charset="-128"/>
                <a:ea typeface="メイリオ" panose="020B0604030504040204" pitchFamily="50" charset="-128"/>
              </a:rPr>
              <a:t>目標に実装を開始</a:t>
            </a:r>
            <a:endParaRPr kumimoji="1" lang="en-US" altLang="ja-JP" sz="2400" b="1"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143000" y="2533650"/>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rPr>
              <a:t>URL</a:t>
            </a:r>
            <a:r>
              <a:rPr lang="ja-JP" altLang="en-US" dirty="0" err="1" smtClean="0">
                <a:latin typeface="メイリオ" panose="020B0604030504040204" pitchFamily="50" charset="-128"/>
                <a:ea typeface="メイリオ" panose="020B0604030504040204" pitchFamily="50" charset="-128"/>
              </a:rPr>
              <a:t>だけ</a:t>
            </a:r>
            <a:r>
              <a:rPr lang="ja-JP" altLang="en-US" dirty="0" smtClean="0">
                <a:latin typeface="メイリオ" panose="020B0604030504040204" pitchFamily="50" charset="-128"/>
                <a:ea typeface="メイリオ" panose="020B0604030504040204" pitchFamily="50" charset="-128"/>
              </a:rPr>
              <a:t>ではなく</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ブラウザの閲覧履歴やドキュメントなどから問題を抽出する機能の追加</a:t>
            </a:r>
            <a:r>
              <a:rPr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143000" y="3274815"/>
            <a:ext cx="5676900" cy="369332"/>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rPr>
              <a:t>・データベースを用いて</a:t>
            </a: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より学習ログの管理を実現</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p:cNvSpPr txBox="1"/>
          <p:nvPr/>
        </p:nvSpPr>
        <p:spPr>
          <a:xfrm>
            <a:off x="1142999" y="3744994"/>
            <a:ext cx="5438775"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・正答率から苦手な発音を割り出し</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それを重点的に出題する機能を実装</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251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関連研究</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822960" y="1828800"/>
            <a:ext cx="7740869" cy="4496326"/>
          </a:xfrm>
        </p:spPr>
        <p:txBody>
          <a:bodyPr anchor="ctr">
            <a:normAutofit/>
          </a:bodyPr>
          <a:lstStyle/>
          <a:p>
            <a:pPr marL="0" indent="0">
              <a:buNone/>
            </a:pPr>
            <a:r>
              <a:rPr lang="en-US" altLang="ja-JP" sz="1800" b="1" dirty="0" smtClean="0">
                <a:latin typeface="メイリオ" panose="020B0604030504040204" pitchFamily="50" charset="-128"/>
                <a:ea typeface="メイリオ" panose="020B0604030504040204" pitchFamily="50" charset="-128"/>
              </a:rPr>
              <a:t>[1]e-</a:t>
            </a:r>
            <a:r>
              <a:rPr lang="ja-JP" altLang="en-US" sz="1800" b="1" dirty="0">
                <a:latin typeface="メイリオ" panose="020B0604030504040204" pitchFamily="50" charset="-128"/>
                <a:ea typeface="メイリオ" panose="020B0604030504040204" pitchFamily="50" charset="-128"/>
              </a:rPr>
              <a:t>ラーニング</a:t>
            </a:r>
            <a:r>
              <a:rPr lang="ja-JP" altLang="ja-JP" sz="1800" b="1" dirty="0">
                <a:latin typeface="メイリオ" panose="020B0604030504040204" pitchFamily="50" charset="-128"/>
                <a:ea typeface="メイリオ" panose="020B0604030504040204" pitchFamily="50" charset="-128"/>
              </a:rPr>
              <a:t>を用いた英語発音指導</a:t>
            </a:r>
            <a:r>
              <a:rPr lang="ja-JP" altLang="ja-JP" sz="1800" b="1" dirty="0" smtClean="0">
                <a:latin typeface="メイリオ" panose="020B0604030504040204" pitchFamily="50" charset="-128"/>
                <a:ea typeface="メイリオ" panose="020B0604030504040204" pitchFamily="50" charset="-128"/>
              </a:rPr>
              <a:t>システム</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野本</a:t>
            </a:r>
            <a:r>
              <a:rPr lang="en-US" altLang="ja-JP" sz="1800" b="1" dirty="0" smtClean="0">
                <a:latin typeface="メイリオ" panose="020B0604030504040204" pitchFamily="50" charset="-128"/>
                <a:ea typeface="メイリオ" panose="020B0604030504040204" pitchFamily="50" charset="-128"/>
              </a:rPr>
              <a:t>2015]</a:t>
            </a:r>
          </a:p>
          <a:p>
            <a:pPr marL="0" indent="0">
              <a:buNone/>
            </a:pPr>
            <a:r>
              <a:rPr lang="ja-JP" altLang="en-US" sz="1800" dirty="0" smtClean="0">
                <a:latin typeface="メイリオ" panose="020B0604030504040204" pitchFamily="50" charset="-128"/>
                <a:ea typeface="メイリオ" panose="020B0604030504040204" pitchFamily="50" charset="-128"/>
              </a:rPr>
              <a:t>既存の英語教育の発音問題を指摘し，解決策として</a:t>
            </a:r>
            <a:r>
              <a:rPr lang="en-US" altLang="ja-JP" sz="1800" dirty="0" smtClean="0">
                <a:latin typeface="メイリオ" panose="020B0604030504040204" pitchFamily="50" charset="-128"/>
                <a:ea typeface="メイリオ" panose="020B0604030504040204" pitchFamily="50" charset="-128"/>
              </a:rPr>
              <a:t>e-</a:t>
            </a:r>
            <a:r>
              <a:rPr lang="ja-JP" altLang="en-US" sz="1800" dirty="0" smtClean="0">
                <a:latin typeface="メイリオ" panose="020B0604030504040204" pitchFamily="50" charset="-128"/>
                <a:ea typeface="メイリオ" panose="020B0604030504040204" pitchFamily="50" charset="-128"/>
              </a:rPr>
              <a:t>ラーニングを用いた英語学習について提案している</a:t>
            </a:r>
            <a:endParaRPr lang="en-US" altLang="ja-JP" sz="1800" dirty="0">
              <a:latin typeface="メイリオ" panose="020B0604030504040204" pitchFamily="50" charset="-128"/>
              <a:ea typeface="メイリオ" panose="020B0604030504040204" pitchFamily="50" charset="-128"/>
            </a:endParaRPr>
          </a:p>
          <a:p>
            <a:pPr marL="0" indent="0">
              <a:buNone/>
            </a:pPr>
            <a:r>
              <a:rPr lang="en-US" altLang="ja-JP" sz="1800" b="1" dirty="0" smtClean="0">
                <a:latin typeface="メイリオ" panose="020B0604030504040204" pitchFamily="50" charset="-128"/>
                <a:ea typeface="メイリオ" panose="020B0604030504040204" pitchFamily="50" charset="-128"/>
              </a:rPr>
              <a:t>[</a:t>
            </a:r>
            <a:r>
              <a:rPr lang="en-US" altLang="ja-JP" sz="1800" b="1" dirty="0">
                <a:latin typeface="メイリオ" panose="020B0604030504040204" pitchFamily="50" charset="-128"/>
                <a:ea typeface="メイリオ" panose="020B0604030504040204" pitchFamily="50" charset="-128"/>
              </a:rPr>
              <a:t>2</a:t>
            </a:r>
            <a:r>
              <a:rPr lang="en-US" altLang="ja-JP" sz="1800" b="1" dirty="0" smtClean="0">
                <a:latin typeface="メイリオ" panose="020B0604030504040204" pitchFamily="50" charset="-128"/>
                <a:ea typeface="メイリオ" panose="020B0604030504040204" pitchFamily="50" charset="-128"/>
              </a:rPr>
              <a:t>]</a:t>
            </a:r>
            <a:r>
              <a:rPr lang="ja-JP" altLang="en-US" sz="1800" b="1" dirty="0" smtClean="0">
                <a:latin typeface="メイリオ" panose="020B0604030504040204" pitchFamily="50" charset="-128"/>
                <a:ea typeface="メイリオ" panose="020B0604030504040204" pitchFamily="50" charset="-128"/>
              </a:rPr>
              <a:t>音声訓練と</a:t>
            </a:r>
            <a:r>
              <a:rPr lang="ja-JP" altLang="en-US" sz="1800" b="1" dirty="0">
                <a:latin typeface="メイリオ" panose="020B0604030504040204" pitchFamily="50" charset="-128"/>
                <a:ea typeface="メイリオ" panose="020B0604030504040204" pitchFamily="50" charset="-128"/>
              </a:rPr>
              <a:t>オリジナル・スピーキングテストサイトの</a:t>
            </a:r>
            <a:r>
              <a:rPr lang="ja-JP" altLang="en-US" sz="1800" b="1" dirty="0" smtClean="0">
                <a:latin typeface="メイリオ" panose="020B0604030504040204" pitchFamily="50" charset="-128"/>
                <a:ea typeface="メイリオ" panose="020B0604030504040204" pitchFamily="50" charset="-128"/>
              </a:rPr>
              <a:t>開発</a:t>
            </a:r>
            <a:r>
              <a:rPr lang="en-US" altLang="ja-JP" sz="1800" b="1" dirty="0" smtClean="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竹野</a:t>
            </a:r>
            <a:r>
              <a:rPr lang="en-US" altLang="ja-JP" sz="1800" b="1" dirty="0">
                <a:latin typeface="メイリオ" panose="020B0604030504040204" pitchFamily="50" charset="-128"/>
                <a:ea typeface="メイリオ" panose="020B0604030504040204" pitchFamily="50" charset="-128"/>
              </a:rPr>
              <a:t>2016]</a:t>
            </a:r>
          </a:p>
          <a:p>
            <a:pPr marL="0" indent="0">
              <a:buNone/>
            </a:pPr>
            <a:r>
              <a:rPr lang="en-US" altLang="ja-JP" sz="1700" dirty="0" smtClean="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ラーニングシステムを使用しての学習の際に日本語と英語の音声の弁別の仕方、特に母音の発音に違いをスピーキングと</a:t>
            </a:r>
            <a:r>
              <a:rPr lang="ja-JP" altLang="ja-JP" sz="1700" dirty="0" smtClean="0">
                <a:latin typeface="メイリオ" panose="020B0604030504040204" pitchFamily="50" charset="-128"/>
                <a:ea typeface="メイリオ" panose="020B0604030504040204" pitchFamily="50" charset="-128"/>
              </a:rPr>
              <a:t>リスニング</a:t>
            </a:r>
            <a:r>
              <a:rPr lang="ja-JP" altLang="en-US" sz="1700" dirty="0" smtClean="0">
                <a:latin typeface="メイリオ" panose="020B0604030504040204" pitchFamily="50" charset="-128"/>
                <a:ea typeface="メイリオ" panose="020B0604030504040204" pitchFamily="50" charset="-128"/>
              </a:rPr>
              <a:t>に重点に置いて学習させる</a:t>
            </a:r>
            <a:r>
              <a:rPr lang="en-US" altLang="ja-JP" sz="1700" dirty="0" smtClean="0">
                <a:latin typeface="メイリオ" panose="020B0604030504040204" pitchFamily="50" charset="-128"/>
                <a:ea typeface="メイリオ" panose="020B0604030504040204" pitchFamily="50" charset="-128"/>
              </a:rPr>
              <a:t>.</a:t>
            </a:r>
          </a:p>
          <a:p>
            <a:pPr marL="0" indent="0">
              <a:buNone/>
            </a:pPr>
            <a:r>
              <a:rPr lang="ja-JP" altLang="en-US" sz="1400" dirty="0" smtClean="0">
                <a:latin typeface="メイリオ" panose="020B0604030504040204" pitchFamily="50" charset="-128"/>
                <a:ea typeface="メイリオ" panose="020B0604030504040204" pitchFamily="50" charset="-128"/>
              </a:rPr>
              <a:t> </a:t>
            </a:r>
            <a:r>
              <a:rPr lang="en-US" altLang="ja-JP" sz="1900" b="1" dirty="0" smtClean="0">
                <a:latin typeface="メイリオ" panose="020B0604030504040204" pitchFamily="50" charset="-128"/>
                <a:ea typeface="メイリオ" panose="020B0604030504040204" pitchFamily="50" charset="-128"/>
              </a:rPr>
              <a:t>[3]</a:t>
            </a:r>
            <a:r>
              <a:rPr lang="ja-JP" altLang="en-US" sz="1400" b="1" dirty="0" smtClean="0">
                <a:latin typeface="メイリオ" panose="020B0604030504040204" pitchFamily="50" charset="-128"/>
                <a:ea typeface="メイリオ" panose="020B0604030504040204" pitchFamily="50" charset="-128"/>
              </a:rPr>
              <a:t>発音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逐語訳</a:t>
            </a:r>
            <a:r>
              <a:rPr lang="en-US" altLang="ja-JP" sz="1400" b="1" dirty="0" smtClean="0">
                <a:latin typeface="メイリオ" panose="020B0604030504040204" pitchFamily="50" charset="-128"/>
                <a:ea typeface="メイリオ" panose="020B0604030504040204" pitchFamily="50" charset="-128"/>
              </a:rPr>
              <a:t>, </a:t>
            </a:r>
            <a:r>
              <a:rPr lang="ja-JP" altLang="en-US" sz="1400" b="1" dirty="0" smtClean="0">
                <a:latin typeface="メイリオ" panose="020B0604030504040204" pitchFamily="50" charset="-128"/>
                <a:ea typeface="メイリオ" panose="020B0604030504040204" pitchFamily="50" charset="-128"/>
              </a:rPr>
              <a:t>意訳を重視した英語教育をサポートする</a:t>
            </a:r>
            <a:r>
              <a:rPr lang="en-US" altLang="ja-JP" sz="1400" b="1" dirty="0" smtClean="0">
                <a:latin typeface="メイリオ" panose="020B0604030504040204" pitchFamily="50" charset="-128"/>
                <a:ea typeface="メイリオ" panose="020B0604030504040204" pitchFamily="50" charset="-128"/>
              </a:rPr>
              <a:t>e</a:t>
            </a:r>
            <a:r>
              <a:rPr lang="ja-JP" altLang="en-US" sz="1400" b="1" dirty="0" smtClean="0">
                <a:latin typeface="メイリオ" panose="020B0604030504040204" pitchFamily="50" charset="-128"/>
                <a:ea typeface="メイリオ" panose="020B0604030504040204" pitchFamily="50" charset="-128"/>
              </a:rPr>
              <a:t>ラーニングシステム</a:t>
            </a:r>
            <a:r>
              <a:rPr lang="en-US" altLang="ja-JP" sz="1400" b="1" dirty="0" smtClean="0">
                <a:latin typeface="メイリオ" panose="020B0604030504040204" pitchFamily="50" charset="-128"/>
                <a:ea typeface="メイリオ" panose="020B0604030504040204" pitchFamily="50" charset="-128"/>
              </a:rPr>
              <a:t>[</a:t>
            </a:r>
            <a:r>
              <a:rPr lang="ja-JP" altLang="en-US" sz="1400" b="1" dirty="0" smtClean="0">
                <a:latin typeface="メイリオ" panose="020B0604030504040204" pitchFamily="50" charset="-128"/>
                <a:ea typeface="メイリオ" panose="020B0604030504040204" pitchFamily="50" charset="-128"/>
              </a:rPr>
              <a:t>野村</a:t>
            </a:r>
            <a:r>
              <a:rPr lang="en-US" altLang="ja-JP" sz="1400" b="1" dirty="0" smtClean="0">
                <a:latin typeface="メイリオ" panose="020B0604030504040204" pitchFamily="50" charset="-128"/>
                <a:ea typeface="メイリオ" panose="020B0604030504040204" pitchFamily="50" charset="-128"/>
              </a:rPr>
              <a:t>2016</a:t>
            </a:r>
            <a:r>
              <a:rPr lang="en-US" altLang="ja-JP" sz="1400" b="1" dirty="0">
                <a:latin typeface="メイリオ" panose="020B0604030504040204" pitchFamily="50" charset="-128"/>
                <a:ea typeface="メイリオ" panose="020B0604030504040204" pitchFamily="50" charset="-128"/>
              </a:rPr>
              <a:t>]</a:t>
            </a:r>
          </a:p>
          <a:p>
            <a:pPr marL="0" indent="0">
              <a:buNone/>
            </a:pPr>
            <a:r>
              <a:rPr lang="ja-JP" altLang="en-US" sz="1700" dirty="0">
                <a:latin typeface="メイリオ" panose="020B0604030504040204" pitchFamily="50" charset="-128"/>
                <a:ea typeface="メイリオ" panose="020B0604030504040204" pitchFamily="50" charset="-128"/>
              </a:rPr>
              <a:t>英</a:t>
            </a:r>
            <a:r>
              <a:rPr lang="ja-JP" altLang="ja-JP" sz="1700" dirty="0" smtClean="0">
                <a:latin typeface="メイリオ" panose="020B0604030504040204" pitchFamily="50" charset="-128"/>
                <a:ea typeface="メイリオ" panose="020B0604030504040204" pitchFamily="50" charset="-128"/>
              </a:rPr>
              <a:t>語</a:t>
            </a:r>
            <a:r>
              <a:rPr lang="ja-JP" altLang="ja-JP" sz="1700" dirty="0">
                <a:latin typeface="メイリオ" panose="020B0604030504040204" pitchFamily="50" charset="-128"/>
                <a:ea typeface="メイリオ" panose="020B0604030504040204" pitchFamily="50" charset="-128"/>
              </a:rPr>
              <a:t>教育の専門家ではない工学専門教員であっても容易に英語教育を実現するため．意訳を通してより自然な日本語への翻訳を目指す機能，発音記号に準拠した的確なスピーキングを目指す機能を実装した</a:t>
            </a:r>
            <a:r>
              <a:rPr lang="en-US" altLang="ja-JP" sz="1700" dirty="0">
                <a:latin typeface="メイリオ" panose="020B0604030504040204" pitchFamily="50" charset="-128"/>
                <a:ea typeface="メイリオ" panose="020B0604030504040204" pitchFamily="50" charset="-128"/>
              </a:rPr>
              <a:t>e-</a:t>
            </a:r>
            <a:r>
              <a:rPr lang="ja-JP" altLang="ja-JP" sz="1700" dirty="0">
                <a:latin typeface="メイリオ" panose="020B0604030504040204" pitchFamily="50" charset="-128"/>
                <a:ea typeface="メイリオ" panose="020B0604030504040204" pitchFamily="50" charset="-128"/>
              </a:rPr>
              <a:t>ラーニングシステム</a:t>
            </a:r>
            <a:endParaRPr lang="en-US" altLang="ja-JP" sz="1700" dirty="0" smtClean="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a:t>
            </a:fld>
            <a:endParaRPr lang="ja-JP" altLang="en-US" dirty="0"/>
          </a:p>
        </p:txBody>
      </p:sp>
    </p:spTree>
    <p:extLst>
      <p:ext uri="{BB962C8B-B14F-4D97-AF65-F5344CB8AC3E}">
        <p14:creationId xmlns:p14="http://schemas.microsoft.com/office/powerpoint/2010/main" val="2979617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本研究のアプローチ</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30</a:t>
            </a:fld>
            <a:endParaRPr lang="ja-JP" altLang="en-US" dirty="0"/>
          </a:p>
        </p:txBody>
      </p:sp>
      <p:sp>
        <p:nvSpPr>
          <p:cNvPr id="5" name="正方形/長方形 4"/>
          <p:cNvSpPr/>
          <p:nvPr/>
        </p:nvSpPr>
        <p:spPr>
          <a:xfrm>
            <a:off x="885825" y="1885950"/>
            <a:ext cx="7458075" cy="400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b="1" dirty="0"/>
              <a:t>方式</a:t>
            </a:r>
            <a:endParaRPr lang="ja-JP" altLang="ja-JP" dirty="0"/>
          </a:p>
          <a:p>
            <a:r>
              <a:rPr lang="ja-JP" altLang="ja-JP" b="1" dirty="0"/>
              <a:t>方式</a:t>
            </a:r>
            <a:endParaRPr lang="ja-JP" altLang="ja-JP" dirty="0"/>
          </a:p>
          <a:p>
            <a:endParaRPr lang="en-US" altLang="ja-JP" sz="1400" dirty="0" smtClean="0">
              <a:solidFill>
                <a:schemeClr val="tx1"/>
              </a:solidFill>
              <a:latin typeface="メイリオ" panose="020B0604030504040204" pitchFamily="50" charset="-128"/>
              <a:ea typeface="メイリオ"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750874396"/>
              </p:ext>
            </p:extLst>
          </p:nvPr>
        </p:nvGraphicFramePr>
        <p:xfrm>
          <a:off x="1239169" y="2721893"/>
          <a:ext cx="7185923" cy="1651000"/>
        </p:xfrm>
        <a:graphic>
          <a:graphicData uri="http://schemas.openxmlformats.org/drawingml/2006/table">
            <a:tbl>
              <a:tblPr firstRow="1" bandRow="1">
                <a:tableStyleId>{5C22544A-7EE6-4342-B048-85BDC9FD1C3A}</a:tableStyleId>
              </a:tblPr>
              <a:tblGrid>
                <a:gridCol w="2721129">
                  <a:extLst>
                    <a:ext uri="{9D8B030D-6E8A-4147-A177-3AD203B41FA5}">
                      <a16:colId xmlns:a16="http://schemas.microsoft.com/office/drawing/2014/main" val="3996122384"/>
                    </a:ext>
                  </a:extLst>
                </a:gridCol>
                <a:gridCol w="1734207">
                  <a:extLst>
                    <a:ext uri="{9D8B030D-6E8A-4147-A177-3AD203B41FA5}">
                      <a16:colId xmlns:a16="http://schemas.microsoft.com/office/drawing/2014/main" val="519099746"/>
                    </a:ext>
                  </a:extLst>
                </a:gridCol>
                <a:gridCol w="2730587">
                  <a:extLst>
                    <a:ext uri="{9D8B030D-6E8A-4147-A177-3AD203B41FA5}">
                      <a16:colId xmlns:a16="http://schemas.microsoft.com/office/drawing/2014/main" val="373789399"/>
                    </a:ext>
                  </a:extLst>
                </a:gridCol>
              </a:tblGrid>
              <a:tr h="317412">
                <a:tc>
                  <a:txBody>
                    <a:bodyPr/>
                    <a:lstStyle/>
                    <a:p>
                      <a:r>
                        <a:rPr kumimoji="1" lang="ja-JP" altLang="en-US" dirty="0" smtClean="0"/>
                        <a:t>方式</a:t>
                      </a:r>
                      <a:endParaRPr kumimoji="1" lang="ja-JP" altLang="en-US" dirty="0"/>
                    </a:p>
                  </a:txBody>
                  <a:tcPr/>
                </a:tc>
                <a:tc>
                  <a:txBody>
                    <a:bodyPr/>
                    <a:lstStyle/>
                    <a:p>
                      <a:r>
                        <a:rPr kumimoji="1" lang="ja-JP" altLang="en-US" dirty="0" smtClean="0"/>
                        <a:t>単語</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22665851"/>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読み書き頻度の高い英文</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読み書き頻度の高い英文から抽出</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extLst>
                  <a:ext uri="{0D108BD9-81ED-4DB2-BD59-A6C34878D82A}">
                    <a16:rowId xmlns:a16="http://schemas.microsoft.com/office/drawing/2014/main" val="858095235"/>
                  </a:ext>
                </a:extLst>
              </a:tr>
              <a:tr h="370840">
                <a:tc>
                  <a:txBody>
                    <a:bodyPr/>
                    <a:lstStyle/>
                    <a:p>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そうではない英文</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82782169"/>
                  </a:ext>
                </a:extLst>
              </a:tr>
            </a:tbl>
          </a:graphicData>
        </a:graphic>
      </p:graphicFrame>
    </p:spTree>
    <p:extLst>
      <p:ext uri="{BB962C8B-B14F-4D97-AF65-F5344CB8AC3E}">
        <p14:creationId xmlns:p14="http://schemas.microsoft.com/office/powerpoint/2010/main" val="1860279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4354" y="2065867"/>
            <a:ext cx="7422406" cy="3578188"/>
          </a:xfrm>
        </p:spPr>
        <p:txBody>
          <a:bodyPr>
            <a:normAutofit/>
          </a:bodyPr>
          <a:lstStyle/>
          <a:p>
            <a:pPr>
              <a:buFont typeface="Wingdings" panose="05000000000000000000" pitchFamily="2" charset="2"/>
              <a:buChar char="l"/>
            </a:pPr>
            <a:r>
              <a:rPr lang="ja-JP" altLang="ja-JP" sz="2400" dirty="0" smtClean="0">
                <a:latin typeface="メイリオ" panose="020B0604030504040204" pitchFamily="50" charset="-128"/>
                <a:ea typeface="メイリオ" panose="020B0604030504040204" pitchFamily="50" charset="-128"/>
              </a:rPr>
              <a:t>学習者</a:t>
            </a:r>
            <a:r>
              <a:rPr lang="ja-JP" altLang="ja-JP" sz="2400" dirty="0">
                <a:latin typeface="メイリオ" panose="020B0604030504040204" pitchFamily="50" charset="-128"/>
                <a:ea typeface="メイリオ" panose="020B0604030504040204" pitchFamily="50" charset="-128"/>
              </a:rPr>
              <a:t>がこれまでに読み書きした英文中に含まれる英単語の出現頻度に基づいて，発音練習する対象となる英文を提示</a:t>
            </a:r>
            <a:r>
              <a:rPr lang="ja-JP" altLang="ja-JP" sz="2400" dirty="0" smtClean="0">
                <a:latin typeface="メイリオ" panose="020B0604030504040204" pitchFamily="50" charset="-128"/>
                <a:ea typeface="メイリオ" panose="020B0604030504040204" pitchFamily="50" charset="-128"/>
              </a:rPr>
              <a:t>する</a:t>
            </a:r>
            <a:endParaRPr lang="en-US" altLang="ja-JP" sz="2400"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sz="2400" dirty="0" smtClean="0">
                <a:latin typeface="メイリオ" panose="020B0604030504040204" pitchFamily="50" charset="-128"/>
                <a:ea typeface="メイリオ" panose="020B0604030504040204" pitchFamily="50" charset="-128"/>
              </a:rPr>
              <a:t>普段</a:t>
            </a:r>
            <a:r>
              <a:rPr lang="ja-JP" altLang="ja-JP" sz="2400" dirty="0">
                <a:latin typeface="メイリオ" panose="020B0604030504040204" pitchFamily="50" charset="-128"/>
                <a:ea typeface="メイリオ" panose="020B0604030504040204" pitchFamily="50" charset="-128"/>
              </a:rPr>
              <a:t>の英語の読み書き経験・学習において，正しい英語発音を意識した学習を</a:t>
            </a:r>
            <a:r>
              <a:rPr lang="ja-JP" altLang="ja-JP" sz="2400" dirty="0" smtClean="0">
                <a:latin typeface="メイリオ" panose="020B0604030504040204" pitchFamily="50" charset="-128"/>
                <a:ea typeface="メイリオ" panose="020B0604030504040204" pitchFamily="50" charset="-128"/>
              </a:rPr>
              <a:t>導入</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sz="2400" dirty="0" smtClean="0">
                <a:latin typeface="メイリオ" panose="020B0604030504040204" pitchFamily="50" charset="-128"/>
                <a:ea typeface="メイリオ" panose="020B0604030504040204" pitchFamily="50" charset="-128"/>
              </a:rPr>
              <a:t>英</a:t>
            </a:r>
            <a:r>
              <a:rPr lang="ja-JP" altLang="ja-JP" sz="2400" dirty="0">
                <a:latin typeface="メイリオ" panose="020B0604030504040204" pitchFamily="50" charset="-128"/>
                <a:ea typeface="メイリオ" panose="020B0604030504040204" pitchFamily="50" charset="-128"/>
              </a:rPr>
              <a:t>会話において実際に発話する可能性が高いと考えられる英単語の発音を優先的に練習することができる．</a:t>
            </a:r>
          </a:p>
          <a:p>
            <a:pPr marL="0" indent="0">
              <a:buNone/>
            </a:pPr>
            <a:endParaRPr lang="ja-JP"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4</a:t>
            </a:fld>
            <a:endParaRPr lang="ja-JP" altLang="en-US" dirty="0"/>
          </a:p>
        </p:txBody>
      </p:sp>
    </p:spTree>
    <p:extLst>
      <p:ext uri="{BB962C8B-B14F-4D97-AF65-F5344CB8AC3E}">
        <p14:creationId xmlns:p14="http://schemas.microsoft.com/office/powerpoint/2010/main" val="3976468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研究アプローチ</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4354" y="2065867"/>
            <a:ext cx="7422406" cy="3578188"/>
          </a:xfrm>
        </p:spPr>
        <p:txBody>
          <a:bodyPr>
            <a:normAutofit/>
          </a:bodyPr>
          <a:lstStyle/>
          <a:p>
            <a:pPr>
              <a:buFont typeface="Wingdings" panose="05000000000000000000" pitchFamily="2" charset="2"/>
              <a:buChar char="l"/>
            </a:pP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sz="2400" dirty="0" smtClean="0">
                <a:latin typeface="メイリオ" panose="020B0604030504040204" pitchFamily="50" charset="-128"/>
                <a:ea typeface="メイリオ" panose="020B0604030504040204" pitchFamily="50" charset="-128"/>
              </a:rPr>
              <a:t>普段</a:t>
            </a:r>
            <a:r>
              <a:rPr lang="ja-JP" altLang="ja-JP" sz="2400" dirty="0">
                <a:latin typeface="メイリオ" panose="020B0604030504040204" pitchFamily="50" charset="-128"/>
                <a:ea typeface="メイリオ" panose="020B0604030504040204" pitchFamily="50" charset="-128"/>
              </a:rPr>
              <a:t>の英語の読み書き経験・学習において，正しい英語発音を意識した学習を</a:t>
            </a:r>
            <a:r>
              <a:rPr lang="ja-JP" altLang="ja-JP" sz="2400" dirty="0" smtClean="0">
                <a:latin typeface="メイリオ" panose="020B0604030504040204" pitchFamily="50" charset="-128"/>
                <a:ea typeface="メイリオ" panose="020B0604030504040204" pitchFamily="50" charset="-128"/>
              </a:rPr>
              <a:t>導入</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sz="2400" dirty="0" smtClean="0">
                <a:latin typeface="メイリオ" panose="020B0604030504040204" pitchFamily="50" charset="-128"/>
                <a:ea typeface="メイリオ" panose="020B0604030504040204" pitchFamily="50" charset="-128"/>
              </a:rPr>
              <a:t>英</a:t>
            </a:r>
            <a:r>
              <a:rPr lang="ja-JP" altLang="ja-JP" sz="2400" dirty="0">
                <a:latin typeface="メイリオ" panose="020B0604030504040204" pitchFamily="50" charset="-128"/>
                <a:ea typeface="メイリオ" panose="020B0604030504040204" pitchFamily="50" charset="-128"/>
              </a:rPr>
              <a:t>会話において実際に発話する可能性が高いと考えられる英単語の発音を優先的に練習することができる．</a:t>
            </a:r>
          </a:p>
          <a:p>
            <a:pPr marL="0" indent="0">
              <a:buNone/>
            </a:pPr>
            <a:endParaRPr lang="ja-JP" altLang="ja-JP"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5</a:t>
            </a:fld>
            <a:endParaRPr lang="ja-JP" altLang="en-US" dirty="0"/>
          </a:p>
        </p:txBody>
      </p:sp>
    </p:spTree>
    <p:extLst>
      <p:ext uri="{BB962C8B-B14F-4D97-AF65-F5344CB8AC3E}">
        <p14:creationId xmlns:p14="http://schemas.microsoft.com/office/powerpoint/2010/main" val="73979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400" dirty="0" smtClean="0">
                <a:latin typeface="メイリオ" panose="020B0604030504040204" pitchFamily="50" charset="-128"/>
                <a:ea typeface="メイリオ" panose="020B0604030504040204" pitchFamily="50" charset="-128"/>
              </a:rPr>
              <a:t>読み書き頻度による出題</a:t>
            </a:r>
            <a:r>
              <a:rPr lang="ja-JP" altLang="en-US" sz="2400" dirty="0">
                <a:latin typeface="メイリオ" panose="020B0604030504040204" pitchFamily="50" charset="-128"/>
                <a:ea typeface="メイリオ" panose="020B0604030504040204" pitchFamily="50" charset="-128"/>
              </a:rPr>
              <a:t>の</a:t>
            </a:r>
            <a:r>
              <a:rPr kumimoji="1" lang="ja-JP" altLang="en-US" sz="2400" dirty="0" smtClean="0">
                <a:latin typeface="メイリオ" panose="020B0604030504040204" pitchFamily="50" charset="-128"/>
                <a:ea typeface="メイリオ" panose="020B0604030504040204" pitchFamily="50" charset="-128"/>
              </a:rPr>
              <a:t>例</a:t>
            </a:r>
            <a:endParaRPr kumimoji="1" lang="ja-JP" altLang="en-US" sz="2400"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6</a:t>
            </a:fld>
            <a:endParaRPr lang="ja-JP" altLang="en-US" dirty="0"/>
          </a:p>
        </p:txBody>
      </p:sp>
      <p:sp>
        <p:nvSpPr>
          <p:cNvPr id="5" name="コンテンツ プレースホルダー 4"/>
          <p:cNvSpPr>
            <a:spLocks noGrp="1"/>
          </p:cNvSpPr>
          <p:nvPr>
            <p:ph idx="1"/>
          </p:nvPr>
        </p:nvSpPr>
        <p:spPr>
          <a:xfrm>
            <a:off x="822960" y="1903277"/>
            <a:ext cx="7808601" cy="83356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rPr>
              <a:t>同じ意味あいの英文であっても</a:t>
            </a:r>
            <a:r>
              <a:rPr lang="en-US" altLang="ja-JP" dirty="0" smtClean="0">
                <a:latin typeface="メイリオ" panose="020B0604030504040204" pitchFamily="50" charset="-128"/>
                <a:ea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rPr>
              <a:t>学習者の読み書き頻度の高い英文に応じて使用する英文が分かれる</a:t>
            </a:r>
            <a:endParaRPr lang="en-US" altLang="ja-JP" dirty="0" smtClean="0">
              <a:latin typeface="メイリオ" panose="020B0604030504040204" pitchFamily="50" charset="-128"/>
              <a:ea typeface="メイリオ"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959008116"/>
              </p:ext>
            </p:extLst>
          </p:nvPr>
        </p:nvGraphicFramePr>
        <p:xfrm>
          <a:off x="971245" y="3865706"/>
          <a:ext cx="7747207" cy="2003760"/>
        </p:xfrm>
        <a:graphic>
          <a:graphicData uri="http://schemas.openxmlformats.org/drawingml/2006/table">
            <a:tbl>
              <a:tblPr firstRow="1" bandRow="1">
                <a:tableStyleId>{5C22544A-7EE6-4342-B048-85BDC9FD1C3A}</a:tableStyleId>
              </a:tblPr>
              <a:tblGrid>
                <a:gridCol w="1660112">
                  <a:extLst>
                    <a:ext uri="{9D8B030D-6E8A-4147-A177-3AD203B41FA5}">
                      <a16:colId xmlns:a16="http://schemas.microsoft.com/office/drawing/2014/main" val="2313573106"/>
                    </a:ext>
                  </a:extLst>
                </a:gridCol>
                <a:gridCol w="3317064">
                  <a:extLst>
                    <a:ext uri="{9D8B030D-6E8A-4147-A177-3AD203B41FA5}">
                      <a16:colId xmlns:a16="http://schemas.microsoft.com/office/drawing/2014/main" val="2473506448"/>
                    </a:ext>
                  </a:extLst>
                </a:gridCol>
                <a:gridCol w="2770031">
                  <a:extLst>
                    <a:ext uri="{9D8B030D-6E8A-4147-A177-3AD203B41FA5}">
                      <a16:colId xmlns:a16="http://schemas.microsoft.com/office/drawing/2014/main" val="2213861190"/>
                    </a:ext>
                  </a:extLst>
                </a:gridCol>
              </a:tblGrid>
              <a:tr h="706294">
                <a:tc>
                  <a:txBody>
                    <a:bodyPr/>
                    <a:lstStyle/>
                    <a:p>
                      <a:r>
                        <a:rPr kumimoji="1" lang="ja-JP" altLang="en-US" dirty="0" smtClean="0"/>
                        <a:t>読み書き頻度が高い英文</a:t>
                      </a:r>
                      <a:endParaRPr kumimoji="1" lang="ja-JP" altLang="en-US" dirty="0"/>
                    </a:p>
                  </a:txBody>
                  <a:tcPr/>
                </a:tc>
                <a:tc>
                  <a:txBody>
                    <a:bodyPr/>
                    <a:lstStyle/>
                    <a:p>
                      <a:r>
                        <a:rPr lang="en-US" altLang="ja-JP" dirty="0" smtClean="0">
                          <a:latin typeface="メイリオ" panose="020B0604030504040204" pitchFamily="50" charset="-128"/>
                          <a:ea typeface="メイリオ" panose="020B0604030504040204" pitchFamily="50" charset="-128"/>
                        </a:rPr>
                        <a:t>｢</a:t>
                      </a:r>
                      <a:r>
                        <a:rPr lang="ja-JP" altLang="ja-JP" dirty="0" smtClean="0"/>
                        <a:t>私はコピーを配布する</a:t>
                      </a:r>
                      <a:r>
                        <a:rPr lang="en-US" altLang="ja-JP" dirty="0" smtClean="0">
                          <a:latin typeface="メイリオ" panose="020B0604030504040204" pitchFamily="50" charset="-128"/>
                          <a:ea typeface="メイリオ" panose="020B0604030504040204" pitchFamily="50" charset="-128"/>
                        </a:rPr>
                        <a:t>｣</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2904476910"/>
                  </a:ext>
                </a:extLst>
              </a:tr>
              <a:tr h="599143">
                <a:tc>
                  <a:txBody>
                    <a:bodyPr/>
                    <a:lstStyle/>
                    <a:p>
                      <a:r>
                        <a:rPr kumimoji="1" lang="en-US" altLang="ja-JP" sz="1800" b="1" i="0" u="sng" kern="1200" dirty="0" smtClean="0">
                          <a:solidFill>
                            <a:schemeClr val="bg2">
                              <a:lumMod val="50000"/>
                            </a:schemeClr>
                          </a:solidFill>
                          <a:effectLst/>
                          <a:latin typeface="+mn-lt"/>
                          <a:ea typeface="+mn-ea"/>
                          <a:cs typeface="+mn-cs"/>
                        </a:rPr>
                        <a:t>Distribute</a:t>
                      </a:r>
                      <a:endParaRPr kumimoji="1" lang="ja-JP" altLang="en-US" u="sng"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dk1"/>
                          </a:solidFill>
                          <a:effectLst/>
                          <a:latin typeface="+mn-lt"/>
                          <a:ea typeface="+mn-ea"/>
                          <a:cs typeface="+mn-cs"/>
                        </a:rPr>
                        <a:t>I</a:t>
                      </a:r>
                      <a:r>
                        <a:rPr kumimoji="1" lang="en-US" altLang="ja-JP" sz="1800" b="1" i="0" kern="1200" dirty="0" smtClean="0">
                          <a:solidFill>
                            <a:schemeClr val="dk1"/>
                          </a:solidFill>
                          <a:effectLst/>
                          <a:latin typeface="+mn-lt"/>
                          <a:ea typeface="+mn-ea"/>
                          <a:cs typeface="+mn-cs"/>
                        </a:rPr>
                        <a:t> </a:t>
                      </a:r>
                      <a:r>
                        <a:rPr kumimoji="1" lang="en-US" altLang="ja-JP" sz="1800" b="1" i="0" u="sng" kern="1200" dirty="0" smtClean="0">
                          <a:solidFill>
                            <a:schemeClr val="bg2">
                              <a:lumMod val="50000"/>
                            </a:schemeClr>
                          </a:solidFill>
                          <a:effectLst/>
                          <a:latin typeface="+mn-lt"/>
                          <a:ea typeface="+mn-ea"/>
                          <a:cs typeface="+mn-cs"/>
                        </a:rPr>
                        <a:t>Distribute</a:t>
                      </a:r>
                      <a:r>
                        <a:rPr kumimoji="1" lang="en-US" altLang="ja-JP" sz="1800" b="0" i="0" kern="1200" baseline="0" dirty="0" smtClean="0">
                          <a:solidFill>
                            <a:schemeClr val="dk1"/>
                          </a:solidFill>
                          <a:effectLst/>
                          <a:latin typeface="+mn-lt"/>
                          <a:ea typeface="+mn-ea"/>
                          <a:cs typeface="+mn-cs"/>
                        </a:rPr>
                        <a:t> </a:t>
                      </a:r>
                      <a:r>
                        <a:rPr kumimoji="1" lang="en-US" altLang="ja-JP" sz="1800" b="0" i="0" kern="1200" dirty="0" smtClean="0">
                          <a:solidFill>
                            <a:schemeClr val="dk1"/>
                          </a:solidFill>
                          <a:effectLst/>
                          <a:latin typeface="+mn-lt"/>
                          <a:ea typeface="+mn-ea"/>
                          <a:cs typeface="+mn-cs"/>
                        </a:rPr>
                        <a:t>photocopies</a:t>
                      </a:r>
                      <a:r>
                        <a:rPr lang="en-US" altLang="ja-JP" dirty="0" smtClean="0">
                          <a:latin typeface="メイリオ" panose="020B0604030504040204" pitchFamily="50" charset="-128"/>
                          <a:ea typeface="メイリオ" panose="020B0604030504040204" pitchFamily="50" charset="-128"/>
                        </a:rPr>
                        <a:t>?</a:t>
                      </a:r>
                    </a:p>
                  </a:txBody>
                  <a:tcPr/>
                </a:tc>
                <a:tc>
                  <a:txBody>
                    <a:bodyPr/>
                    <a:lstStyle/>
                    <a:p>
                      <a:r>
                        <a:rPr kumimoji="1" lang="ja-JP" altLang="en-US" dirty="0" smtClean="0">
                          <a:latin typeface="メイリオ" panose="020B0604030504040204" pitchFamily="50" charset="-128"/>
                          <a:ea typeface="メイリオ" panose="020B0604030504040204" pitchFamily="50" charset="-128"/>
                        </a:rPr>
                        <a:t>単語レベルで一致した表現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7219942"/>
                  </a:ext>
                </a:extLst>
              </a:tr>
              <a:tr h="657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u="sng" dirty="0" smtClean="0">
                          <a:solidFill>
                            <a:schemeClr val="bg2">
                              <a:lumMod val="50000"/>
                            </a:schemeClr>
                          </a:solidFill>
                        </a:rPr>
                        <a:t>Pass out</a:t>
                      </a:r>
                      <a:endParaRPr kumimoji="1" lang="ja-JP" altLang="en-US" sz="2000" b="1" u="sng"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dk1"/>
                          </a:solidFill>
                          <a:effectLst/>
                          <a:latin typeface="+mn-lt"/>
                          <a:ea typeface="+mn-ea"/>
                          <a:cs typeface="+mn-cs"/>
                        </a:rPr>
                        <a:t>I  </a:t>
                      </a:r>
                      <a:r>
                        <a:rPr kumimoji="1" lang="en-US" altLang="ja-JP" sz="1800" b="1" i="0" u="sng" kern="1200" dirty="0" smtClean="0">
                          <a:solidFill>
                            <a:schemeClr val="bg2">
                              <a:lumMod val="50000"/>
                            </a:schemeClr>
                          </a:solidFill>
                          <a:effectLst/>
                          <a:latin typeface="+mn-lt"/>
                          <a:ea typeface="+mn-ea"/>
                          <a:cs typeface="+mn-cs"/>
                        </a:rPr>
                        <a:t>pass</a:t>
                      </a:r>
                      <a:r>
                        <a:rPr kumimoji="1" lang="ja-JP" altLang="en-US" sz="1800" b="1" i="0" u="sng" kern="1200" baseline="0" dirty="0" smtClean="0">
                          <a:solidFill>
                            <a:schemeClr val="bg2">
                              <a:lumMod val="50000"/>
                            </a:schemeClr>
                          </a:solidFill>
                          <a:effectLst/>
                          <a:latin typeface="+mn-lt"/>
                          <a:ea typeface="+mn-ea"/>
                          <a:cs typeface="+mn-cs"/>
                        </a:rPr>
                        <a:t> </a:t>
                      </a:r>
                      <a:r>
                        <a:rPr kumimoji="1" lang="en-US" altLang="ja-JP" sz="1800" b="1" i="0" u="sng" kern="1200" baseline="0" dirty="0" smtClean="0">
                          <a:solidFill>
                            <a:schemeClr val="bg2">
                              <a:lumMod val="50000"/>
                            </a:schemeClr>
                          </a:solidFill>
                          <a:effectLst/>
                          <a:latin typeface="+mn-lt"/>
                          <a:ea typeface="+mn-ea"/>
                          <a:cs typeface="+mn-cs"/>
                        </a:rPr>
                        <a:t>o</a:t>
                      </a:r>
                      <a:r>
                        <a:rPr kumimoji="1" lang="en-US" altLang="ja-JP" sz="1800" b="1" i="0" u="sng" kern="1200" dirty="0" smtClean="0">
                          <a:solidFill>
                            <a:schemeClr val="bg2">
                              <a:lumMod val="50000"/>
                            </a:schemeClr>
                          </a:solidFill>
                          <a:effectLst/>
                          <a:latin typeface="+mn-lt"/>
                          <a:ea typeface="+mn-ea"/>
                          <a:cs typeface="+mn-cs"/>
                        </a:rPr>
                        <a:t>ut</a:t>
                      </a:r>
                      <a:r>
                        <a:rPr kumimoji="1" lang="ja-JP" altLang="en-US" sz="1800" b="1" i="0" u="none" kern="1200" dirty="0" smtClean="0">
                          <a:solidFill>
                            <a:schemeClr val="bg2">
                              <a:lumMod val="50000"/>
                            </a:schemeClr>
                          </a:solidFill>
                          <a:effectLst/>
                          <a:latin typeface="+mn-lt"/>
                          <a:ea typeface="+mn-ea"/>
                          <a:cs typeface="+mn-cs"/>
                        </a:rPr>
                        <a:t>　</a:t>
                      </a:r>
                      <a:r>
                        <a:rPr kumimoji="1" lang="en-US" altLang="ja-JP" sz="1800" b="0" i="0" u="none" kern="1200" dirty="0" smtClean="0">
                          <a:solidFill>
                            <a:schemeClr val="dk1"/>
                          </a:solidFill>
                          <a:effectLst/>
                          <a:latin typeface="+mn-lt"/>
                          <a:ea typeface="+mn-ea"/>
                          <a:cs typeface="+mn-cs"/>
                        </a:rPr>
                        <a:t>photocopies.</a:t>
                      </a:r>
                      <a:endParaRPr lang="en-US" altLang="ja-JP" u="none"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句レベルで一致した表現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0939950"/>
                  </a:ext>
                </a:extLst>
              </a:tr>
            </a:tbl>
          </a:graphicData>
        </a:graphic>
      </p:graphicFrame>
      <p:sp>
        <p:nvSpPr>
          <p:cNvPr id="11" name="コンテンツ プレースホルダー 4"/>
          <p:cNvSpPr txBox="1">
            <a:spLocks/>
          </p:cNvSpPr>
          <p:nvPr/>
        </p:nvSpPr>
        <p:spPr>
          <a:xfrm>
            <a:off x="971245" y="3385880"/>
            <a:ext cx="7808601" cy="369332"/>
          </a:xfrm>
          <a:prstGeom prst="rect">
            <a:avLst/>
          </a:prstGeom>
        </p:spPr>
        <p:txBody>
          <a:bodyPr vert="horz" wrap="square" lIns="0" tIns="45720" rIns="0" bIns="45720" rtlCol="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私はコピーを配布する</a:t>
            </a:r>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という文章を英語で発話したいケース　</a:t>
            </a:r>
            <a:endParaRPr lang="en-US" altLang="ja-JP" dirty="0" smtClean="0">
              <a:latin typeface="メイリオ" panose="020B0604030504040204" pitchFamily="50" charset="-128"/>
              <a:ea typeface="メイリオ"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3704526977"/>
              </p:ext>
            </p:extLst>
          </p:nvPr>
        </p:nvGraphicFramePr>
        <p:xfrm>
          <a:off x="-1692707" y="3755212"/>
          <a:ext cx="7747207" cy="2003760"/>
        </p:xfrm>
        <a:graphic>
          <a:graphicData uri="http://schemas.openxmlformats.org/drawingml/2006/table">
            <a:tbl>
              <a:tblPr firstRow="1" bandRow="1">
                <a:tableStyleId>{5C22544A-7EE6-4342-B048-85BDC9FD1C3A}</a:tableStyleId>
              </a:tblPr>
              <a:tblGrid>
                <a:gridCol w="1660112">
                  <a:extLst>
                    <a:ext uri="{9D8B030D-6E8A-4147-A177-3AD203B41FA5}">
                      <a16:colId xmlns:a16="http://schemas.microsoft.com/office/drawing/2014/main" val="2313573106"/>
                    </a:ext>
                  </a:extLst>
                </a:gridCol>
                <a:gridCol w="3317064">
                  <a:extLst>
                    <a:ext uri="{9D8B030D-6E8A-4147-A177-3AD203B41FA5}">
                      <a16:colId xmlns:a16="http://schemas.microsoft.com/office/drawing/2014/main" val="2473506448"/>
                    </a:ext>
                  </a:extLst>
                </a:gridCol>
                <a:gridCol w="2770031">
                  <a:extLst>
                    <a:ext uri="{9D8B030D-6E8A-4147-A177-3AD203B41FA5}">
                      <a16:colId xmlns:a16="http://schemas.microsoft.com/office/drawing/2014/main" val="2213861190"/>
                    </a:ext>
                  </a:extLst>
                </a:gridCol>
              </a:tblGrid>
              <a:tr h="706294">
                <a:tc>
                  <a:txBody>
                    <a:bodyPr/>
                    <a:lstStyle/>
                    <a:p>
                      <a:r>
                        <a:rPr kumimoji="1" lang="ja-JP" altLang="en-US" dirty="0" smtClean="0"/>
                        <a:t>読み書き頻度が高い英文</a:t>
                      </a:r>
                      <a:endParaRPr kumimoji="1" lang="ja-JP" altLang="en-US" dirty="0"/>
                    </a:p>
                  </a:txBody>
                  <a:tcPr/>
                </a:tc>
                <a:tc>
                  <a:txBody>
                    <a:bodyPr/>
                    <a:lstStyle/>
                    <a:p>
                      <a:r>
                        <a:rPr lang="en-US" altLang="ja-JP" dirty="0" smtClean="0">
                          <a:latin typeface="メイリオ" panose="020B0604030504040204" pitchFamily="50" charset="-128"/>
                          <a:ea typeface="メイリオ" panose="020B0604030504040204" pitchFamily="50" charset="-128"/>
                        </a:rPr>
                        <a:t>｢</a:t>
                      </a:r>
                      <a:r>
                        <a:rPr lang="ja-JP" altLang="ja-JP" dirty="0" smtClean="0"/>
                        <a:t>私はコピーを配布する</a:t>
                      </a:r>
                      <a:r>
                        <a:rPr lang="en-US" altLang="ja-JP" dirty="0" smtClean="0">
                          <a:latin typeface="メイリオ" panose="020B0604030504040204" pitchFamily="50" charset="-128"/>
                          <a:ea typeface="メイリオ" panose="020B0604030504040204" pitchFamily="50" charset="-128"/>
                        </a:rPr>
                        <a:t>｣</a:t>
                      </a:r>
                      <a:endParaRPr kumimoji="1" lang="ja-JP" altLang="en-US" dirty="0"/>
                    </a:p>
                  </a:txBody>
                  <a:tcPr/>
                </a:tc>
                <a:tc>
                  <a:txBody>
                    <a:bodyPr/>
                    <a:lstStyle/>
                    <a:p>
                      <a:r>
                        <a:rPr kumimoji="1" lang="ja-JP" altLang="en-US" dirty="0" smtClean="0"/>
                        <a:t>備考</a:t>
                      </a:r>
                      <a:endParaRPr kumimoji="1" lang="ja-JP" altLang="en-US" dirty="0"/>
                    </a:p>
                  </a:txBody>
                  <a:tcPr/>
                </a:tc>
                <a:extLst>
                  <a:ext uri="{0D108BD9-81ED-4DB2-BD59-A6C34878D82A}">
                    <a16:rowId xmlns:a16="http://schemas.microsoft.com/office/drawing/2014/main" val="2904476910"/>
                  </a:ext>
                </a:extLst>
              </a:tr>
              <a:tr h="599143">
                <a:tc>
                  <a:txBody>
                    <a:bodyPr/>
                    <a:lstStyle/>
                    <a:p>
                      <a:r>
                        <a:rPr kumimoji="1" lang="en-US" altLang="ja-JP" sz="1800" b="1" i="0" u="sng" kern="1200" dirty="0" smtClean="0">
                          <a:solidFill>
                            <a:schemeClr val="bg2">
                              <a:lumMod val="50000"/>
                            </a:schemeClr>
                          </a:solidFill>
                          <a:effectLst/>
                          <a:latin typeface="+mn-lt"/>
                          <a:ea typeface="+mn-ea"/>
                          <a:cs typeface="+mn-cs"/>
                        </a:rPr>
                        <a:t>Distribute</a:t>
                      </a:r>
                      <a:endParaRPr kumimoji="1" lang="ja-JP" altLang="en-US" u="sng"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dk1"/>
                          </a:solidFill>
                          <a:effectLst/>
                          <a:latin typeface="+mn-lt"/>
                          <a:ea typeface="+mn-ea"/>
                          <a:cs typeface="+mn-cs"/>
                        </a:rPr>
                        <a:t>I</a:t>
                      </a:r>
                      <a:r>
                        <a:rPr kumimoji="1" lang="en-US" altLang="ja-JP" sz="1800" b="1" i="0" kern="1200" dirty="0" smtClean="0">
                          <a:solidFill>
                            <a:schemeClr val="dk1"/>
                          </a:solidFill>
                          <a:effectLst/>
                          <a:latin typeface="+mn-lt"/>
                          <a:ea typeface="+mn-ea"/>
                          <a:cs typeface="+mn-cs"/>
                        </a:rPr>
                        <a:t> </a:t>
                      </a:r>
                      <a:r>
                        <a:rPr kumimoji="1" lang="en-US" altLang="ja-JP" sz="1800" b="1" i="0" u="sng" kern="1200" dirty="0" smtClean="0">
                          <a:solidFill>
                            <a:schemeClr val="bg2">
                              <a:lumMod val="50000"/>
                            </a:schemeClr>
                          </a:solidFill>
                          <a:effectLst/>
                          <a:latin typeface="+mn-lt"/>
                          <a:ea typeface="+mn-ea"/>
                          <a:cs typeface="+mn-cs"/>
                        </a:rPr>
                        <a:t>Distribute</a:t>
                      </a:r>
                      <a:r>
                        <a:rPr kumimoji="1" lang="en-US" altLang="ja-JP" sz="1800" b="0" i="0" kern="1200" baseline="0" dirty="0" smtClean="0">
                          <a:solidFill>
                            <a:schemeClr val="dk1"/>
                          </a:solidFill>
                          <a:effectLst/>
                          <a:latin typeface="+mn-lt"/>
                          <a:ea typeface="+mn-ea"/>
                          <a:cs typeface="+mn-cs"/>
                        </a:rPr>
                        <a:t> </a:t>
                      </a:r>
                      <a:r>
                        <a:rPr kumimoji="1" lang="en-US" altLang="ja-JP" sz="1800" b="0" i="0" kern="1200" dirty="0" smtClean="0">
                          <a:solidFill>
                            <a:schemeClr val="dk1"/>
                          </a:solidFill>
                          <a:effectLst/>
                          <a:latin typeface="+mn-lt"/>
                          <a:ea typeface="+mn-ea"/>
                          <a:cs typeface="+mn-cs"/>
                        </a:rPr>
                        <a:t>photocopies</a:t>
                      </a:r>
                      <a:r>
                        <a:rPr lang="en-US" altLang="ja-JP" dirty="0" smtClean="0">
                          <a:latin typeface="メイリオ" panose="020B0604030504040204" pitchFamily="50" charset="-128"/>
                          <a:ea typeface="メイリオ" panose="020B0604030504040204" pitchFamily="50" charset="-128"/>
                        </a:rPr>
                        <a:t>?</a:t>
                      </a:r>
                    </a:p>
                  </a:txBody>
                  <a:tcPr/>
                </a:tc>
                <a:tc>
                  <a:txBody>
                    <a:bodyPr/>
                    <a:lstStyle/>
                    <a:p>
                      <a:r>
                        <a:rPr kumimoji="1" lang="ja-JP" altLang="en-US" dirty="0" smtClean="0">
                          <a:latin typeface="メイリオ" panose="020B0604030504040204" pitchFamily="50" charset="-128"/>
                          <a:ea typeface="メイリオ" panose="020B0604030504040204" pitchFamily="50" charset="-128"/>
                        </a:rPr>
                        <a:t>単語レベルで一致した表現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57219942"/>
                  </a:ext>
                </a:extLst>
              </a:tr>
              <a:tr h="6573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000" b="1" u="sng" dirty="0" smtClean="0">
                          <a:solidFill>
                            <a:schemeClr val="bg2">
                              <a:lumMod val="50000"/>
                            </a:schemeClr>
                          </a:solidFill>
                        </a:rPr>
                        <a:t>Pass out</a:t>
                      </a:r>
                      <a:endParaRPr kumimoji="1" lang="ja-JP" altLang="en-US" sz="2000" b="1" u="sng" dirty="0">
                        <a:solidFill>
                          <a:schemeClr val="bg2">
                            <a:lumMod val="5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smtClean="0">
                          <a:solidFill>
                            <a:schemeClr val="dk1"/>
                          </a:solidFill>
                          <a:effectLst/>
                          <a:latin typeface="+mn-lt"/>
                          <a:ea typeface="+mn-ea"/>
                          <a:cs typeface="+mn-cs"/>
                        </a:rPr>
                        <a:t>I  </a:t>
                      </a:r>
                      <a:r>
                        <a:rPr kumimoji="1" lang="en-US" altLang="ja-JP" sz="1800" b="1" i="0" u="sng" kern="1200" dirty="0" smtClean="0">
                          <a:solidFill>
                            <a:schemeClr val="bg2">
                              <a:lumMod val="50000"/>
                            </a:schemeClr>
                          </a:solidFill>
                          <a:effectLst/>
                          <a:latin typeface="+mn-lt"/>
                          <a:ea typeface="+mn-ea"/>
                          <a:cs typeface="+mn-cs"/>
                        </a:rPr>
                        <a:t>pass</a:t>
                      </a:r>
                      <a:r>
                        <a:rPr kumimoji="1" lang="ja-JP" altLang="en-US" sz="1800" b="1" i="0" u="sng" kern="1200" baseline="0" dirty="0" smtClean="0">
                          <a:solidFill>
                            <a:schemeClr val="bg2">
                              <a:lumMod val="50000"/>
                            </a:schemeClr>
                          </a:solidFill>
                          <a:effectLst/>
                          <a:latin typeface="+mn-lt"/>
                          <a:ea typeface="+mn-ea"/>
                          <a:cs typeface="+mn-cs"/>
                        </a:rPr>
                        <a:t> </a:t>
                      </a:r>
                      <a:r>
                        <a:rPr kumimoji="1" lang="en-US" altLang="ja-JP" sz="1800" b="1" i="0" u="sng" kern="1200" baseline="0" dirty="0" smtClean="0">
                          <a:solidFill>
                            <a:schemeClr val="bg2">
                              <a:lumMod val="50000"/>
                            </a:schemeClr>
                          </a:solidFill>
                          <a:effectLst/>
                          <a:latin typeface="+mn-lt"/>
                          <a:ea typeface="+mn-ea"/>
                          <a:cs typeface="+mn-cs"/>
                        </a:rPr>
                        <a:t>o</a:t>
                      </a:r>
                      <a:r>
                        <a:rPr kumimoji="1" lang="en-US" altLang="ja-JP" sz="1800" b="1" i="0" u="sng" kern="1200" dirty="0" smtClean="0">
                          <a:solidFill>
                            <a:schemeClr val="bg2">
                              <a:lumMod val="50000"/>
                            </a:schemeClr>
                          </a:solidFill>
                          <a:effectLst/>
                          <a:latin typeface="+mn-lt"/>
                          <a:ea typeface="+mn-ea"/>
                          <a:cs typeface="+mn-cs"/>
                        </a:rPr>
                        <a:t>ut</a:t>
                      </a:r>
                      <a:r>
                        <a:rPr kumimoji="1" lang="ja-JP" altLang="en-US" sz="1800" b="1" i="0" u="none" kern="1200" dirty="0" smtClean="0">
                          <a:solidFill>
                            <a:schemeClr val="bg2">
                              <a:lumMod val="50000"/>
                            </a:schemeClr>
                          </a:solidFill>
                          <a:effectLst/>
                          <a:latin typeface="+mn-lt"/>
                          <a:ea typeface="+mn-ea"/>
                          <a:cs typeface="+mn-cs"/>
                        </a:rPr>
                        <a:t>　</a:t>
                      </a:r>
                      <a:r>
                        <a:rPr kumimoji="1" lang="en-US" altLang="ja-JP" sz="1800" b="0" i="0" u="none" kern="1200" dirty="0" smtClean="0">
                          <a:solidFill>
                            <a:schemeClr val="dk1"/>
                          </a:solidFill>
                          <a:effectLst/>
                          <a:latin typeface="+mn-lt"/>
                          <a:ea typeface="+mn-ea"/>
                          <a:cs typeface="+mn-cs"/>
                        </a:rPr>
                        <a:t>photocopies.</a:t>
                      </a:r>
                      <a:endParaRPr lang="en-US" altLang="ja-JP" u="none" dirty="0" smtClean="0">
                        <a:latin typeface="メイリオ" panose="020B0604030504040204" pitchFamily="50" charset="-128"/>
                        <a:ea typeface="メイリオ" panose="020B0604030504040204" pitchFamily="50" charset="-128"/>
                      </a:endParaRPr>
                    </a:p>
                  </a:txBody>
                  <a:tcPr/>
                </a:tc>
                <a:tc>
                  <a:txBody>
                    <a:bodyPr/>
                    <a:lstStyle/>
                    <a:p>
                      <a:r>
                        <a:rPr kumimoji="1" lang="ja-JP" altLang="en-US" dirty="0" smtClean="0">
                          <a:latin typeface="メイリオ" panose="020B0604030504040204" pitchFamily="50" charset="-128"/>
                          <a:ea typeface="メイリオ" panose="020B0604030504040204" pitchFamily="50" charset="-128"/>
                        </a:rPr>
                        <a:t>句レベルで一致した表現</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0939950"/>
                  </a:ext>
                </a:extLst>
              </a:tr>
            </a:tbl>
          </a:graphicData>
        </a:graphic>
      </p:graphicFrame>
    </p:spTree>
    <p:extLst>
      <p:ext uri="{BB962C8B-B14F-4D97-AF65-F5344CB8AC3E}">
        <p14:creationId xmlns:p14="http://schemas.microsoft.com/office/powerpoint/2010/main" val="3723207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rPr>
              <a:t>研究目的</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a:xfrm>
            <a:off x="946122" y="1872944"/>
            <a:ext cx="7420638" cy="4315548"/>
          </a:xfrm>
        </p:spPr>
        <p:txBody>
          <a:bodyPr>
            <a:normAutofit/>
          </a:bodyPr>
          <a:lstStyle/>
          <a:p>
            <a:pPr marL="0" indent="0">
              <a:buNone/>
            </a:pP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ja-JP" dirty="0" smtClean="0">
                <a:latin typeface="メイリオ" panose="020B0604030504040204" pitchFamily="50" charset="-128"/>
                <a:ea typeface="メイリオ" panose="020B0604030504040204" pitchFamily="50" charset="-128"/>
              </a:rPr>
              <a:t>英文</a:t>
            </a:r>
            <a:r>
              <a:rPr lang="ja-JP" altLang="ja-JP" dirty="0">
                <a:latin typeface="メイリオ" panose="020B0604030504040204" pitchFamily="50" charset="-128"/>
                <a:ea typeface="メイリオ" panose="020B0604030504040204" pitchFamily="50" charset="-128"/>
              </a:rPr>
              <a:t>の読み書きはできるが，会話中に簡単な単語が</a:t>
            </a:r>
            <a:r>
              <a:rPr lang="ja-JP" altLang="ja-JP" dirty="0" smtClean="0">
                <a:latin typeface="メイリオ" panose="020B0604030504040204" pitchFamily="50" charset="-128"/>
                <a:ea typeface="メイリオ" panose="020B0604030504040204" pitchFamily="50" charset="-128"/>
              </a:rPr>
              <a:t>思いつかない</a:t>
            </a:r>
            <a:endParaRPr lang="en-US" altLang="ja-JP" dirty="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単語</a:t>
            </a:r>
            <a:r>
              <a:rPr lang="ja-JP" altLang="en-US" dirty="0">
                <a:latin typeface="メイリオ" panose="020B0604030504040204" pitchFamily="50" charset="-128"/>
                <a:ea typeface="メイリオ" panose="020B0604030504040204" pitchFamily="50" charset="-128"/>
              </a:rPr>
              <a:t>の発音に自信がなく、会話に苦手意識が</a:t>
            </a:r>
            <a:r>
              <a:rPr lang="ja-JP" altLang="en-US" dirty="0" smtClean="0">
                <a:latin typeface="メイリオ" panose="020B0604030504040204" pitchFamily="50" charset="-128"/>
                <a:ea typeface="メイリオ" panose="020B0604030504040204" pitchFamily="50" charset="-128"/>
              </a:rPr>
              <a:t>ある</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rPr>
              <a:t>上記のような問題を抱えた</a:t>
            </a:r>
            <a:r>
              <a:rPr lang="ja-JP" altLang="ja-JP" dirty="0" smtClean="0">
                <a:latin typeface="メイリオ" panose="020B0604030504040204" pitchFamily="50" charset="-128"/>
                <a:ea typeface="メイリオ" panose="020B0604030504040204" pitchFamily="50" charset="-128"/>
              </a:rPr>
              <a:t>学習者を対象として</a:t>
            </a:r>
            <a:endParaRPr lang="en-US" altLang="ja-JP" dirty="0" smtClean="0">
              <a:latin typeface="メイリオ" panose="020B0604030504040204" pitchFamily="50" charset="-128"/>
              <a:ea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rPr>
              <a:t>読み書き</a:t>
            </a:r>
            <a:r>
              <a:rPr lang="ja-JP" altLang="en-US" dirty="0" smtClean="0">
                <a:latin typeface="メイリオ" panose="020B0604030504040204" pitchFamily="50" charset="-128"/>
                <a:ea typeface="メイリオ" panose="020B0604030504040204" pitchFamily="50" charset="-128"/>
              </a:rPr>
              <a:t>頻度に基づいた出題が可能な，</a:t>
            </a:r>
            <a:r>
              <a:rPr lang="ja-JP" altLang="ja-JP" dirty="0" smtClean="0">
                <a:latin typeface="メイリオ" panose="020B0604030504040204" pitchFamily="50" charset="-128"/>
                <a:ea typeface="メイリオ" panose="020B0604030504040204" pitchFamily="50" charset="-128"/>
              </a:rPr>
              <a:t>音声認識機能を活用した英語スピーキング学習システムを提案する．</a:t>
            </a: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endParaRPr>
          </a:p>
          <a:p>
            <a:endParaRPr kumimoji="1" lang="en-US" altLang="ja-JP"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7</a:t>
            </a:fld>
            <a:endParaRPr lang="ja-JP" altLang="en-US" dirty="0"/>
          </a:p>
        </p:txBody>
      </p:sp>
    </p:spTree>
    <p:extLst>
      <p:ext uri="{BB962C8B-B14F-4D97-AF65-F5344CB8AC3E}">
        <p14:creationId xmlns:p14="http://schemas.microsoft.com/office/powerpoint/2010/main" val="1973968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提案方式</a:t>
            </a:r>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8</a:t>
            </a:fld>
            <a:endParaRPr lang="ja-JP" altLang="en-US" dirty="0"/>
          </a:p>
        </p:txBody>
      </p:sp>
      <p:cxnSp>
        <p:nvCxnSpPr>
          <p:cNvPr id="5" name="カギ線コネクタ 49"/>
          <p:cNvCxnSpPr/>
          <p:nvPr/>
        </p:nvCxnSpPr>
        <p:spPr>
          <a:xfrm flipV="1">
            <a:off x="6828454" y="2357264"/>
            <a:ext cx="532885" cy="379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6" name="カギ線コネクタ 49"/>
          <p:cNvCxnSpPr/>
          <p:nvPr/>
        </p:nvCxnSpPr>
        <p:spPr>
          <a:xfrm flipH="1" flipV="1">
            <a:off x="6742160" y="2075385"/>
            <a:ext cx="537972" cy="487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6736" y="1891348"/>
            <a:ext cx="726097" cy="726097"/>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000" y="4734560"/>
            <a:ext cx="847824" cy="847824"/>
          </a:xfrm>
          <a:prstGeom prst="rect">
            <a:avLst/>
          </a:prstGeom>
        </p:spPr>
      </p:pic>
      <p:sp>
        <p:nvSpPr>
          <p:cNvPr id="9" name="テキスト ボックス 8"/>
          <p:cNvSpPr txBox="1"/>
          <p:nvPr/>
        </p:nvSpPr>
        <p:spPr>
          <a:xfrm>
            <a:off x="1638045" y="5639656"/>
            <a:ext cx="2249249" cy="300082"/>
          </a:xfrm>
          <a:prstGeom prst="rect">
            <a:avLst/>
          </a:prstGeom>
          <a:noFill/>
        </p:spPr>
        <p:txBody>
          <a:bodyPr wrap="square" rtlCol="0">
            <a:spAutoFit/>
          </a:bodyPr>
          <a:lstStyle/>
          <a:p>
            <a:pPr algn="ctr"/>
            <a:r>
              <a:rPr lang="ja-JP" altLang="en-US" sz="1350" b="1" dirty="0" smtClean="0">
                <a:solidFill>
                  <a:schemeClr val="tx2">
                    <a:lumMod val="60000"/>
                    <a:lumOff val="40000"/>
                  </a:schemeClr>
                </a:solidFill>
                <a:latin typeface="メイリオ" panose="020B0604030504040204" pitchFamily="50" charset="-128"/>
                <a:ea typeface="メイリオ" panose="020B0604030504040204" pitchFamily="50" charset="-128"/>
              </a:rPr>
              <a:t>ユーザ情報データベース</a:t>
            </a:r>
            <a:endPar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4500216" y="1878134"/>
            <a:ext cx="2064968" cy="57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b="1" dirty="0" smtClean="0">
                <a:solidFill>
                  <a:schemeClr val="tx2">
                    <a:lumMod val="60000"/>
                    <a:lumOff val="40000"/>
                  </a:schemeClr>
                </a:solidFill>
                <a:latin typeface="メイリオ" panose="020B0604030504040204" pitchFamily="50" charset="-128"/>
                <a:ea typeface="メイリオ" panose="020B0604030504040204" pitchFamily="50" charset="-128"/>
              </a:rPr>
              <a:t>(3)</a:t>
            </a:r>
            <a:r>
              <a:rPr lang="zh-TW"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発音正誤判定</a:t>
            </a:r>
            <a:r>
              <a:rPr lang="zh-TW" altLang="en-US" sz="1500" b="1" dirty="0">
                <a:solidFill>
                  <a:schemeClr val="tx2">
                    <a:lumMod val="60000"/>
                    <a:lumOff val="40000"/>
                  </a:schemeClr>
                </a:solidFill>
                <a:latin typeface="メイリオ" panose="020B0604030504040204" pitchFamily="50" charset="-128"/>
                <a:ea typeface="メイリオ" panose="020B0604030504040204" pitchFamily="50" charset="-128"/>
              </a:rPr>
              <a:t>機能</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11" name="直線矢印コネクタ 10"/>
          <p:cNvCxnSpPr/>
          <p:nvPr/>
        </p:nvCxnSpPr>
        <p:spPr>
          <a:xfrm flipH="1" flipV="1">
            <a:off x="5548695" y="2465521"/>
            <a:ext cx="6867" cy="43979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2641" y="5560920"/>
            <a:ext cx="815063" cy="815063"/>
          </a:xfrm>
          <a:prstGeom prst="rect">
            <a:avLst/>
          </a:prstGeom>
        </p:spPr>
      </p:pic>
      <p:sp>
        <p:nvSpPr>
          <p:cNvPr id="13" name="テキスト ボックス 12"/>
          <p:cNvSpPr txBox="1"/>
          <p:nvPr/>
        </p:nvSpPr>
        <p:spPr>
          <a:xfrm>
            <a:off x="5800277" y="5933966"/>
            <a:ext cx="1791416" cy="300082"/>
          </a:xfrm>
          <a:prstGeom prst="rect">
            <a:avLst/>
          </a:prstGeom>
          <a:noFill/>
        </p:spPr>
        <p:txBody>
          <a:bodyPr wrap="square" rtlCol="0">
            <a:spAutoFit/>
          </a:bodyPr>
          <a:lstStyle/>
          <a:p>
            <a:pPr algn="ctr"/>
            <a:r>
              <a:rPr lang="ja-JP" altLang="en-US" sz="1350" b="1" dirty="0">
                <a:solidFill>
                  <a:schemeClr val="tx2">
                    <a:lumMod val="60000"/>
                    <a:lumOff val="40000"/>
                  </a:schemeClr>
                </a:solidFill>
                <a:latin typeface="メイリオ" panose="020B0604030504040204" pitchFamily="50" charset="-128"/>
                <a:ea typeface="メイリオ" panose="020B0604030504040204" pitchFamily="50" charset="-128"/>
              </a:rPr>
              <a:t>例文データベース</a:t>
            </a:r>
          </a:p>
        </p:txBody>
      </p:sp>
      <p:cxnSp>
        <p:nvCxnSpPr>
          <p:cNvPr id="14" name="直線矢印コネクタ 13"/>
          <p:cNvCxnSpPr/>
          <p:nvPr/>
        </p:nvCxnSpPr>
        <p:spPr>
          <a:xfrm flipV="1">
            <a:off x="5567884" y="5002858"/>
            <a:ext cx="0" cy="5353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 name="左中かっこ 14"/>
          <p:cNvSpPr/>
          <p:nvPr/>
        </p:nvSpPr>
        <p:spPr>
          <a:xfrm rot="16200000">
            <a:off x="2612447" y="3121017"/>
            <a:ext cx="280537" cy="2646336"/>
          </a:xfrm>
          <a:prstGeom prst="leftBrace">
            <a:avLst>
              <a:gd name="adj1" fmla="val 26604"/>
              <a:gd name="adj2" fmla="val 50000"/>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ja-JP" altLang="en-US" sz="1350"/>
          </a:p>
        </p:txBody>
      </p:sp>
      <p:sp>
        <p:nvSpPr>
          <p:cNvPr id="16" name="正方形/長方形 15"/>
          <p:cNvSpPr/>
          <p:nvPr/>
        </p:nvSpPr>
        <p:spPr>
          <a:xfrm>
            <a:off x="1473678" y="3233411"/>
            <a:ext cx="1220792" cy="745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配布資料</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473677" y="2328212"/>
            <a:ext cx="1220793" cy="8417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smtClean="0">
                <a:solidFill>
                  <a:schemeClr val="tx2">
                    <a:lumMod val="60000"/>
                    <a:lumOff val="40000"/>
                  </a:schemeClr>
                </a:solidFill>
                <a:latin typeface="メイリオ" panose="020B0604030504040204" pitchFamily="50" charset="-128"/>
                <a:ea typeface="メイリオ" panose="020B0604030504040204" pitchFamily="50" charset="-128"/>
              </a:rPr>
              <a:t>Web</a:t>
            </a: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記事</a:t>
            </a:r>
          </a:p>
        </p:txBody>
      </p:sp>
      <p:sp>
        <p:nvSpPr>
          <p:cNvPr id="18" name="正方形/長方形 17"/>
          <p:cNvSpPr/>
          <p:nvPr/>
        </p:nvSpPr>
        <p:spPr>
          <a:xfrm>
            <a:off x="2754828" y="2328212"/>
            <a:ext cx="1176887" cy="85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論文原稿</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880339" y="3967010"/>
            <a:ext cx="732661" cy="461665"/>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a:t>
            </a:r>
            <a:endParaRPr lang="ja-JP" altLang="en-US" sz="2400" b="1" dirty="0">
              <a:latin typeface="メイリオ" panose="020B0604030504040204" pitchFamily="50" charset="-128"/>
              <a:ea typeface="メイリオ" panose="020B0604030504040204" pitchFamily="50" charset="-128"/>
            </a:endParaRPr>
          </a:p>
        </p:txBody>
      </p:sp>
      <p:sp>
        <p:nvSpPr>
          <p:cNvPr id="20" name="テキスト ボックス 19"/>
          <p:cNvSpPr txBox="1"/>
          <p:nvPr/>
        </p:nvSpPr>
        <p:spPr>
          <a:xfrm>
            <a:off x="1453562" y="1776356"/>
            <a:ext cx="2403474" cy="523220"/>
          </a:xfrm>
          <a:prstGeom prst="rect">
            <a:avLst/>
          </a:prstGeom>
          <a:noFill/>
        </p:spPr>
        <p:txBody>
          <a:bodyPr wrap="square" rtlCol="0">
            <a:spAutoFit/>
          </a:bodyP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学習者の閲覧・作成した</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英文コンテンツ</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6409219" y="1700503"/>
            <a:ext cx="1548746" cy="307777"/>
          </a:xfrm>
          <a:prstGeom prst="rect">
            <a:avLst/>
          </a:prstGeom>
        </p:spPr>
        <p:txBody>
          <a:bodyPr wrap="square">
            <a:spAutoFit/>
          </a:bodyPr>
          <a:lstStyle/>
          <a:p>
            <a:pPr algn="ct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発音練習を行う</a:t>
            </a:r>
            <a:endParaRPr lang="en-US" altLang="ja-JP" sz="1400" b="1" dirty="0" smtClean="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6516545" y="2597912"/>
            <a:ext cx="1441420" cy="307777"/>
          </a:xfrm>
          <a:prstGeom prst="rect">
            <a:avLst/>
          </a:prstGeom>
        </p:spPr>
        <p:txBody>
          <a:bodyPr wrap="none">
            <a:spAutoFit/>
          </a:bodyPr>
          <a:lstStyle/>
          <a:p>
            <a:pPr algn="ctr"/>
            <a:r>
              <a:rPr lang="ja-JP" altLang="en-US" sz="1400" b="1" dirty="0">
                <a:solidFill>
                  <a:schemeClr val="tx2">
                    <a:lumMod val="60000"/>
                    <a:lumOff val="40000"/>
                  </a:schemeClr>
                </a:solidFill>
                <a:latin typeface="メイリオ" panose="020B0604030504040204" pitchFamily="50" charset="-128"/>
                <a:ea typeface="メイリオ" panose="020B0604030504040204" pitchFamily="50" charset="-128"/>
              </a:rPr>
              <a:t>正解音声を聞く</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4526676" y="4191897"/>
            <a:ext cx="2228906" cy="8025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b="1" dirty="0" smtClean="0">
                <a:solidFill>
                  <a:schemeClr val="tx2">
                    <a:lumMod val="60000"/>
                    <a:lumOff val="40000"/>
                  </a:schemeClr>
                </a:solidFill>
                <a:latin typeface="メイリオ" panose="020B0604030504040204" pitchFamily="50" charset="-128"/>
                <a:ea typeface="メイリオ" panose="020B0604030504040204" pitchFamily="50" charset="-128"/>
              </a:rPr>
              <a:t>(3)</a:t>
            </a:r>
            <a:r>
              <a:rPr lang="ja-JP"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英</a:t>
            </a:r>
            <a:r>
              <a:rPr lang="ja-JP" altLang="en-US" sz="1500" b="1" dirty="0">
                <a:solidFill>
                  <a:schemeClr val="tx2">
                    <a:lumMod val="60000"/>
                    <a:lumOff val="40000"/>
                  </a:schemeClr>
                </a:solidFill>
                <a:latin typeface="メイリオ" panose="020B0604030504040204" pitchFamily="50" charset="-128"/>
                <a:ea typeface="メイリオ" panose="020B0604030504040204" pitchFamily="50" charset="-128"/>
              </a:rPr>
              <a:t>単語頻度算出</a:t>
            </a:r>
            <a:r>
              <a:rPr lang="ja-JP"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機能</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4" name="直線矢印コネクタ 23"/>
          <p:cNvCxnSpPr/>
          <p:nvPr/>
        </p:nvCxnSpPr>
        <p:spPr>
          <a:xfrm flipV="1">
            <a:off x="5552129" y="3606182"/>
            <a:ext cx="0" cy="49359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4451577" y="2988959"/>
            <a:ext cx="2130026" cy="578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500" b="1" dirty="0" smtClean="0">
                <a:solidFill>
                  <a:schemeClr val="tx2">
                    <a:lumMod val="60000"/>
                    <a:lumOff val="40000"/>
                  </a:schemeClr>
                </a:solidFill>
                <a:latin typeface="メイリオ" panose="020B0604030504040204" pitchFamily="50" charset="-128"/>
                <a:ea typeface="メイリオ" panose="020B0604030504040204" pitchFamily="50" charset="-128"/>
              </a:rPr>
              <a:t>(2)</a:t>
            </a:r>
            <a:r>
              <a:rPr lang="zh-TW" altLang="en-US" sz="1500" b="1" dirty="0" smtClean="0">
                <a:solidFill>
                  <a:schemeClr val="tx2">
                    <a:lumMod val="60000"/>
                    <a:lumOff val="40000"/>
                  </a:schemeClr>
                </a:solidFill>
                <a:latin typeface="メイリオ" panose="020B0604030504040204" pitchFamily="50" charset="-128"/>
                <a:ea typeface="メイリオ" panose="020B0604030504040204" pitchFamily="50" charset="-128"/>
              </a:rPr>
              <a:t>英語</a:t>
            </a:r>
            <a:r>
              <a:rPr lang="zh-TW" altLang="en-US" sz="1500" b="1" dirty="0">
                <a:solidFill>
                  <a:schemeClr val="tx2">
                    <a:lumMod val="60000"/>
                    <a:lumOff val="40000"/>
                  </a:schemeClr>
                </a:solidFill>
                <a:latin typeface="メイリオ" panose="020B0604030504040204" pitchFamily="50" charset="-128"/>
                <a:ea typeface="メイリオ" panose="020B0604030504040204" pitchFamily="50" charset="-128"/>
              </a:rPr>
              <a:t>例文出題機能</a:t>
            </a:r>
            <a:endParaRPr lang="en-US" altLang="ja-JP" sz="15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3222885" y="5089475"/>
            <a:ext cx="1261884" cy="307777"/>
          </a:xfrm>
          <a:prstGeom prst="rect">
            <a:avLst/>
          </a:prstGeom>
        </p:spPr>
        <p:txBody>
          <a:bodyPr wrap="square">
            <a:spAutoFit/>
          </a:bodyPr>
          <a:lstStyle/>
          <a:p>
            <a:pPr algn="ctr"/>
            <a:r>
              <a:rPr lang="ja-JP" altLang="en-US" sz="1400" b="1" dirty="0">
                <a:solidFill>
                  <a:schemeClr val="tx2">
                    <a:lumMod val="60000"/>
                    <a:lumOff val="40000"/>
                  </a:schemeClr>
                </a:solidFill>
                <a:latin typeface="メイリオ" panose="020B0604030504040204" pitchFamily="50" charset="-128"/>
                <a:ea typeface="メイリオ" panose="020B0604030504040204" pitchFamily="50" charset="-128"/>
              </a:rPr>
              <a:t>単語頻度分析</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5672460" y="5253143"/>
            <a:ext cx="1261884" cy="307777"/>
          </a:xfrm>
          <a:prstGeom prst="rect">
            <a:avLst/>
          </a:prstGeom>
        </p:spPr>
        <p:txBody>
          <a:bodyPr wrap="none">
            <a:spAutoFit/>
          </a:bodyPr>
          <a:lstStyle/>
          <a:p>
            <a:pPr algn="ctr"/>
            <a:r>
              <a:rPr lang="ja-JP" altLang="en-US" sz="1400" b="1" dirty="0">
                <a:solidFill>
                  <a:schemeClr val="tx2">
                    <a:lumMod val="60000"/>
                    <a:lumOff val="40000"/>
                  </a:schemeClr>
                </a:solidFill>
                <a:latin typeface="メイリオ" panose="020B0604030504040204" pitchFamily="50" charset="-128"/>
                <a:ea typeface="メイリオ" panose="020B0604030504040204" pitchFamily="50" charset="-128"/>
              </a:rPr>
              <a:t>共起</a:t>
            </a:r>
            <a:r>
              <a:rPr lang="ja-JP" altLang="en-US" sz="1400" b="1" dirty="0" smtClean="0">
                <a:solidFill>
                  <a:schemeClr val="tx2">
                    <a:lumMod val="60000"/>
                    <a:lumOff val="40000"/>
                  </a:schemeClr>
                </a:solidFill>
                <a:latin typeface="メイリオ" panose="020B0604030504040204" pitchFamily="50" charset="-128"/>
                <a:ea typeface="メイリオ" panose="020B0604030504040204" pitchFamily="50" charset="-128"/>
              </a:rPr>
              <a:t>頻度分析</a:t>
            </a:r>
            <a:endParaRPr lang="en-US" altLang="ja-JP" sz="1400"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cxnSp>
        <p:nvCxnSpPr>
          <p:cNvPr id="28" name="直線矢印コネクタ 27"/>
          <p:cNvCxnSpPr/>
          <p:nvPr/>
        </p:nvCxnSpPr>
        <p:spPr>
          <a:xfrm flipV="1">
            <a:off x="3257930" y="4772663"/>
            <a:ext cx="935698" cy="17960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2752715" y="3233410"/>
            <a:ext cx="1134579" cy="745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solidFill>
                  <a:schemeClr val="tx2">
                    <a:lumMod val="60000"/>
                    <a:lumOff val="40000"/>
                  </a:schemeClr>
                </a:solidFill>
                <a:latin typeface="メイリオ" panose="020B0604030504040204" pitchFamily="50" charset="-128"/>
                <a:ea typeface="メイリオ" panose="020B0604030504040204" pitchFamily="50" charset="-128"/>
              </a:rPr>
              <a:t>プレゼン資料</a:t>
            </a:r>
            <a:endParaRPr lang="en-US" altLang="ja-JP" b="1" dirty="0">
              <a:solidFill>
                <a:schemeClr val="tx2">
                  <a:lumMod val="60000"/>
                  <a:lumOff val="40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122854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01787" y="286604"/>
            <a:ext cx="7895371" cy="1450757"/>
          </a:xfrm>
        </p:spPr>
        <p:txBody>
          <a:bodyPr>
            <a:normAutofit/>
          </a:bodyPr>
          <a:lstStyle/>
          <a:p>
            <a:r>
              <a:rPr lang="ja-JP" altLang="en-US" sz="4000" dirty="0" smtClean="0">
                <a:latin typeface="メイリオ" panose="020B0604030504040204" pitchFamily="50" charset="-128"/>
                <a:ea typeface="メイリオ" panose="020B0604030504040204" pitchFamily="50" charset="-128"/>
              </a:rPr>
              <a:t>プロトタイプシステムの実装</a:t>
            </a:r>
            <a:endParaRPr kumimoji="1" lang="ja-JP" altLang="en-US" sz="4000" dirty="0">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1"/>
          </p:nvPr>
        </p:nvSpPr>
        <p:spPr/>
        <p:txBody>
          <a:bodyPr/>
          <a:lstStyle/>
          <a:p>
            <a:pPr>
              <a:buFont typeface="Wingdings" panose="05000000000000000000" pitchFamily="2" charset="2"/>
              <a:buChar char="l"/>
            </a:pPr>
            <a:r>
              <a:rPr lang="ja-JP" altLang="en-US" dirty="0">
                <a:latin typeface="メイリオ" panose="020B0604030504040204" pitchFamily="50" charset="-128"/>
                <a:ea typeface="メイリオ" panose="020B0604030504040204" pitchFamily="50" charset="-128"/>
              </a:rPr>
              <a:t>学習者がアップロードしたマイクロソフト </a:t>
            </a:r>
            <a:r>
              <a:rPr lang="en-US" altLang="ja-JP" dirty="0">
                <a:latin typeface="メイリオ" panose="020B0604030504040204" pitchFamily="50" charset="-128"/>
                <a:ea typeface="メイリオ" panose="020B0604030504040204" pitchFamily="50" charset="-128"/>
              </a:rPr>
              <a:t>Office (</a:t>
            </a:r>
            <a:r>
              <a:rPr lang="en-US" altLang="ja-JP" dirty="0" err="1">
                <a:latin typeface="メイリオ" panose="020B0604030504040204" pitchFamily="50" charset="-128"/>
                <a:ea typeface="メイリオ" panose="020B0604030504040204" pitchFamily="50" charset="-128"/>
              </a:rPr>
              <a:t>docx</a:t>
            </a:r>
            <a:r>
              <a:rPr lang="ja-JP" altLang="en-US" dirty="0" err="1">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pptx</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）から，自動で英文データを抽出し， 英単語の出現頻度を計算することができる</a:t>
            </a:r>
            <a:r>
              <a:rPr lang="ja-JP" altLang="en-US" dirty="0" smtClean="0">
                <a:latin typeface="メイリオ" panose="020B0604030504040204" pitchFamily="50" charset="-128"/>
                <a:ea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endParaRP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英文</a:t>
            </a:r>
            <a:r>
              <a:rPr lang="ja-JP" altLang="en-US" dirty="0">
                <a:latin typeface="メイリオ" panose="020B0604030504040204" pitchFamily="50" charset="-128"/>
                <a:ea typeface="メイリオ" panose="020B0604030504040204" pitchFamily="50" charset="-128"/>
              </a:rPr>
              <a:t>発話の正誤判定を行うために，音声認識 </a:t>
            </a:r>
            <a:r>
              <a:rPr lang="en-US" altLang="ja-JP" dirty="0">
                <a:latin typeface="メイリオ" panose="020B0604030504040204" pitchFamily="50" charset="-128"/>
                <a:ea typeface="メイリオ" panose="020B0604030504040204" pitchFamily="50" charset="-128"/>
              </a:rPr>
              <a:t>API </a:t>
            </a:r>
            <a:r>
              <a:rPr lang="ja-JP" altLang="en-US" dirty="0">
                <a:latin typeface="メイリオ" panose="020B0604030504040204" pitchFamily="50" charset="-128"/>
                <a:ea typeface="メイリオ" panose="020B0604030504040204" pitchFamily="50" charset="-128"/>
              </a:rPr>
              <a:t>である </a:t>
            </a:r>
            <a:r>
              <a:rPr lang="en-US" altLang="ja-JP" dirty="0">
                <a:latin typeface="メイリオ" panose="020B0604030504040204" pitchFamily="50" charset="-128"/>
                <a:ea typeface="メイリオ" panose="020B0604030504040204" pitchFamily="50" charset="-128"/>
              </a:rPr>
              <a:t>Google Speech API </a:t>
            </a:r>
            <a:r>
              <a:rPr lang="ja-JP" altLang="en-US" dirty="0">
                <a:latin typeface="メイリオ" panose="020B0604030504040204" pitchFamily="50" charset="-128"/>
                <a:ea typeface="メイリオ" panose="020B0604030504040204" pitchFamily="50" charset="-128"/>
              </a:rPr>
              <a:t>を使用した</a:t>
            </a:r>
            <a:r>
              <a:rPr lang="en-US" altLang="ja-JP" dirty="0" smtClean="0">
                <a:latin typeface="メイリオ" panose="020B0604030504040204" pitchFamily="50" charset="-128"/>
                <a:ea typeface="メイリオ" panose="020B0604030504040204" pitchFamily="50" charset="-128"/>
              </a:rPr>
              <a:t>.</a:t>
            </a:r>
          </a:p>
          <a:p>
            <a:pPr>
              <a:buFont typeface="Wingdings" panose="05000000000000000000" pitchFamily="2" charset="2"/>
              <a:buChar char="l"/>
            </a:pPr>
            <a:r>
              <a:rPr lang="ja-JP" altLang="en-US" dirty="0" smtClean="0">
                <a:latin typeface="メイリオ" panose="020B0604030504040204" pitchFamily="50" charset="-128"/>
                <a:ea typeface="メイリオ" panose="020B0604030504040204" pitchFamily="50" charset="-128"/>
              </a:rPr>
              <a:t>発話</a:t>
            </a:r>
            <a:r>
              <a:rPr lang="ja-JP" altLang="en-US" dirty="0">
                <a:latin typeface="メイリオ" panose="020B0604030504040204" pitchFamily="50" charset="-128"/>
                <a:ea typeface="メイリオ" panose="020B0604030504040204" pitchFamily="50" charset="-128"/>
              </a:rPr>
              <a:t>練習用の例文データベースとして，</a:t>
            </a:r>
            <a:r>
              <a:rPr lang="en-US" altLang="ja-JP" dirty="0">
                <a:latin typeface="メイリオ" panose="020B0604030504040204" pitchFamily="50" charset="-128"/>
                <a:ea typeface="メイリオ" panose="020B0604030504040204" pitchFamily="50" charset="-128"/>
              </a:rPr>
              <a:t>Academic </a:t>
            </a:r>
            <a:r>
              <a:rPr lang="en-US" altLang="ja-JP" dirty="0" err="1">
                <a:latin typeface="メイリオ" panose="020B0604030504040204" pitchFamily="50" charset="-128"/>
                <a:ea typeface="メイリオ" panose="020B0604030504040204" pitchFamily="50" charset="-128"/>
              </a:rPr>
              <a:t>Phrasebank</a:t>
            </a:r>
            <a:r>
              <a:rPr lang="ja-JP" altLang="en-US" dirty="0">
                <a:latin typeface="メイリオ" panose="020B0604030504040204" pitchFamily="50" charset="-128"/>
                <a:ea typeface="メイリオ" panose="020B0604030504040204" pitchFamily="50" charset="-128"/>
              </a:rPr>
              <a:t>と英借文ドットコムの英文を利用した． </a:t>
            </a:r>
          </a:p>
          <a:p>
            <a:endParaRPr kumimoji="1" lang="ja-JP" altLang="en-US" dirty="0"/>
          </a:p>
        </p:txBody>
      </p:sp>
      <p:sp>
        <p:nvSpPr>
          <p:cNvPr id="4" name="スライド番号プレースホルダー 3"/>
          <p:cNvSpPr>
            <a:spLocks noGrp="1"/>
          </p:cNvSpPr>
          <p:nvPr>
            <p:ph type="sldNum" sz="quarter" idx="12"/>
          </p:nvPr>
        </p:nvSpPr>
        <p:spPr/>
        <p:txBody>
          <a:bodyPr/>
          <a:lstStyle/>
          <a:p>
            <a:fld id="{F0C8BD7C-297B-4AB2-8DEE-2A64CFBF57C1}" type="slidenum">
              <a:rPr lang="ja-JP" altLang="en-US" smtClean="0"/>
              <a:pPr/>
              <a:t>9</a:t>
            </a:fld>
            <a:endParaRPr lang="ja-JP" altLang="en-US" dirty="0"/>
          </a:p>
        </p:txBody>
      </p:sp>
    </p:spTree>
    <p:extLst>
      <p:ext uri="{BB962C8B-B14F-4D97-AF65-F5344CB8AC3E}">
        <p14:creationId xmlns:p14="http://schemas.microsoft.com/office/powerpoint/2010/main" val="664949972"/>
      </p:ext>
    </p:extLst>
  </p:cSld>
  <p:clrMapOvr>
    <a:masterClrMapping/>
  </p:clrMapOvr>
</p:sld>
</file>

<file path=ppt/theme/theme1.xml><?xml version="1.0" encoding="utf-8"?>
<a:theme xmlns:a="http://schemas.openxmlformats.org/drawingml/2006/main" name="レトロスペクト">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ln>
          <a:tailEnd type="arrow"/>
        </a:ln>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12496</TotalTime>
  <Words>2098</Words>
  <Application>Microsoft Office PowerPoint</Application>
  <PresentationFormat>画面に合わせる (4:3)</PresentationFormat>
  <Paragraphs>314</Paragraphs>
  <Slides>30</Slides>
  <Notes>1</Notes>
  <HiddenSlides>5</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30</vt:i4>
      </vt:variant>
    </vt:vector>
  </HeadingPairs>
  <TitlesOfParts>
    <vt:vector size="42" baseType="lpstr">
      <vt:lpstr>ＭＳ Ｐゴシック</vt:lpstr>
      <vt:lpstr>ＭＳ ゴシック</vt:lpstr>
      <vt:lpstr>ＭＳ 明朝</vt:lpstr>
      <vt:lpstr>メイリオ</vt:lpstr>
      <vt:lpstr>Arial</vt:lpstr>
      <vt:lpstr>Calibri</vt:lpstr>
      <vt:lpstr>Calibri Light</vt:lpstr>
      <vt:lpstr>Cambria Math</vt:lpstr>
      <vt:lpstr>Century</vt:lpstr>
      <vt:lpstr>Times New Roman</vt:lpstr>
      <vt:lpstr>Wingdings</vt:lpstr>
      <vt:lpstr>レトロスペクト</vt:lpstr>
      <vt:lpstr>学習者の読み書き頻度に基づいた 英語スピーキング学習支援システム </vt:lpstr>
      <vt:lpstr>背景</vt:lpstr>
      <vt:lpstr>関連研究</vt:lpstr>
      <vt:lpstr>研究アプローチ</vt:lpstr>
      <vt:lpstr>研究アプローチ</vt:lpstr>
      <vt:lpstr>読み書き頻度による出題の例</vt:lpstr>
      <vt:lpstr>研究目的</vt:lpstr>
      <vt:lpstr>提案方式</vt:lpstr>
      <vt:lpstr>プロトタイプシステムの実装</vt:lpstr>
      <vt:lpstr>システム図</vt:lpstr>
      <vt:lpstr>Web UI 実装</vt:lpstr>
      <vt:lpstr>(1)英単語頻度算出機能</vt:lpstr>
      <vt:lpstr>(2)英語例文出題機能</vt:lpstr>
      <vt:lpstr>英語例文出題機能</vt:lpstr>
      <vt:lpstr>式</vt:lpstr>
      <vt:lpstr>実験1:実験目的</vt:lpstr>
      <vt:lpstr>実験1:実験データ</vt:lpstr>
      <vt:lpstr>例文データ</vt:lpstr>
      <vt:lpstr>実験1:実験手順</vt:lpstr>
      <vt:lpstr>実験1:実験結果</vt:lpstr>
      <vt:lpstr>実験1:実験結果への考察</vt:lpstr>
      <vt:lpstr>英借文ドットコム</vt:lpstr>
      <vt:lpstr>実験2:実験目的</vt:lpstr>
      <vt:lpstr>実験2:実験手順</vt:lpstr>
      <vt:lpstr>ランダム出題システム</vt:lpstr>
      <vt:lpstr>発音テストシステム</vt:lpstr>
      <vt:lpstr>PowerPoint プレゼンテーション</vt:lpstr>
      <vt:lpstr>例文データについて</vt:lpstr>
      <vt:lpstr>今後のスケジュール</vt:lpstr>
      <vt:lpstr>本研究のアプローチ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熱帯魚の画像認識</dc:title>
  <dc:creator>1421166</dc:creator>
  <cp:lastModifiedBy>kaisei aoki</cp:lastModifiedBy>
  <cp:revision>410</cp:revision>
  <dcterms:created xsi:type="dcterms:W3CDTF">2017-04-11T06:26:01Z</dcterms:created>
  <dcterms:modified xsi:type="dcterms:W3CDTF">2017-12-12T06:32:36Z</dcterms:modified>
</cp:coreProperties>
</file>