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6">
  <p:sldMasterIdLst>
    <p:sldMasterId id="2147483694" r:id="rId1"/>
  </p:sldMasterIdLst>
  <p:notesMasterIdLst>
    <p:notesMasterId r:id="rId33"/>
  </p:notesMasterIdLst>
  <p:sldIdLst>
    <p:sldId id="260" r:id="rId2"/>
    <p:sldId id="264" r:id="rId3"/>
    <p:sldId id="271" r:id="rId4"/>
    <p:sldId id="265" r:id="rId5"/>
    <p:sldId id="283" r:id="rId6"/>
    <p:sldId id="291" r:id="rId7"/>
    <p:sldId id="300" r:id="rId8"/>
    <p:sldId id="288" r:id="rId9"/>
    <p:sldId id="282" r:id="rId10"/>
    <p:sldId id="275" r:id="rId11"/>
    <p:sldId id="303" r:id="rId12"/>
    <p:sldId id="301" r:id="rId13"/>
    <p:sldId id="305" r:id="rId14"/>
    <p:sldId id="304" r:id="rId15"/>
    <p:sldId id="292" r:id="rId16"/>
    <p:sldId id="311" r:id="rId17"/>
    <p:sldId id="313" r:id="rId18"/>
    <p:sldId id="314" r:id="rId19"/>
    <p:sldId id="296" r:id="rId20"/>
    <p:sldId id="315" r:id="rId21"/>
    <p:sldId id="316" r:id="rId22"/>
    <p:sldId id="317" r:id="rId23"/>
    <p:sldId id="302" r:id="rId24"/>
    <p:sldId id="312" r:id="rId25"/>
    <p:sldId id="295" r:id="rId26"/>
    <p:sldId id="298" r:id="rId27"/>
    <p:sldId id="306" r:id="rId28"/>
    <p:sldId id="307" r:id="rId29"/>
    <p:sldId id="290" r:id="rId30"/>
    <p:sldId id="284" r:id="rId31"/>
    <p:sldId id="274" r:id="rId32"/>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aisei aoki" initials="ka" lastIdx="1" clrIdx="0">
    <p:extLst>
      <p:ext uri="{19B8F6BF-5375-455C-9EA6-DF929625EA0E}">
        <p15:presenceInfo xmlns:p15="http://schemas.microsoft.com/office/powerpoint/2012/main" userId="b7f8e14803d56b8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17" autoAdjust="0"/>
    <p:restoredTop sz="94660" autoAdjust="0"/>
  </p:normalViewPr>
  <p:slideViewPr>
    <p:cSldViewPr snapToGrid="0">
      <p:cViewPr varScale="1">
        <p:scale>
          <a:sx n="101" d="100"/>
          <a:sy n="101" d="100"/>
        </p:scale>
        <p:origin x="668" y="48"/>
      </p:cViewPr>
      <p:guideLst>
        <p:guide orient="horz" pos="2160"/>
        <p:guide pos="2880"/>
      </p:guideLst>
    </p:cSldViewPr>
  </p:slideViewPr>
  <p:outlineViewPr>
    <p:cViewPr>
      <p:scale>
        <a:sx n="33" d="100"/>
        <a:sy n="33" d="100"/>
      </p:scale>
      <p:origin x="0" y="1092"/>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704ECBD-3124-4A65-B401-09D556D72143}" type="datetimeFigureOut">
              <a:rPr kumimoji="1" lang="ja-JP" altLang="en-US" smtClean="0"/>
              <a:t>2017/12/10</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DC51B65-C839-49DA-8CB6-C444CA15078D}" type="slidenum">
              <a:rPr kumimoji="1" lang="ja-JP" altLang="en-US" smtClean="0"/>
              <a:t>‹#›</a:t>
            </a:fld>
            <a:endParaRPr kumimoji="1" lang="ja-JP" altLang="en-US"/>
          </a:p>
        </p:txBody>
      </p:sp>
    </p:spTree>
    <p:extLst>
      <p:ext uri="{BB962C8B-B14F-4D97-AF65-F5344CB8AC3E}">
        <p14:creationId xmlns:p14="http://schemas.microsoft.com/office/powerpoint/2010/main" val="400790945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ADC51B65-C839-49DA-8CB6-C444CA15078D}" type="slidenum">
              <a:rPr kumimoji="1" lang="ja-JP" altLang="en-US" smtClean="0"/>
              <a:t>1</a:t>
            </a:fld>
            <a:endParaRPr kumimoji="1" lang="ja-JP" altLang="en-US"/>
          </a:p>
        </p:txBody>
      </p:sp>
    </p:spTree>
    <p:extLst>
      <p:ext uri="{BB962C8B-B14F-4D97-AF65-F5344CB8AC3E}">
        <p14:creationId xmlns:p14="http://schemas.microsoft.com/office/powerpoint/2010/main" val="32941123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ja-JP" altLang="en-US" dirty="0" smtClean="0"/>
              <a:t>マスター タイトルの書式設定</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3C3C6485-45CA-46F4-8E6A-60935C7B2BF9}" type="datetime1">
              <a:rPr lang="ja-JP" altLang="en-US" smtClean="0"/>
              <a:t>2017/12/10</a:t>
            </a:fld>
            <a:endParaRPr lang="ja-JP" altLang="en-US" dirty="0"/>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lvl1pPr>
              <a:defRPr sz="2400"/>
            </a:lvl1pPr>
          </a:lstStyle>
          <a:p>
            <a:fld id="{F0C8BD7C-297B-4AB2-8DEE-2A64CFBF57C1}" type="slidenum">
              <a:rPr lang="ja-JP" altLang="en-US" smtClean="0"/>
              <a:pPr/>
              <a:t>‹#›</a:t>
            </a:fld>
            <a:endParaRPr lang="ja-JP" altLang="en-US"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124986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36DD31B8-1E6D-4425-BECB-2A0E06604E3C}" type="datetime1">
              <a:rPr kumimoji="1" lang="ja-JP" altLang="en-US" smtClean="0"/>
              <a:t>2017/12/10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0C8BD7C-297B-4AB2-8DEE-2A64CFBF57C1}" type="slidenum">
              <a:rPr kumimoji="1" lang="ja-JP" altLang="en-US" smtClean="0"/>
              <a:t>‹#›</a:t>
            </a:fld>
            <a:endParaRPr kumimoji="1" lang="ja-JP" altLang="en-US"/>
          </a:p>
        </p:txBody>
      </p:sp>
    </p:spTree>
    <p:extLst>
      <p:ext uri="{BB962C8B-B14F-4D97-AF65-F5344CB8AC3E}">
        <p14:creationId xmlns:p14="http://schemas.microsoft.com/office/powerpoint/2010/main" val="17963857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縦書きタイトルと&#10;縦書きテキスト">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141E9CC1-4568-4176-9F7C-8AE7A4232A1E}" type="datetime1">
              <a:rPr kumimoji="1" lang="ja-JP" altLang="en-US" smtClean="0"/>
              <a:t>2017/12/10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0C8BD7C-297B-4AB2-8DEE-2A64CFBF57C1}" type="slidenum">
              <a:rPr kumimoji="1" lang="ja-JP" altLang="en-US" smtClean="0"/>
              <a:t>‹#›</a:t>
            </a:fld>
            <a:endParaRPr kumimoji="1" lang="ja-JP" altLang="en-US"/>
          </a:p>
        </p:txBody>
      </p:sp>
    </p:spTree>
    <p:extLst>
      <p:ext uri="{BB962C8B-B14F-4D97-AF65-F5344CB8AC3E}">
        <p14:creationId xmlns:p14="http://schemas.microsoft.com/office/powerpoint/2010/main" val="16746883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BDE29EF5-7FFD-442E-85D0-0405A2DCD942}" type="datetime1">
              <a:rPr kumimoji="1" lang="ja-JP" altLang="en-US" smtClean="0"/>
              <a:t>2017/12/10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a:xfrm>
            <a:off x="7382741" y="6459786"/>
            <a:ext cx="984019" cy="365125"/>
          </a:xfrm>
        </p:spPr>
        <p:txBody>
          <a:bodyPr/>
          <a:lstStyle>
            <a:lvl1pPr>
              <a:defRPr sz="2400"/>
            </a:lvl1pPr>
          </a:lstStyle>
          <a:p>
            <a:fld id="{F0C8BD7C-297B-4AB2-8DEE-2A64CFBF57C1}" type="slidenum">
              <a:rPr lang="ja-JP" altLang="en-US" smtClean="0"/>
              <a:pPr/>
              <a:t>‹#›</a:t>
            </a:fld>
            <a:endParaRPr lang="ja-JP" altLang="en-US" dirty="0"/>
          </a:p>
        </p:txBody>
      </p:sp>
      <p:sp>
        <p:nvSpPr>
          <p:cNvPr id="7" name="Slide Number Placeholder 5"/>
          <p:cNvSpPr txBox="1">
            <a:spLocks/>
          </p:cNvSpPr>
          <p:nvPr userDrawn="1"/>
        </p:nvSpPr>
        <p:spPr>
          <a:xfrm>
            <a:off x="7146037" y="6376325"/>
            <a:ext cx="1150101" cy="365125"/>
          </a:xfrm>
          <a:prstGeom prst="rect">
            <a:avLst/>
          </a:prstGeom>
        </p:spPr>
        <p:txBody>
          <a:bodyPr vert="horz" lIns="91440" tIns="45720" rIns="91440" bIns="45720" rtlCol="0" anchor="ctr"/>
          <a:lstStyle>
            <a:defPPr>
              <a:defRPr lang="ja-JP"/>
            </a:defPPr>
            <a:lvl1pPr marL="0" algn="r" defTabSz="914400" rtl="0" eaLnBrk="1" latinLnBrk="0" hangingPunct="1">
              <a:defRPr kumimoji="1" sz="3600" kern="1200">
                <a:solidFill>
                  <a:schemeClr val="bg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ja-JP" altLang="en-US" dirty="0"/>
          </a:p>
        </p:txBody>
      </p:sp>
    </p:spTree>
    <p:extLst>
      <p:ext uri="{BB962C8B-B14F-4D97-AF65-F5344CB8AC3E}">
        <p14:creationId xmlns:p14="http://schemas.microsoft.com/office/powerpoint/2010/main" val="64750885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FE55491D-09A6-44AB-BF0B-5766B5255D47}" type="datetime1">
              <a:rPr kumimoji="1" lang="ja-JP" altLang="en-US" smtClean="0"/>
              <a:t>2017/12/10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0C8BD7C-297B-4AB2-8DEE-2A64CFBF57C1}" type="slidenum">
              <a:rPr lang="ja-JP" altLang="en-US" smtClean="0"/>
              <a:pPr/>
              <a:t>‹#›</a:t>
            </a:fld>
            <a:endParaRPr lang="ja-JP" altLang="en-US"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369847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58CDAF64-1D67-4088-A65B-DDD5070996D1}" type="datetime1">
              <a:rPr kumimoji="1" lang="ja-JP" altLang="en-US" smtClean="0"/>
              <a:t>2017/12/10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F0C8BD7C-297B-4AB2-8DEE-2A64CFBF57C1}" type="slidenum">
              <a:rPr kumimoji="1" lang="ja-JP" altLang="en-US" smtClean="0"/>
              <a:t>‹#›</a:t>
            </a:fld>
            <a:endParaRPr kumimoji="1" lang="ja-JP" altLang="en-US"/>
          </a:p>
        </p:txBody>
      </p:sp>
    </p:spTree>
    <p:extLst>
      <p:ext uri="{BB962C8B-B14F-4D97-AF65-F5344CB8AC3E}">
        <p14:creationId xmlns:p14="http://schemas.microsoft.com/office/powerpoint/2010/main" val="36077191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822960" y="2582334"/>
            <a:ext cx="3703320" cy="328676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4663440" y="2582334"/>
            <a:ext cx="3703320" cy="328676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7F8351D8-C3DE-41C7-995E-AE64274A54B2}" type="datetime1">
              <a:rPr kumimoji="1" lang="ja-JP" altLang="en-US" smtClean="0"/>
              <a:t>2017/12/10</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F0C8BD7C-297B-4AB2-8DEE-2A64CFBF57C1}" type="slidenum">
              <a:rPr kumimoji="1" lang="ja-JP" altLang="en-US" smtClean="0"/>
              <a:t>‹#›</a:t>
            </a:fld>
            <a:endParaRPr kumimoji="1" lang="ja-JP" altLang="en-US"/>
          </a:p>
        </p:txBody>
      </p:sp>
    </p:spTree>
    <p:extLst>
      <p:ext uri="{BB962C8B-B14F-4D97-AF65-F5344CB8AC3E}">
        <p14:creationId xmlns:p14="http://schemas.microsoft.com/office/powerpoint/2010/main" val="25173818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AEA7B27F-16AF-4ABB-AC3E-B538E266E63B}" type="datetime1">
              <a:rPr kumimoji="1" lang="ja-JP" altLang="en-US" smtClean="0"/>
              <a:t>2017/12/10</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F0C8BD7C-297B-4AB2-8DEE-2A64CFBF57C1}" type="slidenum">
              <a:rPr kumimoji="1" lang="ja-JP" altLang="en-US" smtClean="0"/>
              <a:t>‹#›</a:t>
            </a:fld>
            <a:endParaRPr kumimoji="1" lang="ja-JP" altLang="en-US"/>
          </a:p>
        </p:txBody>
      </p:sp>
    </p:spTree>
    <p:extLst>
      <p:ext uri="{BB962C8B-B14F-4D97-AF65-F5344CB8AC3E}">
        <p14:creationId xmlns:p14="http://schemas.microsoft.com/office/powerpoint/2010/main" val="10591940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3BE1581F-53D3-4208-9691-3904D952921D}" type="datetime1">
              <a:rPr kumimoji="1" lang="ja-JP" altLang="en-US" smtClean="0"/>
              <a:t>2017/12/10</a:t>
            </a:fld>
            <a:endParaRPr kumimoji="1" lang="ja-JP"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kumimoji="1" lang="ja-JP" altLang="en-US"/>
          </a:p>
        </p:txBody>
      </p:sp>
      <p:sp>
        <p:nvSpPr>
          <p:cNvPr id="9" name="Slide Number Placeholder 8"/>
          <p:cNvSpPr>
            <a:spLocks noGrp="1"/>
          </p:cNvSpPr>
          <p:nvPr>
            <p:ph type="sldNum" sz="quarter" idx="12"/>
          </p:nvPr>
        </p:nvSpPr>
        <p:spPr/>
        <p:txBody>
          <a:bodyPr/>
          <a:lstStyle/>
          <a:p>
            <a:fld id="{F0C8BD7C-297B-4AB2-8DEE-2A64CFBF57C1}" type="slidenum">
              <a:rPr kumimoji="1" lang="ja-JP" altLang="en-US" smtClean="0"/>
              <a:t>‹#›</a:t>
            </a:fld>
            <a:endParaRPr kumimoji="1" lang="ja-JP" altLang="en-US"/>
          </a:p>
        </p:txBody>
      </p:sp>
    </p:spTree>
    <p:extLst>
      <p:ext uri="{BB962C8B-B14F-4D97-AF65-F5344CB8AC3E}">
        <p14:creationId xmlns:p14="http://schemas.microsoft.com/office/powerpoint/2010/main" val="4740874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10;コンテンツ">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C256C11B-007E-4D68-9FC8-7F848F5F83A5}" type="datetime1">
              <a:rPr kumimoji="1" lang="ja-JP" altLang="en-US" smtClean="0"/>
              <a:t>2017/12/10</a:t>
            </a:fld>
            <a:endParaRPr kumimoji="1" lang="ja-JP" alt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kumimoji="1" lang="ja-JP"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F0C8BD7C-297B-4AB2-8DEE-2A64CFBF57C1}" type="slidenum">
              <a:rPr kumimoji="1" lang="ja-JP" altLang="en-US" smtClean="0"/>
              <a:t>‹#›</a:t>
            </a:fld>
            <a:endParaRPr kumimoji="1" lang="ja-JP" altLang="en-US"/>
          </a:p>
        </p:txBody>
      </p:sp>
    </p:spTree>
    <p:extLst>
      <p:ext uri="{BB962C8B-B14F-4D97-AF65-F5344CB8AC3E}">
        <p14:creationId xmlns:p14="http://schemas.microsoft.com/office/powerpoint/2010/main" val="36921379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図を追加</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1E6B87D2-95D1-480A-99A1-AF7713F4DD47}" type="datetime1">
              <a:rPr kumimoji="1" lang="ja-JP" altLang="en-US" smtClean="0"/>
              <a:t>2017/12/10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F0C8BD7C-297B-4AB2-8DEE-2A64CFBF57C1}" type="slidenum">
              <a:rPr kumimoji="1" lang="ja-JP" altLang="en-US" smtClean="0"/>
              <a:t>‹#›</a:t>
            </a:fld>
            <a:endParaRPr kumimoji="1" lang="ja-JP" altLang="en-US"/>
          </a:p>
        </p:txBody>
      </p:sp>
    </p:spTree>
    <p:extLst>
      <p:ext uri="{BB962C8B-B14F-4D97-AF65-F5344CB8AC3E}">
        <p14:creationId xmlns:p14="http://schemas.microsoft.com/office/powerpoint/2010/main" val="994099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0D7AAA8F-7136-4BA1-AA3E-445B62FFCD39}" type="datetime1">
              <a:rPr kumimoji="1" lang="ja-JP" altLang="en-US" smtClean="0"/>
              <a:t>2017/12/10</a:t>
            </a:fld>
            <a:endParaRPr kumimoji="1" lang="ja-JP" altLang="en-US"/>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kumimoji="1" lang="ja-JP" altLang="en-US"/>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F0C8BD7C-297B-4AB2-8DEE-2A64CFBF57C1}" type="slidenum">
              <a:rPr kumimoji="1" lang="ja-JP" altLang="en-US" smtClean="0"/>
              <a:t>‹#›</a:t>
            </a:fld>
            <a:endParaRPr kumimoji="1" lang="ja-JP" altLang="en-US"/>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85593060"/>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Lst>
  <p:hf hdr="0" ftr="0" dt="0"/>
  <p:txStyles>
    <p:titleStyle>
      <a:lvl1pPr algn="l" defTabSz="914400" rtl="0" eaLnBrk="1" latinLnBrk="0" hangingPunct="1">
        <a:lnSpc>
          <a:spcPct val="85000"/>
        </a:lnSpc>
        <a:spcBef>
          <a:spcPct val="0"/>
        </a:spcBef>
        <a:buNone/>
        <a:defRPr kumimoji="1"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www.phrasebank.manchester.ac.uk/"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832900" y="778830"/>
            <a:ext cx="7543800" cy="3566160"/>
          </a:xfrm>
        </p:spPr>
        <p:txBody>
          <a:bodyPr>
            <a:normAutofit/>
          </a:bodyPr>
          <a:lstStyle/>
          <a:p>
            <a:r>
              <a:rPr lang="ja-JP" altLang="en-US" sz="3200" dirty="0"/>
              <a:t>学習者の読み書き頻度に基づいた</a:t>
            </a:r>
            <a:br>
              <a:rPr lang="ja-JP" altLang="en-US" sz="3200" dirty="0"/>
            </a:br>
            <a:r>
              <a:rPr lang="ja-JP" altLang="en-US" sz="3200" dirty="0"/>
              <a:t>英語スピーキング学習支援システム</a:t>
            </a:r>
            <a:br>
              <a:rPr lang="ja-JP" altLang="en-US" sz="3200" dirty="0"/>
            </a:br>
            <a:endParaRPr kumimoji="1" lang="ja-JP" altLang="en-US" sz="3200" dirty="0"/>
          </a:p>
        </p:txBody>
      </p:sp>
      <p:sp>
        <p:nvSpPr>
          <p:cNvPr id="3" name="サブタイトル 2"/>
          <p:cNvSpPr>
            <a:spLocks noGrp="1"/>
          </p:cNvSpPr>
          <p:nvPr>
            <p:ph type="subTitle" idx="1"/>
          </p:nvPr>
        </p:nvSpPr>
        <p:spPr/>
        <p:txBody>
          <a:bodyPr/>
          <a:lstStyle/>
          <a:p>
            <a:r>
              <a:rPr lang="ja-JP" altLang="en-US" dirty="0" smtClean="0">
                <a:latin typeface="メイリオ" panose="020B0604030504040204" pitchFamily="50" charset="-128"/>
                <a:ea typeface="メイリオ" panose="020B0604030504040204" pitchFamily="50" charset="-128"/>
              </a:rPr>
              <a:t>学籍番号：</a:t>
            </a:r>
            <a:r>
              <a:rPr lang="en-US" altLang="ja-JP" dirty="0" smtClean="0">
                <a:latin typeface="メイリオ" panose="020B0604030504040204" pitchFamily="50" charset="-128"/>
                <a:ea typeface="メイリオ" panose="020B0604030504040204" pitchFamily="50" charset="-128"/>
              </a:rPr>
              <a:t>1321084</a:t>
            </a:r>
            <a:r>
              <a:rPr lang="ja-JP" altLang="en-US" dirty="0" smtClean="0">
                <a:latin typeface="メイリオ" panose="020B0604030504040204" pitchFamily="50" charset="-128"/>
                <a:ea typeface="メイリオ" panose="020B0604030504040204" pitchFamily="50" charset="-128"/>
              </a:rPr>
              <a:t>　氏名：青木開生</a:t>
            </a:r>
            <a:endParaRPr lang="en-US" altLang="ja-JP" dirty="0" smtClean="0">
              <a:latin typeface="メイリオ" panose="020B0604030504040204" pitchFamily="50" charset="-128"/>
              <a:ea typeface="メイリオ" panose="020B0604030504040204" pitchFamily="50" charset="-128"/>
            </a:endParaRPr>
          </a:p>
          <a:p>
            <a:r>
              <a:rPr lang="ja-JP" altLang="en-US" dirty="0" smtClean="0">
                <a:latin typeface="メイリオ" panose="020B0604030504040204" pitchFamily="50" charset="-128"/>
                <a:ea typeface="メイリオ" panose="020B0604030504040204" pitchFamily="50" charset="-128"/>
              </a:rPr>
              <a:t>指導教員</a:t>
            </a:r>
            <a:r>
              <a:rPr lang="en-US" altLang="ja-JP" dirty="0" smtClean="0">
                <a:latin typeface="メイリオ" panose="020B0604030504040204" pitchFamily="50" charset="-128"/>
                <a:ea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rPr>
              <a:t>鷹野孝典</a:t>
            </a:r>
            <a:endParaRPr kumimoji="1" lang="ja-JP" altLang="en-US" dirty="0">
              <a:latin typeface="メイリオ" panose="020B0604030504040204" pitchFamily="50" charset="-128"/>
              <a:ea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F0C8BD7C-297B-4AB2-8DEE-2A64CFBF57C1}" type="slidenum">
              <a:rPr lang="ja-JP" altLang="en-US" smtClean="0"/>
              <a:pPr/>
              <a:t>1</a:t>
            </a:fld>
            <a:endParaRPr lang="ja-JP" altLang="en-US"/>
          </a:p>
        </p:txBody>
      </p:sp>
    </p:spTree>
    <p:extLst>
      <p:ext uri="{BB962C8B-B14F-4D97-AF65-F5344CB8AC3E}">
        <p14:creationId xmlns:p14="http://schemas.microsoft.com/office/powerpoint/2010/main" val="7061265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03081" y="286604"/>
            <a:ext cx="7543800" cy="1450757"/>
          </a:xfrm>
        </p:spPr>
        <p:txBody>
          <a:bodyPr/>
          <a:lstStyle/>
          <a:p>
            <a:r>
              <a:rPr lang="ja-JP" altLang="en-US" dirty="0">
                <a:latin typeface="メイリオ" panose="020B0604030504040204" pitchFamily="50" charset="-128"/>
                <a:ea typeface="メイリオ" panose="020B0604030504040204" pitchFamily="50" charset="-128"/>
              </a:rPr>
              <a:t>主</a:t>
            </a:r>
            <a:r>
              <a:rPr lang="ja-JP" altLang="en-US" dirty="0" smtClean="0">
                <a:latin typeface="メイリオ" panose="020B0604030504040204" pitchFamily="50" charset="-128"/>
                <a:ea typeface="メイリオ" panose="020B0604030504040204" pitchFamily="50" charset="-128"/>
              </a:rPr>
              <a:t>な実装</a:t>
            </a:r>
            <a:endParaRPr kumimoji="1" lang="ja-JP" altLang="en-US" dirty="0">
              <a:latin typeface="メイリオ" panose="020B0604030504040204" pitchFamily="50" charset="-128"/>
              <a:ea typeface="メイリオ" panose="020B0604030504040204" pitchFamily="50" charset="-128"/>
            </a:endParaRPr>
          </a:p>
        </p:txBody>
      </p:sp>
      <p:sp>
        <p:nvSpPr>
          <p:cNvPr id="3" name="コンテンツ プレースホルダー 2"/>
          <p:cNvSpPr>
            <a:spLocks noGrp="1"/>
          </p:cNvSpPr>
          <p:nvPr>
            <p:ph idx="1"/>
          </p:nvPr>
        </p:nvSpPr>
        <p:spPr>
          <a:xfrm>
            <a:off x="352425" y="1845733"/>
            <a:ext cx="8677275" cy="4278841"/>
          </a:xfrm>
        </p:spPr>
        <p:txBody>
          <a:bodyPr>
            <a:normAutofit lnSpcReduction="10000"/>
          </a:bodyPr>
          <a:lstStyle/>
          <a:p>
            <a:r>
              <a:rPr lang="ja-JP" altLang="en-US" dirty="0">
                <a:latin typeface="メイリオ" panose="020B0604030504040204" pitchFamily="50" charset="-128"/>
                <a:ea typeface="メイリオ" panose="020B0604030504040204" pitchFamily="50" charset="-128"/>
              </a:rPr>
              <a:t>実験システム</a:t>
            </a:r>
            <a:r>
              <a:rPr lang="ja-JP" altLang="en-US" dirty="0" smtClean="0">
                <a:latin typeface="メイリオ" panose="020B0604030504040204" pitchFamily="50" charset="-128"/>
                <a:ea typeface="メイリオ" panose="020B0604030504040204" pitchFamily="50" charset="-128"/>
              </a:rPr>
              <a:t>内</a:t>
            </a:r>
            <a:r>
              <a:rPr lang="ja-JP" altLang="en-US" dirty="0">
                <a:latin typeface="メイリオ" panose="020B0604030504040204" pitchFamily="50" charset="-128"/>
                <a:ea typeface="メイリオ" panose="020B0604030504040204" pitchFamily="50" charset="-128"/>
              </a:rPr>
              <a:t>で出題する問題用のデータを以下</a:t>
            </a:r>
            <a:r>
              <a:rPr lang="ja-JP" altLang="en-US" dirty="0" smtClean="0">
                <a:latin typeface="メイリオ" panose="020B0604030504040204" pitchFamily="50" charset="-128"/>
                <a:ea typeface="メイリオ" panose="020B0604030504040204" pitchFamily="50" charset="-128"/>
              </a:rPr>
              <a:t>の</a:t>
            </a:r>
            <a:r>
              <a:rPr lang="en-US" altLang="ja-JP" dirty="0">
                <a:latin typeface="メイリオ" panose="020B0604030504040204" pitchFamily="50" charset="-128"/>
                <a:ea typeface="メイリオ" panose="020B0604030504040204" pitchFamily="50" charset="-128"/>
              </a:rPr>
              <a:t>2</a:t>
            </a:r>
            <a:r>
              <a:rPr lang="ja-JP" altLang="en-US" dirty="0" smtClean="0">
                <a:latin typeface="メイリオ" panose="020B0604030504040204" pitchFamily="50" charset="-128"/>
                <a:ea typeface="メイリオ" panose="020B0604030504040204" pitchFamily="50" charset="-128"/>
              </a:rPr>
              <a:t>つから</a:t>
            </a:r>
            <a:r>
              <a:rPr lang="ja-JP" altLang="en-US" dirty="0">
                <a:latin typeface="メイリオ" panose="020B0604030504040204" pitchFamily="50" charset="-128"/>
                <a:ea typeface="メイリオ" panose="020B0604030504040204" pitchFamily="50" charset="-128"/>
              </a:rPr>
              <a:t>取得</a:t>
            </a:r>
            <a:r>
              <a:rPr lang="ja-JP" altLang="en-US" dirty="0" smtClean="0">
                <a:latin typeface="メイリオ" panose="020B0604030504040204" pitchFamily="50" charset="-128"/>
                <a:ea typeface="メイリオ" panose="020B0604030504040204" pitchFamily="50" charset="-128"/>
              </a:rPr>
              <a:t>したい</a:t>
            </a:r>
            <a:endParaRPr lang="en-US" altLang="ja-JP" dirty="0" smtClean="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r>
              <a:rPr lang="en-US" altLang="ja-JP" sz="2200" dirty="0">
                <a:latin typeface="メイリオ" panose="020B0604030504040204" pitchFamily="50" charset="-128"/>
                <a:ea typeface="メイリオ" panose="020B0604030504040204" pitchFamily="50" charset="-128"/>
              </a:rPr>
              <a:t>1</a:t>
            </a:r>
            <a:r>
              <a:rPr lang="en-US" altLang="ja-JP" sz="2200" dirty="0" smtClean="0">
                <a:latin typeface="メイリオ" panose="020B0604030504040204" pitchFamily="50" charset="-128"/>
                <a:ea typeface="メイリオ" panose="020B0604030504040204" pitchFamily="50" charset="-128"/>
              </a:rPr>
              <a:t>.</a:t>
            </a:r>
            <a:r>
              <a:rPr lang="ja-JP" altLang="en-US" sz="2200" dirty="0" smtClean="0">
                <a:latin typeface="メイリオ" panose="020B0604030504040204" pitchFamily="50" charset="-128"/>
                <a:ea typeface="メイリオ" panose="020B0604030504040204" pitchFamily="50" charset="-128"/>
              </a:rPr>
              <a:t>チャットサービスでの</a:t>
            </a:r>
            <a:r>
              <a:rPr lang="ja-JP" altLang="en-US" sz="2200" dirty="0">
                <a:latin typeface="メイリオ" panose="020B0604030504040204" pitchFamily="50" charset="-128"/>
                <a:ea typeface="メイリオ" panose="020B0604030504040204" pitchFamily="50" charset="-128"/>
              </a:rPr>
              <a:t>英文</a:t>
            </a:r>
            <a:r>
              <a:rPr lang="ja-JP" altLang="en-US" sz="2200" dirty="0" smtClean="0">
                <a:latin typeface="メイリオ" panose="020B0604030504040204" pitchFamily="50" charset="-128"/>
                <a:ea typeface="メイリオ" panose="020B0604030504040204" pitchFamily="50" charset="-128"/>
              </a:rPr>
              <a:t>コミュニケーション</a:t>
            </a:r>
            <a:endParaRPr lang="en-US" altLang="ja-JP" sz="2200" dirty="0" smtClean="0">
              <a:latin typeface="メイリオ" panose="020B0604030504040204" pitchFamily="50" charset="-128"/>
              <a:ea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rPr>
              <a:t>　</a:t>
            </a:r>
            <a:r>
              <a:rPr lang="ja-JP" altLang="en-US" sz="1500" dirty="0" smtClean="0">
                <a:latin typeface="メイリオ" panose="020B0604030504040204" pitchFamily="50" charset="-128"/>
                <a:ea typeface="メイリオ" panose="020B0604030504040204" pitchFamily="50" charset="-128"/>
              </a:rPr>
              <a:t>学習者</a:t>
            </a:r>
            <a:r>
              <a:rPr lang="ja-JP" altLang="en-US" sz="1500" dirty="0">
                <a:latin typeface="メイリオ" panose="020B0604030504040204" pitchFamily="50" charset="-128"/>
                <a:ea typeface="メイリオ" panose="020B0604030504040204" pitchFamily="50" charset="-128"/>
              </a:rPr>
              <a:t>が参加してる英語での会話が行われて</a:t>
            </a:r>
            <a:r>
              <a:rPr lang="ja-JP" altLang="en-US" sz="1500" dirty="0" smtClean="0">
                <a:latin typeface="メイリオ" panose="020B0604030504040204" pitchFamily="50" charset="-128"/>
                <a:ea typeface="メイリオ" panose="020B0604030504040204" pitchFamily="50" charset="-128"/>
              </a:rPr>
              <a:t>いるため</a:t>
            </a:r>
            <a:r>
              <a:rPr lang="en-US" altLang="ja-JP" sz="1500" dirty="0" smtClean="0">
                <a:latin typeface="メイリオ" panose="020B0604030504040204" pitchFamily="50" charset="-128"/>
                <a:ea typeface="メイリオ" panose="020B0604030504040204" pitchFamily="50" charset="-128"/>
              </a:rPr>
              <a:t>,</a:t>
            </a:r>
          </a:p>
          <a:p>
            <a:r>
              <a:rPr lang="ja-JP" altLang="en-US" sz="1500" dirty="0">
                <a:latin typeface="メイリオ" panose="020B0604030504040204" pitchFamily="50" charset="-128"/>
                <a:ea typeface="メイリオ" panose="020B0604030504040204" pitchFamily="50" charset="-128"/>
              </a:rPr>
              <a:t>　 </a:t>
            </a:r>
            <a:r>
              <a:rPr lang="ja-JP" altLang="en-US" sz="1500" dirty="0" smtClean="0">
                <a:latin typeface="メイリオ" panose="020B0604030504040204" pitchFamily="50" charset="-128"/>
                <a:ea typeface="メイリオ" panose="020B0604030504040204" pitchFamily="50" charset="-128"/>
              </a:rPr>
              <a:t> 学習者の英会話に用いる英文が直接取得できる</a:t>
            </a:r>
            <a:r>
              <a:rPr lang="en-US" altLang="ja-JP" sz="1500" dirty="0" smtClean="0">
                <a:latin typeface="メイリオ" panose="020B0604030504040204" pitchFamily="50" charset="-128"/>
                <a:ea typeface="メイリオ" panose="020B0604030504040204" pitchFamily="50" charset="-128"/>
              </a:rPr>
              <a:t>.</a:t>
            </a:r>
          </a:p>
          <a:p>
            <a:r>
              <a:rPr lang="en-US" altLang="ja-JP" sz="1500" dirty="0">
                <a:latin typeface="メイリオ" panose="020B0604030504040204" pitchFamily="50" charset="-128"/>
                <a:ea typeface="メイリオ" panose="020B0604030504040204" pitchFamily="50" charset="-128"/>
              </a:rPr>
              <a:t> </a:t>
            </a:r>
            <a:r>
              <a:rPr lang="en-US" altLang="ja-JP" sz="1500" dirty="0" smtClean="0">
                <a:latin typeface="メイリオ" panose="020B0604030504040204" pitchFamily="50" charset="-128"/>
                <a:ea typeface="メイリオ" panose="020B0604030504040204" pitchFamily="50" charset="-128"/>
              </a:rPr>
              <a:t>   slack</a:t>
            </a:r>
            <a:r>
              <a:rPr lang="ja-JP" altLang="en-US" sz="1500" dirty="0" smtClean="0">
                <a:latin typeface="メイリオ" panose="020B0604030504040204" pitchFamily="50" charset="-128"/>
                <a:ea typeface="メイリオ" panose="020B0604030504040204" pitchFamily="50" charset="-128"/>
              </a:rPr>
              <a:t>であればログファイルを取得できる</a:t>
            </a:r>
            <a:endParaRPr lang="en-US" altLang="ja-JP" sz="1500" dirty="0" smtClean="0">
              <a:latin typeface="メイリオ" panose="020B0604030504040204" pitchFamily="50" charset="-128"/>
              <a:ea typeface="メイリオ" panose="020B0604030504040204" pitchFamily="50" charset="-128"/>
            </a:endParaRPr>
          </a:p>
          <a:p>
            <a:r>
              <a:rPr lang="en-US" altLang="ja-JP" sz="2200" dirty="0">
                <a:latin typeface="メイリオ" panose="020B0604030504040204" pitchFamily="50" charset="-128"/>
                <a:ea typeface="メイリオ" panose="020B0604030504040204" pitchFamily="50" charset="-128"/>
              </a:rPr>
              <a:t>2</a:t>
            </a:r>
            <a:r>
              <a:rPr lang="en-US" altLang="ja-JP" sz="2200" dirty="0" smtClean="0">
                <a:latin typeface="メイリオ" panose="020B0604030504040204" pitchFamily="50" charset="-128"/>
                <a:ea typeface="メイリオ" panose="020B0604030504040204" pitchFamily="50" charset="-128"/>
              </a:rPr>
              <a:t>.</a:t>
            </a:r>
            <a:r>
              <a:rPr lang="ja-JP" altLang="en-US" sz="2200" dirty="0">
                <a:latin typeface="メイリオ" panose="020B0604030504040204" pitchFamily="50" charset="-128"/>
                <a:ea typeface="メイリオ" panose="020B0604030504040204" pitchFamily="50" charset="-128"/>
              </a:rPr>
              <a:t>学習者</a:t>
            </a:r>
            <a:r>
              <a:rPr lang="ja-JP" altLang="en-US" sz="2200" dirty="0" smtClean="0">
                <a:latin typeface="メイリオ" panose="020B0604030504040204" pitchFamily="50" charset="-128"/>
                <a:ea typeface="メイリオ" panose="020B0604030504040204" pitchFamily="50" charset="-128"/>
              </a:rPr>
              <a:t>が英語執筆したドキュメント</a:t>
            </a:r>
            <a:endParaRPr lang="en-US" altLang="ja-JP" sz="2200" dirty="0" smtClean="0">
              <a:latin typeface="メイリオ" panose="020B0604030504040204" pitchFamily="50" charset="-128"/>
              <a:ea typeface="メイリオ" panose="020B0604030504040204" pitchFamily="50" charset="-128"/>
            </a:endParaRPr>
          </a:p>
          <a:p>
            <a:r>
              <a:rPr lang="ja-JP" altLang="en-US" sz="2200" dirty="0">
                <a:latin typeface="メイリオ" panose="020B0604030504040204" pitchFamily="50" charset="-128"/>
                <a:ea typeface="メイリオ" panose="020B0604030504040204" pitchFamily="50" charset="-128"/>
              </a:rPr>
              <a:t>　</a:t>
            </a:r>
            <a:r>
              <a:rPr lang="ja-JP" altLang="en-US" sz="1600" dirty="0">
                <a:latin typeface="メイリオ" panose="020B0604030504040204" pitchFamily="50" charset="-128"/>
                <a:ea typeface="メイリオ" panose="020B0604030504040204" pitchFamily="50" charset="-128"/>
              </a:rPr>
              <a:t>執筆</a:t>
            </a:r>
            <a:r>
              <a:rPr lang="ja-JP" altLang="en-US" sz="1600" dirty="0" smtClean="0">
                <a:latin typeface="メイリオ" panose="020B0604030504040204" pitchFamily="50" charset="-128"/>
                <a:ea typeface="メイリオ" panose="020B0604030504040204" pitchFamily="50" charset="-128"/>
              </a:rPr>
              <a:t>を通して用いた</a:t>
            </a:r>
            <a:r>
              <a:rPr lang="en-US" altLang="ja-JP" sz="1600" dirty="0" smtClean="0">
                <a:latin typeface="メイリオ" panose="020B0604030504040204" pitchFamily="50" charset="-128"/>
                <a:ea typeface="メイリオ" panose="020B0604030504040204" pitchFamily="50" charset="-128"/>
              </a:rPr>
              <a:t>,</a:t>
            </a:r>
            <a:r>
              <a:rPr lang="ja-JP" altLang="en-US" sz="1600" dirty="0" smtClean="0">
                <a:latin typeface="メイリオ" panose="020B0604030504040204" pitchFamily="50" charset="-128"/>
                <a:ea typeface="メイリオ" panose="020B0604030504040204" pitchFamily="50" charset="-128"/>
              </a:rPr>
              <a:t>英文は学習者自身が選択したものであり</a:t>
            </a:r>
            <a:r>
              <a:rPr lang="en-US" altLang="ja-JP" sz="1600" dirty="0" smtClean="0">
                <a:latin typeface="メイリオ" panose="020B0604030504040204" pitchFamily="50" charset="-128"/>
                <a:ea typeface="メイリオ" panose="020B0604030504040204" pitchFamily="50" charset="-128"/>
              </a:rPr>
              <a:t>.</a:t>
            </a:r>
          </a:p>
          <a:p>
            <a:r>
              <a:rPr lang="en-US" altLang="ja-JP" sz="1600" dirty="0">
                <a:latin typeface="メイリオ" panose="020B0604030504040204" pitchFamily="50" charset="-128"/>
                <a:ea typeface="メイリオ" panose="020B0604030504040204" pitchFamily="50" charset="-128"/>
              </a:rPr>
              <a:t> </a:t>
            </a:r>
            <a:r>
              <a:rPr lang="en-US" altLang="ja-JP" sz="1600" dirty="0" smtClean="0">
                <a:latin typeface="メイリオ" panose="020B0604030504040204" pitchFamily="50" charset="-128"/>
                <a:ea typeface="メイリオ" panose="020B0604030504040204" pitchFamily="50" charset="-128"/>
              </a:rPr>
              <a:t>   </a:t>
            </a:r>
            <a:r>
              <a:rPr lang="ja-JP" altLang="en-US" sz="1600" dirty="0" smtClean="0">
                <a:latin typeface="メイリオ" panose="020B0604030504040204" pitchFamily="50" charset="-128"/>
                <a:ea typeface="メイリオ" panose="020B0604030504040204" pitchFamily="50" charset="-128"/>
              </a:rPr>
              <a:t>学習者との関連度が高い</a:t>
            </a:r>
            <a:r>
              <a:rPr lang="en-US" altLang="ja-JP" sz="1600" dirty="0" smtClean="0">
                <a:latin typeface="メイリオ" panose="020B0604030504040204" pitchFamily="50" charset="-128"/>
                <a:ea typeface="メイリオ" panose="020B0604030504040204" pitchFamily="50" charset="-128"/>
              </a:rPr>
              <a:t>.</a:t>
            </a:r>
          </a:p>
          <a:p>
            <a:pPr marL="0" indent="0">
              <a:buNone/>
            </a:pPr>
            <a:r>
              <a:rPr lang="en-US" altLang="ja-JP" dirty="0" smtClean="0">
                <a:latin typeface="メイリオ" panose="020B0604030504040204" pitchFamily="50" charset="-128"/>
                <a:ea typeface="メイリオ" panose="020B0604030504040204" pitchFamily="50" charset="-128"/>
              </a:rPr>
              <a:t>    </a:t>
            </a:r>
          </a:p>
          <a:p>
            <a:pPr marL="0" indent="0">
              <a:buNone/>
            </a:pPr>
            <a:endParaRPr lang="en-US" altLang="ja-JP" dirty="0">
              <a:latin typeface="メイリオ" panose="020B0604030504040204" pitchFamily="50" charset="-128"/>
              <a:ea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F0C8BD7C-297B-4AB2-8DEE-2A64CFBF57C1}" type="slidenum">
              <a:rPr lang="ja-JP" altLang="en-US" smtClean="0"/>
              <a:pPr/>
              <a:t>10</a:t>
            </a:fld>
            <a:endParaRPr lang="ja-JP" altLang="en-US" dirty="0"/>
          </a:p>
        </p:txBody>
      </p:sp>
      <p:pic>
        <p:nvPicPr>
          <p:cNvPr id="5" name="図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14370" y="2762229"/>
            <a:ext cx="619125" cy="619125"/>
          </a:xfrm>
          <a:prstGeom prst="rect">
            <a:avLst/>
          </a:prstGeom>
        </p:spPr>
      </p:pic>
      <p:sp>
        <p:nvSpPr>
          <p:cNvPr id="6" name="テキスト ボックス 5"/>
          <p:cNvSpPr txBox="1"/>
          <p:nvPr/>
        </p:nvSpPr>
        <p:spPr>
          <a:xfrm>
            <a:off x="6132469" y="3504422"/>
            <a:ext cx="3005951" cy="646331"/>
          </a:xfrm>
          <a:prstGeom prst="rect">
            <a:avLst/>
          </a:prstGeom>
          <a:noFill/>
        </p:spPr>
        <p:txBody>
          <a:bodyPr wrap="none" rtlCol="0">
            <a:spAutoFit/>
          </a:bodyPr>
          <a:lstStyle/>
          <a:p>
            <a:r>
              <a:rPr kumimoji="1" lang="ja-JP" altLang="en-US" sz="1100" dirty="0" smtClean="0">
                <a:latin typeface="メイリオ" panose="020B0604030504040204" pitchFamily="50" charset="-128"/>
                <a:ea typeface="メイリオ" panose="020B0604030504040204" pitchFamily="50" charset="-128"/>
              </a:rPr>
              <a:t>研究室内で利用されているチャットサービス</a:t>
            </a:r>
            <a:endParaRPr kumimoji="1" lang="en-US" altLang="ja-JP" sz="1100" dirty="0" smtClean="0">
              <a:latin typeface="メイリオ" panose="020B0604030504040204" pitchFamily="50" charset="-128"/>
              <a:ea typeface="メイリオ" panose="020B0604030504040204" pitchFamily="50" charset="-128"/>
            </a:endParaRPr>
          </a:p>
          <a:p>
            <a:r>
              <a:rPr lang="en-US" altLang="ja-JP" sz="1100" dirty="0" smtClean="0">
                <a:latin typeface="メイリオ" panose="020B0604030504040204" pitchFamily="50" charset="-128"/>
                <a:ea typeface="メイリオ" panose="020B0604030504040204" pitchFamily="50" charset="-128"/>
              </a:rPr>
              <a:t>	</a:t>
            </a:r>
            <a:r>
              <a:rPr lang="en-US" altLang="ja-JP" sz="1400" b="1" dirty="0" smtClean="0">
                <a:latin typeface="メイリオ" panose="020B0604030504040204" pitchFamily="50" charset="-128"/>
                <a:ea typeface="メイリオ" panose="020B0604030504040204" pitchFamily="50" charset="-128"/>
              </a:rPr>
              <a:t>Slack</a:t>
            </a:r>
            <a:endParaRPr lang="ja-JP" altLang="en-US" sz="1400" b="1" dirty="0">
              <a:latin typeface="メイリオ" panose="020B0604030504040204" pitchFamily="50" charset="-128"/>
              <a:ea typeface="メイリオ" panose="020B0604030504040204" pitchFamily="50" charset="-128"/>
            </a:endParaRPr>
          </a:p>
          <a:p>
            <a:endParaRPr kumimoji="1" lang="en-US" altLang="ja-JP" sz="1100" dirty="0" smtClean="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24720546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a:t>
            </a:r>
            <a:r>
              <a:rPr lang="en-US" altLang="zh-TW" dirty="0" smtClean="0"/>
              <a:t>1</a:t>
            </a:r>
            <a:r>
              <a:rPr lang="en-US" altLang="zh-TW" dirty="0"/>
              <a:t>)</a:t>
            </a:r>
            <a:r>
              <a:rPr lang="zh-TW" altLang="en-US" dirty="0"/>
              <a:t>英単語頻度算出機能</a:t>
            </a:r>
            <a:endParaRPr kumimoji="1" lang="ja-JP" altLang="en-US" dirty="0"/>
          </a:p>
        </p:txBody>
      </p:sp>
      <p:sp>
        <p:nvSpPr>
          <p:cNvPr id="4" name="スライド番号プレースホルダー 3"/>
          <p:cNvSpPr>
            <a:spLocks noGrp="1"/>
          </p:cNvSpPr>
          <p:nvPr>
            <p:ph type="sldNum" sz="quarter" idx="12"/>
          </p:nvPr>
        </p:nvSpPr>
        <p:spPr/>
        <p:txBody>
          <a:bodyPr/>
          <a:lstStyle/>
          <a:p>
            <a:fld id="{F0C8BD7C-297B-4AB2-8DEE-2A64CFBF57C1}" type="slidenum">
              <a:rPr lang="ja-JP" altLang="en-US" smtClean="0"/>
              <a:pPr/>
              <a:t>11</a:t>
            </a:fld>
            <a:endParaRPr lang="ja-JP" altLang="en-US" dirty="0"/>
          </a:p>
        </p:txBody>
      </p:sp>
      <p:sp>
        <p:nvSpPr>
          <p:cNvPr id="5" name="Rectangle 1"/>
          <p:cNvSpPr>
            <a:spLocks noGrp="1" noChangeArrowheads="1"/>
          </p:cNvSpPr>
          <p:nvPr>
            <p:ph idx="1"/>
          </p:nvPr>
        </p:nvSpPr>
        <p:spPr bwMode="auto">
          <a:xfrm>
            <a:off x="751959" y="1859607"/>
            <a:ext cx="8392041"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b="0" i="0" u="none" strike="noStrike" cap="none" normalizeH="0" baseline="0" dirty="0" smtClean="0">
                <a:ln>
                  <a:noFill/>
                </a:ln>
                <a:solidFill>
                  <a:srgbClr val="0D0D0D"/>
                </a:solidFill>
                <a:effectLst/>
                <a:latin typeface="メイリオ" panose="020B0604030504040204" pitchFamily="50" charset="-128"/>
                <a:ea typeface="メイリオ" panose="020B0604030504040204" pitchFamily="50" charset="-128"/>
                <a:cs typeface="Times New Roman" panose="02020603050405020304" pitchFamily="18" charset="0"/>
              </a:rPr>
              <a:t>Step-1: </a:t>
            </a:r>
            <a:r>
              <a:rPr kumimoji="0" lang="ja-JP" altLang="en-US" b="0" i="0" u="none" strike="noStrike" cap="none" normalizeH="0" baseline="0" dirty="0" smtClean="0">
                <a:ln>
                  <a:noFill/>
                </a:ln>
                <a:solidFill>
                  <a:srgbClr val="0D0D0D"/>
                </a:solidFill>
                <a:effectLst/>
                <a:latin typeface="メイリオ" panose="020B0604030504040204" pitchFamily="50" charset="-128"/>
                <a:ea typeface="メイリオ" panose="020B0604030504040204" pitchFamily="50" charset="-128"/>
                <a:cs typeface="Times New Roman" panose="02020603050405020304" pitchFamily="18" charset="0"/>
              </a:rPr>
              <a:t>学習者がこれまでに読み書きした</a:t>
            </a:r>
            <a:endParaRPr kumimoji="0" lang="en-US" altLang="ja-JP" b="0" i="0" u="none" strike="noStrike" cap="none" normalizeH="0" baseline="0" dirty="0" smtClean="0">
              <a:ln>
                <a:noFill/>
              </a:ln>
              <a:solidFill>
                <a:srgbClr val="0D0D0D"/>
              </a:solidFill>
              <a:effectLst/>
              <a:latin typeface="メイリオ" panose="020B0604030504040204" pitchFamily="50" charset="-128"/>
              <a:ea typeface="メイリオ" panose="020B0604030504040204" pitchFamily="50" charset="-128"/>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en-US" b="0" i="0" u="none" strike="noStrike" cap="none" normalizeH="0" baseline="0" dirty="0" smtClean="0">
                <a:ln>
                  <a:noFill/>
                </a:ln>
                <a:solidFill>
                  <a:srgbClr val="0D0D0D"/>
                </a:solidFill>
                <a:effectLst/>
                <a:latin typeface="メイリオ" panose="020B0604030504040204" pitchFamily="50" charset="-128"/>
                <a:ea typeface="メイリオ" panose="020B0604030504040204" pitchFamily="50" charset="-128"/>
                <a:cs typeface="Times New Roman" panose="02020603050405020304" pitchFamily="18" charset="0"/>
              </a:rPr>
              <a:t>英語文書</a:t>
            </a:r>
            <a:r>
              <a:rPr kumimoji="0" lang="en-US" altLang="ja-JP" b="0" i="1" u="none" strike="noStrike" cap="none" normalizeH="0" baseline="0" dirty="0" smtClean="0">
                <a:ln>
                  <a:noFill/>
                </a:ln>
                <a:solidFill>
                  <a:srgbClr val="0D0D0D"/>
                </a:solidFill>
                <a:effectLst/>
                <a:latin typeface="メイリオ" panose="020B0604030504040204" pitchFamily="50" charset="-128"/>
                <a:ea typeface="メイリオ" panose="020B0604030504040204" pitchFamily="50" charset="-128"/>
                <a:cs typeface="Times New Roman" panose="02020603050405020304" pitchFamily="18" charset="0"/>
              </a:rPr>
              <a:t>d</a:t>
            </a:r>
            <a:r>
              <a:rPr kumimoji="0" lang="en-US" altLang="ja-JP" b="0" i="0" u="none" strike="noStrike" cap="none" normalizeH="0" baseline="-30000" dirty="0" smtClean="0">
                <a:ln>
                  <a:noFill/>
                </a:ln>
                <a:solidFill>
                  <a:srgbClr val="0D0D0D"/>
                </a:solidFill>
                <a:effectLst/>
                <a:latin typeface="メイリオ" panose="020B0604030504040204" pitchFamily="50" charset="-128"/>
                <a:ea typeface="メイリオ" panose="020B0604030504040204" pitchFamily="50" charset="-128"/>
                <a:cs typeface="Times New Roman" panose="02020603050405020304" pitchFamily="18" charset="0"/>
              </a:rPr>
              <a:t>1</a:t>
            </a:r>
            <a:r>
              <a:rPr kumimoji="0" lang="en-US" altLang="ja-JP" b="0" i="0" u="none" strike="noStrike" cap="none" normalizeH="0" baseline="0" dirty="0" smtClean="0">
                <a:ln>
                  <a:noFill/>
                </a:ln>
                <a:solidFill>
                  <a:srgbClr val="0D0D0D"/>
                </a:solidFill>
                <a:effectLst/>
                <a:latin typeface="メイリオ" panose="020B0604030504040204" pitchFamily="50" charset="-128"/>
                <a:ea typeface="メイリオ" panose="020B0604030504040204" pitchFamily="50" charset="-128"/>
                <a:cs typeface="Times New Roman" panose="02020603050405020304" pitchFamily="18" charset="0"/>
              </a:rPr>
              <a:t>, </a:t>
            </a:r>
            <a:r>
              <a:rPr kumimoji="0" lang="en-US" altLang="ja-JP" b="0" i="1" u="none" strike="noStrike" cap="none" normalizeH="0" baseline="0" dirty="0" smtClean="0">
                <a:ln>
                  <a:noFill/>
                </a:ln>
                <a:solidFill>
                  <a:srgbClr val="0D0D0D"/>
                </a:solidFill>
                <a:effectLst/>
                <a:latin typeface="メイリオ" panose="020B0604030504040204" pitchFamily="50" charset="-128"/>
                <a:ea typeface="メイリオ" panose="020B0604030504040204" pitchFamily="50" charset="-128"/>
                <a:cs typeface="Times New Roman" panose="02020603050405020304" pitchFamily="18" charset="0"/>
              </a:rPr>
              <a:t>d</a:t>
            </a:r>
            <a:r>
              <a:rPr kumimoji="0" lang="en-US" altLang="ja-JP" b="0" i="0" u="none" strike="noStrike" cap="none" normalizeH="0" baseline="-30000" dirty="0" smtClean="0">
                <a:ln>
                  <a:noFill/>
                </a:ln>
                <a:solidFill>
                  <a:srgbClr val="0D0D0D"/>
                </a:solidFill>
                <a:effectLst/>
                <a:latin typeface="メイリオ" panose="020B0604030504040204" pitchFamily="50" charset="-128"/>
                <a:ea typeface="メイリオ" panose="020B0604030504040204" pitchFamily="50" charset="-128"/>
                <a:cs typeface="Times New Roman" panose="02020603050405020304" pitchFamily="18" charset="0"/>
              </a:rPr>
              <a:t>2</a:t>
            </a:r>
            <a:r>
              <a:rPr kumimoji="0" lang="en-US" altLang="ja-JP" b="0" i="0" u="none" strike="noStrike" cap="none" normalizeH="0" baseline="0" dirty="0" smtClean="0">
                <a:ln>
                  <a:noFill/>
                </a:ln>
                <a:solidFill>
                  <a:srgbClr val="0D0D0D"/>
                </a:solidFill>
                <a:effectLst/>
                <a:latin typeface="メイリオ" panose="020B0604030504040204" pitchFamily="50" charset="-128"/>
                <a:ea typeface="メイリオ" panose="020B0604030504040204" pitchFamily="50" charset="-128"/>
                <a:cs typeface="Times New Roman" panose="02020603050405020304" pitchFamily="18" charset="0"/>
              </a:rPr>
              <a:t>, </a:t>
            </a:r>
            <a:r>
              <a:rPr kumimoji="0" lang="en-US" altLang="ja-JP" b="0" i="1" u="none" strike="noStrike" cap="none" normalizeH="0" baseline="0" dirty="0" smtClean="0">
                <a:ln>
                  <a:noFill/>
                </a:ln>
                <a:solidFill>
                  <a:srgbClr val="0D0D0D"/>
                </a:solidFill>
                <a:effectLst/>
                <a:latin typeface="メイリオ" panose="020B0604030504040204" pitchFamily="50" charset="-128"/>
                <a:ea typeface="メイリオ" panose="020B0604030504040204" pitchFamily="50" charset="-128"/>
                <a:cs typeface="Times New Roman" panose="02020603050405020304" pitchFamily="18" charset="0"/>
              </a:rPr>
              <a:t>d</a:t>
            </a:r>
            <a:r>
              <a:rPr kumimoji="0" lang="en-US" altLang="ja-JP" b="0" i="1" u="none" strike="noStrike" cap="none" normalizeH="0" baseline="-30000" dirty="0" smtClean="0">
                <a:ln>
                  <a:noFill/>
                </a:ln>
                <a:solidFill>
                  <a:srgbClr val="0D0D0D"/>
                </a:solidFill>
                <a:effectLst/>
                <a:latin typeface="メイリオ" panose="020B0604030504040204" pitchFamily="50" charset="-128"/>
                <a:ea typeface="メイリオ" panose="020B0604030504040204" pitchFamily="50" charset="-128"/>
                <a:cs typeface="Times New Roman" panose="02020603050405020304" pitchFamily="18" charset="0"/>
              </a:rPr>
              <a:t>3</a:t>
            </a:r>
            <a:r>
              <a:rPr kumimoji="0" lang="en-US" altLang="ja-JP" b="0" i="0" u="none" strike="noStrike" cap="none" normalizeH="0" baseline="0" dirty="0" smtClean="0">
                <a:ln>
                  <a:noFill/>
                </a:ln>
                <a:solidFill>
                  <a:srgbClr val="0D0D0D"/>
                </a:solidFill>
                <a:effectLst/>
                <a:latin typeface="メイリオ" panose="020B0604030504040204" pitchFamily="50" charset="-128"/>
                <a:ea typeface="メイリオ" panose="020B0604030504040204" pitchFamily="50" charset="-128"/>
                <a:cs typeface="Times New Roman" panose="02020603050405020304" pitchFamily="18" charset="0"/>
              </a:rPr>
              <a:t>, .., </a:t>
            </a:r>
            <a:r>
              <a:rPr kumimoji="0" lang="en-US" altLang="ja-JP" b="0" i="1" u="none" strike="noStrike" cap="none" normalizeH="0" baseline="0" dirty="0" err="1" smtClean="0">
                <a:ln>
                  <a:noFill/>
                </a:ln>
                <a:solidFill>
                  <a:srgbClr val="0D0D0D"/>
                </a:solidFill>
                <a:effectLst/>
                <a:latin typeface="メイリオ" panose="020B0604030504040204" pitchFamily="50" charset="-128"/>
                <a:ea typeface="メイリオ" panose="020B0604030504040204" pitchFamily="50" charset="-128"/>
                <a:cs typeface="Times New Roman" panose="02020603050405020304" pitchFamily="18" charset="0"/>
              </a:rPr>
              <a:t>d</a:t>
            </a:r>
            <a:r>
              <a:rPr kumimoji="0" lang="en-US" altLang="ja-JP" b="0" i="1" u="none" strike="noStrike" cap="none" normalizeH="0" baseline="-30000" dirty="0" err="1" smtClean="0">
                <a:ln>
                  <a:noFill/>
                </a:ln>
                <a:solidFill>
                  <a:srgbClr val="0D0D0D"/>
                </a:solidFill>
                <a:effectLst/>
                <a:latin typeface="メイリオ" panose="020B0604030504040204" pitchFamily="50" charset="-128"/>
                <a:ea typeface="メイリオ" panose="020B0604030504040204" pitchFamily="50" charset="-128"/>
                <a:cs typeface="Times New Roman" panose="02020603050405020304" pitchFamily="18" charset="0"/>
              </a:rPr>
              <a:t>n</a:t>
            </a:r>
            <a:r>
              <a:rPr kumimoji="0" lang="ja-JP" altLang="en-US" b="0" i="0" u="none" strike="noStrike" cap="none" normalizeH="0" baseline="0" dirty="0" smtClean="0">
                <a:ln>
                  <a:noFill/>
                </a:ln>
                <a:solidFill>
                  <a:srgbClr val="0D0D0D"/>
                </a:solidFill>
                <a:effectLst/>
                <a:latin typeface="メイリオ" panose="020B0604030504040204" pitchFamily="50" charset="-128"/>
                <a:ea typeface="メイリオ" panose="020B0604030504040204" pitchFamily="50" charset="-128"/>
                <a:cs typeface="Times New Roman" panose="02020603050405020304" pitchFamily="18" charset="0"/>
              </a:rPr>
              <a:t>を選択し，英文を抽出する．</a:t>
            </a:r>
            <a:endParaRPr kumimoji="0" lang="en-US" altLang="ja-JP" b="0" i="0" u="none" strike="noStrike" cap="none" normalizeH="0" baseline="0" dirty="0" smtClean="0">
              <a:ln>
                <a:noFill/>
              </a:ln>
              <a:solidFill>
                <a:srgbClr val="0D0D0D"/>
              </a:solidFill>
              <a:effectLst/>
              <a:latin typeface="メイリオ" panose="020B0604030504040204" pitchFamily="50" charset="-128"/>
              <a:ea typeface="メイリオ" panose="020B0604030504040204" pitchFamily="50" charset="-128"/>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ja-JP" altLang="en-US"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b="0" i="0" u="none" strike="noStrike" cap="none" normalizeH="0" baseline="0" dirty="0" smtClean="0">
                <a:ln>
                  <a:noFill/>
                </a:ln>
                <a:solidFill>
                  <a:srgbClr val="0D0D0D"/>
                </a:solidFill>
                <a:effectLst/>
                <a:latin typeface="メイリオ" panose="020B0604030504040204" pitchFamily="50" charset="-128"/>
                <a:ea typeface="メイリオ" panose="020B0604030504040204" pitchFamily="50" charset="-128"/>
                <a:cs typeface="Times New Roman" panose="02020603050405020304" pitchFamily="18" charset="0"/>
              </a:rPr>
              <a:t>Step-2: Step-1</a:t>
            </a:r>
            <a:r>
              <a:rPr kumimoji="0" lang="ja-JP" altLang="en-US" b="0" i="0" u="none" strike="noStrike" cap="none" normalizeH="0" baseline="0" dirty="0" smtClean="0">
                <a:ln>
                  <a:noFill/>
                </a:ln>
                <a:solidFill>
                  <a:srgbClr val="0D0D0D"/>
                </a:solidFill>
                <a:effectLst/>
                <a:latin typeface="メイリオ" panose="020B0604030504040204" pitchFamily="50" charset="-128"/>
                <a:ea typeface="メイリオ" panose="020B0604030504040204" pitchFamily="50" charset="-128"/>
                <a:cs typeface="Times New Roman" panose="02020603050405020304" pitchFamily="18" charset="0"/>
              </a:rPr>
              <a:t>で英文から英単語群を抽出する．</a:t>
            </a:r>
            <a:endParaRPr kumimoji="0" lang="en-US" altLang="ja-JP" b="0" i="0" u="none" strike="noStrike" cap="none" normalizeH="0" baseline="0" dirty="0" smtClean="0">
              <a:ln>
                <a:noFill/>
              </a:ln>
              <a:solidFill>
                <a:srgbClr val="0D0D0D"/>
              </a:solidFill>
              <a:effectLst/>
              <a:latin typeface="メイリオ" panose="020B0604030504040204" pitchFamily="50" charset="-128"/>
              <a:ea typeface="メイリオ" panose="020B0604030504040204" pitchFamily="50" charset="-128"/>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en-US" b="0" i="0" u="none" strike="noStrike" cap="none" normalizeH="0" baseline="0" dirty="0" smtClean="0">
                <a:ln>
                  <a:noFill/>
                </a:ln>
                <a:solidFill>
                  <a:srgbClr val="0D0D0D"/>
                </a:solidFill>
                <a:effectLst/>
                <a:latin typeface="メイリオ" panose="020B0604030504040204" pitchFamily="50" charset="-128"/>
                <a:ea typeface="メイリオ" panose="020B0604030504040204" pitchFamily="50" charset="-128"/>
                <a:cs typeface="Times New Roman" panose="02020603050405020304" pitchFamily="18" charset="0"/>
              </a:rPr>
              <a:t>その際，各英単語はステミング処理を行い単数形や原形に変換される．</a:t>
            </a:r>
            <a:endParaRPr kumimoji="0" lang="en-US" altLang="ja-JP" b="0" i="0" u="none" strike="noStrike" cap="none" normalizeH="0" baseline="0" dirty="0" smtClean="0">
              <a:ln>
                <a:noFill/>
              </a:ln>
              <a:solidFill>
                <a:srgbClr val="0D0D0D"/>
              </a:solidFill>
              <a:effectLst/>
              <a:latin typeface="メイリオ" panose="020B0604030504040204" pitchFamily="50" charset="-128"/>
              <a:ea typeface="メイリオ" panose="020B0604030504040204" pitchFamily="50" charset="-128"/>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en-US" b="0" i="0" u="none" strike="noStrike" cap="none" normalizeH="0" baseline="0" dirty="0" smtClean="0">
                <a:ln>
                  <a:noFill/>
                </a:ln>
                <a:solidFill>
                  <a:srgbClr val="0D0D0D"/>
                </a:solidFill>
                <a:effectLst/>
                <a:latin typeface="メイリオ" panose="020B0604030504040204" pitchFamily="50" charset="-128"/>
                <a:ea typeface="メイリオ" panose="020B0604030504040204" pitchFamily="50" charset="-128"/>
                <a:cs typeface="Times New Roman" panose="02020603050405020304" pitchFamily="18" charset="0"/>
              </a:rPr>
              <a:t>また，冠詞や代名詞等の不要語は，ストップワードとして削除される．</a:t>
            </a:r>
            <a:endParaRPr kumimoji="0" lang="en-US" altLang="ja-JP" b="0" i="0" u="none" strike="noStrike" cap="none" normalizeH="0" baseline="0" dirty="0" smtClean="0">
              <a:ln>
                <a:noFill/>
              </a:ln>
              <a:solidFill>
                <a:srgbClr val="0D0D0D"/>
              </a:solidFill>
              <a:effectLst/>
              <a:latin typeface="メイリオ" panose="020B0604030504040204" pitchFamily="50" charset="-128"/>
              <a:ea typeface="メイリオ" panose="020B0604030504040204" pitchFamily="50" charset="-128"/>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ja-JP" altLang="en-US"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b="0" i="0" u="none" strike="noStrike" cap="none" normalizeH="0" baseline="0" dirty="0" smtClean="0">
                <a:ln>
                  <a:noFill/>
                </a:ln>
                <a:solidFill>
                  <a:srgbClr val="0D0D0D"/>
                </a:solidFill>
                <a:effectLst/>
                <a:latin typeface="メイリオ" panose="020B0604030504040204" pitchFamily="50" charset="-128"/>
                <a:ea typeface="メイリオ" panose="020B0604030504040204" pitchFamily="50" charset="-128"/>
                <a:cs typeface="Times New Roman" panose="02020603050405020304" pitchFamily="18" charset="0"/>
              </a:rPr>
              <a:t>Step-3: </a:t>
            </a:r>
            <a:r>
              <a:rPr kumimoji="0" lang="ja-JP" altLang="en-US" b="0" i="0" u="none" strike="noStrike" cap="none" normalizeH="0" baseline="0" dirty="0" smtClean="0">
                <a:ln>
                  <a:noFill/>
                </a:ln>
                <a:solidFill>
                  <a:srgbClr val="0D0D0D"/>
                </a:solidFill>
                <a:effectLst/>
                <a:latin typeface="メイリオ" panose="020B0604030504040204" pitchFamily="50" charset="-128"/>
                <a:ea typeface="メイリオ" panose="020B0604030504040204" pitchFamily="50" charset="-128"/>
                <a:cs typeface="Times New Roman" panose="02020603050405020304" pitchFamily="18" charset="0"/>
              </a:rPr>
              <a:t>各文書に出現した英単語</a:t>
            </a:r>
            <a:r>
              <a:rPr kumimoji="0" lang="en-US" altLang="ja-JP" b="0" i="1" u="none" strike="noStrike" cap="none" normalizeH="0" baseline="0" dirty="0" smtClean="0">
                <a:ln>
                  <a:noFill/>
                </a:ln>
                <a:solidFill>
                  <a:srgbClr val="0D0D0D"/>
                </a:solidFill>
                <a:effectLst/>
                <a:latin typeface="メイリオ" panose="020B0604030504040204" pitchFamily="50" charset="-128"/>
                <a:ea typeface="メイリオ" panose="020B0604030504040204" pitchFamily="50" charset="-128"/>
                <a:cs typeface="Times New Roman" panose="02020603050405020304" pitchFamily="18" charset="0"/>
              </a:rPr>
              <a:t>t</a:t>
            </a:r>
            <a:r>
              <a:rPr kumimoji="0" lang="ja-JP" altLang="en-US" b="0" i="0" u="none" strike="noStrike" cap="none" normalizeH="0" baseline="0" dirty="0" smtClean="0">
                <a:ln>
                  <a:noFill/>
                </a:ln>
                <a:solidFill>
                  <a:srgbClr val="0D0D0D"/>
                </a:solidFill>
                <a:effectLst/>
                <a:latin typeface="メイリオ" panose="020B0604030504040204" pitchFamily="50" charset="-128"/>
                <a:ea typeface="メイリオ" panose="020B0604030504040204" pitchFamily="50" charset="-128"/>
                <a:cs typeface="Times New Roman" panose="02020603050405020304" pitchFamily="18" charset="0"/>
              </a:rPr>
              <a:t>の出現回数の和に基づいて</a:t>
            </a:r>
            <a:endParaRPr kumimoji="0" lang="en-US" altLang="ja-JP" b="0" i="0" u="none" strike="noStrike" cap="none" normalizeH="0" baseline="0" dirty="0" smtClean="0">
              <a:ln>
                <a:noFill/>
              </a:ln>
              <a:solidFill>
                <a:srgbClr val="0D0D0D"/>
              </a:solidFill>
              <a:effectLst/>
              <a:latin typeface="メイリオ" panose="020B0604030504040204" pitchFamily="50" charset="-128"/>
              <a:ea typeface="メイリオ" panose="020B0604030504040204" pitchFamily="50" charset="-128"/>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en-US" b="0" i="0" u="none" strike="noStrike" cap="none" normalizeH="0" baseline="0" dirty="0" err="1" smtClean="0">
                <a:ln>
                  <a:noFill/>
                </a:ln>
                <a:solidFill>
                  <a:srgbClr val="0D0D0D"/>
                </a:solidFill>
                <a:effectLst/>
                <a:latin typeface="メイリオ" panose="020B0604030504040204" pitchFamily="50" charset="-128"/>
                <a:ea typeface="メイリオ" panose="020B0604030504040204" pitchFamily="50" charset="-128"/>
                <a:cs typeface="Times New Roman" panose="02020603050405020304" pitchFamily="18" charset="0"/>
              </a:rPr>
              <a:t>，</a:t>
            </a:r>
            <a:r>
              <a:rPr kumimoji="0" lang="ja-JP" altLang="en-US" b="0" i="0" u="none" strike="noStrike" cap="none" normalizeH="0" baseline="0" dirty="0" smtClean="0">
                <a:ln>
                  <a:noFill/>
                </a:ln>
                <a:solidFill>
                  <a:srgbClr val="0D0D0D"/>
                </a:solidFill>
                <a:effectLst/>
                <a:latin typeface="メイリオ" panose="020B0604030504040204" pitchFamily="50" charset="-128"/>
                <a:ea typeface="メイリオ" panose="020B0604030504040204" pitchFamily="50" charset="-128"/>
                <a:cs typeface="Times New Roman" panose="02020603050405020304" pitchFamily="18" charset="0"/>
              </a:rPr>
              <a:t>英単語</a:t>
            </a:r>
            <a:r>
              <a:rPr kumimoji="0" lang="en-US" altLang="ja-JP" b="0" i="1" u="none" strike="noStrike" cap="none" normalizeH="0" baseline="0" dirty="0" smtClean="0">
                <a:ln>
                  <a:noFill/>
                </a:ln>
                <a:solidFill>
                  <a:srgbClr val="0D0D0D"/>
                </a:solidFill>
                <a:effectLst/>
                <a:latin typeface="メイリオ" panose="020B0604030504040204" pitchFamily="50" charset="-128"/>
                <a:ea typeface="メイリオ" panose="020B0604030504040204" pitchFamily="50" charset="-128"/>
                <a:cs typeface="Times New Roman" panose="02020603050405020304" pitchFamily="18" charset="0"/>
              </a:rPr>
              <a:t>t</a:t>
            </a:r>
            <a:r>
              <a:rPr kumimoji="0" lang="ja-JP" altLang="en-US" b="0" i="0" u="none" strike="noStrike" cap="none" normalizeH="0" baseline="0" dirty="0" smtClean="0">
                <a:ln>
                  <a:noFill/>
                </a:ln>
                <a:solidFill>
                  <a:srgbClr val="0D0D0D"/>
                </a:solidFill>
                <a:effectLst/>
                <a:latin typeface="メイリオ" panose="020B0604030504040204" pitchFamily="50" charset="-128"/>
                <a:ea typeface="メイリオ" panose="020B0604030504040204" pitchFamily="50" charset="-128"/>
                <a:cs typeface="Times New Roman" panose="02020603050405020304" pitchFamily="18" charset="0"/>
              </a:rPr>
              <a:t>のスコア</a:t>
            </a:r>
            <a:r>
              <a:rPr kumimoji="0" lang="en-US" altLang="ja-JP" b="0" i="1" u="none" strike="noStrike" cap="none" normalizeH="0" baseline="0" dirty="0" smtClean="0">
                <a:ln>
                  <a:noFill/>
                </a:ln>
                <a:solidFill>
                  <a:srgbClr val="0D0D0D"/>
                </a:solidFill>
                <a:effectLst/>
                <a:latin typeface="メイリオ" panose="020B0604030504040204" pitchFamily="50" charset="-128"/>
                <a:ea typeface="メイリオ" panose="020B0604030504040204" pitchFamily="50" charset="-128"/>
                <a:cs typeface="Times New Roman" panose="02020603050405020304" pitchFamily="18" charset="0"/>
              </a:rPr>
              <a:t>Score</a:t>
            </a:r>
            <a:r>
              <a:rPr kumimoji="0" lang="en-US" altLang="ja-JP" b="0" i="0" u="none" strike="noStrike" cap="none" normalizeH="0" baseline="0" dirty="0" smtClean="0">
                <a:ln>
                  <a:noFill/>
                </a:ln>
                <a:solidFill>
                  <a:srgbClr val="0D0D0D"/>
                </a:solidFill>
                <a:effectLst/>
                <a:latin typeface="メイリオ" panose="020B0604030504040204" pitchFamily="50" charset="-128"/>
                <a:ea typeface="メイリオ" panose="020B0604030504040204" pitchFamily="50" charset="-128"/>
                <a:cs typeface="Times New Roman" panose="02020603050405020304" pitchFamily="18" charset="0"/>
              </a:rPr>
              <a:t>(</a:t>
            </a:r>
            <a:r>
              <a:rPr kumimoji="0" lang="en-US" altLang="ja-JP" b="0" i="1" u="none" strike="noStrike" cap="none" normalizeH="0" baseline="0" dirty="0" smtClean="0">
                <a:ln>
                  <a:noFill/>
                </a:ln>
                <a:solidFill>
                  <a:srgbClr val="0D0D0D"/>
                </a:solidFill>
                <a:effectLst/>
                <a:latin typeface="メイリオ" panose="020B0604030504040204" pitchFamily="50" charset="-128"/>
                <a:ea typeface="メイリオ" panose="020B0604030504040204" pitchFamily="50" charset="-128"/>
                <a:cs typeface="Times New Roman" panose="02020603050405020304" pitchFamily="18" charset="0"/>
              </a:rPr>
              <a:t>t</a:t>
            </a:r>
            <a:r>
              <a:rPr kumimoji="0" lang="en-US" altLang="ja-JP" b="0" i="0" u="none" strike="noStrike" cap="none" normalizeH="0" baseline="0" dirty="0" smtClean="0">
                <a:ln>
                  <a:noFill/>
                </a:ln>
                <a:solidFill>
                  <a:srgbClr val="0D0D0D"/>
                </a:solidFill>
                <a:effectLst/>
                <a:latin typeface="メイリオ" panose="020B0604030504040204" pitchFamily="50" charset="-128"/>
                <a:ea typeface="メイリオ" panose="020B0604030504040204" pitchFamily="50" charset="-128"/>
                <a:cs typeface="Times New Roman" panose="02020603050405020304" pitchFamily="18" charset="0"/>
              </a:rPr>
              <a:t>)</a:t>
            </a:r>
            <a:r>
              <a:rPr kumimoji="0" lang="ja-JP" altLang="en-US" b="0" i="0" u="none" strike="noStrike" cap="none" normalizeH="0" baseline="0" dirty="0" err="1" smtClean="0">
                <a:ln>
                  <a:noFill/>
                </a:ln>
                <a:solidFill>
                  <a:srgbClr val="0D0D0D"/>
                </a:solidFill>
                <a:effectLst/>
                <a:latin typeface="メイリオ" panose="020B0604030504040204" pitchFamily="50" charset="-128"/>
                <a:ea typeface="メイリオ" panose="020B0604030504040204" pitchFamily="50" charset="-128"/>
                <a:cs typeface="Times New Roman" panose="02020603050405020304" pitchFamily="18" charset="0"/>
              </a:rPr>
              <a:t>を算</a:t>
            </a:r>
            <a:r>
              <a:rPr kumimoji="0" lang="ja-JP" altLang="en-US" b="0" i="0" u="none" strike="noStrike" cap="none" normalizeH="0" baseline="0" dirty="0" smtClean="0">
                <a:ln>
                  <a:noFill/>
                </a:ln>
                <a:solidFill>
                  <a:srgbClr val="0D0D0D"/>
                </a:solidFill>
                <a:effectLst/>
                <a:latin typeface="メイリオ" panose="020B0604030504040204" pitchFamily="50" charset="-128"/>
                <a:ea typeface="メイリオ" panose="020B0604030504040204" pitchFamily="50" charset="-128"/>
                <a:cs typeface="Times New Roman" panose="02020603050405020304" pitchFamily="18" charset="0"/>
              </a:rPr>
              <a:t>出する． </a:t>
            </a:r>
            <a:endParaRPr kumimoji="0" lang="en-US" altLang="ja-JP" b="0" i="0" u="none" strike="noStrike" cap="none" normalizeH="0" baseline="0" dirty="0" smtClean="0">
              <a:ln>
                <a:noFill/>
              </a:ln>
              <a:solidFill>
                <a:srgbClr val="0D0D0D"/>
              </a:solidFill>
              <a:effectLst/>
              <a:latin typeface="メイリオ" panose="020B0604030504040204" pitchFamily="50" charset="-128"/>
              <a:ea typeface="メイリオ" panose="020B0604030504040204" pitchFamily="50" charset="-128"/>
              <a:cs typeface="Times New Roman" panose="02020603050405020304" pitchFamily="18" charset="0"/>
            </a:endParaRPr>
          </a:p>
        </p:txBody>
      </p:sp>
      <p:graphicFrame>
        <p:nvGraphicFramePr>
          <p:cNvPr id="9" name="表 8"/>
          <p:cNvGraphicFramePr>
            <a:graphicFrameLocks noGrp="1"/>
          </p:cNvGraphicFramePr>
          <p:nvPr>
            <p:extLst>
              <p:ext uri="{D42A27DB-BD31-4B8C-83A1-F6EECF244321}">
                <p14:modId xmlns:p14="http://schemas.microsoft.com/office/powerpoint/2010/main" val="2409365383"/>
              </p:ext>
            </p:extLst>
          </p:nvPr>
        </p:nvGraphicFramePr>
        <p:xfrm>
          <a:off x="903394" y="4899978"/>
          <a:ext cx="7382932" cy="1286933"/>
        </p:xfrm>
        <a:graphic>
          <a:graphicData uri="http://schemas.openxmlformats.org/drawingml/2006/table">
            <a:tbl>
              <a:tblPr firstRow="1" bandRow="1">
                <a:tableStyleId>{5940675A-B579-460E-94D1-54222C63F5DA}</a:tableStyleId>
              </a:tblPr>
              <a:tblGrid>
                <a:gridCol w="7382932">
                  <a:extLst>
                    <a:ext uri="{9D8B030D-6E8A-4147-A177-3AD203B41FA5}">
                      <a16:colId xmlns:a16="http://schemas.microsoft.com/office/drawing/2014/main" val="1963293731"/>
                    </a:ext>
                  </a:extLst>
                </a:gridCol>
              </a:tblGrid>
              <a:tr h="372533">
                <a:tc>
                  <a:txBody>
                    <a:bodyPr/>
                    <a:lstStyle/>
                    <a:p>
                      <a:r>
                        <a:rPr kumimoji="1" lang="ja-JP" altLang="ja-JP" sz="1800" kern="1200" dirty="0" smtClean="0">
                          <a:solidFill>
                            <a:schemeClr val="tx1"/>
                          </a:solidFill>
                          <a:effectLst/>
                          <a:latin typeface="メイリオ" panose="020B0604030504040204" pitchFamily="50" charset="-128"/>
                          <a:ea typeface="メイリオ" panose="020B0604030504040204" pitchFamily="50" charset="-128"/>
                          <a:cs typeface="+mn-cs"/>
                        </a:rPr>
                        <a:t> ストップワードの例 </a:t>
                      </a:r>
                      <a:endParaRPr kumimoji="1" lang="ja-JP" altLang="en-US"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337448232"/>
                  </a:ext>
                </a:extLst>
              </a:tr>
              <a:tr h="370840">
                <a:tc>
                  <a:txBody>
                    <a:bodyPr/>
                    <a:lstStyle/>
                    <a:p>
                      <a:r>
                        <a:rPr kumimoji="1" lang="en-US" altLang="ja-JP" sz="1800" kern="1200" dirty="0" smtClean="0">
                          <a:solidFill>
                            <a:schemeClr val="tx1"/>
                          </a:solidFill>
                          <a:effectLst/>
                          <a:latin typeface="メイリオ" panose="020B0604030504040204" pitchFamily="50" charset="-128"/>
                          <a:ea typeface="メイリオ" panose="020B0604030504040204" pitchFamily="50" charset="-128"/>
                          <a:cs typeface="+mn-cs"/>
                        </a:rPr>
                        <a:t>‘a’</a:t>
                      </a:r>
                      <a:r>
                        <a:rPr kumimoji="1" lang="ja-JP" altLang="ja-JP" sz="1800" kern="1200" dirty="0" err="1" smtClean="0">
                          <a:solidFill>
                            <a:schemeClr val="tx1"/>
                          </a:solidFill>
                          <a:effectLst/>
                          <a:latin typeface="メイリオ" panose="020B0604030504040204" pitchFamily="50" charset="-128"/>
                          <a:ea typeface="メイリオ" panose="020B0604030504040204" pitchFamily="50" charset="-128"/>
                          <a:cs typeface="+mn-cs"/>
                        </a:rPr>
                        <a:t>，</a:t>
                      </a:r>
                      <a:r>
                        <a:rPr kumimoji="1" lang="en-US" altLang="ja-JP" sz="1800" kern="1200" dirty="0" smtClean="0">
                          <a:solidFill>
                            <a:schemeClr val="tx1"/>
                          </a:solidFill>
                          <a:effectLst/>
                          <a:latin typeface="メイリオ" panose="020B0604030504040204" pitchFamily="50" charset="-128"/>
                          <a:ea typeface="メイリオ" panose="020B0604030504040204" pitchFamily="50" charset="-128"/>
                          <a:cs typeface="+mn-cs"/>
                        </a:rPr>
                        <a:t>’an’</a:t>
                      </a:r>
                      <a:r>
                        <a:rPr kumimoji="1" lang="ja-JP" altLang="ja-JP" sz="1800" kern="1200" dirty="0" err="1" smtClean="0">
                          <a:solidFill>
                            <a:schemeClr val="tx1"/>
                          </a:solidFill>
                          <a:effectLst/>
                          <a:latin typeface="メイリオ" panose="020B0604030504040204" pitchFamily="50" charset="-128"/>
                          <a:ea typeface="メイリオ" panose="020B0604030504040204" pitchFamily="50" charset="-128"/>
                          <a:cs typeface="+mn-cs"/>
                        </a:rPr>
                        <a:t>，</a:t>
                      </a:r>
                      <a:r>
                        <a:rPr kumimoji="1" lang="en-US" altLang="ja-JP" sz="1800" kern="1200" dirty="0" smtClean="0">
                          <a:solidFill>
                            <a:schemeClr val="tx1"/>
                          </a:solidFill>
                          <a:effectLst/>
                          <a:latin typeface="メイリオ" panose="020B0604030504040204" pitchFamily="50" charset="-128"/>
                          <a:ea typeface="メイリオ" panose="020B0604030504040204" pitchFamily="50" charset="-128"/>
                          <a:cs typeface="+mn-cs"/>
                        </a:rPr>
                        <a:t>’the’, ‘</a:t>
                      </a:r>
                      <a:r>
                        <a:rPr kumimoji="1" lang="en-US" altLang="ja-JP" sz="1800" kern="1200" dirty="0" err="1" smtClean="0">
                          <a:solidFill>
                            <a:schemeClr val="tx1"/>
                          </a:solidFill>
                          <a:effectLst/>
                          <a:latin typeface="メイリオ" panose="020B0604030504040204" pitchFamily="50" charset="-128"/>
                          <a:ea typeface="メイリオ" panose="020B0604030504040204" pitchFamily="50" charset="-128"/>
                          <a:cs typeface="+mn-cs"/>
                        </a:rPr>
                        <a:t>i</a:t>
                      </a:r>
                      <a:r>
                        <a:rPr kumimoji="1" lang="en-US" altLang="ja-JP" sz="1800" kern="1200" dirty="0" smtClean="0">
                          <a:solidFill>
                            <a:schemeClr val="tx1"/>
                          </a:solidFill>
                          <a:effectLst/>
                          <a:latin typeface="メイリオ" panose="020B0604030504040204" pitchFamily="50" charset="-128"/>
                          <a:ea typeface="メイリオ" panose="020B0604030504040204" pitchFamily="50" charset="-128"/>
                          <a:cs typeface="+mn-cs"/>
                        </a:rPr>
                        <a:t>’</a:t>
                      </a:r>
                      <a:r>
                        <a:rPr kumimoji="1" lang="ja-JP" altLang="ja-JP" sz="1800" kern="1200" dirty="0" err="1" smtClean="0">
                          <a:solidFill>
                            <a:schemeClr val="tx1"/>
                          </a:solidFill>
                          <a:effectLst/>
                          <a:latin typeface="メイリオ" panose="020B0604030504040204" pitchFamily="50" charset="-128"/>
                          <a:ea typeface="メイリオ" panose="020B0604030504040204" pitchFamily="50" charset="-128"/>
                          <a:cs typeface="+mn-cs"/>
                        </a:rPr>
                        <a:t>，</a:t>
                      </a:r>
                      <a:r>
                        <a:rPr kumimoji="1" lang="en-US" altLang="ja-JP" sz="1800" kern="1200" dirty="0" smtClean="0">
                          <a:solidFill>
                            <a:schemeClr val="tx1"/>
                          </a:solidFill>
                          <a:effectLst/>
                          <a:latin typeface="メイリオ" panose="020B0604030504040204" pitchFamily="50" charset="-128"/>
                          <a:ea typeface="メイリオ" panose="020B0604030504040204" pitchFamily="50" charset="-128"/>
                          <a:cs typeface="+mn-cs"/>
                        </a:rPr>
                        <a:t>’my’</a:t>
                      </a:r>
                      <a:r>
                        <a:rPr kumimoji="1" lang="ja-JP" altLang="ja-JP" sz="1800" kern="1200" dirty="0" err="1" smtClean="0">
                          <a:solidFill>
                            <a:schemeClr val="tx1"/>
                          </a:solidFill>
                          <a:effectLst/>
                          <a:latin typeface="メイリオ" panose="020B0604030504040204" pitchFamily="50" charset="-128"/>
                          <a:ea typeface="メイリオ" panose="020B0604030504040204" pitchFamily="50" charset="-128"/>
                          <a:cs typeface="+mn-cs"/>
                        </a:rPr>
                        <a:t>，</a:t>
                      </a:r>
                      <a:r>
                        <a:rPr kumimoji="1" lang="en-US" altLang="ja-JP" sz="1800" kern="1200" dirty="0" smtClean="0">
                          <a:solidFill>
                            <a:schemeClr val="tx1"/>
                          </a:solidFill>
                          <a:effectLst/>
                          <a:latin typeface="メイリオ" panose="020B0604030504040204" pitchFamily="50" charset="-128"/>
                          <a:ea typeface="メイリオ" panose="020B0604030504040204" pitchFamily="50" charset="-128"/>
                          <a:cs typeface="+mn-cs"/>
                        </a:rPr>
                        <a:t>’me’</a:t>
                      </a:r>
                      <a:r>
                        <a:rPr kumimoji="1" lang="ja-JP" altLang="ja-JP" sz="1800" kern="1200" dirty="0" err="1" smtClean="0">
                          <a:solidFill>
                            <a:schemeClr val="tx1"/>
                          </a:solidFill>
                          <a:effectLst/>
                          <a:latin typeface="メイリオ" panose="020B0604030504040204" pitchFamily="50" charset="-128"/>
                          <a:ea typeface="メイリオ" panose="020B0604030504040204" pitchFamily="50" charset="-128"/>
                          <a:cs typeface="+mn-cs"/>
                        </a:rPr>
                        <a:t>，</a:t>
                      </a:r>
                      <a:r>
                        <a:rPr kumimoji="1" lang="en-US" altLang="ja-JP" sz="1800" kern="1200" dirty="0" smtClean="0">
                          <a:solidFill>
                            <a:schemeClr val="tx1"/>
                          </a:solidFill>
                          <a:effectLst/>
                          <a:latin typeface="メイリオ" panose="020B0604030504040204" pitchFamily="50" charset="-128"/>
                          <a:ea typeface="メイリオ" panose="020B0604030504040204" pitchFamily="50" charset="-128"/>
                          <a:cs typeface="+mn-cs"/>
                        </a:rPr>
                        <a:t>’mine’, ‘you’, ’your’, ’yours’, ‘we’, ’our’, ’us’, ’he’, ‘his’</a:t>
                      </a:r>
                      <a:r>
                        <a:rPr kumimoji="1" lang="ja-JP" altLang="ja-JP" sz="1800" kern="1200" dirty="0" err="1" smtClean="0">
                          <a:solidFill>
                            <a:schemeClr val="tx1"/>
                          </a:solidFill>
                          <a:effectLst/>
                          <a:latin typeface="メイリオ" panose="020B0604030504040204" pitchFamily="50" charset="-128"/>
                          <a:ea typeface="メイリオ" panose="020B0604030504040204" pitchFamily="50" charset="-128"/>
                          <a:cs typeface="+mn-cs"/>
                        </a:rPr>
                        <a:t>，</a:t>
                      </a:r>
                      <a:r>
                        <a:rPr kumimoji="1" lang="en-US" altLang="ja-JP" sz="1800" kern="1200" dirty="0" smtClean="0">
                          <a:solidFill>
                            <a:schemeClr val="tx1"/>
                          </a:solidFill>
                          <a:effectLst/>
                          <a:latin typeface="メイリオ" panose="020B0604030504040204" pitchFamily="50" charset="-128"/>
                          <a:ea typeface="メイリオ" panose="020B0604030504040204" pitchFamily="50" charset="-128"/>
                          <a:cs typeface="+mn-cs"/>
                        </a:rPr>
                        <a:t>’him’</a:t>
                      </a:r>
                      <a:r>
                        <a:rPr kumimoji="1" lang="ja-JP" altLang="ja-JP" sz="1800" kern="1200" dirty="0" err="1" smtClean="0">
                          <a:solidFill>
                            <a:schemeClr val="tx1"/>
                          </a:solidFill>
                          <a:effectLst/>
                          <a:latin typeface="メイリオ" panose="020B0604030504040204" pitchFamily="50" charset="-128"/>
                          <a:ea typeface="メイリオ" panose="020B0604030504040204" pitchFamily="50" charset="-128"/>
                          <a:cs typeface="+mn-cs"/>
                        </a:rPr>
                        <a:t>，</a:t>
                      </a:r>
                      <a:r>
                        <a:rPr kumimoji="1" lang="en-US" altLang="ja-JP" sz="1800" kern="1200" dirty="0" smtClean="0">
                          <a:solidFill>
                            <a:schemeClr val="tx1"/>
                          </a:solidFill>
                          <a:effectLst/>
                          <a:latin typeface="メイリオ" panose="020B0604030504040204" pitchFamily="50" charset="-128"/>
                          <a:ea typeface="メイリオ" panose="020B0604030504040204" pitchFamily="50" charset="-128"/>
                          <a:cs typeface="+mn-cs"/>
                        </a:rPr>
                        <a:t>’she’</a:t>
                      </a:r>
                      <a:r>
                        <a:rPr kumimoji="1" lang="ja-JP" altLang="ja-JP" sz="1800" kern="1200" dirty="0" err="1" smtClean="0">
                          <a:solidFill>
                            <a:schemeClr val="tx1"/>
                          </a:solidFill>
                          <a:effectLst/>
                          <a:latin typeface="メイリオ" panose="020B0604030504040204" pitchFamily="50" charset="-128"/>
                          <a:ea typeface="メイリオ" panose="020B0604030504040204" pitchFamily="50" charset="-128"/>
                          <a:cs typeface="+mn-cs"/>
                        </a:rPr>
                        <a:t>，</a:t>
                      </a:r>
                      <a:r>
                        <a:rPr kumimoji="1" lang="en-US" altLang="ja-JP" sz="1800" kern="1200" dirty="0" smtClean="0">
                          <a:solidFill>
                            <a:schemeClr val="tx1"/>
                          </a:solidFill>
                          <a:effectLst/>
                          <a:latin typeface="メイリオ" panose="020B0604030504040204" pitchFamily="50" charset="-128"/>
                          <a:ea typeface="メイリオ" panose="020B0604030504040204" pitchFamily="50" charset="-128"/>
                          <a:cs typeface="+mn-cs"/>
                        </a:rPr>
                        <a:t>’her’, ‘hers’</a:t>
                      </a:r>
                      <a:r>
                        <a:rPr kumimoji="1" lang="ja-JP" altLang="ja-JP" sz="1800" kern="1200" dirty="0" err="1" smtClean="0">
                          <a:solidFill>
                            <a:schemeClr val="tx1"/>
                          </a:solidFill>
                          <a:effectLst/>
                          <a:latin typeface="メイリオ" panose="020B0604030504040204" pitchFamily="50" charset="-128"/>
                          <a:ea typeface="メイリオ" panose="020B0604030504040204" pitchFamily="50" charset="-128"/>
                          <a:cs typeface="+mn-cs"/>
                        </a:rPr>
                        <a:t>，</a:t>
                      </a:r>
                      <a:r>
                        <a:rPr kumimoji="1" lang="en-US" altLang="ja-JP" sz="1800" kern="1200" dirty="0" smtClean="0">
                          <a:solidFill>
                            <a:schemeClr val="tx1"/>
                          </a:solidFill>
                          <a:effectLst/>
                          <a:latin typeface="メイリオ" panose="020B0604030504040204" pitchFamily="50" charset="-128"/>
                          <a:ea typeface="メイリオ" panose="020B0604030504040204" pitchFamily="50" charset="-128"/>
                          <a:cs typeface="+mn-cs"/>
                        </a:rPr>
                        <a:t>’they’</a:t>
                      </a:r>
                      <a:r>
                        <a:rPr kumimoji="1" lang="ja-JP" altLang="ja-JP" sz="1800" kern="1200" dirty="0" err="1" smtClean="0">
                          <a:solidFill>
                            <a:schemeClr val="tx1"/>
                          </a:solidFill>
                          <a:effectLst/>
                          <a:latin typeface="メイリオ" panose="020B0604030504040204" pitchFamily="50" charset="-128"/>
                          <a:ea typeface="メイリオ" panose="020B0604030504040204" pitchFamily="50" charset="-128"/>
                          <a:cs typeface="+mn-cs"/>
                        </a:rPr>
                        <a:t>，</a:t>
                      </a:r>
                      <a:r>
                        <a:rPr kumimoji="1" lang="en-US" altLang="ja-JP" sz="1800" kern="1200" dirty="0" smtClean="0">
                          <a:solidFill>
                            <a:schemeClr val="tx1"/>
                          </a:solidFill>
                          <a:effectLst/>
                          <a:latin typeface="メイリオ" panose="020B0604030504040204" pitchFamily="50" charset="-128"/>
                          <a:ea typeface="メイリオ" panose="020B0604030504040204" pitchFamily="50" charset="-128"/>
                          <a:cs typeface="+mn-cs"/>
                        </a:rPr>
                        <a:t>’their’</a:t>
                      </a:r>
                      <a:r>
                        <a:rPr kumimoji="1" lang="ja-JP" altLang="ja-JP" sz="1800" kern="1200" dirty="0" err="1" smtClean="0">
                          <a:solidFill>
                            <a:schemeClr val="tx1"/>
                          </a:solidFill>
                          <a:effectLst/>
                          <a:latin typeface="メイリオ" panose="020B0604030504040204" pitchFamily="50" charset="-128"/>
                          <a:ea typeface="メイリオ" panose="020B0604030504040204" pitchFamily="50" charset="-128"/>
                          <a:cs typeface="+mn-cs"/>
                        </a:rPr>
                        <a:t>，</a:t>
                      </a:r>
                      <a:r>
                        <a:rPr kumimoji="1" lang="en-US" altLang="ja-JP" sz="1800" kern="1200" dirty="0" smtClean="0">
                          <a:solidFill>
                            <a:schemeClr val="tx1"/>
                          </a:solidFill>
                          <a:effectLst/>
                          <a:latin typeface="メイリオ" panose="020B0604030504040204" pitchFamily="50" charset="-128"/>
                          <a:ea typeface="メイリオ" panose="020B0604030504040204" pitchFamily="50" charset="-128"/>
                          <a:cs typeface="+mn-cs"/>
                        </a:rPr>
                        <a:t>’theirs’</a:t>
                      </a:r>
                      <a:r>
                        <a:rPr kumimoji="1" lang="ja-JP" altLang="ja-JP" sz="1800" kern="1200" dirty="0" err="1" smtClean="0">
                          <a:solidFill>
                            <a:schemeClr val="tx1"/>
                          </a:solidFill>
                          <a:effectLst/>
                          <a:latin typeface="メイリオ" panose="020B0604030504040204" pitchFamily="50" charset="-128"/>
                          <a:ea typeface="メイリオ" panose="020B0604030504040204" pitchFamily="50" charset="-128"/>
                          <a:cs typeface="+mn-cs"/>
                        </a:rPr>
                        <a:t>，</a:t>
                      </a:r>
                      <a:r>
                        <a:rPr kumimoji="1" lang="en-US" altLang="ja-JP" sz="1800" kern="1200" dirty="0" smtClean="0">
                          <a:solidFill>
                            <a:schemeClr val="tx1"/>
                          </a:solidFill>
                          <a:effectLst/>
                          <a:latin typeface="メイリオ" panose="020B0604030504040204" pitchFamily="50" charset="-128"/>
                          <a:ea typeface="メイリオ" panose="020B0604030504040204" pitchFamily="50" charset="-128"/>
                          <a:cs typeface="+mn-cs"/>
                        </a:rPr>
                        <a:t>’it’</a:t>
                      </a:r>
                      <a:r>
                        <a:rPr kumimoji="1" lang="ja-JP" altLang="ja-JP" sz="1800" kern="1200" dirty="0" err="1" smtClean="0">
                          <a:solidFill>
                            <a:schemeClr val="tx1"/>
                          </a:solidFill>
                          <a:effectLst/>
                          <a:latin typeface="メイリオ" panose="020B0604030504040204" pitchFamily="50" charset="-128"/>
                          <a:ea typeface="メイリオ" panose="020B0604030504040204" pitchFamily="50" charset="-128"/>
                          <a:cs typeface="+mn-cs"/>
                        </a:rPr>
                        <a:t>，</a:t>
                      </a:r>
                      <a:r>
                        <a:rPr kumimoji="1" lang="en-US" altLang="ja-JP" sz="1800" kern="1200" dirty="0" smtClean="0">
                          <a:solidFill>
                            <a:schemeClr val="tx1"/>
                          </a:solidFill>
                          <a:effectLst/>
                          <a:latin typeface="メイリオ" panose="020B0604030504040204" pitchFamily="50" charset="-128"/>
                          <a:ea typeface="メイリオ" panose="020B0604030504040204" pitchFamily="50" charset="-128"/>
                          <a:cs typeface="+mn-cs"/>
                        </a:rPr>
                        <a:t>’its’</a:t>
                      </a:r>
                      <a:r>
                        <a:rPr kumimoji="1" lang="ja-JP" altLang="ja-JP" sz="1800" kern="1200" dirty="0" err="1" smtClean="0">
                          <a:solidFill>
                            <a:schemeClr val="tx1"/>
                          </a:solidFill>
                          <a:effectLst/>
                          <a:latin typeface="メイリオ" panose="020B0604030504040204" pitchFamily="50" charset="-128"/>
                          <a:ea typeface="メイリオ" panose="020B0604030504040204" pitchFamily="50" charset="-128"/>
                          <a:cs typeface="+mn-cs"/>
                        </a:rPr>
                        <a:t>，</a:t>
                      </a:r>
                      <a:r>
                        <a:rPr kumimoji="1" lang="en-US" altLang="ja-JP" sz="1800" kern="1200" dirty="0" smtClean="0">
                          <a:solidFill>
                            <a:schemeClr val="tx1"/>
                          </a:solidFill>
                          <a:effectLst/>
                          <a:latin typeface="メイリオ" panose="020B0604030504040204" pitchFamily="50" charset="-128"/>
                          <a:ea typeface="メイリオ" panose="020B0604030504040204" pitchFamily="50" charset="-128"/>
                          <a:cs typeface="+mn-cs"/>
                        </a:rPr>
                        <a:t>’this’</a:t>
                      </a:r>
                      <a:endParaRPr kumimoji="1" lang="ja-JP" altLang="en-US"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497121323"/>
                  </a:ext>
                </a:extLst>
              </a:tr>
            </a:tbl>
          </a:graphicData>
        </a:graphic>
      </p:graphicFrame>
    </p:spTree>
    <p:extLst>
      <p:ext uri="{BB962C8B-B14F-4D97-AF65-F5344CB8AC3E}">
        <p14:creationId xmlns:p14="http://schemas.microsoft.com/office/powerpoint/2010/main" val="42315589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zh-TW" dirty="0"/>
              <a:t>(2)</a:t>
            </a:r>
            <a:r>
              <a:rPr lang="zh-TW" altLang="en-US" dirty="0"/>
              <a:t>英語例文出題機能</a:t>
            </a:r>
            <a:endParaRPr lang="ja-JP" altLang="ja-JP" dirty="0"/>
          </a:p>
        </p:txBody>
      </p:sp>
      <p:sp>
        <p:nvSpPr>
          <p:cNvPr id="4" name="スライド番号プレースホルダー 3"/>
          <p:cNvSpPr>
            <a:spLocks noGrp="1"/>
          </p:cNvSpPr>
          <p:nvPr>
            <p:ph type="sldNum" sz="quarter" idx="12"/>
          </p:nvPr>
        </p:nvSpPr>
        <p:spPr/>
        <p:txBody>
          <a:bodyPr/>
          <a:lstStyle/>
          <a:p>
            <a:fld id="{F0C8BD7C-297B-4AB2-8DEE-2A64CFBF57C1}" type="slidenum">
              <a:rPr lang="ja-JP" altLang="en-US" smtClean="0"/>
              <a:pPr/>
              <a:t>12</a:t>
            </a:fld>
            <a:endParaRPr lang="ja-JP" altLang="en-US" dirty="0"/>
          </a:p>
        </p:txBody>
      </p:sp>
      <p:sp>
        <p:nvSpPr>
          <p:cNvPr id="6" name="テキスト ボックス 5"/>
          <p:cNvSpPr txBox="1"/>
          <p:nvPr/>
        </p:nvSpPr>
        <p:spPr>
          <a:xfrm>
            <a:off x="900855" y="2589371"/>
            <a:ext cx="8084457" cy="2031325"/>
          </a:xfrm>
          <a:prstGeom prst="rect">
            <a:avLst/>
          </a:prstGeom>
          <a:noFill/>
        </p:spPr>
        <p:txBody>
          <a:bodyPr wrap="none" rtlCol="0">
            <a:spAutoFit/>
          </a:bodyPr>
          <a:lstStyle/>
          <a:p>
            <a:r>
              <a:rPr lang="ja-JP" altLang="en-US" dirty="0" smtClean="0">
                <a:latin typeface="メイリオ" panose="020B0604030504040204" pitchFamily="50" charset="-128"/>
                <a:ea typeface="メイリオ" panose="020B0604030504040204" pitchFamily="50" charset="-128"/>
              </a:rPr>
              <a:t>ドキュメントの形式ごとに単語に重みを設定する．</a:t>
            </a:r>
            <a:endParaRPr lang="en-US" altLang="ja-JP" dirty="0" smtClean="0">
              <a:latin typeface="メイリオ" panose="020B0604030504040204" pitchFamily="50" charset="-128"/>
              <a:ea typeface="メイリオ" panose="020B0604030504040204" pitchFamily="50" charset="-128"/>
            </a:endParaRPr>
          </a:p>
          <a:p>
            <a:r>
              <a:rPr lang="ja-JP" altLang="ja-JP" dirty="0" smtClean="0">
                <a:latin typeface="メイリオ" panose="020B0604030504040204" pitchFamily="50" charset="-128"/>
                <a:ea typeface="メイリオ" panose="020B0604030504040204" pitchFamily="50" charset="-128"/>
              </a:rPr>
              <a:t>例えば</a:t>
            </a:r>
            <a:r>
              <a:rPr lang="ja-JP" altLang="ja-JP" dirty="0">
                <a:latin typeface="メイリオ" panose="020B0604030504040204" pitchFamily="50" charset="-128"/>
                <a:ea typeface="メイリオ" panose="020B0604030504040204" pitchFamily="50" charset="-128"/>
              </a:rPr>
              <a:t>，</a:t>
            </a:r>
            <a:r>
              <a:rPr lang="en-US" altLang="ja-JP" dirty="0">
                <a:latin typeface="メイリオ" panose="020B0604030504040204" pitchFamily="50" charset="-128"/>
                <a:ea typeface="メイリオ" panose="020B0604030504040204" pitchFamily="50" charset="-128"/>
              </a:rPr>
              <a:t>Web</a:t>
            </a:r>
            <a:r>
              <a:rPr lang="ja-JP" altLang="ja-JP" dirty="0">
                <a:latin typeface="メイリオ" panose="020B0604030504040204" pitchFamily="50" charset="-128"/>
                <a:ea typeface="メイリオ" panose="020B0604030504040204" pitchFamily="50" charset="-128"/>
              </a:rPr>
              <a:t>文書の英文よりも，プレゼンテーション資料</a:t>
            </a:r>
            <a:r>
              <a:rPr lang="ja-JP" altLang="ja-JP" dirty="0" smtClean="0">
                <a:latin typeface="メイリオ" panose="020B0604030504040204" pitchFamily="50" charset="-128"/>
                <a:ea typeface="メイリオ" panose="020B0604030504040204" pitchFamily="50" charset="-128"/>
              </a:rPr>
              <a:t>の</a:t>
            </a:r>
            <a:endParaRPr lang="en-US" altLang="ja-JP" dirty="0" smtClean="0">
              <a:latin typeface="メイリオ" panose="020B0604030504040204" pitchFamily="50" charset="-128"/>
              <a:ea typeface="メイリオ" panose="020B0604030504040204" pitchFamily="50" charset="-128"/>
            </a:endParaRPr>
          </a:p>
          <a:p>
            <a:r>
              <a:rPr lang="ja-JP" altLang="ja-JP" dirty="0" smtClean="0">
                <a:latin typeface="メイリオ" panose="020B0604030504040204" pitchFamily="50" charset="-128"/>
                <a:ea typeface="メイリオ" panose="020B0604030504040204" pitchFamily="50" charset="-128"/>
              </a:rPr>
              <a:t>英文に重点</a:t>
            </a:r>
            <a:r>
              <a:rPr lang="ja-JP" altLang="ja-JP" dirty="0">
                <a:latin typeface="メイリオ" panose="020B0604030504040204" pitchFamily="50" charset="-128"/>
                <a:ea typeface="メイリオ" panose="020B0604030504040204" pitchFamily="50" charset="-128"/>
              </a:rPr>
              <a:t>を</a:t>
            </a:r>
            <a:r>
              <a:rPr lang="ja-JP" altLang="ja-JP" dirty="0" smtClean="0">
                <a:latin typeface="メイリオ" panose="020B0604030504040204" pitchFamily="50" charset="-128"/>
                <a:ea typeface="メイリオ" panose="020B0604030504040204" pitchFamily="50" charset="-128"/>
              </a:rPr>
              <a:t>置きたい場合，</a:t>
            </a:r>
            <a:endParaRPr lang="en-US" altLang="ja-JP" dirty="0" smtClean="0">
              <a:latin typeface="メイリオ" panose="020B0604030504040204" pitchFamily="50" charset="-128"/>
              <a:ea typeface="メイリオ" panose="020B0604030504040204" pitchFamily="50" charset="-128"/>
            </a:endParaRPr>
          </a:p>
          <a:p>
            <a:r>
              <a:rPr lang="en-US" altLang="ja-JP" i="1" dirty="0" smtClean="0">
                <a:latin typeface="メイリオ" panose="020B0604030504040204" pitchFamily="50" charset="-128"/>
                <a:ea typeface="メイリオ" panose="020B0604030504040204" pitchFamily="50" charset="-128"/>
              </a:rPr>
              <a:t>W</a:t>
            </a:r>
            <a:r>
              <a:rPr lang="en-US" altLang="ja-JP" baseline="-25000" dirty="0" smtClean="0">
                <a:latin typeface="メイリオ" panose="020B0604030504040204" pitchFamily="50" charset="-128"/>
                <a:ea typeface="メイリオ" panose="020B0604030504040204" pitchFamily="50" charset="-128"/>
              </a:rPr>
              <a:t>1</a:t>
            </a:r>
            <a:r>
              <a:rPr lang="en-US" altLang="ja-JP" i="1" baseline="30000" dirty="0" smtClean="0">
                <a:latin typeface="メイリオ" panose="020B0604030504040204" pitchFamily="50" charset="-128"/>
                <a:ea typeface="メイリオ" panose="020B0604030504040204" pitchFamily="50" charset="-128"/>
              </a:rPr>
              <a:t> </a:t>
            </a:r>
            <a:r>
              <a:rPr lang="en-US" altLang="ja-JP" i="1" baseline="30000" dirty="0">
                <a:latin typeface="メイリオ" panose="020B0604030504040204" pitchFamily="50" charset="-128"/>
                <a:ea typeface="メイリオ" panose="020B0604030504040204" pitchFamily="50" charset="-128"/>
              </a:rPr>
              <a:t>t</a:t>
            </a:r>
            <a:r>
              <a:rPr lang="en-US" altLang="ja-JP" dirty="0">
                <a:latin typeface="メイリオ" panose="020B0604030504040204" pitchFamily="50" charset="-128"/>
                <a:ea typeface="メイリオ" panose="020B0604030504040204" pitchFamily="50" charset="-128"/>
              </a:rPr>
              <a:t> (Web</a:t>
            </a:r>
            <a:r>
              <a:rPr lang="ja-JP" altLang="ja-JP" dirty="0">
                <a:latin typeface="メイリオ" panose="020B0604030504040204" pitchFamily="50" charset="-128"/>
                <a:ea typeface="メイリオ" panose="020B0604030504040204" pitchFamily="50" charset="-128"/>
              </a:rPr>
              <a:t>文書</a:t>
            </a:r>
            <a:r>
              <a:rPr lang="en-US" altLang="ja-JP" dirty="0">
                <a:latin typeface="メイリオ" panose="020B0604030504040204" pitchFamily="50" charset="-128"/>
                <a:ea typeface="メイリオ" panose="020B0604030504040204" pitchFamily="50" charset="-128"/>
              </a:rPr>
              <a:t>)=1</a:t>
            </a:r>
            <a:r>
              <a:rPr lang="ja-JP" altLang="ja-JP" dirty="0" err="1">
                <a:latin typeface="メイリオ" panose="020B0604030504040204" pitchFamily="50" charset="-128"/>
                <a:ea typeface="メイリオ" panose="020B0604030504040204" pitchFamily="50" charset="-128"/>
              </a:rPr>
              <a:t>，</a:t>
            </a:r>
            <a:r>
              <a:rPr lang="en-US" altLang="ja-JP" i="1" dirty="0">
                <a:latin typeface="メイリオ" panose="020B0604030504040204" pitchFamily="50" charset="-128"/>
                <a:ea typeface="メイリオ" panose="020B0604030504040204" pitchFamily="50" charset="-128"/>
              </a:rPr>
              <a:t>W</a:t>
            </a:r>
            <a:r>
              <a:rPr lang="en-US" altLang="ja-JP" baseline="-25000" dirty="0">
                <a:latin typeface="メイリオ" panose="020B0604030504040204" pitchFamily="50" charset="-128"/>
                <a:ea typeface="メイリオ" panose="020B0604030504040204" pitchFamily="50" charset="-128"/>
              </a:rPr>
              <a:t>1</a:t>
            </a:r>
            <a:r>
              <a:rPr lang="en-US" altLang="ja-JP" i="1" baseline="30000" dirty="0">
                <a:latin typeface="メイリオ" panose="020B0604030504040204" pitchFamily="50" charset="-128"/>
                <a:ea typeface="メイリオ" panose="020B0604030504040204" pitchFamily="50" charset="-128"/>
              </a:rPr>
              <a:t> t</a:t>
            </a:r>
            <a:r>
              <a:rPr lang="en-US" altLang="ja-JP" dirty="0">
                <a:latin typeface="メイリオ" panose="020B0604030504040204" pitchFamily="50" charset="-128"/>
                <a:ea typeface="メイリオ" panose="020B0604030504040204" pitchFamily="50" charset="-128"/>
              </a:rPr>
              <a:t> (</a:t>
            </a:r>
            <a:r>
              <a:rPr lang="ja-JP" altLang="ja-JP" dirty="0">
                <a:latin typeface="メイリオ" panose="020B0604030504040204" pitchFamily="50" charset="-128"/>
                <a:ea typeface="メイリオ" panose="020B0604030504040204" pitchFamily="50" charset="-128"/>
              </a:rPr>
              <a:t>プレゼンテーション資料</a:t>
            </a:r>
            <a:r>
              <a:rPr lang="en-US" altLang="ja-JP" dirty="0">
                <a:latin typeface="メイリオ" panose="020B0604030504040204" pitchFamily="50" charset="-128"/>
                <a:ea typeface="メイリオ" panose="020B0604030504040204" pitchFamily="50" charset="-128"/>
              </a:rPr>
              <a:t>)=2</a:t>
            </a:r>
            <a:r>
              <a:rPr lang="ja-JP" altLang="ja-JP" dirty="0" err="1">
                <a:latin typeface="メイリオ" panose="020B0604030504040204" pitchFamily="50" charset="-128"/>
                <a:ea typeface="メイリオ" panose="020B0604030504040204" pitchFamily="50" charset="-128"/>
              </a:rPr>
              <a:t>のように</a:t>
            </a:r>
            <a:r>
              <a:rPr lang="ja-JP" altLang="ja-JP" dirty="0">
                <a:latin typeface="メイリオ" panose="020B0604030504040204" pitchFamily="50" charset="-128"/>
                <a:ea typeface="メイリオ" panose="020B0604030504040204" pitchFamily="50" charset="-128"/>
              </a:rPr>
              <a:t>設定する</a:t>
            </a:r>
            <a:r>
              <a:rPr lang="ja-JP" altLang="ja-JP" dirty="0" smtClean="0">
                <a:latin typeface="メイリオ" panose="020B0604030504040204" pitchFamily="50" charset="-128"/>
                <a:ea typeface="メイリオ" panose="020B0604030504040204" pitchFamily="50" charset="-128"/>
              </a:rPr>
              <a:t>．</a:t>
            </a:r>
            <a:endParaRPr lang="en-US" altLang="ja-JP" dirty="0" smtClean="0">
              <a:latin typeface="メイリオ" panose="020B0604030504040204" pitchFamily="50" charset="-128"/>
              <a:ea typeface="メイリオ" panose="020B0604030504040204" pitchFamily="50" charset="-128"/>
            </a:endParaRPr>
          </a:p>
          <a:p>
            <a:r>
              <a:rPr lang="ja-JP" altLang="ja-JP" dirty="0" smtClean="0">
                <a:latin typeface="メイリオ" panose="020B0604030504040204" pitchFamily="50" charset="-128"/>
                <a:ea typeface="メイリオ" panose="020B0604030504040204" pitchFamily="50" charset="-128"/>
              </a:rPr>
              <a:t>また</a:t>
            </a:r>
            <a:r>
              <a:rPr lang="ja-JP" altLang="ja-JP" dirty="0">
                <a:latin typeface="メイリオ" panose="020B0604030504040204" pitchFamily="50" charset="-128"/>
                <a:ea typeface="メイリオ" panose="020B0604030504040204" pitchFamily="50" charset="-128"/>
              </a:rPr>
              <a:t>，学習者自身が作成した英文に重点を置きたい場合は</a:t>
            </a:r>
            <a:r>
              <a:rPr lang="ja-JP" altLang="ja-JP" dirty="0" smtClean="0">
                <a:latin typeface="メイリオ" panose="020B0604030504040204" pitchFamily="50" charset="-128"/>
                <a:ea typeface="メイリオ" panose="020B0604030504040204" pitchFamily="50" charset="-128"/>
              </a:rPr>
              <a:t>，</a:t>
            </a:r>
            <a:endParaRPr lang="en-US" altLang="ja-JP" dirty="0" smtClean="0">
              <a:latin typeface="メイリオ" panose="020B0604030504040204" pitchFamily="50" charset="-128"/>
              <a:ea typeface="メイリオ" panose="020B0604030504040204" pitchFamily="50" charset="-128"/>
            </a:endParaRPr>
          </a:p>
          <a:p>
            <a:r>
              <a:rPr lang="en-US" altLang="ja-JP" i="1" dirty="0" smtClean="0">
                <a:latin typeface="メイリオ" panose="020B0604030504040204" pitchFamily="50" charset="-128"/>
                <a:ea typeface="メイリオ" panose="020B0604030504040204" pitchFamily="50" charset="-128"/>
              </a:rPr>
              <a:t>W</a:t>
            </a:r>
            <a:r>
              <a:rPr lang="en-US" altLang="ja-JP" baseline="-25000" dirty="0" smtClean="0">
                <a:latin typeface="メイリオ" panose="020B0604030504040204" pitchFamily="50" charset="-128"/>
                <a:ea typeface="メイリオ" panose="020B0604030504040204" pitchFamily="50" charset="-128"/>
              </a:rPr>
              <a:t>2</a:t>
            </a:r>
            <a:r>
              <a:rPr lang="en-US" altLang="ja-JP" i="1" baseline="30000" dirty="0" smtClean="0">
                <a:latin typeface="メイリオ" panose="020B0604030504040204" pitchFamily="50" charset="-128"/>
                <a:ea typeface="メイリオ" panose="020B0604030504040204" pitchFamily="50" charset="-128"/>
              </a:rPr>
              <a:t> </a:t>
            </a:r>
            <a:r>
              <a:rPr lang="en-US" altLang="ja-JP" i="1" baseline="30000" dirty="0">
                <a:latin typeface="メイリオ" panose="020B0604030504040204" pitchFamily="50" charset="-128"/>
                <a:ea typeface="メイリオ" panose="020B0604030504040204" pitchFamily="50" charset="-128"/>
              </a:rPr>
              <a:t>t</a:t>
            </a:r>
            <a:r>
              <a:rPr lang="en-US" altLang="ja-JP" dirty="0">
                <a:latin typeface="メイリオ" panose="020B0604030504040204" pitchFamily="50" charset="-128"/>
                <a:ea typeface="メイリオ" panose="020B0604030504040204" pitchFamily="50" charset="-128"/>
              </a:rPr>
              <a:t> (</a:t>
            </a:r>
            <a:r>
              <a:rPr lang="ja-JP" altLang="ja-JP" dirty="0">
                <a:latin typeface="メイリオ" panose="020B0604030504040204" pitchFamily="50" charset="-128"/>
                <a:ea typeface="メイリオ" panose="020B0604030504040204" pitchFamily="50" charset="-128"/>
              </a:rPr>
              <a:t>自身が作成</a:t>
            </a:r>
            <a:r>
              <a:rPr lang="en-US" altLang="ja-JP" dirty="0">
                <a:latin typeface="メイリオ" panose="020B0604030504040204" pitchFamily="50" charset="-128"/>
                <a:ea typeface="メイリオ" panose="020B0604030504040204" pitchFamily="50" charset="-128"/>
              </a:rPr>
              <a:t>) = 2</a:t>
            </a:r>
            <a:r>
              <a:rPr lang="ja-JP" altLang="ja-JP" dirty="0" err="1">
                <a:latin typeface="メイリオ" panose="020B0604030504040204" pitchFamily="50" charset="-128"/>
                <a:ea typeface="メイリオ" panose="020B0604030504040204" pitchFamily="50" charset="-128"/>
              </a:rPr>
              <a:t>，</a:t>
            </a:r>
            <a:r>
              <a:rPr lang="en-US" altLang="ja-JP" i="1" dirty="0">
                <a:latin typeface="メイリオ" panose="020B0604030504040204" pitchFamily="50" charset="-128"/>
                <a:ea typeface="メイリオ" panose="020B0604030504040204" pitchFamily="50" charset="-128"/>
              </a:rPr>
              <a:t>W</a:t>
            </a:r>
            <a:r>
              <a:rPr lang="en-US" altLang="ja-JP" baseline="-25000" dirty="0">
                <a:latin typeface="メイリオ" panose="020B0604030504040204" pitchFamily="50" charset="-128"/>
                <a:ea typeface="メイリオ" panose="020B0604030504040204" pitchFamily="50" charset="-128"/>
              </a:rPr>
              <a:t>2</a:t>
            </a:r>
            <a:r>
              <a:rPr lang="en-US" altLang="ja-JP" i="1" baseline="30000" dirty="0">
                <a:latin typeface="メイリオ" panose="020B0604030504040204" pitchFamily="50" charset="-128"/>
                <a:ea typeface="メイリオ" panose="020B0604030504040204" pitchFamily="50" charset="-128"/>
              </a:rPr>
              <a:t> t</a:t>
            </a:r>
            <a:r>
              <a:rPr lang="en-US" altLang="ja-JP" dirty="0">
                <a:latin typeface="メイリオ" panose="020B0604030504040204" pitchFamily="50" charset="-128"/>
                <a:ea typeface="メイリオ" panose="020B0604030504040204" pitchFamily="50" charset="-128"/>
              </a:rPr>
              <a:t> (</a:t>
            </a:r>
            <a:r>
              <a:rPr lang="ja-JP" altLang="ja-JP" dirty="0">
                <a:latin typeface="メイリオ" panose="020B0604030504040204" pitchFamily="50" charset="-128"/>
                <a:ea typeface="メイリオ" panose="020B0604030504040204" pitchFamily="50" charset="-128"/>
              </a:rPr>
              <a:t>他者が作成</a:t>
            </a:r>
            <a:r>
              <a:rPr lang="en-US" altLang="ja-JP" dirty="0">
                <a:latin typeface="メイリオ" panose="020B0604030504040204" pitchFamily="50" charset="-128"/>
                <a:ea typeface="メイリオ" panose="020B0604030504040204" pitchFamily="50" charset="-128"/>
              </a:rPr>
              <a:t>) = 1</a:t>
            </a:r>
            <a:r>
              <a:rPr lang="ja-JP" altLang="ja-JP" dirty="0" err="1">
                <a:latin typeface="メイリオ" panose="020B0604030504040204" pitchFamily="50" charset="-128"/>
                <a:ea typeface="メイリオ" panose="020B0604030504040204" pitchFamily="50" charset="-128"/>
              </a:rPr>
              <a:t>のように</a:t>
            </a:r>
            <a:r>
              <a:rPr lang="ja-JP" altLang="ja-JP" dirty="0">
                <a:latin typeface="メイリオ" panose="020B0604030504040204" pitchFamily="50" charset="-128"/>
                <a:ea typeface="メイリオ" panose="020B0604030504040204" pitchFamily="50" charset="-128"/>
              </a:rPr>
              <a:t>設定する． </a:t>
            </a:r>
          </a:p>
          <a:p>
            <a:endParaRPr kumimoji="1" lang="ja-JP" altLang="en-US" dirty="0"/>
          </a:p>
        </p:txBody>
      </p:sp>
    </p:spTree>
    <p:extLst>
      <p:ext uri="{BB962C8B-B14F-4D97-AF65-F5344CB8AC3E}">
        <p14:creationId xmlns:p14="http://schemas.microsoft.com/office/powerpoint/2010/main" val="35006560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ja-JP" dirty="0"/>
              <a:t>英語例文出題機能</a:t>
            </a:r>
            <a:br>
              <a:rPr lang="ja-JP" altLang="ja-JP" dirty="0"/>
            </a:br>
            <a:endParaRPr kumimoji="1" lang="ja-JP" altLang="en-US" dirty="0"/>
          </a:p>
        </p:txBody>
      </p:sp>
      <p:sp>
        <p:nvSpPr>
          <p:cNvPr id="3" name="コンテンツ プレースホルダー 2"/>
          <p:cNvSpPr>
            <a:spLocks noGrp="1"/>
          </p:cNvSpPr>
          <p:nvPr>
            <p:ph idx="1"/>
          </p:nvPr>
        </p:nvSpPr>
        <p:spPr>
          <a:xfrm>
            <a:off x="822960" y="1940561"/>
            <a:ext cx="7543801" cy="2015066"/>
          </a:xfrm>
        </p:spPr>
        <p:txBody>
          <a:bodyPr/>
          <a:lstStyle/>
          <a:p>
            <a:r>
              <a:rPr lang="en-US" altLang="ja-JP" dirty="0"/>
              <a:t>Step-1: </a:t>
            </a:r>
            <a:r>
              <a:rPr lang="ja-JP" altLang="ja-JP" dirty="0"/>
              <a:t>例文データベースから英文</a:t>
            </a:r>
            <a:r>
              <a:rPr lang="en-US" altLang="ja-JP" i="1" dirty="0" err="1"/>
              <a:t>e</a:t>
            </a:r>
            <a:r>
              <a:rPr lang="en-US" altLang="ja-JP" i="1" baseline="-25000" dirty="0" err="1"/>
              <a:t>i</a:t>
            </a:r>
            <a:r>
              <a:rPr lang="ja-JP" altLang="ja-JP" dirty="0"/>
              <a:t>を選択する．</a:t>
            </a:r>
          </a:p>
          <a:p>
            <a:r>
              <a:rPr lang="en-US" altLang="ja-JP" dirty="0"/>
              <a:t>Step-2: </a:t>
            </a:r>
            <a:r>
              <a:rPr lang="ja-JP" altLang="ja-JP" dirty="0"/>
              <a:t>英文</a:t>
            </a:r>
            <a:r>
              <a:rPr lang="en-US" altLang="ja-JP" i="1" dirty="0" err="1"/>
              <a:t>e</a:t>
            </a:r>
            <a:r>
              <a:rPr lang="en-US" altLang="ja-JP" i="1" baseline="-25000" dirty="0" err="1"/>
              <a:t>i</a:t>
            </a:r>
            <a:r>
              <a:rPr lang="ja-JP" altLang="ja-JP" dirty="0"/>
              <a:t>に含まれる全ての単語</a:t>
            </a:r>
            <a:r>
              <a:rPr lang="en-US" altLang="ja-JP" i="1" dirty="0"/>
              <a:t>t</a:t>
            </a:r>
            <a:r>
              <a:rPr lang="ja-JP" altLang="ja-JP" dirty="0"/>
              <a:t>について，英単語頻度算出機能によりある学習者</a:t>
            </a:r>
            <a:r>
              <a:rPr lang="en-US" altLang="ja-JP" i="1" dirty="0"/>
              <a:t>u</a:t>
            </a:r>
            <a:r>
              <a:rPr lang="ja-JP" altLang="ja-JP" dirty="0"/>
              <a:t>に対して算出した</a:t>
            </a:r>
            <a:r>
              <a:rPr lang="en-US" altLang="ja-JP" i="1" dirty="0"/>
              <a:t>Score</a:t>
            </a:r>
            <a:r>
              <a:rPr lang="en-US" altLang="ja-JP" dirty="0"/>
              <a:t>(</a:t>
            </a:r>
            <a:r>
              <a:rPr lang="en-US" altLang="ja-JP" i="1" dirty="0"/>
              <a:t>t</a:t>
            </a:r>
            <a:r>
              <a:rPr lang="en-US" altLang="ja-JP" dirty="0"/>
              <a:t>)</a:t>
            </a:r>
            <a:r>
              <a:rPr lang="ja-JP" altLang="ja-JP" dirty="0" err="1"/>
              <a:t>を抽</a:t>
            </a:r>
            <a:r>
              <a:rPr lang="ja-JP" altLang="ja-JP" dirty="0"/>
              <a:t>出する．</a:t>
            </a:r>
          </a:p>
          <a:p>
            <a:r>
              <a:rPr lang="en-US" altLang="ja-JP" dirty="0"/>
              <a:t>Step-3: </a:t>
            </a:r>
            <a:r>
              <a:rPr lang="ja-JP" altLang="ja-JP" dirty="0"/>
              <a:t>英文</a:t>
            </a:r>
            <a:r>
              <a:rPr lang="en-US" altLang="ja-JP" i="1" dirty="0" err="1"/>
              <a:t>e</a:t>
            </a:r>
            <a:r>
              <a:rPr lang="en-US" altLang="ja-JP" i="1" baseline="-25000" dirty="0" err="1"/>
              <a:t>i</a:t>
            </a:r>
            <a:r>
              <a:rPr lang="ja-JP" altLang="ja-JP" dirty="0"/>
              <a:t>について，英文スコア</a:t>
            </a:r>
            <a:r>
              <a:rPr lang="en-US" altLang="ja-JP" i="1" dirty="0" err="1"/>
              <a:t>SentenceScore</a:t>
            </a:r>
            <a:r>
              <a:rPr lang="en-US" altLang="ja-JP" dirty="0"/>
              <a:t>(</a:t>
            </a:r>
            <a:r>
              <a:rPr lang="en-US" altLang="ja-JP" i="1" dirty="0" err="1"/>
              <a:t>e</a:t>
            </a:r>
            <a:r>
              <a:rPr lang="en-US" altLang="ja-JP" i="1" baseline="-25000" dirty="0" err="1"/>
              <a:t>i</a:t>
            </a:r>
            <a:r>
              <a:rPr lang="en-US" altLang="ja-JP" dirty="0"/>
              <a:t>)</a:t>
            </a:r>
            <a:r>
              <a:rPr lang="ja-JP" altLang="ja-JP" dirty="0"/>
              <a:t>を，英単語スコア</a:t>
            </a:r>
            <a:r>
              <a:rPr lang="en-US" altLang="ja-JP" i="1" dirty="0"/>
              <a:t>Score</a:t>
            </a:r>
            <a:r>
              <a:rPr lang="en-US" altLang="ja-JP" dirty="0"/>
              <a:t>(</a:t>
            </a:r>
            <a:r>
              <a:rPr lang="en-US" altLang="ja-JP" i="1" dirty="0"/>
              <a:t>t</a:t>
            </a:r>
            <a:r>
              <a:rPr lang="en-US" altLang="ja-JP" dirty="0"/>
              <a:t>)</a:t>
            </a:r>
            <a:r>
              <a:rPr lang="ja-JP" altLang="ja-JP" dirty="0"/>
              <a:t>の和として算出する</a:t>
            </a:r>
            <a:endParaRPr kumimoji="1" lang="ja-JP" altLang="en-US" dirty="0"/>
          </a:p>
        </p:txBody>
      </p:sp>
      <p:sp>
        <p:nvSpPr>
          <p:cNvPr id="4" name="スライド番号プレースホルダー 3"/>
          <p:cNvSpPr>
            <a:spLocks noGrp="1"/>
          </p:cNvSpPr>
          <p:nvPr>
            <p:ph type="sldNum" sz="quarter" idx="12"/>
          </p:nvPr>
        </p:nvSpPr>
        <p:spPr/>
        <p:txBody>
          <a:bodyPr/>
          <a:lstStyle/>
          <a:p>
            <a:fld id="{F0C8BD7C-297B-4AB2-8DEE-2A64CFBF57C1}" type="slidenum">
              <a:rPr lang="ja-JP" altLang="en-US" smtClean="0"/>
              <a:pPr/>
              <a:t>13</a:t>
            </a:fld>
            <a:endParaRPr lang="ja-JP" altLang="en-US" dirty="0"/>
          </a:p>
        </p:txBody>
      </p:sp>
    </p:spTree>
    <p:extLst>
      <p:ext uri="{BB962C8B-B14F-4D97-AF65-F5344CB8AC3E}">
        <p14:creationId xmlns:p14="http://schemas.microsoft.com/office/powerpoint/2010/main" val="16782444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式</a:t>
            </a:r>
            <a:endParaRPr kumimoji="1" lang="ja-JP" altLang="en-US" dirty="0"/>
          </a:p>
        </p:txBody>
      </p:sp>
      <p:sp>
        <p:nvSpPr>
          <p:cNvPr id="4" name="スライド番号プレースホルダー 3"/>
          <p:cNvSpPr>
            <a:spLocks noGrp="1"/>
          </p:cNvSpPr>
          <p:nvPr>
            <p:ph type="sldNum" sz="quarter" idx="12"/>
          </p:nvPr>
        </p:nvSpPr>
        <p:spPr/>
        <p:txBody>
          <a:bodyPr/>
          <a:lstStyle/>
          <a:p>
            <a:fld id="{F0C8BD7C-297B-4AB2-8DEE-2A64CFBF57C1}" type="slidenum">
              <a:rPr lang="ja-JP" altLang="en-US" smtClean="0"/>
              <a:pPr/>
              <a:t>14</a:t>
            </a:fld>
            <a:endParaRPr lang="ja-JP" altLang="en-US" dirty="0"/>
          </a:p>
        </p:txBody>
      </p:sp>
      <p:sp>
        <p:nvSpPr>
          <p:cNvPr id="5" name="テキスト ボックス 4"/>
          <p:cNvSpPr txBox="1"/>
          <p:nvPr/>
        </p:nvSpPr>
        <p:spPr>
          <a:xfrm>
            <a:off x="818727" y="1958725"/>
            <a:ext cx="7802880" cy="923330"/>
          </a:xfrm>
          <a:prstGeom prst="rect">
            <a:avLst/>
          </a:prstGeom>
          <a:noFill/>
        </p:spPr>
        <p:txBody>
          <a:bodyPr wrap="square" rtlCol="0">
            <a:spAutoFit/>
          </a:bodyPr>
          <a:lstStyle/>
          <a:p>
            <a:r>
              <a:rPr lang="ja-JP" altLang="en-US" i="1" dirty="0" smtClean="0">
                <a:latin typeface="メイリオ" panose="020B0604030504040204" pitchFamily="50" charset="-128"/>
                <a:ea typeface="メイリオ" panose="020B0604030504040204" pitchFamily="50" charset="-128"/>
              </a:rPr>
              <a:t>式</a:t>
            </a:r>
            <a:r>
              <a:rPr lang="en-US" altLang="ja-JP" i="1" dirty="0" smtClean="0">
                <a:latin typeface="メイリオ" panose="020B0604030504040204" pitchFamily="50" charset="-128"/>
                <a:ea typeface="メイリオ" panose="020B0604030504040204" pitchFamily="50" charset="-128"/>
              </a:rPr>
              <a:t>1</a:t>
            </a:r>
            <a:r>
              <a:rPr lang="ja-JP" altLang="en-US" i="1" dirty="0" smtClean="0">
                <a:latin typeface="メイリオ" panose="020B0604030504040204" pitchFamily="50" charset="-128"/>
                <a:ea typeface="メイリオ" panose="020B0604030504040204" pitchFamily="50" charset="-128"/>
              </a:rPr>
              <a:t>は実際に計算</a:t>
            </a:r>
            <a:endParaRPr lang="en-US" altLang="ja-JP" i="1" dirty="0" smtClean="0">
              <a:latin typeface="メイリオ" panose="020B0604030504040204" pitchFamily="50" charset="-128"/>
              <a:ea typeface="メイリオ" panose="020B0604030504040204" pitchFamily="50" charset="-128"/>
            </a:endParaRPr>
          </a:p>
          <a:p>
            <a:r>
              <a:rPr lang="en-US" altLang="ja-JP" i="1" dirty="0" smtClean="0">
                <a:latin typeface="メイリオ" panose="020B0604030504040204" pitchFamily="50" charset="-128"/>
                <a:ea typeface="メイリオ" panose="020B0604030504040204" pitchFamily="50" charset="-128"/>
              </a:rPr>
              <a:t>N</a:t>
            </a:r>
            <a:r>
              <a:rPr lang="ja-JP" altLang="ja-JP" dirty="0">
                <a:latin typeface="メイリオ" panose="020B0604030504040204" pitchFamily="50" charset="-128"/>
                <a:ea typeface="メイリオ" panose="020B0604030504040204" pitchFamily="50" charset="-128"/>
              </a:rPr>
              <a:t>は学習者が読み書きした英文コンテンツ中に出現する英単語の総数である</a:t>
            </a:r>
            <a:r>
              <a:rPr lang="ja-JP" altLang="ja-JP" dirty="0" smtClean="0">
                <a:latin typeface="メイリオ" panose="020B0604030504040204" pitchFamily="50" charset="-128"/>
                <a:ea typeface="メイリオ" panose="020B0604030504040204" pitchFamily="50" charset="-128"/>
              </a:rPr>
              <a:t>．</a:t>
            </a:r>
            <a:endParaRPr lang="en-US" altLang="ja-JP" dirty="0" smtClean="0">
              <a:latin typeface="メイリオ" panose="020B0604030504040204" pitchFamily="50" charset="-128"/>
              <a:ea typeface="メイリオ" panose="020B0604030504040204" pitchFamily="50" charset="-128"/>
            </a:endParaRPr>
          </a:p>
        </p:txBody>
      </p:sp>
      <mc:AlternateContent xmlns:mc="http://schemas.openxmlformats.org/markup-compatibility/2006" xmlns:a14="http://schemas.microsoft.com/office/drawing/2010/main">
        <mc:Choice Requires="a14">
          <p:sp>
            <p:nvSpPr>
              <p:cNvPr id="7" name="コンテンツ プレースホルダー 2"/>
              <p:cNvSpPr txBox="1">
                <a:spLocks/>
              </p:cNvSpPr>
              <p:nvPr/>
            </p:nvSpPr>
            <p:spPr>
              <a:xfrm>
                <a:off x="948266" y="3159054"/>
                <a:ext cx="7543801" cy="2435013"/>
              </a:xfrm>
              <a:prstGeom prst="rect">
                <a:avLst/>
              </a:prstGeom>
            </p:spPr>
            <p:txBody>
              <a:bodyPr vert="horz" lIns="0" tIns="45720" rIns="0" bIns="45720" rtlCol="0">
                <a:normAutofit fontScale="92500" lnSpcReduction="2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endParaRPr lang="en-US" altLang="ja-JP" i="1" dirty="0" smtClean="0"/>
              </a:p>
              <a:p>
                <a:endParaRPr lang="en-US" altLang="ja-JP" i="1" dirty="0" smtClean="0"/>
              </a:p>
              <a:p>
                <a:endParaRPr lang="en-US" altLang="ja-JP" i="1" dirty="0" smtClean="0"/>
              </a:p>
              <a:p>
                <a:endParaRPr lang="en-US" altLang="ja-JP" i="1" dirty="0" smtClean="0"/>
              </a:p>
              <a:p>
                <a14:m>
                  <m:oMath xmlns:m="http://schemas.openxmlformats.org/officeDocument/2006/math">
                    <m:r>
                      <a:rPr lang="en-US" altLang="ja-JP" sz="3600" i="1">
                        <a:latin typeface="Cambria Math" panose="02040503050406030204" pitchFamily="18" charset="0"/>
                      </a:rPr>
                      <m:t>𝑆𝑐𝑜𝑟𝑒</m:t>
                    </m:r>
                    <m:r>
                      <a:rPr lang="en-US" altLang="ja-JP" sz="3600">
                        <a:latin typeface="Cambria Math" panose="02040503050406030204" pitchFamily="18" charset="0"/>
                      </a:rPr>
                      <m:t>(</m:t>
                    </m:r>
                    <m:r>
                      <a:rPr lang="en-US" altLang="ja-JP" sz="3600" i="1">
                        <a:latin typeface="Cambria Math" panose="02040503050406030204" pitchFamily="18" charset="0"/>
                      </a:rPr>
                      <m:t>𝑡</m:t>
                    </m:r>
                    <m:r>
                      <a:rPr lang="en-US" altLang="ja-JP" sz="3600">
                        <a:latin typeface="Cambria Math" panose="02040503050406030204" pitchFamily="18" charset="0"/>
                      </a:rPr>
                      <m:t>)=</m:t>
                    </m:r>
                    <m:f>
                      <m:fPr>
                        <m:ctrlPr>
                          <a:rPr lang="ja-JP" altLang="ja-JP" sz="3600" i="1">
                            <a:latin typeface="Cambria Math" panose="02040503050406030204" pitchFamily="18" charset="0"/>
                          </a:rPr>
                        </m:ctrlPr>
                      </m:fPr>
                      <m:num>
                        <m:nary>
                          <m:naryPr>
                            <m:chr m:val="∑"/>
                            <m:limLoc m:val="subSup"/>
                            <m:ctrlPr>
                              <a:rPr lang="ja-JP" altLang="ja-JP" sz="3600" i="1">
                                <a:latin typeface="Cambria Math" panose="02040503050406030204" pitchFamily="18" charset="0"/>
                              </a:rPr>
                            </m:ctrlPr>
                          </m:naryPr>
                          <m:sub>
                            <m:r>
                              <a:rPr lang="en-US" altLang="ja-JP" sz="3600" i="1">
                                <a:latin typeface="Cambria Math" panose="02040503050406030204" pitchFamily="18" charset="0"/>
                              </a:rPr>
                              <m:t>𝑖</m:t>
                            </m:r>
                            <m:r>
                              <a:rPr lang="en-US" altLang="ja-JP" sz="3600" i="1">
                                <a:latin typeface="Cambria Math" panose="02040503050406030204" pitchFamily="18" charset="0"/>
                              </a:rPr>
                              <m:t>=1</m:t>
                            </m:r>
                          </m:sub>
                          <m:sup>
                            <m:r>
                              <a:rPr lang="en-US" altLang="ja-JP" sz="3600" i="1">
                                <a:latin typeface="Cambria Math" panose="02040503050406030204" pitchFamily="18" charset="0"/>
                              </a:rPr>
                              <m:t>𝑛</m:t>
                            </m:r>
                          </m:sup>
                          <m:e>
                            <m:r>
                              <a:rPr lang="en-US" altLang="ja-JP" sz="3600" i="1">
                                <a:latin typeface="Cambria Math" panose="02040503050406030204" pitchFamily="18" charset="0"/>
                              </a:rPr>
                              <m:t>𝑇𝐹</m:t>
                            </m:r>
                            <m:d>
                              <m:dPr>
                                <m:ctrlPr>
                                  <a:rPr lang="ja-JP" altLang="ja-JP" sz="3600" i="1">
                                    <a:latin typeface="Cambria Math" panose="02040503050406030204" pitchFamily="18" charset="0"/>
                                  </a:rPr>
                                </m:ctrlPr>
                              </m:dPr>
                              <m:e>
                                <m:r>
                                  <a:rPr lang="en-US" altLang="ja-JP" sz="3600" i="1">
                                    <a:latin typeface="Cambria Math" panose="02040503050406030204" pitchFamily="18" charset="0"/>
                                  </a:rPr>
                                  <m:t>𝑡</m:t>
                                </m:r>
                                <m:r>
                                  <a:rPr lang="en-US" altLang="ja-JP" sz="3600" i="1">
                                    <a:latin typeface="Cambria Math" panose="02040503050406030204" pitchFamily="18" charset="0"/>
                                  </a:rPr>
                                  <m:t>,</m:t>
                                </m:r>
                                <m:sSub>
                                  <m:sSubPr>
                                    <m:ctrlPr>
                                      <a:rPr lang="ja-JP" altLang="ja-JP" sz="3600" i="1">
                                        <a:latin typeface="Cambria Math" panose="02040503050406030204" pitchFamily="18" charset="0"/>
                                      </a:rPr>
                                    </m:ctrlPr>
                                  </m:sSubPr>
                                  <m:e>
                                    <m:r>
                                      <a:rPr lang="en-US" altLang="ja-JP" sz="3600" i="1">
                                        <a:latin typeface="Cambria Math" panose="02040503050406030204" pitchFamily="18" charset="0"/>
                                      </a:rPr>
                                      <m:t>𝑑</m:t>
                                    </m:r>
                                  </m:e>
                                  <m:sub>
                                    <m:r>
                                      <a:rPr lang="en-US" altLang="ja-JP" sz="3600" i="1">
                                        <a:latin typeface="Cambria Math" panose="02040503050406030204" pitchFamily="18" charset="0"/>
                                      </a:rPr>
                                      <m:t>𝑖</m:t>
                                    </m:r>
                                  </m:sub>
                                </m:sSub>
                              </m:e>
                            </m:d>
                            <m:r>
                              <a:rPr lang="en-US" altLang="ja-JP" sz="3600" i="1">
                                <a:latin typeface="Cambria Math" panose="02040503050406030204" pitchFamily="18" charset="0"/>
                              </a:rPr>
                              <m:t>×</m:t>
                            </m:r>
                            <m:sSubSup>
                              <m:sSubSupPr>
                                <m:ctrlPr>
                                  <a:rPr lang="ja-JP" altLang="ja-JP" sz="3600" i="1" baseline="30000">
                                    <a:latin typeface="Cambria Math" panose="02040503050406030204" pitchFamily="18" charset="0"/>
                                  </a:rPr>
                                </m:ctrlPr>
                              </m:sSubSupPr>
                              <m:e>
                                <m:r>
                                  <a:rPr lang="en-US" altLang="ja-JP" sz="3600" i="1" baseline="30000">
                                    <a:latin typeface="Cambria Math" panose="02040503050406030204" pitchFamily="18" charset="0"/>
                                  </a:rPr>
                                  <m:t>𝑊</m:t>
                                </m:r>
                              </m:e>
                              <m:sub>
                                <m:r>
                                  <a:rPr lang="en-US" altLang="ja-JP" sz="3600" i="1" baseline="30000">
                                    <a:latin typeface="Cambria Math" panose="02040503050406030204" pitchFamily="18" charset="0"/>
                                  </a:rPr>
                                  <m:t>1</m:t>
                                </m:r>
                              </m:sub>
                              <m:sup>
                                <m:r>
                                  <a:rPr lang="en-US" altLang="ja-JP" sz="3600" i="1" baseline="30000">
                                    <a:latin typeface="Cambria Math" panose="02040503050406030204" pitchFamily="18" charset="0"/>
                                  </a:rPr>
                                  <m:t>𝑡</m:t>
                                </m:r>
                                <m:r>
                                  <a:rPr lang="en-US" altLang="ja-JP" sz="3600" i="1" baseline="30000">
                                    <a:latin typeface="Cambria Math" panose="02040503050406030204" pitchFamily="18" charset="0"/>
                                  </a:rPr>
                                  <m:t>,</m:t>
                                </m:r>
                                <m:r>
                                  <a:rPr lang="en-US" altLang="ja-JP" sz="3600" i="1" baseline="30000">
                                    <a:latin typeface="Cambria Math" panose="02040503050406030204" pitchFamily="18" charset="0"/>
                                  </a:rPr>
                                  <m:t>𝑑𝑖</m:t>
                                </m:r>
                              </m:sup>
                            </m:sSubSup>
                            <m:r>
                              <a:rPr lang="en-US" altLang="ja-JP" sz="3600">
                                <a:latin typeface="Cambria Math" panose="02040503050406030204" pitchFamily="18" charset="0"/>
                              </a:rPr>
                              <m:t>(</m:t>
                            </m:r>
                            <m:r>
                              <a:rPr lang="en-US" altLang="ja-JP" sz="3600" i="1">
                                <a:latin typeface="Cambria Math" panose="02040503050406030204" pitchFamily="18" charset="0"/>
                              </a:rPr>
                              <m:t>𝑐</m:t>
                            </m:r>
                            <m:r>
                              <a:rPr lang="en-US" altLang="ja-JP" sz="3600">
                                <a:latin typeface="Cambria Math" panose="02040503050406030204" pitchFamily="18" charset="0"/>
                              </a:rPr>
                              <m:t>)</m:t>
                            </m:r>
                            <m:r>
                              <a:rPr lang="en-US" altLang="ja-JP" sz="3600" i="1">
                                <a:latin typeface="Cambria Math" panose="02040503050406030204" pitchFamily="18" charset="0"/>
                              </a:rPr>
                              <m:t>×</m:t>
                            </m:r>
                            <m:sSubSup>
                              <m:sSubSupPr>
                                <m:ctrlPr>
                                  <a:rPr lang="ja-JP" altLang="ja-JP" sz="3600" i="1" baseline="30000">
                                    <a:latin typeface="Cambria Math" panose="02040503050406030204" pitchFamily="18" charset="0"/>
                                  </a:rPr>
                                </m:ctrlPr>
                              </m:sSubSupPr>
                              <m:e>
                                <m:r>
                                  <a:rPr lang="en-US" altLang="ja-JP" sz="3600" i="1" baseline="30000">
                                    <a:latin typeface="Cambria Math" panose="02040503050406030204" pitchFamily="18" charset="0"/>
                                  </a:rPr>
                                  <m:t>𝑊</m:t>
                                </m:r>
                              </m:e>
                              <m:sub>
                                <m:r>
                                  <a:rPr lang="en-US" altLang="ja-JP" sz="3600" i="1" baseline="30000">
                                    <a:latin typeface="Cambria Math" panose="02040503050406030204" pitchFamily="18" charset="0"/>
                                  </a:rPr>
                                  <m:t>2</m:t>
                                </m:r>
                              </m:sub>
                              <m:sup>
                                <m:r>
                                  <a:rPr lang="en-US" altLang="ja-JP" sz="3600" i="1" baseline="30000">
                                    <a:latin typeface="Cambria Math" panose="02040503050406030204" pitchFamily="18" charset="0"/>
                                  </a:rPr>
                                  <m:t>𝑡</m:t>
                                </m:r>
                                <m:r>
                                  <a:rPr lang="en-US" altLang="ja-JP" sz="3600" i="1" baseline="30000">
                                    <a:latin typeface="Cambria Math" panose="02040503050406030204" pitchFamily="18" charset="0"/>
                                  </a:rPr>
                                  <m:t>,</m:t>
                                </m:r>
                                <m:r>
                                  <a:rPr lang="en-US" altLang="ja-JP" sz="3600" i="1" baseline="30000">
                                    <a:latin typeface="Cambria Math" panose="02040503050406030204" pitchFamily="18" charset="0"/>
                                  </a:rPr>
                                  <m:t>𝑑𝑖</m:t>
                                </m:r>
                              </m:sup>
                            </m:sSubSup>
                            <m:r>
                              <a:rPr lang="en-US" altLang="ja-JP" sz="3600">
                                <a:latin typeface="Cambria Math" panose="02040503050406030204" pitchFamily="18" charset="0"/>
                              </a:rPr>
                              <m:t>(</m:t>
                            </m:r>
                            <m:r>
                              <a:rPr lang="en-US" altLang="ja-JP" sz="3600" i="1">
                                <a:latin typeface="Cambria Math" panose="02040503050406030204" pitchFamily="18" charset="0"/>
                              </a:rPr>
                              <m:t>𝑠</m:t>
                            </m:r>
                            <m:r>
                              <a:rPr lang="en-US" altLang="ja-JP" sz="3600">
                                <a:latin typeface="Cambria Math" panose="02040503050406030204" pitchFamily="18" charset="0"/>
                              </a:rPr>
                              <m:t>)</m:t>
                            </m:r>
                          </m:e>
                        </m:nary>
                      </m:num>
                      <m:den>
                        <m:r>
                          <a:rPr lang="en-US" altLang="ja-JP" sz="3600" i="1">
                            <a:latin typeface="Cambria Math" panose="02040503050406030204" pitchFamily="18" charset="0"/>
                          </a:rPr>
                          <m:t>𝑁</m:t>
                        </m:r>
                      </m:den>
                    </m:f>
                  </m:oMath>
                </a14:m>
                <a:endParaRPr lang="ja-JP" altLang="ja-JP" sz="3600" dirty="0"/>
              </a:p>
              <a:p>
                <a:endParaRPr lang="ja-JP" altLang="en-US" dirty="0"/>
              </a:p>
            </p:txBody>
          </p:sp>
        </mc:Choice>
        <mc:Fallback xmlns="">
          <p:sp>
            <p:nvSpPr>
              <p:cNvPr id="7" name="コンテンツ プレースホルダー 2"/>
              <p:cNvSpPr txBox="1">
                <a:spLocks noRot="1" noChangeAspect="1" noMove="1" noResize="1" noEditPoints="1" noAdjustHandles="1" noChangeArrowheads="1" noChangeShapeType="1" noTextEdit="1"/>
              </p:cNvSpPr>
              <p:nvPr/>
            </p:nvSpPr>
            <p:spPr>
              <a:xfrm>
                <a:off x="948266" y="3159054"/>
                <a:ext cx="7543801" cy="2435013"/>
              </a:xfrm>
              <a:prstGeom prst="rect">
                <a:avLst/>
              </a:prstGeom>
              <a:blipFill>
                <a:blip r:embed="rId2"/>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1322410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F0C8BD7C-297B-4AB2-8DEE-2A64CFBF57C1}" type="slidenum">
              <a:rPr kumimoji="1" lang="ja-JP" altLang="en-US" smtClean="0"/>
              <a:t>15</a:t>
            </a:fld>
            <a:endParaRPr kumimoji="1" lang="ja-JP" altLang="en-US"/>
          </a:p>
        </p:txBody>
      </p:sp>
      <p:sp>
        <p:nvSpPr>
          <p:cNvPr id="3" name="テキスト ボックス 2"/>
          <p:cNvSpPr txBox="1"/>
          <p:nvPr/>
        </p:nvSpPr>
        <p:spPr>
          <a:xfrm>
            <a:off x="386411" y="2593227"/>
            <a:ext cx="8248519" cy="1200329"/>
          </a:xfrm>
          <a:prstGeom prst="rect">
            <a:avLst/>
          </a:prstGeom>
          <a:noFill/>
        </p:spPr>
        <p:txBody>
          <a:bodyPr wrap="square" rtlCol="0">
            <a:spAutoFit/>
          </a:bodyPr>
          <a:lstStyle/>
          <a:p>
            <a:pPr algn="ctr"/>
            <a:r>
              <a:rPr kumimoji="1" lang="ja-JP" altLang="en-US" sz="7200" dirty="0" smtClean="0">
                <a:latin typeface="メイリオ" panose="020B0604030504040204" pitchFamily="50" charset="-128"/>
                <a:ea typeface="メイリオ" panose="020B0604030504040204" pitchFamily="50" charset="-128"/>
              </a:rPr>
              <a:t>実験　</a:t>
            </a:r>
            <a:endParaRPr kumimoji="1" lang="ja-JP" altLang="en-US" sz="72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92734802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F0C8BD7C-297B-4AB2-8DEE-2A64CFBF57C1}" type="slidenum">
              <a:rPr kumimoji="1" lang="ja-JP" altLang="en-US" smtClean="0"/>
              <a:t>16</a:t>
            </a:fld>
            <a:endParaRPr kumimoji="1" lang="ja-JP" altLang="en-US"/>
          </a:p>
        </p:txBody>
      </p:sp>
      <p:sp>
        <p:nvSpPr>
          <p:cNvPr id="3" name="テキスト ボックス 2"/>
          <p:cNvSpPr txBox="1"/>
          <p:nvPr/>
        </p:nvSpPr>
        <p:spPr>
          <a:xfrm>
            <a:off x="386411" y="2593227"/>
            <a:ext cx="8248519" cy="1200329"/>
          </a:xfrm>
          <a:prstGeom prst="rect">
            <a:avLst/>
          </a:prstGeom>
          <a:noFill/>
        </p:spPr>
        <p:txBody>
          <a:bodyPr wrap="square" rtlCol="0">
            <a:spAutoFit/>
          </a:bodyPr>
          <a:lstStyle/>
          <a:p>
            <a:pPr algn="ctr"/>
            <a:r>
              <a:rPr kumimoji="1" lang="ja-JP" altLang="en-US" sz="7200" dirty="0" smtClean="0">
                <a:latin typeface="メイリオ" panose="020B0604030504040204" pitchFamily="50" charset="-128"/>
                <a:ea typeface="メイリオ" panose="020B0604030504040204" pitchFamily="50" charset="-128"/>
              </a:rPr>
              <a:t>実験１</a:t>
            </a:r>
            <a:r>
              <a:rPr kumimoji="1" lang="ja-JP" altLang="en-US" sz="7200" dirty="0" smtClean="0">
                <a:latin typeface="メイリオ" panose="020B0604030504040204" pitchFamily="50" charset="-128"/>
                <a:ea typeface="メイリオ" panose="020B0604030504040204" pitchFamily="50" charset="-128"/>
              </a:rPr>
              <a:t>　</a:t>
            </a:r>
            <a:endParaRPr kumimoji="1" lang="ja-JP" altLang="en-US" sz="72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43528745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メイリオ" panose="020B0604030504040204" pitchFamily="50" charset="-128"/>
                <a:ea typeface="メイリオ" panose="020B0604030504040204" pitchFamily="50" charset="-128"/>
              </a:rPr>
              <a:t>実験目的</a:t>
            </a:r>
            <a:endParaRPr kumimoji="1" lang="ja-JP" altLang="en-US" dirty="0">
              <a:latin typeface="メイリオ" panose="020B0604030504040204" pitchFamily="50" charset="-128"/>
              <a:ea typeface="メイリオ" panose="020B0604030504040204" pitchFamily="50" charset="-128"/>
            </a:endParaRPr>
          </a:p>
        </p:txBody>
      </p:sp>
      <p:sp>
        <p:nvSpPr>
          <p:cNvPr id="3" name="コンテンツ プレースホルダー 2"/>
          <p:cNvSpPr>
            <a:spLocks noGrp="1"/>
          </p:cNvSpPr>
          <p:nvPr>
            <p:ph idx="1"/>
          </p:nvPr>
        </p:nvSpPr>
        <p:spPr>
          <a:xfrm>
            <a:off x="908094" y="1845734"/>
            <a:ext cx="7458666" cy="4023360"/>
          </a:xfrm>
        </p:spPr>
        <p:txBody>
          <a:bodyPr/>
          <a:lstStyle/>
          <a:p>
            <a:r>
              <a:rPr lang="ja-JP" altLang="ja-JP" dirty="0">
                <a:latin typeface="メイリオ" panose="020B0604030504040204" pitchFamily="50" charset="-128"/>
                <a:ea typeface="メイリオ" panose="020B0604030504040204" pitchFamily="50" charset="-128"/>
              </a:rPr>
              <a:t>提案システムのプロトタイプを用いた実験により，提案システムの実現可能性を検</a:t>
            </a:r>
            <a:r>
              <a:rPr lang="ja-JP" altLang="ja-JP" dirty="0" smtClean="0">
                <a:latin typeface="メイリオ" panose="020B0604030504040204" pitchFamily="50" charset="-128"/>
                <a:ea typeface="メイリオ" panose="020B0604030504040204" pitchFamily="50" charset="-128"/>
              </a:rPr>
              <a:t>証す</a:t>
            </a:r>
            <a:r>
              <a:rPr lang="ja-JP" altLang="en-US" dirty="0" smtClean="0">
                <a:latin typeface="メイリオ" panose="020B0604030504040204" pitchFamily="50" charset="-128"/>
                <a:ea typeface="メイリオ" panose="020B0604030504040204" pitchFamily="50" charset="-128"/>
              </a:rPr>
              <a:t>ため．</a:t>
            </a:r>
            <a:endParaRPr lang="en-US" altLang="ja-JP" dirty="0" smtClean="0">
              <a:latin typeface="メイリオ" panose="020B0604030504040204" pitchFamily="50" charset="-128"/>
              <a:ea typeface="メイリオ" panose="020B0604030504040204" pitchFamily="50" charset="-128"/>
            </a:endParaRPr>
          </a:p>
          <a:p>
            <a:pPr marL="0" indent="0">
              <a:buNone/>
            </a:pPr>
            <a:endParaRPr lang="en-US" altLang="ja-JP" dirty="0" smtClean="0">
              <a:latin typeface="メイリオ" panose="020B0604030504040204" pitchFamily="50" charset="-128"/>
              <a:ea typeface="メイリオ" panose="020B0604030504040204" pitchFamily="50" charset="-128"/>
            </a:endParaRPr>
          </a:p>
          <a:p>
            <a:pPr marL="0" indent="0">
              <a:buNone/>
            </a:pPr>
            <a:r>
              <a:rPr lang="ja-JP" altLang="ja-JP" dirty="0" smtClean="0">
                <a:latin typeface="メイリオ" panose="020B0604030504040204" pitchFamily="50" charset="-128"/>
                <a:ea typeface="メイリオ" panose="020B0604030504040204" pitchFamily="50" charset="-128"/>
              </a:rPr>
              <a:t>学習者</a:t>
            </a:r>
            <a:r>
              <a:rPr lang="ja-JP" altLang="ja-JP" dirty="0">
                <a:latin typeface="メイリオ" panose="020B0604030504040204" pitchFamily="50" charset="-128"/>
                <a:ea typeface="メイリオ" panose="020B0604030504040204" pitchFamily="50" charset="-128"/>
              </a:rPr>
              <a:t>の英文読み書き履歴において出現した英単語頻度に基づいてランキングされた英語例文の出題結果について考察</a:t>
            </a:r>
            <a:r>
              <a:rPr lang="ja-JP" altLang="ja-JP" dirty="0" smtClean="0">
                <a:latin typeface="メイリオ" panose="020B0604030504040204" pitchFamily="50" charset="-128"/>
                <a:ea typeface="メイリオ" panose="020B0604030504040204" pitchFamily="50" charset="-128"/>
              </a:rPr>
              <a:t>する．</a:t>
            </a:r>
            <a:endParaRPr lang="en-US" altLang="ja-JP" dirty="0" smtClean="0">
              <a:latin typeface="メイリオ" panose="020B0604030504040204" pitchFamily="50" charset="-128"/>
              <a:ea typeface="メイリオ" panose="020B0604030504040204" pitchFamily="50" charset="-128"/>
            </a:endParaRPr>
          </a:p>
          <a:p>
            <a:pPr marL="0" indent="0">
              <a:buNone/>
            </a:pPr>
            <a:endParaRPr lang="en-US" altLang="ja-JP" dirty="0">
              <a:latin typeface="メイリオ" panose="020B0604030504040204" pitchFamily="50" charset="-128"/>
              <a:ea typeface="メイリオ" panose="020B0604030504040204" pitchFamily="50" charset="-128"/>
            </a:endParaRPr>
          </a:p>
          <a:p>
            <a:pPr marL="0" indent="0">
              <a:buNone/>
            </a:pPr>
            <a:endParaRPr lang="en-US" altLang="ja-JP" dirty="0" smtClean="0">
              <a:latin typeface="メイリオ" panose="020B0604030504040204" pitchFamily="50" charset="-128"/>
              <a:ea typeface="メイリオ" panose="020B0604030504040204" pitchFamily="50" charset="-128"/>
            </a:endParaRPr>
          </a:p>
          <a:p>
            <a:pPr marL="0" indent="0">
              <a:buNone/>
            </a:pPr>
            <a:r>
              <a:rPr lang="ja-JP" altLang="ja-JP" dirty="0" smtClean="0">
                <a:latin typeface="メイリオ" panose="020B0604030504040204" pitchFamily="50" charset="-128"/>
                <a:ea typeface="メイリオ" panose="020B0604030504040204" pitchFamily="50" charset="-128"/>
              </a:rPr>
              <a:t> </a:t>
            </a:r>
            <a:endParaRPr lang="ja-JP" altLang="ja-JP" dirty="0">
              <a:latin typeface="メイリオ" panose="020B0604030504040204" pitchFamily="50" charset="-128"/>
              <a:ea typeface="メイリオ" panose="020B0604030504040204" pitchFamily="50" charset="-128"/>
            </a:endParaRPr>
          </a:p>
          <a:p>
            <a:endParaRPr kumimoji="1" lang="ja-JP" altLang="en-US" dirty="0"/>
          </a:p>
        </p:txBody>
      </p:sp>
      <p:sp>
        <p:nvSpPr>
          <p:cNvPr id="4" name="スライド番号プレースホルダー 3"/>
          <p:cNvSpPr>
            <a:spLocks noGrp="1"/>
          </p:cNvSpPr>
          <p:nvPr>
            <p:ph type="sldNum" sz="quarter" idx="12"/>
          </p:nvPr>
        </p:nvSpPr>
        <p:spPr/>
        <p:txBody>
          <a:bodyPr/>
          <a:lstStyle/>
          <a:p>
            <a:fld id="{F0C8BD7C-297B-4AB2-8DEE-2A64CFBF57C1}" type="slidenum">
              <a:rPr lang="ja-JP" altLang="en-US" smtClean="0"/>
              <a:pPr/>
              <a:t>17</a:t>
            </a:fld>
            <a:endParaRPr lang="ja-JP" altLang="en-US" dirty="0"/>
          </a:p>
        </p:txBody>
      </p:sp>
    </p:spTree>
    <p:extLst>
      <p:ext uri="{BB962C8B-B14F-4D97-AF65-F5344CB8AC3E}">
        <p14:creationId xmlns:p14="http://schemas.microsoft.com/office/powerpoint/2010/main" val="3897391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メイリオ" panose="020B0604030504040204" pitchFamily="50" charset="-128"/>
                <a:ea typeface="メイリオ" panose="020B0604030504040204" pitchFamily="50" charset="-128"/>
              </a:rPr>
              <a:t>実験</a:t>
            </a:r>
            <a:r>
              <a:rPr kumimoji="1" lang="en-US" altLang="ja-JP" dirty="0" smtClean="0">
                <a:latin typeface="メイリオ" panose="020B0604030504040204" pitchFamily="50" charset="-128"/>
                <a:ea typeface="メイリオ" panose="020B0604030504040204" pitchFamily="50" charset="-128"/>
              </a:rPr>
              <a:t>1</a:t>
            </a:r>
            <a:r>
              <a:rPr kumimoji="1" lang="ja-JP" altLang="en-US" dirty="0" smtClean="0">
                <a:latin typeface="メイリオ" panose="020B0604030504040204" pitchFamily="50" charset="-128"/>
                <a:ea typeface="メイリオ" panose="020B0604030504040204" pitchFamily="50" charset="-128"/>
              </a:rPr>
              <a:t>データ</a:t>
            </a:r>
            <a:endParaRPr kumimoji="1" lang="ja-JP" altLang="en-US" dirty="0">
              <a:latin typeface="メイリオ" panose="020B0604030504040204" pitchFamily="50" charset="-128"/>
              <a:ea typeface="メイリオ" panose="020B0604030504040204" pitchFamily="50" charset="-128"/>
            </a:endParaRPr>
          </a:p>
        </p:txBody>
      </p:sp>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1389867103"/>
              </p:ext>
            </p:extLst>
          </p:nvPr>
        </p:nvGraphicFramePr>
        <p:xfrm>
          <a:off x="1844825" y="3435938"/>
          <a:ext cx="5537916" cy="2668008"/>
        </p:xfrm>
        <a:graphic>
          <a:graphicData uri="http://schemas.openxmlformats.org/drawingml/2006/table">
            <a:tbl>
              <a:tblPr firstRow="1" firstCol="1" bandRow="1">
                <a:tableStyleId>{5C22544A-7EE6-4342-B048-85BDC9FD1C3A}</a:tableStyleId>
              </a:tblPr>
              <a:tblGrid>
                <a:gridCol w="1277519">
                  <a:extLst>
                    <a:ext uri="{9D8B030D-6E8A-4147-A177-3AD203B41FA5}">
                      <a16:colId xmlns:a16="http://schemas.microsoft.com/office/drawing/2014/main" val="3892267853"/>
                    </a:ext>
                  </a:extLst>
                </a:gridCol>
                <a:gridCol w="3262284">
                  <a:extLst>
                    <a:ext uri="{9D8B030D-6E8A-4147-A177-3AD203B41FA5}">
                      <a16:colId xmlns:a16="http://schemas.microsoft.com/office/drawing/2014/main" val="2747297317"/>
                    </a:ext>
                  </a:extLst>
                </a:gridCol>
                <a:gridCol w="998113">
                  <a:extLst>
                    <a:ext uri="{9D8B030D-6E8A-4147-A177-3AD203B41FA5}">
                      <a16:colId xmlns:a16="http://schemas.microsoft.com/office/drawing/2014/main" val="3711574231"/>
                    </a:ext>
                  </a:extLst>
                </a:gridCol>
              </a:tblGrid>
              <a:tr h="452331">
                <a:tc>
                  <a:txBody>
                    <a:bodyPr/>
                    <a:lstStyle/>
                    <a:p>
                      <a:pPr indent="63500" algn="ctr">
                        <a:spcAft>
                          <a:spcPts val="0"/>
                        </a:spcAft>
                      </a:pPr>
                      <a:r>
                        <a:rPr lang="ja-JP" sz="2000" kern="100" dirty="0">
                          <a:effectLst/>
                        </a:rPr>
                        <a:t>学習者</a:t>
                      </a:r>
                      <a:endParaRPr lang="ja-JP" sz="2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indent="63500" algn="ctr">
                        <a:spcAft>
                          <a:spcPts val="0"/>
                        </a:spcAft>
                      </a:pPr>
                      <a:r>
                        <a:rPr lang="ja-JP" sz="2000" kern="100" dirty="0">
                          <a:effectLst/>
                        </a:rPr>
                        <a:t>英文の種類</a:t>
                      </a:r>
                      <a:endParaRPr lang="ja-JP" sz="2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indent="63500" algn="ctr">
                        <a:spcAft>
                          <a:spcPts val="0"/>
                        </a:spcAft>
                      </a:pPr>
                      <a:r>
                        <a:rPr lang="ja-JP" sz="2000" kern="100">
                          <a:effectLst/>
                        </a:rPr>
                        <a:t>単語数</a:t>
                      </a:r>
                      <a:endParaRPr lang="ja-JP" sz="20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extLst>
                  <a:ext uri="{0D108BD9-81ED-4DB2-BD59-A6C34878D82A}">
                    <a16:rowId xmlns:a16="http://schemas.microsoft.com/office/drawing/2014/main" val="2792348942"/>
                  </a:ext>
                </a:extLst>
              </a:tr>
              <a:tr h="517433">
                <a:tc>
                  <a:txBody>
                    <a:bodyPr/>
                    <a:lstStyle/>
                    <a:p>
                      <a:pPr indent="63500" algn="ctr">
                        <a:spcAft>
                          <a:spcPts val="0"/>
                        </a:spcAft>
                      </a:pPr>
                      <a:r>
                        <a:rPr lang="en-US" sz="2000" kern="100">
                          <a:effectLst/>
                        </a:rPr>
                        <a:t>A</a:t>
                      </a:r>
                      <a:endParaRPr lang="ja-JP" sz="20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indent="63500" algn="just">
                        <a:spcAft>
                          <a:spcPts val="0"/>
                        </a:spcAft>
                      </a:pPr>
                      <a:r>
                        <a:rPr lang="ja-JP" sz="2000" kern="100" dirty="0">
                          <a:effectLst/>
                        </a:rPr>
                        <a:t>学術論文</a:t>
                      </a:r>
                      <a:endParaRPr lang="ja-JP" sz="2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indent="63500" algn="r">
                        <a:spcAft>
                          <a:spcPts val="0"/>
                        </a:spcAft>
                      </a:pPr>
                      <a:r>
                        <a:rPr lang="en-US" sz="2000" kern="100" dirty="0">
                          <a:effectLst/>
                        </a:rPr>
                        <a:t>1719</a:t>
                      </a:r>
                      <a:endParaRPr lang="ja-JP" sz="2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extLst>
                  <a:ext uri="{0D108BD9-81ED-4DB2-BD59-A6C34878D82A}">
                    <a16:rowId xmlns:a16="http://schemas.microsoft.com/office/drawing/2014/main" val="1512267488"/>
                  </a:ext>
                </a:extLst>
              </a:tr>
              <a:tr h="424561">
                <a:tc>
                  <a:txBody>
                    <a:bodyPr/>
                    <a:lstStyle/>
                    <a:p>
                      <a:pPr indent="63500" algn="ctr">
                        <a:spcAft>
                          <a:spcPts val="0"/>
                        </a:spcAft>
                      </a:pPr>
                      <a:r>
                        <a:rPr lang="en-US" sz="2000" kern="100">
                          <a:effectLst/>
                        </a:rPr>
                        <a:t>B</a:t>
                      </a:r>
                      <a:endParaRPr lang="ja-JP" sz="20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indent="63500" algn="just">
                        <a:spcAft>
                          <a:spcPts val="0"/>
                        </a:spcAft>
                      </a:pPr>
                      <a:r>
                        <a:rPr lang="ja-JP" sz="2000" kern="100" dirty="0">
                          <a:effectLst/>
                        </a:rPr>
                        <a:t>学術論文</a:t>
                      </a:r>
                      <a:endParaRPr lang="ja-JP" sz="2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indent="63500" algn="r">
                        <a:spcAft>
                          <a:spcPts val="0"/>
                        </a:spcAft>
                      </a:pPr>
                      <a:r>
                        <a:rPr lang="en-US" sz="2000" kern="100" dirty="0">
                          <a:effectLst/>
                        </a:rPr>
                        <a:t>1753</a:t>
                      </a:r>
                      <a:endParaRPr lang="ja-JP" sz="2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extLst>
                  <a:ext uri="{0D108BD9-81ED-4DB2-BD59-A6C34878D82A}">
                    <a16:rowId xmlns:a16="http://schemas.microsoft.com/office/drawing/2014/main" val="5814174"/>
                  </a:ext>
                </a:extLst>
              </a:tr>
              <a:tr h="424561">
                <a:tc>
                  <a:txBody>
                    <a:bodyPr/>
                    <a:lstStyle/>
                    <a:p>
                      <a:pPr indent="63500" algn="ctr">
                        <a:spcAft>
                          <a:spcPts val="0"/>
                        </a:spcAft>
                      </a:pPr>
                      <a:r>
                        <a:rPr lang="en-US" sz="2000" kern="100">
                          <a:effectLst/>
                        </a:rPr>
                        <a:t>C</a:t>
                      </a:r>
                      <a:endParaRPr lang="ja-JP" sz="20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indent="63500" algn="just">
                        <a:spcAft>
                          <a:spcPts val="0"/>
                        </a:spcAft>
                      </a:pPr>
                      <a:r>
                        <a:rPr lang="ja-JP" sz="2000" kern="100" dirty="0">
                          <a:effectLst/>
                        </a:rPr>
                        <a:t>学術論文</a:t>
                      </a:r>
                      <a:endParaRPr lang="ja-JP" sz="2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indent="63500" algn="r">
                        <a:spcAft>
                          <a:spcPts val="0"/>
                        </a:spcAft>
                      </a:pPr>
                      <a:r>
                        <a:rPr lang="en-US" sz="2000" kern="100" dirty="0">
                          <a:effectLst/>
                        </a:rPr>
                        <a:t>1373</a:t>
                      </a:r>
                      <a:endParaRPr lang="ja-JP" sz="2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extLst>
                  <a:ext uri="{0D108BD9-81ED-4DB2-BD59-A6C34878D82A}">
                    <a16:rowId xmlns:a16="http://schemas.microsoft.com/office/drawing/2014/main" val="1956215325"/>
                  </a:ext>
                </a:extLst>
              </a:tr>
              <a:tr h="424561">
                <a:tc>
                  <a:txBody>
                    <a:bodyPr/>
                    <a:lstStyle/>
                    <a:p>
                      <a:pPr indent="63500" algn="ctr">
                        <a:spcAft>
                          <a:spcPts val="0"/>
                        </a:spcAft>
                      </a:pPr>
                      <a:r>
                        <a:rPr lang="en-US" sz="2000" kern="100">
                          <a:effectLst/>
                        </a:rPr>
                        <a:t>D</a:t>
                      </a:r>
                      <a:endParaRPr lang="ja-JP" sz="20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indent="63500" algn="just">
                        <a:spcAft>
                          <a:spcPts val="0"/>
                        </a:spcAft>
                      </a:pPr>
                      <a:r>
                        <a:rPr lang="ja-JP" sz="2000" kern="100" dirty="0">
                          <a:effectLst/>
                        </a:rPr>
                        <a:t>日本茶と紅茶の解説</a:t>
                      </a:r>
                      <a:endParaRPr lang="ja-JP" sz="2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indent="63500" algn="r">
                        <a:spcAft>
                          <a:spcPts val="0"/>
                        </a:spcAft>
                      </a:pPr>
                      <a:r>
                        <a:rPr lang="en-US" sz="2000" kern="100" dirty="0">
                          <a:effectLst/>
                        </a:rPr>
                        <a:t>1391</a:t>
                      </a:r>
                      <a:endParaRPr lang="ja-JP" sz="2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extLst>
                  <a:ext uri="{0D108BD9-81ED-4DB2-BD59-A6C34878D82A}">
                    <a16:rowId xmlns:a16="http://schemas.microsoft.com/office/drawing/2014/main" val="3681535548"/>
                  </a:ext>
                </a:extLst>
              </a:tr>
              <a:tr h="424561">
                <a:tc>
                  <a:txBody>
                    <a:bodyPr/>
                    <a:lstStyle/>
                    <a:p>
                      <a:pPr indent="63500" algn="ctr">
                        <a:spcAft>
                          <a:spcPts val="0"/>
                        </a:spcAft>
                      </a:pPr>
                      <a:r>
                        <a:rPr lang="en-US" sz="2000" kern="100">
                          <a:effectLst/>
                        </a:rPr>
                        <a:t>E</a:t>
                      </a:r>
                      <a:endParaRPr lang="ja-JP" sz="20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indent="63500" algn="just">
                        <a:spcAft>
                          <a:spcPts val="0"/>
                        </a:spcAft>
                      </a:pPr>
                      <a:r>
                        <a:rPr lang="ja-JP" sz="2000" kern="100" dirty="0">
                          <a:effectLst/>
                        </a:rPr>
                        <a:t>自己紹介と学校施設の紹介</a:t>
                      </a:r>
                      <a:endParaRPr lang="ja-JP" sz="2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indent="63500" algn="r">
                        <a:spcAft>
                          <a:spcPts val="0"/>
                        </a:spcAft>
                      </a:pPr>
                      <a:r>
                        <a:rPr lang="en-US" sz="2000" kern="100" dirty="0">
                          <a:effectLst/>
                        </a:rPr>
                        <a:t>556</a:t>
                      </a:r>
                      <a:endParaRPr lang="ja-JP" sz="2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extLst>
                  <a:ext uri="{0D108BD9-81ED-4DB2-BD59-A6C34878D82A}">
                    <a16:rowId xmlns:a16="http://schemas.microsoft.com/office/drawing/2014/main" val="1221367113"/>
                  </a:ext>
                </a:extLst>
              </a:tr>
            </a:tbl>
          </a:graphicData>
        </a:graphic>
      </p:graphicFrame>
      <p:sp>
        <p:nvSpPr>
          <p:cNvPr id="4" name="スライド番号プレースホルダー 3"/>
          <p:cNvSpPr>
            <a:spLocks noGrp="1"/>
          </p:cNvSpPr>
          <p:nvPr>
            <p:ph type="sldNum" sz="quarter" idx="12"/>
          </p:nvPr>
        </p:nvSpPr>
        <p:spPr/>
        <p:txBody>
          <a:bodyPr/>
          <a:lstStyle/>
          <a:p>
            <a:fld id="{F0C8BD7C-297B-4AB2-8DEE-2A64CFBF57C1}" type="slidenum">
              <a:rPr lang="ja-JP" altLang="en-US" smtClean="0"/>
              <a:pPr/>
              <a:t>18</a:t>
            </a:fld>
            <a:endParaRPr lang="ja-JP" altLang="en-US" dirty="0"/>
          </a:p>
        </p:txBody>
      </p:sp>
      <p:sp>
        <p:nvSpPr>
          <p:cNvPr id="6" name="Rectangle 1"/>
          <p:cNvSpPr>
            <a:spLocks noChangeArrowheads="1"/>
          </p:cNvSpPr>
          <p:nvPr/>
        </p:nvSpPr>
        <p:spPr bwMode="auto">
          <a:xfrm>
            <a:off x="-2846956" y="228649"/>
            <a:ext cx="20850133"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635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61913" algn="ctr"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smtClean="0">
                <a:ln>
                  <a:noFill/>
                </a:ln>
                <a:solidFill>
                  <a:schemeClr val="tx1"/>
                </a:solidFill>
                <a:effectLst/>
                <a:latin typeface="Century" panose="02040604050505020304" pitchFamily="18" charset="0"/>
                <a:ea typeface="ＭＳ 明朝" panose="02020609040205080304" pitchFamily="17" charset="-128"/>
                <a:cs typeface="Times New Roman" panose="02020603050405020304" pitchFamily="18" charset="0"/>
              </a:rPr>
              <a:t>表</a:t>
            </a:r>
            <a:r>
              <a:rPr kumimoji="0" lang="ja-JP" altLang="ja-JP" sz="1000" b="0" i="0" u="none" strike="noStrike" cap="none" normalizeH="0" baseline="0" smtClean="0" bmk="">
                <a:ln>
                  <a:noFill/>
                </a:ln>
                <a:solidFill>
                  <a:schemeClr val="tx1"/>
                </a:solidFill>
                <a:effectLst/>
                <a:latin typeface="Century" panose="02040604050505020304" pitchFamily="18" charset="0"/>
                <a:ea typeface="ＭＳ 明朝" panose="02020609040205080304" pitchFamily="17" charset="-128"/>
                <a:cs typeface="Times New Roman" panose="02020603050405020304" pitchFamily="18" charset="0"/>
              </a:rPr>
              <a:t> </a:t>
            </a:r>
            <a:r>
              <a:rPr kumimoji="0" lang="en-US" altLang="ja-JP" sz="1000" b="0" i="0" u="none" strike="noStrike" cap="none" normalizeH="0" baseline="0" smtClean="0" bmk="_Ref499837368">
                <a:ln>
                  <a:noFill/>
                </a:ln>
                <a:solidFill>
                  <a:schemeClr val="tx1"/>
                </a:solidFill>
                <a:effectLst/>
                <a:latin typeface="Century" panose="02040604050505020304" pitchFamily="18" charset="0"/>
                <a:ea typeface="ＭＳ 明朝" panose="02020609040205080304" pitchFamily="17" charset="-128"/>
                <a:cs typeface="Times New Roman" panose="02020603050405020304" pitchFamily="18" charset="0"/>
              </a:rPr>
              <a:t>4</a:t>
            </a:r>
            <a:r>
              <a:rPr kumimoji="0" lang="en-US" altLang="ja-JP" sz="1000" b="0" i="0" u="none" strike="noStrike" cap="none" normalizeH="0" baseline="0" smtClean="0">
                <a:ln>
                  <a:noFill/>
                </a:ln>
                <a:solidFill>
                  <a:schemeClr val="tx1"/>
                </a:solidFill>
                <a:effectLst/>
                <a:latin typeface="Century" panose="02040604050505020304" pitchFamily="18" charset="0"/>
                <a:ea typeface="ＭＳ 明朝" panose="02020609040205080304" pitchFamily="17" charset="-128"/>
                <a:cs typeface="Times New Roman" panose="02020603050405020304" pitchFamily="18" charset="0"/>
              </a:rPr>
              <a:t> </a:t>
            </a:r>
            <a:r>
              <a:rPr kumimoji="0" lang="ja-JP" altLang="en-US" sz="1000" b="0" i="0" u="none" strike="noStrike" cap="none" normalizeH="0" baseline="0" smtClean="0">
                <a:ln>
                  <a:noFill/>
                </a:ln>
                <a:solidFill>
                  <a:schemeClr val="tx1"/>
                </a:solidFill>
                <a:effectLst/>
                <a:latin typeface="Century" panose="02040604050505020304" pitchFamily="18" charset="0"/>
                <a:ea typeface="ＭＳ 明朝" panose="02020609040205080304" pitchFamily="17" charset="-128"/>
                <a:cs typeface="Times New Roman" panose="02020603050405020304" pitchFamily="18" charset="0"/>
              </a:rPr>
              <a:t>学習者データ</a:t>
            </a:r>
            <a:endParaRPr kumimoji="0" lang="ja-JP" altLang="en-US" sz="1800" b="0" i="0" u="none" strike="noStrike" cap="none" normalizeH="0" baseline="0" smtClean="0">
              <a:ln>
                <a:noFill/>
              </a:ln>
              <a:solidFill>
                <a:schemeClr val="tx1"/>
              </a:solidFill>
              <a:effectLst/>
              <a:latin typeface="Arial" panose="020B0604020202020204" pitchFamily="34" charset="0"/>
            </a:endParaRPr>
          </a:p>
        </p:txBody>
      </p:sp>
      <p:sp>
        <p:nvSpPr>
          <p:cNvPr id="7" name="テキスト ボックス 6"/>
          <p:cNvSpPr txBox="1"/>
          <p:nvPr/>
        </p:nvSpPr>
        <p:spPr>
          <a:xfrm>
            <a:off x="1384800" y="2056549"/>
            <a:ext cx="6844799" cy="400110"/>
          </a:xfrm>
          <a:prstGeom prst="rect">
            <a:avLst/>
          </a:prstGeom>
          <a:noFill/>
        </p:spPr>
        <p:txBody>
          <a:bodyPr wrap="square" rtlCol="0">
            <a:spAutoFit/>
          </a:bodyPr>
          <a:lstStyle/>
          <a:p>
            <a:r>
              <a:rPr kumimoji="1" lang="en-US" altLang="ja-JP" sz="2000" dirty="0" smtClean="0">
                <a:latin typeface="メイリオ" panose="020B0604030504040204" pitchFamily="50" charset="-128"/>
                <a:ea typeface="メイリオ" panose="020B0604030504040204" pitchFamily="50" charset="-128"/>
              </a:rPr>
              <a:t>5</a:t>
            </a:r>
            <a:r>
              <a:rPr kumimoji="1" lang="ja-JP" altLang="en-US" sz="2000" dirty="0" smtClean="0">
                <a:latin typeface="メイリオ" panose="020B0604030504040204" pitchFamily="50" charset="-128"/>
                <a:ea typeface="メイリオ" panose="020B0604030504040204" pitchFamily="50" charset="-128"/>
              </a:rPr>
              <a:t>名の学習者から提供された英文ドキュメントを使用した</a:t>
            </a:r>
            <a:endParaRPr kumimoji="1" lang="ja-JP" altLang="en-US" sz="2000" dirty="0">
              <a:latin typeface="メイリオ" panose="020B0604030504040204" pitchFamily="50" charset="-128"/>
              <a:ea typeface="メイリオ" panose="020B0604030504040204" pitchFamily="50" charset="-128"/>
            </a:endParaRPr>
          </a:p>
        </p:txBody>
      </p:sp>
      <p:sp>
        <p:nvSpPr>
          <p:cNvPr id="8" name="テキスト ボックス 7"/>
          <p:cNvSpPr txBox="1"/>
          <p:nvPr/>
        </p:nvSpPr>
        <p:spPr>
          <a:xfrm>
            <a:off x="1384800" y="2679989"/>
            <a:ext cx="6530269" cy="400110"/>
          </a:xfrm>
          <a:prstGeom prst="rect">
            <a:avLst/>
          </a:prstGeom>
          <a:noFill/>
        </p:spPr>
        <p:txBody>
          <a:bodyPr wrap="square" rtlCol="0">
            <a:spAutoFit/>
          </a:bodyPr>
          <a:lstStyle/>
          <a:p>
            <a:r>
              <a:rPr lang="ja-JP" altLang="en-US" sz="2000" dirty="0" smtClean="0">
                <a:latin typeface="メイリオ" panose="020B0604030504040204" pitchFamily="50" charset="-128"/>
                <a:ea typeface="メイリオ" panose="020B0604030504040204" pitchFamily="50" charset="-128"/>
              </a:rPr>
              <a:t>全て</a:t>
            </a:r>
            <a:r>
              <a:rPr lang="en-US" altLang="ja-JP" sz="2000" dirty="0" smtClean="0">
                <a:latin typeface="メイリオ" panose="020B0604030504040204" pitchFamily="50" charset="-128"/>
                <a:ea typeface="メイリオ" panose="020B0604030504040204" pitchFamily="50" charset="-128"/>
              </a:rPr>
              <a:t>Microsoft</a:t>
            </a:r>
            <a:r>
              <a:rPr lang="ja-JP" altLang="ja-JP" sz="2000" dirty="0">
                <a:latin typeface="メイリオ" panose="020B0604030504040204" pitchFamily="50" charset="-128"/>
                <a:ea typeface="メイリオ" panose="020B0604030504040204" pitchFamily="50" charset="-128"/>
              </a:rPr>
              <a:t>ワード文書で作成されたものを利用した</a:t>
            </a:r>
            <a:r>
              <a:rPr lang="ja-JP" altLang="ja-JP" dirty="0">
                <a:latin typeface="メイリオ" panose="020B0604030504040204" pitchFamily="50" charset="-128"/>
                <a:ea typeface="メイリオ" panose="020B0604030504040204" pitchFamily="50" charset="-128"/>
              </a:rPr>
              <a:t>．</a:t>
            </a:r>
            <a:endParaRPr kumimoji="1" lang="ja-JP" altLang="en-US"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7025741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pPr lvl="8" algn="l" rtl="0">
              <a:lnSpc>
                <a:spcPct val="85000"/>
              </a:lnSpc>
              <a:spcBef>
                <a:spcPct val="0"/>
              </a:spcBef>
            </a:pPr>
            <a:r>
              <a:rPr kumimoji="1" lang="ja-JP" altLang="en-US" sz="4000" dirty="0" smtClean="0">
                <a:latin typeface="メイリオ" panose="020B0604030504040204" pitchFamily="50" charset="-128"/>
                <a:ea typeface="メイリオ" panose="020B0604030504040204" pitchFamily="50" charset="-128"/>
              </a:rPr>
              <a:t>例文データ</a:t>
            </a:r>
            <a:endParaRPr kumimoji="1" lang="ja-JP" altLang="en-US" sz="4000" dirty="0">
              <a:latin typeface="メイリオ" panose="020B0604030504040204" pitchFamily="50" charset="-128"/>
              <a:ea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F0C8BD7C-297B-4AB2-8DEE-2A64CFBF57C1}" type="slidenum">
              <a:rPr lang="ja-JP" altLang="en-US" smtClean="0"/>
              <a:pPr/>
              <a:t>19</a:t>
            </a:fld>
            <a:endParaRPr lang="ja-JP" altLang="en-US" dirty="0"/>
          </a:p>
        </p:txBody>
      </p:sp>
      <p:sp>
        <p:nvSpPr>
          <p:cNvPr id="14" name="テキスト ボックス 13"/>
          <p:cNvSpPr txBox="1"/>
          <p:nvPr/>
        </p:nvSpPr>
        <p:spPr>
          <a:xfrm>
            <a:off x="1048776" y="2398697"/>
            <a:ext cx="6647974" cy="369332"/>
          </a:xfrm>
          <a:prstGeom prst="rect">
            <a:avLst/>
          </a:prstGeom>
          <a:noFill/>
        </p:spPr>
        <p:txBody>
          <a:bodyPr wrap="none" rtlCol="0">
            <a:spAutoFit/>
          </a:bodyPr>
          <a:lstStyle/>
          <a:p>
            <a:r>
              <a:rPr lang="ja-JP" altLang="ja-JP" dirty="0" smtClean="0">
                <a:latin typeface="メイリオ" panose="020B0604030504040204" pitchFamily="50" charset="-128"/>
                <a:ea typeface="メイリオ" panose="020B0604030504040204" pitchFamily="50" charset="-128"/>
              </a:rPr>
              <a:t>学術</a:t>
            </a:r>
            <a:r>
              <a:rPr lang="ja-JP" altLang="ja-JP" dirty="0">
                <a:latin typeface="メイリオ" panose="020B0604030504040204" pitchFamily="50" charset="-128"/>
                <a:ea typeface="メイリオ" panose="020B0604030504040204" pitchFamily="50" charset="-128"/>
              </a:rPr>
              <a:t>論文によく用いられる英文がまとめられた</a:t>
            </a:r>
            <a:r>
              <a:rPr lang="ja-JP" altLang="ja-JP" dirty="0" smtClean="0">
                <a:latin typeface="メイリオ" panose="020B0604030504040204" pitchFamily="50" charset="-128"/>
                <a:ea typeface="メイリオ" panose="020B0604030504040204" pitchFamily="50" charset="-128"/>
              </a:rPr>
              <a:t>テンプレート集</a:t>
            </a:r>
            <a:endParaRPr kumimoji="1" lang="ja-JP" altLang="en-US" dirty="0">
              <a:latin typeface="メイリオ" panose="020B0604030504040204" pitchFamily="50" charset="-128"/>
              <a:ea typeface="メイリオ" panose="020B0604030504040204" pitchFamily="50" charset="-128"/>
            </a:endParaRPr>
          </a:p>
        </p:txBody>
      </p:sp>
      <p:sp>
        <p:nvSpPr>
          <p:cNvPr id="15" name="テキスト ボックス 14"/>
          <p:cNvSpPr txBox="1"/>
          <p:nvPr/>
        </p:nvSpPr>
        <p:spPr>
          <a:xfrm>
            <a:off x="1107684" y="3375259"/>
            <a:ext cx="1729961" cy="400110"/>
          </a:xfrm>
          <a:prstGeom prst="rect">
            <a:avLst/>
          </a:prstGeom>
          <a:noFill/>
        </p:spPr>
        <p:txBody>
          <a:bodyPr wrap="none" rtlCol="0">
            <a:spAutoFit/>
          </a:bodyPr>
          <a:lstStyle/>
          <a:p>
            <a:r>
              <a:rPr kumimoji="1" lang="ja-JP" altLang="en-US" sz="2000" b="1" dirty="0" smtClean="0">
                <a:latin typeface="メイリオ" panose="020B0604030504040204" pitchFamily="50" charset="-128"/>
                <a:ea typeface="メイリオ" panose="020B0604030504040204" pitchFamily="50" charset="-128"/>
              </a:rPr>
              <a:t>総例文数</a:t>
            </a:r>
            <a:r>
              <a:rPr kumimoji="1" lang="en-US" altLang="ja-JP" sz="2000" b="1" dirty="0" smtClean="0">
                <a:latin typeface="メイリオ" panose="020B0604030504040204" pitchFamily="50" charset="-128"/>
                <a:ea typeface="メイリオ" panose="020B0604030504040204" pitchFamily="50" charset="-128"/>
              </a:rPr>
              <a:t>560</a:t>
            </a:r>
            <a:endParaRPr kumimoji="1" lang="ja-JP" altLang="en-US" sz="2000" b="1" dirty="0">
              <a:latin typeface="メイリオ" panose="020B0604030504040204" pitchFamily="50" charset="-128"/>
              <a:ea typeface="メイリオ" panose="020B0604030504040204" pitchFamily="50" charset="-128"/>
            </a:endParaRPr>
          </a:p>
        </p:txBody>
      </p:sp>
      <p:sp>
        <p:nvSpPr>
          <p:cNvPr id="7" name="テキスト ボックス 6"/>
          <p:cNvSpPr txBox="1"/>
          <p:nvPr/>
        </p:nvSpPr>
        <p:spPr>
          <a:xfrm>
            <a:off x="1086003" y="2857896"/>
            <a:ext cx="3558988" cy="369332"/>
          </a:xfrm>
          <a:prstGeom prst="rect">
            <a:avLst/>
          </a:prstGeom>
          <a:noFill/>
        </p:spPr>
        <p:txBody>
          <a:bodyPr wrap="none" rtlCol="0">
            <a:spAutoFit/>
          </a:bodyPr>
          <a:lstStyle/>
          <a:p>
            <a:r>
              <a:rPr kumimoji="1" lang="ja-JP" altLang="en-US" dirty="0" smtClean="0">
                <a:latin typeface="メイリオ" panose="020B0604030504040204" pitchFamily="50" charset="-128"/>
                <a:ea typeface="メイリオ" panose="020B0604030504040204" pitchFamily="50" charset="-128"/>
              </a:rPr>
              <a:t>実験</a:t>
            </a:r>
            <a:r>
              <a:rPr kumimoji="1" lang="en-US" altLang="ja-JP" dirty="0" smtClean="0">
                <a:latin typeface="メイリオ" panose="020B0604030504040204" pitchFamily="50" charset="-128"/>
                <a:ea typeface="メイリオ" panose="020B0604030504040204" pitchFamily="50" charset="-128"/>
              </a:rPr>
              <a:t>1</a:t>
            </a:r>
            <a:r>
              <a:rPr kumimoji="1" lang="ja-JP" altLang="en-US" dirty="0" smtClean="0">
                <a:latin typeface="メイリオ" panose="020B0604030504040204" pitchFamily="50" charset="-128"/>
                <a:ea typeface="メイリオ" panose="020B0604030504040204" pitchFamily="50" charset="-128"/>
              </a:rPr>
              <a:t>で例文データとして用いた</a:t>
            </a:r>
            <a:endParaRPr kumimoji="1" lang="ja-JP" altLang="en-US" dirty="0">
              <a:latin typeface="メイリオ" panose="020B0604030504040204" pitchFamily="50" charset="-128"/>
              <a:ea typeface="メイリオ" panose="020B0604030504040204" pitchFamily="50" charset="-128"/>
            </a:endParaRPr>
          </a:p>
        </p:txBody>
      </p:sp>
      <p:sp>
        <p:nvSpPr>
          <p:cNvPr id="3" name="正方形/長方形 2"/>
          <p:cNvSpPr/>
          <p:nvPr/>
        </p:nvSpPr>
        <p:spPr>
          <a:xfrm>
            <a:off x="1086003" y="1802240"/>
            <a:ext cx="2949334" cy="369332"/>
          </a:xfrm>
          <a:prstGeom prst="rect">
            <a:avLst/>
          </a:prstGeom>
        </p:spPr>
        <p:txBody>
          <a:bodyPr wrap="none">
            <a:spAutoFit/>
          </a:bodyPr>
          <a:lstStyle/>
          <a:p>
            <a:r>
              <a:rPr lang="en-US" altLang="ja-JP" b="1" dirty="0">
                <a:latin typeface="メイリオ" panose="020B0604030504040204" pitchFamily="50" charset="-128"/>
                <a:ea typeface="メイリオ" panose="020B0604030504040204" pitchFamily="50" charset="-128"/>
              </a:rPr>
              <a:t>Academic </a:t>
            </a:r>
            <a:r>
              <a:rPr lang="en-US" altLang="ja-JP" b="1" dirty="0" err="1">
                <a:latin typeface="メイリオ" panose="020B0604030504040204" pitchFamily="50" charset="-128"/>
                <a:ea typeface="メイリオ" panose="020B0604030504040204" pitchFamily="50" charset="-128"/>
              </a:rPr>
              <a:t>Phrasebank</a:t>
            </a:r>
            <a:r>
              <a:rPr lang="ja-JP" altLang="en-US" b="1" dirty="0">
                <a:latin typeface="メイリオ" panose="020B0604030504040204" pitchFamily="50" charset="-128"/>
                <a:ea typeface="メイリオ" panose="020B0604030504040204" pitchFamily="50" charset="-128"/>
              </a:rPr>
              <a:t> </a:t>
            </a:r>
            <a:endParaRPr lang="ja-JP" altLang="en-US" dirty="0"/>
          </a:p>
        </p:txBody>
      </p:sp>
      <p:sp>
        <p:nvSpPr>
          <p:cNvPr id="5" name="正方形/長方形 4"/>
          <p:cNvSpPr/>
          <p:nvPr/>
        </p:nvSpPr>
        <p:spPr>
          <a:xfrm>
            <a:off x="1107684" y="4054415"/>
            <a:ext cx="2031325" cy="369332"/>
          </a:xfrm>
          <a:prstGeom prst="rect">
            <a:avLst/>
          </a:prstGeom>
        </p:spPr>
        <p:txBody>
          <a:bodyPr wrap="none">
            <a:spAutoFit/>
          </a:bodyPr>
          <a:lstStyle/>
          <a:p>
            <a:r>
              <a:rPr lang="ja-JP" altLang="ja-JP" b="1" dirty="0">
                <a:latin typeface="メイリオ" panose="020B0604030504040204" pitchFamily="50" charset="-128"/>
                <a:ea typeface="メイリオ" panose="020B0604030504040204" pitchFamily="50" charset="-128"/>
              </a:rPr>
              <a:t>英借文ドットコム</a:t>
            </a:r>
            <a:endParaRPr lang="ja-JP" altLang="en-US" b="1" dirty="0"/>
          </a:p>
        </p:txBody>
      </p:sp>
      <p:sp>
        <p:nvSpPr>
          <p:cNvPr id="11" name="正方形/長方形 10"/>
          <p:cNvSpPr/>
          <p:nvPr/>
        </p:nvSpPr>
        <p:spPr>
          <a:xfrm>
            <a:off x="1048776" y="4572579"/>
            <a:ext cx="6573520" cy="369332"/>
          </a:xfrm>
          <a:prstGeom prst="rect">
            <a:avLst/>
          </a:prstGeom>
        </p:spPr>
        <p:txBody>
          <a:bodyPr wrap="square">
            <a:spAutoFit/>
          </a:bodyPr>
          <a:lstStyle/>
          <a:p>
            <a:r>
              <a:rPr lang="ja-JP" altLang="ja-JP" dirty="0" smtClean="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ビジネス</a:t>
            </a:r>
            <a:r>
              <a:rPr lang="ja-JP" altLang="ja-JP"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や一般的なマナーを考慮した英語例文集</a:t>
            </a:r>
            <a:endParaRPr lang="ja-JP" altLang="en-US" dirty="0">
              <a:latin typeface="メイリオ" panose="020B0604030504040204" pitchFamily="50" charset="-128"/>
              <a:ea typeface="メイリオ" panose="020B0604030504040204" pitchFamily="50" charset="-128"/>
            </a:endParaRPr>
          </a:p>
        </p:txBody>
      </p:sp>
      <p:sp>
        <p:nvSpPr>
          <p:cNvPr id="12" name="テキスト ボックス 11"/>
          <p:cNvSpPr txBox="1"/>
          <p:nvPr/>
        </p:nvSpPr>
        <p:spPr>
          <a:xfrm>
            <a:off x="1135536" y="5179809"/>
            <a:ext cx="1729961" cy="400110"/>
          </a:xfrm>
          <a:prstGeom prst="rect">
            <a:avLst/>
          </a:prstGeom>
          <a:noFill/>
        </p:spPr>
        <p:txBody>
          <a:bodyPr wrap="none" rtlCol="0">
            <a:spAutoFit/>
          </a:bodyPr>
          <a:lstStyle/>
          <a:p>
            <a:r>
              <a:rPr kumimoji="1" lang="ja-JP" altLang="en-US" sz="2000" b="1" dirty="0" smtClean="0">
                <a:latin typeface="メイリオ" panose="020B0604030504040204" pitchFamily="50" charset="-128"/>
                <a:ea typeface="メイリオ" panose="020B0604030504040204" pitchFamily="50" charset="-128"/>
              </a:rPr>
              <a:t>総例文数</a:t>
            </a:r>
            <a:r>
              <a:rPr lang="en-US" altLang="ja-JP" sz="2000" b="1" dirty="0">
                <a:latin typeface="メイリオ" panose="020B0604030504040204" pitchFamily="50" charset="-128"/>
                <a:ea typeface="メイリオ" panose="020B0604030504040204" pitchFamily="50" charset="-128"/>
              </a:rPr>
              <a:t>261</a:t>
            </a:r>
            <a:endParaRPr kumimoji="1" lang="ja-JP" altLang="en-US" sz="2000" b="1"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59996184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メイリオ" panose="020B0604030504040204" pitchFamily="50" charset="-128"/>
                <a:ea typeface="メイリオ" panose="020B0604030504040204" pitchFamily="50" charset="-128"/>
              </a:rPr>
              <a:t>背景</a:t>
            </a:r>
            <a:endParaRPr kumimoji="1" lang="ja-JP" altLang="en-US" dirty="0">
              <a:latin typeface="メイリオ" panose="020B0604030504040204" pitchFamily="50" charset="-128"/>
              <a:ea typeface="メイリオ" panose="020B0604030504040204" pitchFamily="50" charset="-128"/>
            </a:endParaRPr>
          </a:p>
        </p:txBody>
      </p:sp>
      <p:sp>
        <p:nvSpPr>
          <p:cNvPr id="3" name="コンテンツ プレースホルダー 2"/>
          <p:cNvSpPr>
            <a:spLocks noGrp="1"/>
          </p:cNvSpPr>
          <p:nvPr>
            <p:ph idx="1"/>
          </p:nvPr>
        </p:nvSpPr>
        <p:spPr>
          <a:xfrm>
            <a:off x="927011" y="1910713"/>
            <a:ext cx="7529611" cy="4244145"/>
          </a:xfrm>
        </p:spPr>
        <p:txBody>
          <a:bodyPr>
            <a:normAutofit/>
          </a:bodyPr>
          <a:lstStyle/>
          <a:p>
            <a:r>
              <a:rPr lang="ja-JP" altLang="en-US" dirty="0" smtClean="0">
                <a:latin typeface="メイリオ" panose="020B0604030504040204" pitchFamily="50" charset="-128"/>
                <a:ea typeface="メイリオ" panose="020B0604030504040204" pitchFamily="50" charset="-128"/>
              </a:rPr>
              <a:t>グローバル化に伴う英語を用いたコミュニケーション機会の増加とともに英語で話すというスキルが重要に益々なりつつある</a:t>
            </a:r>
            <a:r>
              <a:rPr lang="en-US" altLang="ja-JP" dirty="0" smtClean="0">
                <a:latin typeface="メイリオ" panose="020B0604030504040204" pitchFamily="50" charset="-128"/>
                <a:ea typeface="メイリオ" panose="020B0604030504040204" pitchFamily="50" charset="-128"/>
              </a:rPr>
              <a:t>.</a:t>
            </a:r>
          </a:p>
          <a:p>
            <a:pPr marL="0" indent="0">
              <a:buNone/>
            </a:pPr>
            <a:r>
              <a:rPr lang="ja-JP" altLang="en-US" dirty="0" smtClean="0">
                <a:latin typeface="メイリオ" panose="020B0604030504040204" pitchFamily="50" charset="-128"/>
                <a:ea typeface="メイリオ" panose="020B0604030504040204" pitchFamily="50" charset="-128"/>
              </a:rPr>
              <a:t>　→</a:t>
            </a:r>
            <a:r>
              <a:rPr lang="en-US" altLang="ja-JP" dirty="0" smtClean="0">
                <a:latin typeface="メイリオ" panose="020B0604030504040204" pitchFamily="50" charset="-128"/>
                <a:ea typeface="メイリオ" panose="020B0604030504040204" pitchFamily="50" charset="-128"/>
              </a:rPr>
              <a:t>e-Learning</a:t>
            </a:r>
            <a:r>
              <a:rPr lang="ja-JP" altLang="en-US" dirty="0" smtClean="0">
                <a:latin typeface="メイリオ" panose="020B0604030504040204" pitchFamily="50" charset="-128"/>
                <a:ea typeface="メイリオ" panose="020B0604030504040204" pitchFamily="50" charset="-128"/>
              </a:rPr>
              <a:t>システムを用いた英語学習も増加している．</a:t>
            </a:r>
            <a:endParaRPr lang="en-US" altLang="ja-JP" dirty="0" smtClean="0">
              <a:latin typeface="メイリオ" panose="020B0604030504040204" pitchFamily="50" charset="-128"/>
              <a:ea typeface="メイリオ" panose="020B0604030504040204" pitchFamily="50" charset="-128"/>
            </a:endParaRPr>
          </a:p>
          <a:p>
            <a:pPr marL="0" indent="0">
              <a:buNone/>
            </a:pPr>
            <a:endParaRPr lang="en-US" altLang="ja-JP" dirty="0" smtClean="0">
              <a:latin typeface="メイリオ" panose="020B0604030504040204" pitchFamily="50" charset="-128"/>
              <a:ea typeface="メイリオ" panose="020B0604030504040204" pitchFamily="50" charset="-128"/>
            </a:endParaRPr>
          </a:p>
          <a:p>
            <a:r>
              <a:rPr lang="ja-JP" altLang="en-US" dirty="0" smtClean="0">
                <a:latin typeface="メイリオ" panose="020B0604030504040204" pitchFamily="50" charset="-128"/>
                <a:ea typeface="メイリオ" panose="020B0604030504040204" pitchFamily="50" charset="-128"/>
              </a:rPr>
              <a:t>一方で，日本人は英</a:t>
            </a:r>
            <a:r>
              <a:rPr lang="ja-JP" altLang="ja-JP" dirty="0" smtClean="0">
                <a:latin typeface="メイリオ" panose="020B0604030504040204" pitchFamily="50" charset="-128"/>
                <a:ea typeface="メイリオ" panose="020B0604030504040204" pitchFamily="50" charset="-128"/>
              </a:rPr>
              <a:t>語</a:t>
            </a:r>
            <a:r>
              <a:rPr lang="ja-JP" altLang="ja-JP" dirty="0">
                <a:latin typeface="メイリオ" panose="020B0604030504040204" pitchFamily="50" charset="-128"/>
                <a:ea typeface="メイリオ" panose="020B0604030504040204" pitchFamily="50" charset="-128"/>
              </a:rPr>
              <a:t>での読み書きがある程度できるもの</a:t>
            </a:r>
            <a:r>
              <a:rPr lang="ja-JP" altLang="ja-JP" dirty="0" smtClean="0">
                <a:latin typeface="メイリオ" panose="020B0604030504040204" pitchFamily="50" charset="-128"/>
                <a:ea typeface="メイリオ" panose="020B0604030504040204" pitchFamily="50" charset="-128"/>
              </a:rPr>
              <a:t>の</a:t>
            </a:r>
            <a:endParaRPr lang="en-US" altLang="ja-JP" dirty="0" smtClean="0">
              <a:latin typeface="メイリオ" panose="020B0604030504040204" pitchFamily="50" charset="-128"/>
              <a:ea typeface="メイリオ" panose="020B0604030504040204" pitchFamily="50" charset="-128"/>
            </a:endParaRPr>
          </a:p>
          <a:p>
            <a:r>
              <a:rPr lang="ja-JP" altLang="en-US" dirty="0" smtClean="0">
                <a:latin typeface="メイリオ" panose="020B0604030504040204" pitchFamily="50" charset="-128"/>
                <a:ea typeface="メイリオ" panose="020B0604030504040204" pitchFamily="50" charset="-128"/>
              </a:rPr>
              <a:t>発話、聞き取りという分野においては　</a:t>
            </a:r>
            <a:endParaRPr lang="en-US" altLang="ja-JP" dirty="0" smtClean="0">
              <a:latin typeface="メイリオ" panose="020B0604030504040204" pitchFamily="50" charset="-128"/>
              <a:ea typeface="メイリオ" panose="020B0604030504040204" pitchFamily="50" charset="-128"/>
            </a:endParaRPr>
          </a:p>
          <a:p>
            <a:r>
              <a:rPr lang="ja-JP" altLang="en-US" dirty="0" smtClean="0">
                <a:latin typeface="メイリオ" panose="020B0604030504040204" pitchFamily="50" charset="-128"/>
                <a:ea typeface="メイリオ" panose="020B0604030504040204" pitchFamily="50" charset="-128"/>
              </a:rPr>
              <a:t>カタカナ英語発音になってしまう，練習継続性の欠如や適切な指導者の不足などの問題を抱えている．</a:t>
            </a:r>
            <a:endParaRPr lang="en-US" altLang="ja-JP" dirty="0">
              <a:latin typeface="メイリオ" panose="020B0604030504040204" pitchFamily="50" charset="-128"/>
              <a:ea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F0C8BD7C-297B-4AB2-8DEE-2A64CFBF57C1}" type="slidenum">
              <a:rPr lang="ja-JP" altLang="en-US" smtClean="0"/>
              <a:pPr/>
              <a:t>2</a:t>
            </a:fld>
            <a:endParaRPr lang="ja-JP" altLang="en-US" dirty="0"/>
          </a:p>
        </p:txBody>
      </p:sp>
    </p:spTree>
    <p:extLst>
      <p:ext uri="{BB962C8B-B14F-4D97-AF65-F5344CB8AC3E}">
        <p14:creationId xmlns:p14="http://schemas.microsoft.com/office/powerpoint/2010/main" val="33439407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メイリオ" panose="020B0604030504040204" pitchFamily="50" charset="-128"/>
                <a:ea typeface="メイリオ" panose="020B0604030504040204" pitchFamily="50" charset="-128"/>
              </a:rPr>
              <a:t>実験</a:t>
            </a:r>
            <a:r>
              <a:rPr kumimoji="1" lang="en-US" altLang="ja-JP" dirty="0" smtClean="0">
                <a:latin typeface="メイリオ" panose="020B0604030504040204" pitchFamily="50" charset="-128"/>
                <a:ea typeface="メイリオ" panose="020B0604030504040204" pitchFamily="50" charset="-128"/>
              </a:rPr>
              <a:t>1</a:t>
            </a:r>
            <a:r>
              <a:rPr kumimoji="1" lang="ja-JP" altLang="en-US" dirty="0" smtClean="0">
                <a:latin typeface="メイリオ" panose="020B0604030504040204" pitchFamily="50" charset="-128"/>
                <a:ea typeface="メイリオ" panose="020B0604030504040204" pitchFamily="50" charset="-128"/>
              </a:rPr>
              <a:t>手順</a:t>
            </a:r>
            <a:endParaRPr kumimoji="1" lang="ja-JP" altLang="en-US" dirty="0">
              <a:latin typeface="メイリオ" panose="020B0604030504040204" pitchFamily="50" charset="-128"/>
              <a:ea typeface="メイリオ" panose="020B0604030504040204" pitchFamily="50" charset="-128"/>
            </a:endParaRPr>
          </a:p>
        </p:txBody>
      </p:sp>
      <p:sp>
        <p:nvSpPr>
          <p:cNvPr id="3" name="コンテンツ プレースホルダー 2"/>
          <p:cNvSpPr>
            <a:spLocks noGrp="1"/>
          </p:cNvSpPr>
          <p:nvPr>
            <p:ph idx="1"/>
          </p:nvPr>
        </p:nvSpPr>
        <p:spPr/>
        <p:txBody>
          <a:bodyPr/>
          <a:lstStyle/>
          <a:p>
            <a:pPr marL="457200" indent="-457200">
              <a:buFont typeface="+mj-lt"/>
              <a:buAutoNum type="arabicPeriod"/>
            </a:pPr>
            <a:r>
              <a:rPr kumimoji="1" lang="en-US" altLang="ja-JP" dirty="0" smtClean="0"/>
              <a:t>5</a:t>
            </a:r>
            <a:r>
              <a:rPr kumimoji="1" lang="ja-JP" altLang="en-US" dirty="0" smtClean="0"/>
              <a:t>名の被験者から提供された英文コンテンツをプロトタイプシステムにアップロードする</a:t>
            </a:r>
            <a:endParaRPr kumimoji="1" lang="en-US" altLang="ja-JP" dirty="0" smtClean="0"/>
          </a:p>
          <a:p>
            <a:pPr marL="457200" indent="-457200">
              <a:buFont typeface="+mj-lt"/>
              <a:buAutoNum type="arabicPeriod"/>
            </a:pPr>
            <a:r>
              <a:rPr lang="ja-JP" altLang="en-US" dirty="0" smtClean="0"/>
              <a:t>実験システムを用いて頻出単語を抽出する</a:t>
            </a:r>
            <a:endParaRPr lang="en-US" altLang="ja-JP" dirty="0" smtClean="0"/>
          </a:p>
          <a:p>
            <a:pPr marL="457200" indent="-457200">
              <a:buFont typeface="+mj-lt"/>
              <a:buAutoNum type="arabicPeriod"/>
            </a:pPr>
            <a:r>
              <a:rPr lang="ja-JP" altLang="en-US" dirty="0" smtClean="0"/>
              <a:t>頻出スコアをもとに推薦された英文に対して考察を行う</a:t>
            </a:r>
            <a:endParaRPr lang="en-US" altLang="ja-JP" dirty="0" smtClean="0"/>
          </a:p>
          <a:p>
            <a:pPr marL="0" indent="0">
              <a:buNone/>
            </a:pPr>
            <a:endParaRPr kumimoji="1" lang="ja-JP" altLang="en-US" dirty="0"/>
          </a:p>
        </p:txBody>
      </p:sp>
      <p:sp>
        <p:nvSpPr>
          <p:cNvPr id="4" name="スライド番号プレースホルダー 3"/>
          <p:cNvSpPr>
            <a:spLocks noGrp="1"/>
          </p:cNvSpPr>
          <p:nvPr>
            <p:ph type="sldNum" sz="quarter" idx="12"/>
          </p:nvPr>
        </p:nvSpPr>
        <p:spPr/>
        <p:txBody>
          <a:bodyPr/>
          <a:lstStyle/>
          <a:p>
            <a:fld id="{F0C8BD7C-297B-4AB2-8DEE-2A64CFBF57C1}" type="slidenum">
              <a:rPr lang="ja-JP" altLang="en-US" smtClean="0"/>
              <a:pPr/>
              <a:t>20</a:t>
            </a:fld>
            <a:endParaRPr lang="ja-JP" altLang="en-US" dirty="0"/>
          </a:p>
        </p:txBody>
      </p:sp>
    </p:spTree>
    <p:extLst>
      <p:ext uri="{BB962C8B-B14F-4D97-AF65-F5344CB8AC3E}">
        <p14:creationId xmlns:p14="http://schemas.microsoft.com/office/powerpoint/2010/main" val="24615213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メイリオ" panose="020B0604030504040204" pitchFamily="50" charset="-128"/>
                <a:ea typeface="メイリオ" panose="020B0604030504040204" pitchFamily="50" charset="-128"/>
              </a:rPr>
              <a:t>実験</a:t>
            </a:r>
            <a:r>
              <a:rPr kumimoji="1" lang="en-US" altLang="ja-JP" dirty="0" smtClean="0">
                <a:latin typeface="メイリオ" panose="020B0604030504040204" pitchFamily="50" charset="-128"/>
                <a:ea typeface="メイリオ" panose="020B0604030504040204" pitchFamily="50" charset="-128"/>
              </a:rPr>
              <a:t>1</a:t>
            </a:r>
            <a:r>
              <a:rPr kumimoji="1" lang="ja-JP" altLang="en-US" dirty="0" smtClean="0">
                <a:latin typeface="メイリオ" panose="020B0604030504040204" pitchFamily="50" charset="-128"/>
                <a:ea typeface="メイリオ" panose="020B0604030504040204" pitchFamily="50" charset="-128"/>
              </a:rPr>
              <a:t>結果</a:t>
            </a:r>
            <a:endParaRPr kumimoji="1" lang="ja-JP" altLang="en-US" dirty="0">
              <a:latin typeface="メイリオ" panose="020B0604030504040204" pitchFamily="50" charset="-128"/>
              <a:ea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F0C8BD7C-297B-4AB2-8DEE-2A64CFBF57C1}" type="slidenum">
              <a:rPr lang="ja-JP" altLang="en-US" smtClean="0"/>
              <a:pPr/>
              <a:t>21</a:t>
            </a:fld>
            <a:endParaRPr lang="ja-JP" altLang="en-US" dirty="0"/>
          </a:p>
        </p:txBody>
      </p:sp>
      <p:graphicFrame>
        <p:nvGraphicFramePr>
          <p:cNvPr id="11" name="コンテンツ プレースホルダー 7"/>
          <p:cNvGraphicFramePr>
            <a:graphicFrameLocks/>
          </p:cNvGraphicFramePr>
          <p:nvPr>
            <p:extLst>
              <p:ext uri="{D42A27DB-BD31-4B8C-83A1-F6EECF244321}">
                <p14:modId xmlns:p14="http://schemas.microsoft.com/office/powerpoint/2010/main" val="2627853490"/>
              </p:ext>
            </p:extLst>
          </p:nvPr>
        </p:nvGraphicFramePr>
        <p:xfrm>
          <a:off x="704153" y="4095480"/>
          <a:ext cx="3808604" cy="2180785"/>
        </p:xfrm>
        <a:graphic>
          <a:graphicData uri="http://schemas.openxmlformats.org/drawingml/2006/table">
            <a:tbl>
              <a:tblPr firstRow="1" firstCol="1" bandRow="1">
                <a:tableStyleId>{5C22544A-7EE6-4342-B048-85BDC9FD1C3A}</a:tableStyleId>
              </a:tblPr>
              <a:tblGrid>
                <a:gridCol w="865282">
                  <a:extLst>
                    <a:ext uri="{9D8B030D-6E8A-4147-A177-3AD203B41FA5}">
                      <a16:colId xmlns:a16="http://schemas.microsoft.com/office/drawing/2014/main" val="592218061"/>
                    </a:ext>
                  </a:extLst>
                </a:gridCol>
                <a:gridCol w="1523748">
                  <a:extLst>
                    <a:ext uri="{9D8B030D-6E8A-4147-A177-3AD203B41FA5}">
                      <a16:colId xmlns:a16="http://schemas.microsoft.com/office/drawing/2014/main" val="2712332490"/>
                    </a:ext>
                  </a:extLst>
                </a:gridCol>
                <a:gridCol w="1419574">
                  <a:extLst>
                    <a:ext uri="{9D8B030D-6E8A-4147-A177-3AD203B41FA5}">
                      <a16:colId xmlns:a16="http://schemas.microsoft.com/office/drawing/2014/main" val="970622659"/>
                    </a:ext>
                  </a:extLst>
                </a:gridCol>
              </a:tblGrid>
              <a:tr h="169131">
                <a:tc>
                  <a:txBody>
                    <a:bodyPr/>
                    <a:lstStyle/>
                    <a:p>
                      <a:pPr algn="ctr">
                        <a:spcAft>
                          <a:spcPts val="0"/>
                        </a:spcAft>
                      </a:pPr>
                      <a:r>
                        <a:rPr lang="ja-JP" sz="2000" kern="100" dirty="0">
                          <a:effectLst/>
                        </a:rPr>
                        <a:t>順位</a:t>
                      </a:r>
                      <a:endParaRPr lang="ja-JP" sz="2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ctr">
                        <a:spcAft>
                          <a:spcPts val="0"/>
                        </a:spcAft>
                      </a:pPr>
                      <a:r>
                        <a:rPr lang="ja-JP" sz="2000" kern="100" dirty="0">
                          <a:effectLst/>
                        </a:rPr>
                        <a:t>単語</a:t>
                      </a:r>
                      <a:endParaRPr lang="ja-JP" sz="2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ctr">
                        <a:spcAft>
                          <a:spcPts val="0"/>
                        </a:spcAft>
                      </a:pPr>
                      <a:r>
                        <a:rPr lang="ja-JP" sz="2000" kern="100" dirty="0" smtClean="0">
                          <a:effectLst/>
                        </a:rPr>
                        <a:t>スコア</a:t>
                      </a:r>
                      <a:endParaRPr lang="ja-JP" sz="2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extLst>
                  <a:ext uri="{0D108BD9-81ED-4DB2-BD59-A6C34878D82A}">
                    <a16:rowId xmlns:a16="http://schemas.microsoft.com/office/drawing/2014/main" val="952627366"/>
                  </a:ext>
                </a:extLst>
              </a:tr>
              <a:tr h="375197">
                <a:tc>
                  <a:txBody>
                    <a:bodyPr/>
                    <a:lstStyle/>
                    <a:p>
                      <a:pPr algn="ctr">
                        <a:spcAft>
                          <a:spcPts val="0"/>
                        </a:spcAft>
                      </a:pPr>
                      <a:r>
                        <a:rPr lang="en-US" sz="2000" kern="100">
                          <a:effectLst/>
                        </a:rPr>
                        <a:t>1</a:t>
                      </a:r>
                      <a:endParaRPr lang="ja-JP" sz="20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2000" kern="100" dirty="0">
                          <a:effectLst/>
                        </a:rPr>
                        <a:t>task</a:t>
                      </a:r>
                      <a:endParaRPr lang="ja-JP" sz="2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r">
                        <a:spcAft>
                          <a:spcPts val="0"/>
                        </a:spcAft>
                      </a:pPr>
                      <a:r>
                        <a:rPr lang="en-US" sz="2000" kern="100" dirty="0">
                          <a:effectLst/>
                        </a:rPr>
                        <a:t>0.0506</a:t>
                      </a:r>
                      <a:endParaRPr lang="ja-JP" sz="2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extLst>
                  <a:ext uri="{0D108BD9-81ED-4DB2-BD59-A6C34878D82A}">
                    <a16:rowId xmlns:a16="http://schemas.microsoft.com/office/drawing/2014/main" val="4096736461"/>
                  </a:ext>
                </a:extLst>
              </a:tr>
              <a:tr h="375197">
                <a:tc>
                  <a:txBody>
                    <a:bodyPr/>
                    <a:lstStyle/>
                    <a:p>
                      <a:pPr algn="ctr">
                        <a:spcAft>
                          <a:spcPts val="0"/>
                        </a:spcAft>
                      </a:pPr>
                      <a:r>
                        <a:rPr lang="en-US" sz="2000" kern="100">
                          <a:effectLst/>
                        </a:rPr>
                        <a:t>2</a:t>
                      </a:r>
                      <a:endParaRPr lang="ja-JP" sz="20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2000" kern="100" dirty="0">
                          <a:effectLst/>
                        </a:rPr>
                        <a:t>Kanban</a:t>
                      </a:r>
                      <a:endParaRPr lang="ja-JP" sz="2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r">
                        <a:spcAft>
                          <a:spcPts val="0"/>
                        </a:spcAft>
                      </a:pPr>
                      <a:r>
                        <a:rPr lang="en-US" sz="2000" kern="100" dirty="0">
                          <a:effectLst/>
                        </a:rPr>
                        <a:t>0.0482</a:t>
                      </a:r>
                      <a:endParaRPr lang="ja-JP" sz="2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extLst>
                  <a:ext uri="{0D108BD9-81ED-4DB2-BD59-A6C34878D82A}">
                    <a16:rowId xmlns:a16="http://schemas.microsoft.com/office/drawing/2014/main" val="1294452815"/>
                  </a:ext>
                </a:extLst>
              </a:tr>
              <a:tr h="375197">
                <a:tc>
                  <a:txBody>
                    <a:bodyPr/>
                    <a:lstStyle/>
                    <a:p>
                      <a:pPr algn="ctr">
                        <a:spcAft>
                          <a:spcPts val="0"/>
                        </a:spcAft>
                      </a:pPr>
                      <a:r>
                        <a:rPr lang="en-US" sz="2000" kern="100">
                          <a:effectLst/>
                        </a:rPr>
                        <a:t>3</a:t>
                      </a:r>
                      <a:endParaRPr lang="ja-JP" sz="20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2000" kern="100">
                          <a:effectLst/>
                        </a:rPr>
                        <a:t>digital</a:t>
                      </a:r>
                      <a:endParaRPr lang="ja-JP" sz="20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r">
                        <a:spcAft>
                          <a:spcPts val="0"/>
                        </a:spcAft>
                      </a:pPr>
                      <a:r>
                        <a:rPr lang="en-US" sz="2000" kern="100" dirty="0">
                          <a:effectLst/>
                        </a:rPr>
                        <a:t>0.0197</a:t>
                      </a:r>
                      <a:endParaRPr lang="ja-JP" sz="2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extLst>
                  <a:ext uri="{0D108BD9-81ED-4DB2-BD59-A6C34878D82A}">
                    <a16:rowId xmlns:a16="http://schemas.microsoft.com/office/drawing/2014/main" val="3931396289"/>
                  </a:ext>
                </a:extLst>
              </a:tr>
              <a:tr h="375197">
                <a:tc>
                  <a:txBody>
                    <a:bodyPr/>
                    <a:lstStyle/>
                    <a:p>
                      <a:pPr algn="ctr">
                        <a:spcAft>
                          <a:spcPts val="0"/>
                        </a:spcAft>
                      </a:pPr>
                      <a:r>
                        <a:rPr lang="en-US" sz="2000" kern="100">
                          <a:effectLst/>
                        </a:rPr>
                        <a:t>4</a:t>
                      </a:r>
                      <a:endParaRPr lang="ja-JP" sz="20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2000" kern="100">
                          <a:effectLst/>
                        </a:rPr>
                        <a:t>application</a:t>
                      </a:r>
                      <a:endParaRPr lang="ja-JP" sz="20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r">
                        <a:spcAft>
                          <a:spcPts val="0"/>
                        </a:spcAft>
                      </a:pPr>
                      <a:r>
                        <a:rPr lang="en-US" sz="2000" kern="100" dirty="0">
                          <a:effectLst/>
                        </a:rPr>
                        <a:t>0.0139</a:t>
                      </a:r>
                      <a:endParaRPr lang="ja-JP" sz="2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extLst>
                  <a:ext uri="{0D108BD9-81ED-4DB2-BD59-A6C34878D82A}">
                    <a16:rowId xmlns:a16="http://schemas.microsoft.com/office/drawing/2014/main" val="320248344"/>
                  </a:ext>
                </a:extLst>
              </a:tr>
              <a:tr h="375197">
                <a:tc>
                  <a:txBody>
                    <a:bodyPr/>
                    <a:lstStyle/>
                    <a:p>
                      <a:pPr algn="ctr">
                        <a:spcAft>
                          <a:spcPts val="0"/>
                        </a:spcAft>
                      </a:pPr>
                      <a:r>
                        <a:rPr lang="en-US" sz="2000" kern="100">
                          <a:effectLst/>
                        </a:rPr>
                        <a:t>5</a:t>
                      </a:r>
                      <a:endParaRPr lang="ja-JP" sz="20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2000" kern="100">
                          <a:effectLst/>
                        </a:rPr>
                        <a:t>smartphone</a:t>
                      </a:r>
                      <a:endParaRPr lang="ja-JP" sz="20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r">
                        <a:spcAft>
                          <a:spcPts val="0"/>
                        </a:spcAft>
                      </a:pPr>
                      <a:r>
                        <a:rPr lang="en-US" sz="2000" kern="100" dirty="0">
                          <a:effectLst/>
                        </a:rPr>
                        <a:t>0.0139</a:t>
                      </a:r>
                      <a:endParaRPr lang="ja-JP" sz="2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extLst>
                  <a:ext uri="{0D108BD9-81ED-4DB2-BD59-A6C34878D82A}">
                    <a16:rowId xmlns:a16="http://schemas.microsoft.com/office/drawing/2014/main" val="812182946"/>
                  </a:ext>
                </a:extLst>
              </a:tr>
            </a:tbl>
          </a:graphicData>
        </a:graphic>
      </p:graphicFrame>
      <p:sp>
        <p:nvSpPr>
          <p:cNvPr id="12" name="Rectangle 2"/>
          <p:cNvSpPr>
            <a:spLocks noChangeArrowheads="1"/>
          </p:cNvSpPr>
          <p:nvPr/>
        </p:nvSpPr>
        <p:spPr bwMode="auto">
          <a:xfrm>
            <a:off x="-3942967" y="831762"/>
            <a:ext cx="1497841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smtClean="0">
                <a:ln>
                  <a:noFill/>
                </a:ln>
                <a:solidFill>
                  <a:srgbClr val="000000"/>
                </a:solidFill>
                <a:effectLst/>
                <a:latin typeface="Arial" panose="020B0604020202020204" pitchFamily="34" charset="0"/>
                <a:ea typeface="ＭＳ ゴシック" panose="020B0609070205080204" pitchFamily="49" charset="-128"/>
                <a:cs typeface="Times New Roman" panose="02020603050405020304" pitchFamily="18" charset="0"/>
              </a:rPr>
              <a:t>表 </a:t>
            </a:r>
            <a:r>
              <a:rPr kumimoji="0" lang="en-US" altLang="ja-JP" sz="1000" b="0" i="0" u="none" strike="noStrike" cap="none" normalizeH="0" baseline="0" smtClean="0">
                <a:ln>
                  <a:noFill/>
                </a:ln>
                <a:solidFill>
                  <a:srgbClr val="000000"/>
                </a:solidFill>
                <a:effectLst/>
                <a:latin typeface="Arial" panose="020B0604020202020204" pitchFamily="34" charset="0"/>
                <a:ea typeface="ＭＳ ゴシック" panose="020B0609070205080204" pitchFamily="49" charset="-128"/>
                <a:cs typeface="Times New Roman" panose="02020603050405020304" pitchFamily="18" charset="0"/>
              </a:rPr>
              <a:t>5 </a:t>
            </a:r>
            <a:r>
              <a:rPr kumimoji="0" lang="ja-JP" altLang="en-US" sz="1000" b="0" i="0" u="none" strike="noStrike" cap="none" normalizeH="0" baseline="0" smtClean="0">
                <a:ln>
                  <a:noFill/>
                </a:ln>
                <a:solidFill>
                  <a:srgbClr val="000000"/>
                </a:solidFill>
                <a:effectLst/>
                <a:latin typeface="ＭＳ 明朝" panose="02020609040205080304" pitchFamily="17" charset="-128"/>
                <a:ea typeface="ＭＳ 明朝" panose="02020609040205080304" pitchFamily="17" charset="-128"/>
                <a:cs typeface="Times New Roman" panose="02020603050405020304" pitchFamily="18" charset="0"/>
              </a:rPr>
              <a:t>学習者</a:t>
            </a:r>
            <a:r>
              <a:rPr kumimoji="0" lang="en-US" altLang="ja-JP" sz="1000" b="0" i="0" u="none" strike="noStrike" cap="none" normalizeH="0" baseline="0" smtClean="0">
                <a:ln>
                  <a:noFill/>
                </a:ln>
                <a:solidFill>
                  <a:srgbClr val="000000"/>
                </a:solidFill>
                <a:effectLst/>
                <a:latin typeface="Century" panose="02040604050505020304" pitchFamily="18" charset="0"/>
                <a:ea typeface="ＭＳ 明朝" panose="02020609040205080304" pitchFamily="17" charset="-128"/>
                <a:cs typeface="Times New Roman" panose="02020603050405020304" pitchFamily="18" charset="0"/>
              </a:rPr>
              <a:t>A</a:t>
            </a:r>
            <a:r>
              <a:rPr kumimoji="0" lang="ja-JP" altLang="en-US" sz="1000" b="0" i="0" u="none" strike="noStrike" cap="none" normalizeH="0" baseline="0" smtClean="0">
                <a:ln>
                  <a:noFill/>
                </a:ln>
                <a:solidFill>
                  <a:srgbClr val="000000"/>
                </a:solidFill>
                <a:effectLst/>
                <a:latin typeface="ＭＳ 明朝" panose="02020609040205080304" pitchFamily="17" charset="-128"/>
                <a:ea typeface="ＭＳ 明朝" panose="02020609040205080304" pitchFamily="17" charset="-128"/>
                <a:cs typeface="Times New Roman" panose="02020603050405020304" pitchFamily="18" charset="0"/>
              </a:rPr>
              <a:t>の頻出単語</a:t>
            </a:r>
            <a:endParaRPr kumimoji="0" lang="ja-JP" altLang="en-US" sz="5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ja-JP" altLang="en-US" sz="1800" b="0" i="0" u="none" strike="noStrike" cap="none" normalizeH="0" baseline="0" smtClean="0">
              <a:ln>
                <a:noFill/>
              </a:ln>
              <a:solidFill>
                <a:schemeClr val="tx1"/>
              </a:solidFill>
              <a:effectLst/>
              <a:latin typeface="Arial" panose="020B0604020202020204" pitchFamily="34" charset="0"/>
            </a:endParaRPr>
          </a:p>
        </p:txBody>
      </p:sp>
      <p:graphicFrame>
        <p:nvGraphicFramePr>
          <p:cNvPr id="13" name="表 12"/>
          <p:cNvGraphicFramePr>
            <a:graphicFrameLocks noGrp="1"/>
          </p:cNvGraphicFramePr>
          <p:nvPr>
            <p:extLst>
              <p:ext uri="{D42A27DB-BD31-4B8C-83A1-F6EECF244321}">
                <p14:modId xmlns:p14="http://schemas.microsoft.com/office/powerpoint/2010/main" val="3874244916"/>
              </p:ext>
            </p:extLst>
          </p:nvPr>
        </p:nvGraphicFramePr>
        <p:xfrm>
          <a:off x="4659255" y="4073585"/>
          <a:ext cx="4179194" cy="2205546"/>
        </p:xfrm>
        <a:graphic>
          <a:graphicData uri="http://schemas.openxmlformats.org/drawingml/2006/table">
            <a:tbl>
              <a:tblPr firstRow="1" firstCol="1" bandRow="1">
                <a:tableStyleId>{5C22544A-7EE6-4342-B048-85BDC9FD1C3A}</a:tableStyleId>
              </a:tblPr>
              <a:tblGrid>
                <a:gridCol w="367048">
                  <a:extLst>
                    <a:ext uri="{9D8B030D-6E8A-4147-A177-3AD203B41FA5}">
                      <a16:colId xmlns:a16="http://schemas.microsoft.com/office/drawing/2014/main" val="2372096610"/>
                    </a:ext>
                  </a:extLst>
                </a:gridCol>
                <a:gridCol w="3812146">
                  <a:extLst>
                    <a:ext uri="{9D8B030D-6E8A-4147-A177-3AD203B41FA5}">
                      <a16:colId xmlns:a16="http://schemas.microsoft.com/office/drawing/2014/main" val="3751416976"/>
                    </a:ext>
                  </a:extLst>
                </a:gridCol>
              </a:tblGrid>
              <a:tr h="341735">
                <a:tc>
                  <a:txBody>
                    <a:bodyPr/>
                    <a:lstStyle/>
                    <a:p>
                      <a:pPr indent="63500" algn="ctr">
                        <a:spcAft>
                          <a:spcPts val="0"/>
                        </a:spcAft>
                      </a:pPr>
                      <a:r>
                        <a:rPr lang="ja-JP" sz="1200" kern="100" dirty="0" smtClean="0">
                          <a:effectLst/>
                        </a:rPr>
                        <a:t>順位</a:t>
                      </a:r>
                      <a:endParaRPr lang="en-US" altLang="ja-JP" sz="1200" kern="100" dirty="0" smtClean="0">
                        <a:effectLst/>
                      </a:endParaRPr>
                    </a:p>
                  </a:txBody>
                  <a:tcPr marL="68580" marR="68580" marT="0" marB="0"/>
                </a:tc>
                <a:tc>
                  <a:txBody>
                    <a:bodyPr/>
                    <a:lstStyle/>
                    <a:p>
                      <a:pPr indent="63500" algn="ctr">
                        <a:spcAft>
                          <a:spcPts val="0"/>
                        </a:spcAft>
                      </a:pPr>
                      <a:r>
                        <a:rPr lang="ja-JP" sz="1600" kern="100" dirty="0">
                          <a:effectLst/>
                        </a:rPr>
                        <a:t>英文</a:t>
                      </a:r>
                      <a:endParaRPr lang="ja-JP" sz="16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extLst>
                  <a:ext uri="{0D108BD9-81ED-4DB2-BD59-A6C34878D82A}">
                    <a16:rowId xmlns:a16="http://schemas.microsoft.com/office/drawing/2014/main" val="1327630454"/>
                  </a:ext>
                </a:extLst>
              </a:tr>
              <a:tr h="446054">
                <a:tc>
                  <a:txBody>
                    <a:bodyPr/>
                    <a:lstStyle/>
                    <a:p>
                      <a:pPr indent="63500" algn="ctr">
                        <a:spcAft>
                          <a:spcPts val="0"/>
                        </a:spcAft>
                      </a:pPr>
                      <a:r>
                        <a:rPr lang="en-US" sz="1600" kern="100" dirty="0">
                          <a:effectLst/>
                        </a:rPr>
                        <a:t>1</a:t>
                      </a:r>
                      <a:endParaRPr lang="ja-JP" sz="16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indent="63500" algn="just">
                        <a:lnSpc>
                          <a:spcPts val="1400"/>
                        </a:lnSpc>
                        <a:spcAft>
                          <a:spcPts val="0"/>
                        </a:spcAft>
                      </a:pPr>
                      <a:endParaRPr lang="en-US" sz="1600" kern="100" dirty="0" smtClean="0">
                        <a:effectLst/>
                      </a:endParaRPr>
                    </a:p>
                    <a:p>
                      <a:pPr indent="63500" algn="just">
                        <a:lnSpc>
                          <a:spcPts val="1400"/>
                        </a:lnSpc>
                        <a:spcAft>
                          <a:spcPts val="0"/>
                        </a:spcAft>
                      </a:pPr>
                      <a:r>
                        <a:rPr lang="en-US" sz="1600" kern="100" dirty="0" smtClean="0">
                          <a:effectLst/>
                        </a:rPr>
                        <a:t>Women </a:t>
                      </a:r>
                      <a:r>
                        <a:rPr lang="en-US" sz="1600" kern="100" dirty="0">
                          <a:effectLst/>
                        </a:rPr>
                        <a:t>are slower than men at certain precision </a:t>
                      </a:r>
                      <a:r>
                        <a:rPr lang="en-US" sz="1600" kern="100" dirty="0" smtClean="0">
                          <a:effectLst/>
                        </a:rPr>
                        <a:t>manual</a:t>
                      </a:r>
                      <a:r>
                        <a:rPr lang="ja-JP" altLang="en-US" sz="1600" u="none" kern="100" dirty="0" smtClean="0">
                          <a:effectLst/>
                        </a:rPr>
                        <a:t>　</a:t>
                      </a:r>
                      <a:r>
                        <a:rPr lang="en-US" sz="1600" u="sng" kern="100" dirty="0" smtClean="0">
                          <a:effectLst/>
                        </a:rPr>
                        <a:t>tasks</a:t>
                      </a:r>
                      <a:r>
                        <a:rPr lang="en-US" sz="1600" kern="100" dirty="0">
                          <a:effectLst/>
                        </a:rPr>
                        <a:t>, such as ...</a:t>
                      </a:r>
                      <a:endParaRPr lang="ja-JP" sz="16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extLst>
                  <a:ext uri="{0D108BD9-81ED-4DB2-BD59-A6C34878D82A}">
                    <a16:rowId xmlns:a16="http://schemas.microsoft.com/office/drawing/2014/main" val="117658632"/>
                  </a:ext>
                </a:extLst>
              </a:tr>
              <a:tr h="301630">
                <a:tc>
                  <a:txBody>
                    <a:bodyPr/>
                    <a:lstStyle/>
                    <a:p>
                      <a:pPr indent="63500" algn="ctr">
                        <a:spcAft>
                          <a:spcPts val="0"/>
                        </a:spcAft>
                      </a:pPr>
                      <a:r>
                        <a:rPr lang="en-US" sz="1600" kern="100" dirty="0">
                          <a:effectLst/>
                        </a:rPr>
                        <a:t>2</a:t>
                      </a:r>
                      <a:endParaRPr lang="ja-JP" sz="16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indent="63500" algn="just">
                        <a:lnSpc>
                          <a:spcPts val="1400"/>
                        </a:lnSpc>
                        <a:spcAft>
                          <a:spcPts val="0"/>
                        </a:spcAft>
                      </a:pPr>
                      <a:r>
                        <a:rPr lang="en-US" sz="1600" kern="100" dirty="0" smtClean="0">
                          <a:effectLst/>
                        </a:rPr>
                        <a:t>to </a:t>
                      </a:r>
                      <a:r>
                        <a:rPr lang="en-US" sz="1600" kern="100" dirty="0">
                          <a:effectLst/>
                        </a:rPr>
                        <a:t>complete two </a:t>
                      </a:r>
                      <a:r>
                        <a:rPr lang="en-US" sz="1600" u="sng" kern="100" dirty="0">
                          <a:effectLst/>
                        </a:rPr>
                        <a:t>tasks</a:t>
                      </a:r>
                      <a:r>
                        <a:rPr lang="en-US" sz="1600" kern="100" dirty="0">
                          <a:effectLst/>
                        </a:rPr>
                        <a:t>.</a:t>
                      </a:r>
                      <a:endParaRPr lang="ja-JP" sz="16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extLst>
                  <a:ext uri="{0D108BD9-81ED-4DB2-BD59-A6C34878D82A}">
                    <a16:rowId xmlns:a16="http://schemas.microsoft.com/office/drawing/2014/main" val="1207874031"/>
                  </a:ext>
                </a:extLst>
              </a:tr>
              <a:tr h="547773">
                <a:tc>
                  <a:txBody>
                    <a:bodyPr/>
                    <a:lstStyle/>
                    <a:p>
                      <a:pPr indent="63500" algn="ctr">
                        <a:spcAft>
                          <a:spcPts val="0"/>
                        </a:spcAft>
                      </a:pPr>
                      <a:r>
                        <a:rPr lang="en-US" sz="1600" kern="100">
                          <a:effectLst/>
                        </a:rPr>
                        <a:t>3</a:t>
                      </a:r>
                      <a:endParaRPr lang="ja-JP" sz="16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indent="63500" algn="just">
                        <a:lnSpc>
                          <a:spcPts val="1400"/>
                        </a:lnSpc>
                        <a:spcAft>
                          <a:spcPts val="0"/>
                        </a:spcAft>
                      </a:pPr>
                      <a:endParaRPr lang="en-US" sz="1600" kern="100" dirty="0" smtClean="0">
                        <a:effectLst/>
                      </a:endParaRPr>
                    </a:p>
                    <a:p>
                      <a:pPr indent="63500" algn="just">
                        <a:lnSpc>
                          <a:spcPts val="1400"/>
                        </a:lnSpc>
                        <a:spcAft>
                          <a:spcPts val="0"/>
                        </a:spcAft>
                      </a:pPr>
                      <a:r>
                        <a:rPr lang="en-US" sz="1600" kern="100" dirty="0" smtClean="0">
                          <a:effectLst/>
                        </a:rPr>
                        <a:t>The </a:t>
                      </a:r>
                      <a:r>
                        <a:rPr lang="en-US" sz="1600" kern="100" dirty="0">
                          <a:effectLst/>
                        </a:rPr>
                        <a:t>data were recorded on </a:t>
                      </a:r>
                      <a:r>
                        <a:rPr lang="en-US" sz="1600" kern="100" dirty="0" smtClean="0">
                          <a:effectLst/>
                        </a:rPr>
                        <a:t>a </a:t>
                      </a:r>
                      <a:r>
                        <a:rPr lang="en-US" sz="1600" u="sng" kern="100" dirty="0" smtClean="0">
                          <a:effectLst/>
                        </a:rPr>
                        <a:t>digital</a:t>
                      </a:r>
                      <a:r>
                        <a:rPr lang="en-US" sz="1600" kern="100" dirty="0" smtClean="0">
                          <a:effectLst/>
                        </a:rPr>
                        <a:t> audio </a:t>
                      </a:r>
                      <a:r>
                        <a:rPr lang="en-US" sz="1600" kern="100" dirty="0">
                          <a:effectLst/>
                        </a:rPr>
                        <a:t>recorder and transcribed using a ...</a:t>
                      </a:r>
                      <a:endParaRPr lang="ja-JP" sz="16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extLst>
                  <a:ext uri="{0D108BD9-81ED-4DB2-BD59-A6C34878D82A}">
                    <a16:rowId xmlns:a16="http://schemas.microsoft.com/office/drawing/2014/main" val="2255135385"/>
                  </a:ext>
                </a:extLst>
              </a:tr>
              <a:tr h="451776">
                <a:tc>
                  <a:txBody>
                    <a:bodyPr/>
                    <a:lstStyle/>
                    <a:p>
                      <a:pPr indent="63500" algn="ctr">
                        <a:spcAft>
                          <a:spcPts val="0"/>
                        </a:spcAft>
                      </a:pPr>
                      <a:r>
                        <a:rPr lang="en-US" sz="1600" kern="100">
                          <a:effectLst/>
                        </a:rPr>
                        <a:t>4</a:t>
                      </a:r>
                      <a:endParaRPr lang="ja-JP" sz="16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indent="63500" algn="just">
                        <a:lnSpc>
                          <a:spcPts val="1400"/>
                        </a:lnSpc>
                        <a:spcAft>
                          <a:spcPts val="0"/>
                        </a:spcAft>
                      </a:pPr>
                      <a:r>
                        <a:rPr lang="en-US" sz="1600" kern="100" dirty="0">
                          <a:effectLst/>
                        </a:rPr>
                        <a:t>has several </a:t>
                      </a:r>
                      <a:r>
                        <a:rPr lang="en-US" sz="1600" u="sng" kern="100" dirty="0" smtClean="0">
                          <a:effectLst/>
                        </a:rPr>
                        <a:t>practical</a:t>
                      </a:r>
                      <a:r>
                        <a:rPr lang="ja-JP" altLang="en-US" sz="1600" u="sng" kern="100" baseline="0" dirty="0" smtClean="0">
                          <a:effectLst/>
                        </a:rPr>
                        <a:t> </a:t>
                      </a:r>
                      <a:r>
                        <a:rPr lang="en-US" altLang="ja-JP" sz="1600" u="sng" kern="100" baseline="0" dirty="0" smtClean="0">
                          <a:effectLst/>
                        </a:rPr>
                        <a:t>applications</a:t>
                      </a:r>
                      <a:r>
                        <a:rPr lang="en-US" sz="1600" kern="100" dirty="0" smtClean="0">
                          <a:effectLst/>
                        </a:rPr>
                        <a:t>. </a:t>
                      </a:r>
                      <a:r>
                        <a:rPr lang="en-US" sz="1600" kern="100" dirty="0">
                          <a:effectLst/>
                        </a:rPr>
                        <a:t>Firstly, it points to ...</a:t>
                      </a:r>
                      <a:endParaRPr lang="ja-JP" sz="16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extLst>
                  <a:ext uri="{0D108BD9-81ED-4DB2-BD59-A6C34878D82A}">
                    <a16:rowId xmlns:a16="http://schemas.microsoft.com/office/drawing/2014/main" val="388043698"/>
                  </a:ext>
                </a:extLst>
              </a:tr>
            </a:tbl>
          </a:graphicData>
        </a:graphic>
      </p:graphicFrame>
      <p:sp>
        <p:nvSpPr>
          <p:cNvPr id="14" name="テキスト ボックス 13"/>
          <p:cNvSpPr txBox="1"/>
          <p:nvPr/>
        </p:nvSpPr>
        <p:spPr>
          <a:xfrm>
            <a:off x="4734918" y="3693209"/>
            <a:ext cx="3631842" cy="369332"/>
          </a:xfrm>
          <a:prstGeom prst="rect">
            <a:avLst/>
          </a:prstGeom>
          <a:noFill/>
        </p:spPr>
        <p:txBody>
          <a:bodyPr wrap="square" rtlCol="0">
            <a:spAutoFit/>
          </a:bodyPr>
          <a:lstStyle/>
          <a:p>
            <a:pPr algn="ctr"/>
            <a:r>
              <a:rPr lang="ja-JP" altLang="en-US" dirty="0" smtClean="0">
                <a:latin typeface="メイリオ" panose="020B0604030504040204" pitchFamily="50" charset="-128"/>
                <a:ea typeface="メイリオ" panose="020B0604030504040204" pitchFamily="50" charset="-128"/>
              </a:rPr>
              <a:t>学習者</a:t>
            </a:r>
            <a:r>
              <a:rPr lang="en-US" altLang="ja-JP" dirty="0" smtClean="0">
                <a:latin typeface="メイリオ" panose="020B0604030504040204" pitchFamily="50" charset="-128"/>
                <a:ea typeface="メイリオ" panose="020B0604030504040204" pitchFamily="50" charset="-128"/>
              </a:rPr>
              <a:t>A</a:t>
            </a:r>
            <a:r>
              <a:rPr lang="ja-JP" altLang="en-US" dirty="0" smtClean="0">
                <a:latin typeface="メイリオ" panose="020B0604030504040204" pitchFamily="50" charset="-128"/>
                <a:ea typeface="メイリオ" panose="020B0604030504040204" pitchFamily="50" charset="-128"/>
              </a:rPr>
              <a:t>の英文ランキング</a:t>
            </a:r>
            <a:endParaRPr kumimoji="1" lang="ja-JP" altLang="en-US" dirty="0">
              <a:latin typeface="メイリオ" panose="020B0604030504040204" pitchFamily="50" charset="-128"/>
              <a:ea typeface="メイリオ" panose="020B0604030504040204" pitchFamily="50" charset="-128"/>
            </a:endParaRPr>
          </a:p>
        </p:txBody>
      </p:sp>
      <p:sp>
        <p:nvSpPr>
          <p:cNvPr id="15" name="テキスト ボックス 14"/>
          <p:cNvSpPr txBox="1"/>
          <p:nvPr/>
        </p:nvSpPr>
        <p:spPr>
          <a:xfrm>
            <a:off x="704153" y="3703765"/>
            <a:ext cx="3631842" cy="369332"/>
          </a:xfrm>
          <a:prstGeom prst="rect">
            <a:avLst/>
          </a:prstGeom>
          <a:noFill/>
        </p:spPr>
        <p:txBody>
          <a:bodyPr wrap="square" rtlCol="0">
            <a:spAutoFit/>
          </a:bodyPr>
          <a:lstStyle/>
          <a:p>
            <a:pPr algn="ctr"/>
            <a:r>
              <a:rPr kumimoji="1" lang="ja-JP" altLang="en-US" dirty="0" smtClean="0">
                <a:latin typeface="メイリオ" panose="020B0604030504040204" pitchFamily="50" charset="-128"/>
                <a:ea typeface="メイリオ" panose="020B0604030504040204" pitchFamily="50" charset="-128"/>
              </a:rPr>
              <a:t>学習者</a:t>
            </a:r>
            <a:r>
              <a:rPr kumimoji="1" lang="en-US" altLang="ja-JP" dirty="0" smtClean="0">
                <a:latin typeface="メイリオ" panose="020B0604030504040204" pitchFamily="50" charset="-128"/>
                <a:ea typeface="メイリオ" panose="020B0604030504040204" pitchFamily="50" charset="-128"/>
              </a:rPr>
              <a:t>A</a:t>
            </a:r>
            <a:r>
              <a:rPr lang="ja-JP" altLang="en-US" dirty="0" err="1" smtClean="0">
                <a:latin typeface="メイリオ" panose="020B0604030504040204" pitchFamily="50" charset="-128"/>
                <a:ea typeface="メイリオ" panose="020B0604030504040204" pitchFamily="50" charset="-128"/>
              </a:rPr>
              <a:t>の</a:t>
            </a:r>
            <a:r>
              <a:rPr kumimoji="1" lang="ja-JP" altLang="en-US" dirty="0" err="1" smtClean="0">
                <a:latin typeface="メイリオ" panose="020B0604030504040204" pitchFamily="50" charset="-128"/>
                <a:ea typeface="メイリオ" panose="020B0604030504040204" pitchFamily="50" charset="-128"/>
              </a:rPr>
              <a:t>頻</a:t>
            </a:r>
            <a:r>
              <a:rPr kumimoji="1" lang="ja-JP" altLang="en-US" dirty="0" smtClean="0">
                <a:latin typeface="メイリオ" panose="020B0604030504040204" pitchFamily="50" charset="-128"/>
                <a:ea typeface="メイリオ" panose="020B0604030504040204" pitchFamily="50" charset="-128"/>
              </a:rPr>
              <a:t>出単語</a:t>
            </a:r>
            <a:endParaRPr kumimoji="1" lang="ja-JP" altLang="en-US" dirty="0">
              <a:latin typeface="メイリオ" panose="020B0604030504040204" pitchFamily="50" charset="-128"/>
              <a:ea typeface="メイリオ" panose="020B0604030504040204" pitchFamily="50" charset="-128"/>
            </a:endParaRPr>
          </a:p>
        </p:txBody>
      </p:sp>
      <p:sp>
        <p:nvSpPr>
          <p:cNvPr id="17" name="テキスト ボックス 16"/>
          <p:cNvSpPr txBox="1"/>
          <p:nvPr/>
        </p:nvSpPr>
        <p:spPr>
          <a:xfrm>
            <a:off x="822960" y="2279561"/>
            <a:ext cx="8597936" cy="369332"/>
          </a:xfrm>
          <a:prstGeom prst="rect">
            <a:avLst/>
          </a:prstGeom>
          <a:noFill/>
        </p:spPr>
        <p:txBody>
          <a:bodyPr wrap="square" rtlCol="0">
            <a:spAutoFit/>
          </a:bodyPr>
          <a:lstStyle/>
          <a:p>
            <a:r>
              <a:rPr lang="ja-JP" altLang="en-US" dirty="0">
                <a:solidFill>
                  <a:srgbClr val="FF0000"/>
                </a:solidFill>
              </a:rPr>
              <a:t>実験</a:t>
            </a:r>
            <a:r>
              <a:rPr lang="ja-JP" altLang="en-US" dirty="0" smtClean="0">
                <a:solidFill>
                  <a:srgbClr val="FF0000"/>
                </a:solidFill>
              </a:rPr>
              <a:t>結果の表は全て載せるのか？</a:t>
            </a:r>
            <a:endParaRPr kumimoji="1" lang="ja-JP" altLang="en-US" dirty="0">
              <a:solidFill>
                <a:srgbClr val="FF0000"/>
              </a:solidFill>
            </a:endParaRPr>
          </a:p>
        </p:txBody>
      </p:sp>
    </p:spTree>
    <p:extLst>
      <p:ext uri="{BB962C8B-B14F-4D97-AF65-F5344CB8AC3E}">
        <p14:creationId xmlns:p14="http://schemas.microsoft.com/office/powerpoint/2010/main" val="8666367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実験</a:t>
            </a:r>
            <a:r>
              <a:rPr kumimoji="1" lang="en-US" altLang="ja-JP" dirty="0" smtClean="0"/>
              <a:t>1</a:t>
            </a:r>
            <a:r>
              <a:rPr kumimoji="1" lang="ja-JP" altLang="en-US" dirty="0" smtClean="0"/>
              <a:t>結果への</a:t>
            </a:r>
            <a:endParaRPr kumimoji="1" lang="ja-JP" altLang="en-US" dirty="0"/>
          </a:p>
        </p:txBody>
      </p:sp>
      <p:sp>
        <p:nvSpPr>
          <p:cNvPr id="4" name="スライド番号プレースホルダー 3"/>
          <p:cNvSpPr>
            <a:spLocks noGrp="1"/>
          </p:cNvSpPr>
          <p:nvPr>
            <p:ph type="sldNum" sz="quarter" idx="12"/>
          </p:nvPr>
        </p:nvSpPr>
        <p:spPr/>
        <p:txBody>
          <a:bodyPr/>
          <a:lstStyle/>
          <a:p>
            <a:fld id="{F0C8BD7C-297B-4AB2-8DEE-2A64CFBF57C1}" type="slidenum">
              <a:rPr lang="ja-JP" altLang="en-US" smtClean="0"/>
              <a:pPr/>
              <a:t>22</a:t>
            </a:fld>
            <a:endParaRPr lang="ja-JP" altLang="en-US" dirty="0"/>
          </a:p>
        </p:txBody>
      </p:sp>
      <p:sp>
        <p:nvSpPr>
          <p:cNvPr id="5" name="コンテンツ プレースホルダー 4"/>
          <p:cNvSpPr txBox="1">
            <a:spLocks noGrp="1"/>
          </p:cNvSpPr>
          <p:nvPr>
            <p:ph idx="1"/>
          </p:nvPr>
        </p:nvSpPr>
        <p:spPr>
          <a:xfrm>
            <a:off x="822959" y="1845734"/>
            <a:ext cx="7543801" cy="2944396"/>
          </a:xfrm>
          <a:prstGeom prst="rect">
            <a:avLst/>
          </a:prstGeom>
          <a:noFill/>
        </p:spPr>
        <p:txBody>
          <a:bodyPr wrap="square" rtlCol="0">
            <a:spAutoFit/>
          </a:bodyPr>
          <a:lstStyle/>
          <a:p>
            <a:pPr marL="342900" indent="-342900">
              <a:buFont typeface="+mj-lt"/>
              <a:buAutoNum type="arabicPeriod"/>
            </a:pPr>
            <a:r>
              <a:rPr lang="ja-JP" altLang="ja-JP" dirty="0" smtClean="0">
                <a:latin typeface="メイリオ" panose="020B0604030504040204" pitchFamily="50" charset="-128"/>
                <a:ea typeface="メイリオ" panose="020B0604030504040204" pitchFamily="50" charset="-128"/>
              </a:rPr>
              <a:t>学習者</a:t>
            </a:r>
            <a:r>
              <a:rPr lang="en-US" altLang="ja-JP" dirty="0">
                <a:latin typeface="メイリオ" panose="020B0604030504040204" pitchFamily="50" charset="-128"/>
                <a:ea typeface="メイリオ" panose="020B0604030504040204" pitchFamily="50" charset="-128"/>
              </a:rPr>
              <a:t>A</a:t>
            </a:r>
            <a:r>
              <a:rPr lang="ja-JP" altLang="ja-JP" dirty="0">
                <a:latin typeface="メイリオ" panose="020B0604030504040204" pitchFamily="50" charset="-128"/>
                <a:ea typeface="メイリオ" panose="020B0604030504040204" pitchFamily="50" charset="-128"/>
              </a:rPr>
              <a:t>の英文コンテンツからは，デジタル</a:t>
            </a:r>
            <a:r>
              <a:rPr lang="en-US" altLang="ja-JP" dirty="0">
                <a:latin typeface="メイリオ" panose="020B0604030504040204" pitchFamily="50" charset="-128"/>
                <a:ea typeface="メイリオ" panose="020B0604030504040204" pitchFamily="50" charset="-128"/>
              </a:rPr>
              <a:t>”</a:t>
            </a:r>
            <a:r>
              <a:rPr lang="ja-JP" altLang="ja-JP" dirty="0">
                <a:latin typeface="メイリオ" panose="020B0604030504040204" pitchFamily="50" charset="-128"/>
                <a:ea typeface="メイリオ" panose="020B0604030504040204" pitchFamily="50" charset="-128"/>
              </a:rPr>
              <a:t>かんばん</a:t>
            </a:r>
            <a:r>
              <a:rPr lang="en-US" altLang="ja-JP" dirty="0">
                <a:latin typeface="メイリオ" panose="020B0604030504040204" pitchFamily="50" charset="-128"/>
                <a:ea typeface="メイリオ" panose="020B0604030504040204" pitchFamily="50" charset="-128"/>
              </a:rPr>
              <a:t>”</a:t>
            </a:r>
            <a:r>
              <a:rPr lang="ja-JP" altLang="ja-JP" dirty="0">
                <a:latin typeface="メイリオ" panose="020B0604030504040204" pitchFamily="50" charset="-128"/>
                <a:ea typeface="メイリオ" panose="020B0604030504040204" pitchFamily="50" charset="-128"/>
              </a:rPr>
              <a:t>を利用したプロジェクト管理システムに関する「</a:t>
            </a:r>
            <a:r>
              <a:rPr lang="en-US" altLang="ja-JP" dirty="0">
                <a:latin typeface="メイリオ" panose="020B0604030504040204" pitchFamily="50" charset="-128"/>
                <a:ea typeface="メイリオ" panose="020B0604030504040204" pitchFamily="50" charset="-128"/>
              </a:rPr>
              <a:t>task</a:t>
            </a:r>
            <a:r>
              <a:rPr lang="ja-JP" altLang="ja-JP" dirty="0">
                <a:latin typeface="メイリオ" panose="020B0604030504040204" pitchFamily="50" charset="-128"/>
                <a:ea typeface="メイリオ" panose="020B0604030504040204" pitchFamily="50" charset="-128"/>
              </a:rPr>
              <a:t>」「</a:t>
            </a:r>
            <a:r>
              <a:rPr lang="en-US" altLang="ja-JP" dirty="0">
                <a:latin typeface="メイリオ" panose="020B0604030504040204" pitchFamily="50" charset="-128"/>
                <a:ea typeface="メイリオ" panose="020B0604030504040204" pitchFamily="50" charset="-128"/>
              </a:rPr>
              <a:t>Kanban</a:t>
            </a:r>
            <a:r>
              <a:rPr lang="ja-JP" altLang="ja-JP" dirty="0">
                <a:latin typeface="メイリオ" panose="020B0604030504040204" pitchFamily="50" charset="-128"/>
                <a:ea typeface="メイリオ" panose="020B0604030504040204" pitchFamily="50" charset="-128"/>
              </a:rPr>
              <a:t>」「</a:t>
            </a:r>
            <a:r>
              <a:rPr lang="en-US" altLang="ja-JP" dirty="0">
                <a:latin typeface="メイリオ" panose="020B0604030504040204" pitchFamily="50" charset="-128"/>
                <a:ea typeface="メイリオ" panose="020B0604030504040204" pitchFamily="50" charset="-128"/>
              </a:rPr>
              <a:t>digital</a:t>
            </a:r>
            <a:r>
              <a:rPr lang="ja-JP" altLang="ja-JP" dirty="0">
                <a:latin typeface="メイリオ" panose="020B0604030504040204" pitchFamily="50" charset="-128"/>
                <a:ea typeface="メイリオ" panose="020B0604030504040204" pitchFamily="50" charset="-128"/>
              </a:rPr>
              <a:t>」といった英単語のスコアが</a:t>
            </a:r>
            <a:r>
              <a:rPr lang="ja-JP" altLang="ja-JP" dirty="0" smtClean="0">
                <a:latin typeface="メイリオ" panose="020B0604030504040204" pitchFamily="50" charset="-128"/>
                <a:ea typeface="メイリオ" panose="020B0604030504040204" pitchFamily="50" charset="-128"/>
              </a:rPr>
              <a:t>高</a:t>
            </a:r>
            <a:r>
              <a:rPr lang="ja-JP" altLang="en-US" dirty="0" smtClean="0">
                <a:latin typeface="メイリオ" panose="020B0604030504040204" pitchFamily="50" charset="-128"/>
                <a:ea typeface="メイリオ" panose="020B0604030504040204" pitchFamily="50" charset="-128"/>
              </a:rPr>
              <a:t>く</a:t>
            </a:r>
            <a:r>
              <a:rPr lang="ja-JP" altLang="ja-JP" dirty="0" smtClean="0">
                <a:latin typeface="メイリオ" panose="020B0604030504040204" pitchFamily="50" charset="-128"/>
                <a:ea typeface="メイリオ" panose="020B0604030504040204" pitchFamily="50" charset="-128"/>
              </a:rPr>
              <a:t>頻出</a:t>
            </a:r>
            <a:r>
              <a:rPr lang="ja-JP" altLang="ja-JP" dirty="0">
                <a:latin typeface="メイリオ" panose="020B0604030504040204" pitchFamily="50" charset="-128"/>
                <a:ea typeface="メイリオ" panose="020B0604030504040204" pitchFamily="50" charset="-128"/>
              </a:rPr>
              <a:t>単語であることがわかる</a:t>
            </a:r>
            <a:r>
              <a:rPr lang="ja-JP" altLang="ja-JP" dirty="0" smtClean="0">
                <a:latin typeface="メイリオ" panose="020B0604030504040204" pitchFamily="50" charset="-128"/>
                <a:ea typeface="メイリオ" panose="020B0604030504040204" pitchFamily="50" charset="-128"/>
              </a:rPr>
              <a:t>．</a:t>
            </a:r>
            <a:endParaRPr lang="en-US" altLang="ja-JP" dirty="0" smtClean="0">
              <a:latin typeface="メイリオ" panose="020B0604030504040204" pitchFamily="50" charset="-128"/>
              <a:ea typeface="メイリオ" panose="020B0604030504040204" pitchFamily="50" charset="-128"/>
            </a:endParaRPr>
          </a:p>
          <a:p>
            <a:pPr marL="342900" indent="-342900">
              <a:buFont typeface="+mj-lt"/>
              <a:buAutoNum type="arabicPeriod"/>
            </a:pPr>
            <a:r>
              <a:rPr lang="ja-JP" altLang="ja-JP" dirty="0" smtClean="0">
                <a:latin typeface="メイリオ" panose="020B0604030504040204" pitchFamily="50" charset="-128"/>
                <a:ea typeface="メイリオ" panose="020B0604030504040204" pitchFamily="50" charset="-128"/>
              </a:rPr>
              <a:t>この</a:t>
            </a:r>
            <a:r>
              <a:rPr lang="ja-JP" altLang="ja-JP" dirty="0">
                <a:latin typeface="メイリオ" panose="020B0604030504040204" pitchFamily="50" charset="-128"/>
                <a:ea typeface="メイリオ" panose="020B0604030504040204" pitchFamily="50" charset="-128"/>
              </a:rPr>
              <a:t>英単語スコアに基づいて，学習者</a:t>
            </a:r>
            <a:r>
              <a:rPr lang="en-US" altLang="ja-JP" dirty="0">
                <a:latin typeface="メイリオ" panose="020B0604030504040204" pitchFamily="50" charset="-128"/>
                <a:ea typeface="メイリオ" panose="020B0604030504040204" pitchFamily="50" charset="-128"/>
              </a:rPr>
              <a:t>A</a:t>
            </a:r>
            <a:r>
              <a:rPr lang="ja-JP" altLang="ja-JP" dirty="0">
                <a:latin typeface="メイリオ" panose="020B0604030504040204" pitchFamily="50" charset="-128"/>
                <a:ea typeface="メイリオ" panose="020B0604030504040204" pitchFamily="50" charset="-128"/>
              </a:rPr>
              <a:t>に対する発音練習用の英文として，「</a:t>
            </a:r>
            <a:r>
              <a:rPr lang="en-US" altLang="ja-JP" dirty="0">
                <a:latin typeface="メイリオ" panose="020B0604030504040204" pitchFamily="50" charset="-128"/>
                <a:ea typeface="メイリオ" panose="020B0604030504040204" pitchFamily="50" charset="-128"/>
              </a:rPr>
              <a:t>task</a:t>
            </a:r>
            <a:r>
              <a:rPr lang="ja-JP" altLang="ja-JP" dirty="0" smtClean="0">
                <a:latin typeface="メイリオ" panose="020B0604030504040204" pitchFamily="50" charset="-128"/>
                <a:ea typeface="メイリオ" panose="020B0604030504040204" pitchFamily="50" charset="-128"/>
              </a:rPr>
              <a:t>」等</a:t>
            </a:r>
            <a:r>
              <a:rPr lang="ja-JP" altLang="ja-JP" dirty="0">
                <a:latin typeface="メイリオ" panose="020B0604030504040204" pitchFamily="50" charset="-128"/>
                <a:ea typeface="メイリオ" panose="020B0604030504040204" pitchFamily="50" charset="-128"/>
              </a:rPr>
              <a:t>の英単語を含んだ英文が上位にランキングされていることが確認</a:t>
            </a:r>
            <a:r>
              <a:rPr lang="ja-JP" altLang="ja-JP" dirty="0" smtClean="0">
                <a:latin typeface="メイリオ" panose="020B0604030504040204" pitchFamily="50" charset="-128"/>
                <a:ea typeface="メイリオ" panose="020B0604030504040204" pitchFamily="50" charset="-128"/>
              </a:rPr>
              <a:t>できる</a:t>
            </a:r>
            <a:endParaRPr lang="en-US" altLang="ja-JP" dirty="0" smtClean="0">
              <a:latin typeface="メイリオ" panose="020B0604030504040204" pitchFamily="50" charset="-128"/>
              <a:ea typeface="メイリオ" panose="020B0604030504040204" pitchFamily="50" charset="-128"/>
            </a:endParaRPr>
          </a:p>
          <a:p>
            <a:pPr marL="342900" indent="-342900">
              <a:buFont typeface="+mj-lt"/>
              <a:buAutoNum type="arabicPeriod"/>
            </a:pPr>
            <a:r>
              <a:rPr kumimoji="1" lang="ja-JP" altLang="en-US" dirty="0" smtClean="0">
                <a:latin typeface="メイリオ" panose="020B0604030504040204" pitchFamily="50" charset="-128"/>
                <a:ea typeface="メイリオ" panose="020B0604030504040204" pitchFamily="50" charset="-128"/>
              </a:rPr>
              <a:t>学習者</a:t>
            </a:r>
            <a:r>
              <a:rPr kumimoji="1" lang="en-US" altLang="ja-JP" dirty="0" smtClean="0">
                <a:latin typeface="メイリオ" panose="020B0604030504040204" pitchFamily="50" charset="-128"/>
                <a:ea typeface="メイリオ" panose="020B0604030504040204" pitchFamily="50" charset="-128"/>
              </a:rPr>
              <a:t>B~C</a:t>
            </a:r>
            <a:r>
              <a:rPr kumimoji="1" lang="ja-JP" altLang="en-US" dirty="0" smtClean="0">
                <a:latin typeface="メイリオ" panose="020B0604030504040204" pitchFamily="50" charset="-128"/>
                <a:ea typeface="メイリオ" panose="020B0604030504040204" pitchFamily="50" charset="-128"/>
              </a:rPr>
              <a:t>の結果も同様に頻出単語を含んだ英文が推薦されている</a:t>
            </a:r>
            <a:endParaRPr kumimoji="1" lang="en-US" altLang="ja-JP" dirty="0" smtClean="0">
              <a:latin typeface="メイリオ" panose="020B0604030504040204" pitchFamily="50" charset="-128"/>
              <a:ea typeface="メイリオ" panose="020B0604030504040204" pitchFamily="50" charset="-128"/>
            </a:endParaRPr>
          </a:p>
        </p:txBody>
      </p:sp>
      <p:sp>
        <p:nvSpPr>
          <p:cNvPr id="7" name="テキスト ボックス 6"/>
          <p:cNvSpPr txBox="1"/>
          <p:nvPr/>
        </p:nvSpPr>
        <p:spPr>
          <a:xfrm>
            <a:off x="923858" y="5117126"/>
            <a:ext cx="8153926" cy="1015663"/>
          </a:xfrm>
          <a:prstGeom prst="rect">
            <a:avLst/>
          </a:prstGeom>
          <a:noFill/>
        </p:spPr>
        <p:txBody>
          <a:bodyPr wrap="square" rtlCol="0">
            <a:spAutoFit/>
          </a:bodyPr>
          <a:lstStyle/>
          <a:p>
            <a:r>
              <a:rPr lang="ja-JP" altLang="en-US" sz="2000" b="1" dirty="0" smtClean="0">
                <a:latin typeface="メイリオ" panose="020B0604030504040204" pitchFamily="50" charset="-128"/>
                <a:ea typeface="メイリオ" panose="020B0604030504040204" pitchFamily="50" charset="-128"/>
              </a:rPr>
              <a:t>英文コンテンツから抽出した頻出スコアに基づいて</a:t>
            </a:r>
            <a:endParaRPr lang="en-US" altLang="ja-JP" sz="2000" b="1" dirty="0" smtClean="0">
              <a:latin typeface="メイリオ" panose="020B0604030504040204" pitchFamily="50" charset="-128"/>
              <a:ea typeface="メイリオ" panose="020B0604030504040204" pitchFamily="50" charset="-128"/>
            </a:endParaRPr>
          </a:p>
          <a:p>
            <a:r>
              <a:rPr lang="ja-JP" altLang="ja-JP" sz="2000" b="1" dirty="0" smtClean="0">
                <a:latin typeface="メイリオ" panose="020B0604030504040204" pitchFamily="50" charset="-128"/>
                <a:ea typeface="メイリオ" panose="020B0604030504040204" pitchFamily="50" charset="-128"/>
              </a:rPr>
              <a:t>今後</a:t>
            </a:r>
            <a:r>
              <a:rPr lang="ja-JP" altLang="ja-JP" sz="2000" b="1" dirty="0">
                <a:latin typeface="メイリオ" panose="020B0604030504040204" pitchFamily="50" charset="-128"/>
                <a:ea typeface="メイリオ" panose="020B0604030504040204" pitchFamily="50" charset="-128"/>
              </a:rPr>
              <a:t>の英会話において実際に発話する可能性が高いと</a:t>
            </a:r>
            <a:r>
              <a:rPr lang="ja-JP" altLang="ja-JP" sz="2000" b="1" dirty="0" smtClean="0">
                <a:latin typeface="メイリオ" panose="020B0604030504040204" pitchFamily="50" charset="-128"/>
                <a:ea typeface="メイリオ" panose="020B0604030504040204" pitchFamily="50" charset="-128"/>
              </a:rPr>
              <a:t>考えられる</a:t>
            </a:r>
            <a:endParaRPr lang="en-US" altLang="ja-JP" sz="2000" b="1" dirty="0" smtClean="0">
              <a:latin typeface="メイリオ" panose="020B0604030504040204" pitchFamily="50" charset="-128"/>
              <a:ea typeface="メイリオ" panose="020B0604030504040204" pitchFamily="50" charset="-128"/>
            </a:endParaRPr>
          </a:p>
          <a:p>
            <a:r>
              <a:rPr lang="ja-JP" altLang="ja-JP" sz="2000" b="1" dirty="0" smtClean="0">
                <a:latin typeface="メイリオ" panose="020B0604030504040204" pitchFamily="50" charset="-128"/>
                <a:ea typeface="メイリオ" panose="020B0604030504040204" pitchFamily="50" charset="-128"/>
              </a:rPr>
              <a:t>英</a:t>
            </a:r>
            <a:r>
              <a:rPr lang="ja-JP" altLang="ja-JP" sz="2000" b="1" dirty="0">
                <a:latin typeface="メイリオ" panose="020B0604030504040204" pitchFamily="50" charset="-128"/>
                <a:ea typeface="メイリオ" panose="020B0604030504040204" pitchFamily="50" charset="-128"/>
              </a:rPr>
              <a:t>単語の発音を優先的に練習することができる可能性を示して</a:t>
            </a:r>
            <a:r>
              <a:rPr lang="ja-JP" altLang="ja-JP" sz="2000" b="1" dirty="0" smtClean="0">
                <a:latin typeface="メイリオ" panose="020B0604030504040204" pitchFamily="50" charset="-128"/>
                <a:ea typeface="メイリオ" panose="020B0604030504040204" pitchFamily="50" charset="-128"/>
              </a:rPr>
              <a:t>いる</a:t>
            </a:r>
            <a:endParaRPr lang="ja-JP" altLang="ja-JP" sz="2000" b="1"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5348924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ja-JP" sz="4000" dirty="0">
                <a:latin typeface="メイリオ" panose="020B0604030504040204" pitchFamily="50" charset="-128"/>
                <a:ea typeface="メイリオ" panose="020B0604030504040204" pitchFamily="50" charset="-128"/>
              </a:rPr>
              <a:t>英借文</a:t>
            </a:r>
            <a:r>
              <a:rPr lang="ja-JP" altLang="ja-JP" sz="4000" dirty="0" smtClean="0">
                <a:latin typeface="メイリオ" panose="020B0604030504040204" pitchFamily="50" charset="-128"/>
                <a:ea typeface="メイリオ" panose="020B0604030504040204" pitchFamily="50" charset="-128"/>
              </a:rPr>
              <a:t>ドットコム</a:t>
            </a:r>
            <a:endParaRPr lang="ja-JP" altLang="ja-JP" sz="4000" dirty="0">
              <a:latin typeface="メイリオ" panose="020B0604030504040204" pitchFamily="50" charset="-128"/>
              <a:ea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F0C8BD7C-297B-4AB2-8DEE-2A64CFBF57C1}" type="slidenum">
              <a:rPr lang="ja-JP" altLang="en-US" smtClean="0"/>
              <a:pPr/>
              <a:t>23</a:t>
            </a:fld>
            <a:endParaRPr lang="ja-JP" altLang="en-US" dirty="0"/>
          </a:p>
        </p:txBody>
      </p:sp>
      <p:graphicFrame>
        <p:nvGraphicFramePr>
          <p:cNvPr id="8" name="コンテンツ プレースホルダー 7"/>
          <p:cNvGraphicFramePr>
            <a:graphicFrameLocks noGrp="1"/>
          </p:cNvGraphicFramePr>
          <p:nvPr>
            <p:ph idx="1"/>
            <p:extLst>
              <p:ext uri="{D42A27DB-BD31-4B8C-83A1-F6EECF244321}">
                <p14:modId xmlns:p14="http://schemas.microsoft.com/office/powerpoint/2010/main" val="4223381169"/>
              </p:ext>
            </p:extLst>
          </p:nvPr>
        </p:nvGraphicFramePr>
        <p:xfrm>
          <a:off x="1110825" y="3004502"/>
          <a:ext cx="7089989" cy="2863760"/>
        </p:xfrm>
        <a:graphic>
          <a:graphicData uri="http://schemas.openxmlformats.org/drawingml/2006/table">
            <a:tbl>
              <a:tblPr firstRow="1" firstCol="1" bandRow="1">
                <a:tableStyleId>{5C22544A-7EE6-4342-B048-85BDC9FD1C3A}</a:tableStyleId>
              </a:tblPr>
              <a:tblGrid>
                <a:gridCol w="264162">
                  <a:extLst>
                    <a:ext uri="{9D8B030D-6E8A-4147-A177-3AD203B41FA5}">
                      <a16:colId xmlns:a16="http://schemas.microsoft.com/office/drawing/2014/main" val="3068518916"/>
                    </a:ext>
                  </a:extLst>
                </a:gridCol>
                <a:gridCol w="6825827">
                  <a:extLst>
                    <a:ext uri="{9D8B030D-6E8A-4147-A177-3AD203B41FA5}">
                      <a16:colId xmlns:a16="http://schemas.microsoft.com/office/drawing/2014/main" val="1424431128"/>
                    </a:ext>
                  </a:extLst>
                </a:gridCol>
              </a:tblGrid>
              <a:tr h="491235">
                <a:tc>
                  <a:txBody>
                    <a:bodyPr/>
                    <a:lstStyle/>
                    <a:p>
                      <a:pPr algn="just">
                        <a:spcAft>
                          <a:spcPts val="0"/>
                        </a:spcAft>
                      </a:pPr>
                      <a:r>
                        <a:rPr lang="en-US" sz="1000" kern="100" dirty="0">
                          <a:effectLst/>
                        </a:rPr>
                        <a:t> </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ctr">
                        <a:spcAft>
                          <a:spcPts val="0"/>
                        </a:spcAft>
                      </a:pPr>
                      <a:r>
                        <a:rPr lang="ja-JP" sz="2000" kern="100" dirty="0">
                          <a:effectLst/>
                        </a:rPr>
                        <a:t>英語例文</a:t>
                      </a:r>
                      <a:endParaRPr lang="ja-JP" sz="2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extLst>
                  <a:ext uri="{0D108BD9-81ED-4DB2-BD59-A6C34878D82A}">
                    <a16:rowId xmlns:a16="http://schemas.microsoft.com/office/drawing/2014/main" val="2318870579"/>
                  </a:ext>
                </a:extLst>
              </a:tr>
              <a:tr h="627580">
                <a:tc>
                  <a:txBody>
                    <a:bodyPr/>
                    <a:lstStyle/>
                    <a:p>
                      <a:pPr algn="just">
                        <a:spcAft>
                          <a:spcPts val="0"/>
                        </a:spcAft>
                      </a:pPr>
                      <a:r>
                        <a:rPr lang="en-US" sz="1800" kern="100" dirty="0">
                          <a:effectLst/>
                        </a:rPr>
                        <a:t>1</a:t>
                      </a:r>
                      <a:endParaRPr lang="ja-JP" sz="18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lnSpc>
                          <a:spcPts val="1400"/>
                        </a:lnSpc>
                        <a:spcAft>
                          <a:spcPts val="0"/>
                        </a:spcAft>
                      </a:pPr>
                      <a:endParaRPr kumimoji="1" lang="en-US" altLang="ja-JP" sz="1800" kern="1200" dirty="0" smtClean="0">
                        <a:solidFill>
                          <a:schemeClr val="dk1"/>
                        </a:solidFill>
                        <a:effectLst/>
                        <a:latin typeface="+mn-lt"/>
                        <a:ea typeface="+mn-ea"/>
                        <a:cs typeface="+mn-cs"/>
                      </a:endParaRPr>
                    </a:p>
                    <a:p>
                      <a:pPr algn="just">
                        <a:lnSpc>
                          <a:spcPts val="1400"/>
                        </a:lnSpc>
                        <a:spcAft>
                          <a:spcPts val="0"/>
                        </a:spcAft>
                      </a:pPr>
                      <a:r>
                        <a:rPr kumimoji="1" lang="en-US" altLang="ja-JP" sz="1800" kern="1200" dirty="0" smtClean="0">
                          <a:solidFill>
                            <a:schemeClr val="dk1"/>
                          </a:solidFill>
                          <a:effectLst/>
                          <a:latin typeface="+mn-lt"/>
                          <a:ea typeface="+mn-ea"/>
                          <a:cs typeface="+mn-cs"/>
                        </a:rPr>
                        <a:t>The company also plans to address a number of key issues including a focus on overseas production and procurement capabilities.</a:t>
                      </a:r>
                      <a:endParaRPr lang="en-US" sz="1800" kern="100" dirty="0" smtClean="0">
                        <a:effectLst/>
                      </a:endParaRPr>
                    </a:p>
                  </a:txBody>
                  <a:tcPr marL="68580" marR="68580" marT="0" marB="0"/>
                </a:tc>
                <a:extLst>
                  <a:ext uri="{0D108BD9-81ED-4DB2-BD59-A6C34878D82A}">
                    <a16:rowId xmlns:a16="http://schemas.microsoft.com/office/drawing/2014/main" val="1228084900"/>
                  </a:ext>
                </a:extLst>
              </a:tr>
              <a:tr h="469018">
                <a:tc>
                  <a:txBody>
                    <a:bodyPr/>
                    <a:lstStyle/>
                    <a:p>
                      <a:pPr algn="just">
                        <a:spcAft>
                          <a:spcPts val="0"/>
                        </a:spcAft>
                      </a:pPr>
                      <a:r>
                        <a:rPr lang="en-US" sz="1800" kern="100" dirty="0">
                          <a:effectLst/>
                        </a:rPr>
                        <a:t>2</a:t>
                      </a:r>
                      <a:endParaRPr lang="ja-JP" sz="18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lnSpc>
                          <a:spcPts val="1400"/>
                        </a:lnSpc>
                        <a:spcAft>
                          <a:spcPts val="0"/>
                        </a:spcAft>
                      </a:pPr>
                      <a:endParaRPr kumimoji="1" lang="en-US" altLang="ja-JP" sz="1800" kern="1200" dirty="0" smtClean="0">
                        <a:solidFill>
                          <a:schemeClr val="dk1"/>
                        </a:solidFill>
                        <a:effectLst/>
                        <a:latin typeface="+mn-lt"/>
                        <a:ea typeface="+mn-ea"/>
                        <a:cs typeface="+mn-cs"/>
                      </a:endParaRPr>
                    </a:p>
                    <a:p>
                      <a:pPr algn="just">
                        <a:lnSpc>
                          <a:spcPts val="1400"/>
                        </a:lnSpc>
                        <a:spcAft>
                          <a:spcPts val="0"/>
                        </a:spcAft>
                      </a:pPr>
                      <a:r>
                        <a:rPr kumimoji="1" lang="en-US" altLang="ja-JP" sz="1800" kern="1200" dirty="0" smtClean="0">
                          <a:solidFill>
                            <a:schemeClr val="dk1"/>
                          </a:solidFill>
                          <a:effectLst/>
                          <a:latin typeface="+mn-lt"/>
                          <a:ea typeface="+mn-ea"/>
                          <a:cs typeface="+mn-cs"/>
                        </a:rPr>
                        <a:t>Investigation committee has released a draft of preventive actions to address the problem of the "sick house" syndrome.</a:t>
                      </a:r>
                      <a:endParaRPr lang="en-US" sz="1800" kern="100" dirty="0" smtClean="0">
                        <a:effectLst/>
                      </a:endParaRPr>
                    </a:p>
                  </a:txBody>
                  <a:tcPr marL="68580" marR="68580" marT="0" marB="0"/>
                </a:tc>
                <a:extLst>
                  <a:ext uri="{0D108BD9-81ED-4DB2-BD59-A6C34878D82A}">
                    <a16:rowId xmlns:a16="http://schemas.microsoft.com/office/drawing/2014/main" val="85610307"/>
                  </a:ext>
                </a:extLst>
              </a:tr>
              <a:tr h="469018">
                <a:tc>
                  <a:txBody>
                    <a:bodyPr/>
                    <a:lstStyle/>
                    <a:p>
                      <a:pPr algn="just">
                        <a:spcAft>
                          <a:spcPts val="0"/>
                        </a:spcAft>
                      </a:pPr>
                      <a:r>
                        <a:rPr lang="en-US" sz="1800" kern="100" dirty="0">
                          <a:effectLst/>
                        </a:rPr>
                        <a:t>3</a:t>
                      </a:r>
                      <a:endParaRPr lang="ja-JP" sz="18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lnSpc>
                          <a:spcPts val="1400"/>
                        </a:lnSpc>
                        <a:spcAft>
                          <a:spcPts val="0"/>
                        </a:spcAft>
                      </a:pPr>
                      <a:endParaRPr kumimoji="1" lang="en-US" altLang="ja-JP" sz="1800" kern="1200" dirty="0" smtClean="0">
                        <a:solidFill>
                          <a:schemeClr val="dk1"/>
                        </a:solidFill>
                        <a:effectLst/>
                        <a:latin typeface="+mn-lt"/>
                        <a:ea typeface="+mn-ea"/>
                        <a:cs typeface="+mn-cs"/>
                      </a:endParaRPr>
                    </a:p>
                    <a:p>
                      <a:pPr algn="just">
                        <a:lnSpc>
                          <a:spcPts val="1400"/>
                        </a:lnSpc>
                        <a:spcAft>
                          <a:spcPts val="0"/>
                        </a:spcAft>
                      </a:pPr>
                      <a:r>
                        <a:rPr kumimoji="1" lang="en-US" altLang="ja-JP" sz="1800" kern="1200" dirty="0" smtClean="0">
                          <a:solidFill>
                            <a:schemeClr val="dk1"/>
                          </a:solidFill>
                          <a:effectLst/>
                          <a:latin typeface="+mn-lt"/>
                          <a:ea typeface="+mn-ea"/>
                          <a:cs typeface="+mn-cs"/>
                        </a:rPr>
                        <a:t>Licensing agreement will need an assignment clause to address this possibility.</a:t>
                      </a:r>
                      <a:endParaRPr lang="en-US" sz="1800" kern="100" dirty="0" smtClean="0">
                        <a:effectLst/>
                      </a:endParaRPr>
                    </a:p>
                  </a:txBody>
                  <a:tcPr marL="68580" marR="68580" marT="0" marB="0"/>
                </a:tc>
                <a:extLst>
                  <a:ext uri="{0D108BD9-81ED-4DB2-BD59-A6C34878D82A}">
                    <a16:rowId xmlns:a16="http://schemas.microsoft.com/office/drawing/2014/main" val="552156963"/>
                  </a:ext>
                </a:extLst>
              </a:tr>
              <a:tr h="646395">
                <a:tc>
                  <a:txBody>
                    <a:bodyPr/>
                    <a:lstStyle/>
                    <a:p>
                      <a:pPr algn="just">
                        <a:spcAft>
                          <a:spcPts val="0"/>
                        </a:spcAft>
                      </a:pPr>
                      <a:r>
                        <a:rPr lang="en-US" sz="1800" kern="100">
                          <a:effectLst/>
                        </a:rPr>
                        <a:t>4</a:t>
                      </a:r>
                      <a:endParaRPr lang="ja-JP" sz="1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lnSpc>
                          <a:spcPts val="1400"/>
                        </a:lnSpc>
                        <a:spcAft>
                          <a:spcPts val="0"/>
                        </a:spcAft>
                      </a:pPr>
                      <a:endParaRPr kumimoji="1" lang="en-US" altLang="ja-JP" sz="1800" kern="1200" dirty="0" smtClean="0">
                        <a:solidFill>
                          <a:schemeClr val="dk1"/>
                        </a:solidFill>
                        <a:effectLst/>
                        <a:latin typeface="+mn-lt"/>
                        <a:ea typeface="+mn-ea"/>
                        <a:cs typeface="+mn-cs"/>
                      </a:endParaRPr>
                    </a:p>
                    <a:p>
                      <a:pPr algn="just">
                        <a:lnSpc>
                          <a:spcPts val="1400"/>
                        </a:lnSpc>
                        <a:spcAft>
                          <a:spcPts val="0"/>
                        </a:spcAft>
                      </a:pPr>
                      <a:r>
                        <a:rPr kumimoji="1" lang="en-US" altLang="ja-JP" sz="1800" kern="1200" dirty="0" smtClean="0">
                          <a:solidFill>
                            <a:schemeClr val="dk1"/>
                          </a:solidFill>
                          <a:effectLst/>
                          <a:latin typeface="+mn-lt"/>
                          <a:ea typeface="+mn-ea"/>
                          <a:cs typeface="+mn-cs"/>
                        </a:rPr>
                        <a:t>Sorry for the delay in my response, however my contact in Sony is travelling and will not be able to respond until late next week.</a:t>
                      </a:r>
                      <a:endParaRPr lang="en-US" sz="1800" kern="100" dirty="0" smtClean="0">
                        <a:effectLst/>
                      </a:endParaRPr>
                    </a:p>
                  </a:txBody>
                  <a:tcPr marL="68580" marR="68580" marT="0" marB="0"/>
                </a:tc>
                <a:extLst>
                  <a:ext uri="{0D108BD9-81ED-4DB2-BD59-A6C34878D82A}">
                    <a16:rowId xmlns:a16="http://schemas.microsoft.com/office/drawing/2014/main" val="853889408"/>
                  </a:ext>
                </a:extLst>
              </a:tr>
            </a:tbl>
          </a:graphicData>
        </a:graphic>
      </p:graphicFrame>
      <p:sp>
        <p:nvSpPr>
          <p:cNvPr id="9" name="テキスト ボックス 8"/>
          <p:cNvSpPr txBox="1"/>
          <p:nvPr/>
        </p:nvSpPr>
        <p:spPr>
          <a:xfrm>
            <a:off x="1161627" y="2508685"/>
            <a:ext cx="1729961" cy="400110"/>
          </a:xfrm>
          <a:prstGeom prst="rect">
            <a:avLst/>
          </a:prstGeom>
          <a:noFill/>
        </p:spPr>
        <p:txBody>
          <a:bodyPr wrap="none" rtlCol="0">
            <a:spAutoFit/>
          </a:bodyPr>
          <a:lstStyle/>
          <a:p>
            <a:r>
              <a:rPr kumimoji="1" lang="ja-JP" altLang="en-US" sz="2000" b="1" dirty="0" smtClean="0">
                <a:latin typeface="メイリオ" panose="020B0604030504040204" pitchFamily="50" charset="-128"/>
                <a:ea typeface="メイリオ" panose="020B0604030504040204" pitchFamily="50" charset="-128"/>
              </a:rPr>
              <a:t>総例文数</a:t>
            </a:r>
            <a:r>
              <a:rPr lang="en-US" altLang="ja-JP" sz="2000" b="1" dirty="0">
                <a:latin typeface="メイリオ" panose="020B0604030504040204" pitchFamily="50" charset="-128"/>
                <a:ea typeface="メイリオ" panose="020B0604030504040204" pitchFamily="50" charset="-128"/>
              </a:rPr>
              <a:t>261</a:t>
            </a:r>
            <a:endParaRPr kumimoji="1" lang="ja-JP" altLang="en-US" sz="2000" b="1" dirty="0">
              <a:latin typeface="メイリオ" panose="020B0604030504040204" pitchFamily="50" charset="-128"/>
              <a:ea typeface="メイリオ" panose="020B0604030504040204" pitchFamily="50" charset="-128"/>
            </a:endParaRPr>
          </a:p>
        </p:txBody>
      </p:sp>
      <p:sp>
        <p:nvSpPr>
          <p:cNvPr id="10" name="正方形/長方形 9"/>
          <p:cNvSpPr/>
          <p:nvPr/>
        </p:nvSpPr>
        <p:spPr>
          <a:xfrm>
            <a:off x="1161627" y="1879909"/>
            <a:ext cx="6573520" cy="369332"/>
          </a:xfrm>
          <a:prstGeom prst="rect">
            <a:avLst/>
          </a:prstGeom>
        </p:spPr>
        <p:txBody>
          <a:bodyPr wrap="square">
            <a:spAutoFit/>
          </a:bodyPr>
          <a:lstStyle/>
          <a:p>
            <a:r>
              <a:rPr lang="ja-JP" altLang="ja-JP" dirty="0" smtClean="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ビジネス</a:t>
            </a:r>
            <a:r>
              <a:rPr lang="ja-JP" altLang="ja-JP"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や一般的なマナーを考慮した英語例文集</a:t>
            </a:r>
            <a:endParaRPr lang="ja-JP" altLang="en-US"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95878921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F0C8BD7C-297B-4AB2-8DEE-2A64CFBF57C1}" type="slidenum">
              <a:rPr kumimoji="1" lang="ja-JP" altLang="en-US" smtClean="0"/>
              <a:t>24</a:t>
            </a:fld>
            <a:endParaRPr kumimoji="1" lang="ja-JP" altLang="en-US"/>
          </a:p>
        </p:txBody>
      </p:sp>
      <p:sp>
        <p:nvSpPr>
          <p:cNvPr id="3" name="テキスト ボックス 2"/>
          <p:cNvSpPr txBox="1"/>
          <p:nvPr/>
        </p:nvSpPr>
        <p:spPr>
          <a:xfrm>
            <a:off x="386411" y="2593227"/>
            <a:ext cx="8248519" cy="1200329"/>
          </a:xfrm>
          <a:prstGeom prst="rect">
            <a:avLst/>
          </a:prstGeom>
          <a:noFill/>
        </p:spPr>
        <p:txBody>
          <a:bodyPr wrap="square" rtlCol="0">
            <a:spAutoFit/>
          </a:bodyPr>
          <a:lstStyle/>
          <a:p>
            <a:pPr algn="ctr"/>
            <a:r>
              <a:rPr kumimoji="1" lang="ja-JP" altLang="en-US" sz="7200" dirty="0" smtClean="0">
                <a:latin typeface="メイリオ" panose="020B0604030504040204" pitchFamily="50" charset="-128"/>
                <a:ea typeface="メイリオ" panose="020B0604030504040204" pitchFamily="50" charset="-128"/>
              </a:rPr>
              <a:t>実験</a:t>
            </a:r>
            <a:r>
              <a:rPr kumimoji="1" lang="en-US" altLang="ja-JP" sz="7200" dirty="0" smtClean="0">
                <a:latin typeface="メイリオ" panose="020B0604030504040204" pitchFamily="50" charset="-128"/>
                <a:ea typeface="メイリオ" panose="020B0604030504040204" pitchFamily="50" charset="-128"/>
              </a:rPr>
              <a:t>2</a:t>
            </a:r>
            <a:r>
              <a:rPr kumimoji="1" lang="ja-JP" altLang="en-US" sz="7200" dirty="0" smtClean="0">
                <a:latin typeface="メイリオ" panose="020B0604030504040204" pitchFamily="50" charset="-128"/>
                <a:ea typeface="メイリオ" panose="020B0604030504040204" pitchFamily="50" charset="-128"/>
              </a:rPr>
              <a:t>　</a:t>
            </a:r>
            <a:endParaRPr kumimoji="1" lang="ja-JP" altLang="en-US" sz="72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29027291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メイリオ" panose="020B0604030504040204" pitchFamily="50" charset="-128"/>
                <a:ea typeface="メイリオ" panose="020B0604030504040204" pitchFamily="50" charset="-128"/>
              </a:rPr>
              <a:t>実験目的</a:t>
            </a:r>
            <a:endParaRPr kumimoji="1" lang="ja-JP" altLang="en-US" dirty="0">
              <a:latin typeface="メイリオ" panose="020B0604030504040204" pitchFamily="50" charset="-128"/>
              <a:ea typeface="メイリオ" panose="020B0604030504040204" pitchFamily="50" charset="-128"/>
            </a:endParaRPr>
          </a:p>
        </p:txBody>
      </p:sp>
      <p:sp>
        <p:nvSpPr>
          <p:cNvPr id="3" name="コンテンツ プレースホルダー 2"/>
          <p:cNvSpPr>
            <a:spLocks noGrp="1"/>
          </p:cNvSpPr>
          <p:nvPr>
            <p:ph idx="1"/>
          </p:nvPr>
        </p:nvSpPr>
        <p:spPr>
          <a:xfrm>
            <a:off x="822960" y="1858346"/>
            <a:ext cx="7543801" cy="1490250"/>
          </a:xfrm>
        </p:spPr>
        <p:txBody>
          <a:bodyPr>
            <a:normAutofit/>
          </a:bodyPr>
          <a:lstStyle/>
          <a:p>
            <a:r>
              <a:rPr lang="ja-JP" altLang="en-US" sz="2400" dirty="0" smtClean="0">
                <a:latin typeface="メイリオ" panose="020B0604030504040204" pitchFamily="50" charset="-128"/>
                <a:ea typeface="メイリオ" panose="020B0604030504040204" pitchFamily="50" charset="-128"/>
              </a:rPr>
              <a:t>提案システムを用いた学習方法</a:t>
            </a:r>
            <a:r>
              <a:rPr lang="en-US" altLang="ja-JP" sz="2400" dirty="0" smtClean="0">
                <a:latin typeface="メイリオ" panose="020B0604030504040204" pitchFamily="50" charset="-128"/>
                <a:ea typeface="メイリオ" panose="020B0604030504040204" pitchFamily="50" charset="-128"/>
              </a:rPr>
              <a:t>(</a:t>
            </a:r>
            <a:r>
              <a:rPr lang="ja-JP" altLang="en-US" sz="2400" dirty="0" smtClean="0">
                <a:latin typeface="メイリオ" panose="020B0604030504040204" pitchFamily="50" charset="-128"/>
                <a:ea typeface="メイリオ" panose="020B0604030504040204" pitchFamily="50" charset="-128"/>
              </a:rPr>
              <a:t>読み書き頻度に基づいて学習する例文を選択する</a:t>
            </a:r>
            <a:r>
              <a:rPr lang="en-US" altLang="ja-JP" sz="2400" dirty="0" smtClean="0">
                <a:latin typeface="メイリオ" panose="020B0604030504040204" pitchFamily="50" charset="-128"/>
                <a:ea typeface="メイリオ" panose="020B0604030504040204" pitchFamily="50" charset="-128"/>
              </a:rPr>
              <a:t>)</a:t>
            </a:r>
            <a:r>
              <a:rPr lang="ja-JP" altLang="en-US" sz="2400" dirty="0" smtClean="0">
                <a:latin typeface="メイリオ" panose="020B0604030504040204" pitchFamily="50" charset="-128"/>
                <a:ea typeface="メイリオ" panose="020B0604030504040204" pitchFamily="50" charset="-128"/>
              </a:rPr>
              <a:t>とベースライン</a:t>
            </a:r>
            <a:r>
              <a:rPr lang="en-US" altLang="ja-JP" sz="2400" dirty="0" smtClean="0">
                <a:latin typeface="メイリオ" panose="020B0604030504040204" pitchFamily="50" charset="-128"/>
                <a:ea typeface="メイリオ" panose="020B0604030504040204" pitchFamily="50" charset="-128"/>
              </a:rPr>
              <a:t>(</a:t>
            </a:r>
            <a:r>
              <a:rPr lang="ja-JP" altLang="en-US" sz="2400" dirty="0" smtClean="0">
                <a:latin typeface="メイリオ" panose="020B0604030504040204" pitchFamily="50" charset="-128"/>
                <a:ea typeface="メイリオ" panose="020B0604030504040204" pitchFamily="50" charset="-128"/>
              </a:rPr>
              <a:t>無作為に例文を抽出する</a:t>
            </a:r>
            <a:r>
              <a:rPr lang="en-US" altLang="ja-JP" sz="2400" dirty="0" smtClean="0">
                <a:latin typeface="メイリオ" panose="020B0604030504040204" pitchFamily="50" charset="-128"/>
                <a:ea typeface="メイリオ" panose="020B0604030504040204" pitchFamily="50" charset="-128"/>
              </a:rPr>
              <a:t>)</a:t>
            </a:r>
            <a:r>
              <a:rPr lang="ja-JP" altLang="en-US" sz="2400" dirty="0" smtClean="0">
                <a:latin typeface="メイリオ" panose="020B0604030504040204" pitchFamily="50" charset="-128"/>
                <a:ea typeface="メイリオ" panose="020B0604030504040204" pitchFamily="50" charset="-128"/>
              </a:rPr>
              <a:t>とで</a:t>
            </a:r>
            <a:r>
              <a:rPr lang="en-US" altLang="ja-JP" sz="2400" dirty="0" smtClean="0">
                <a:latin typeface="メイリオ" panose="020B0604030504040204" pitchFamily="50" charset="-128"/>
                <a:ea typeface="メイリオ" panose="020B0604030504040204" pitchFamily="50" charset="-128"/>
              </a:rPr>
              <a:t>,</a:t>
            </a:r>
            <a:r>
              <a:rPr lang="ja-JP" altLang="en-US" sz="2400" dirty="0" smtClean="0">
                <a:latin typeface="メイリオ" panose="020B0604030504040204" pitchFamily="50" charset="-128"/>
                <a:ea typeface="メイリオ" panose="020B0604030504040204" pitchFamily="50" charset="-128"/>
              </a:rPr>
              <a:t>学習意欲と会話成功率の面で比較することで提案システムの有用性を検証する</a:t>
            </a:r>
            <a:endParaRPr lang="en-US" altLang="ja-JP" sz="2400" dirty="0" smtClean="0">
              <a:latin typeface="メイリオ" panose="020B0604030504040204" pitchFamily="50" charset="-128"/>
              <a:ea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F0C8BD7C-297B-4AB2-8DEE-2A64CFBF57C1}" type="slidenum">
              <a:rPr lang="ja-JP" altLang="en-US" smtClean="0"/>
              <a:pPr/>
              <a:t>25</a:t>
            </a:fld>
            <a:endParaRPr lang="ja-JP" altLang="en-US" dirty="0"/>
          </a:p>
        </p:txBody>
      </p:sp>
      <p:sp>
        <p:nvSpPr>
          <p:cNvPr id="5" name="正方形/長方形 4"/>
          <p:cNvSpPr/>
          <p:nvPr/>
        </p:nvSpPr>
        <p:spPr>
          <a:xfrm>
            <a:off x="4321103" y="4240467"/>
            <a:ext cx="2268415" cy="8405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chemeClr val="tx2">
                    <a:lumMod val="60000"/>
                    <a:lumOff val="40000"/>
                  </a:schemeClr>
                </a:solidFill>
                <a:latin typeface="メイリオ" panose="020B0604030504040204" pitchFamily="50" charset="-128"/>
                <a:ea typeface="メイリオ" panose="020B0604030504040204" pitchFamily="50" charset="-128"/>
              </a:rPr>
              <a:t>発音練習</a:t>
            </a:r>
            <a:endParaRPr kumimoji="1" lang="en-US" altLang="ja-JP" b="1" dirty="0" smtClean="0">
              <a:solidFill>
                <a:schemeClr val="tx2">
                  <a:lumMod val="60000"/>
                  <a:lumOff val="40000"/>
                </a:schemeClr>
              </a:solidFill>
              <a:latin typeface="メイリオ" panose="020B0604030504040204" pitchFamily="50" charset="-128"/>
              <a:ea typeface="メイリオ" panose="020B0604030504040204" pitchFamily="50" charset="-128"/>
            </a:endParaRPr>
          </a:p>
          <a:p>
            <a:pPr algn="ctr"/>
            <a:r>
              <a:rPr kumimoji="1" lang="ja-JP" altLang="en-US" b="1" dirty="0" smtClean="0">
                <a:solidFill>
                  <a:schemeClr val="tx2">
                    <a:lumMod val="60000"/>
                    <a:lumOff val="40000"/>
                  </a:schemeClr>
                </a:solidFill>
                <a:latin typeface="メイリオ" panose="020B0604030504040204" pitchFamily="50" charset="-128"/>
                <a:ea typeface="メイリオ" panose="020B0604030504040204" pitchFamily="50" charset="-128"/>
              </a:rPr>
              <a:t>アプリケーション</a:t>
            </a:r>
            <a:endParaRPr kumimoji="1" lang="en-US" altLang="ja-JP" b="1" dirty="0" smtClean="0">
              <a:solidFill>
                <a:schemeClr val="tx2">
                  <a:lumMod val="60000"/>
                  <a:lumOff val="40000"/>
                </a:schemeClr>
              </a:solidFill>
              <a:latin typeface="メイリオ" panose="020B0604030504040204" pitchFamily="50" charset="-128"/>
              <a:ea typeface="メイリオ" panose="020B0604030504040204" pitchFamily="50" charset="-128"/>
            </a:endParaRPr>
          </a:p>
        </p:txBody>
      </p:sp>
      <p:grpSp>
        <p:nvGrpSpPr>
          <p:cNvPr id="6" name="グループ化 5"/>
          <p:cNvGrpSpPr/>
          <p:nvPr/>
        </p:nvGrpSpPr>
        <p:grpSpPr>
          <a:xfrm>
            <a:off x="6784055" y="4595920"/>
            <a:ext cx="712032" cy="309718"/>
            <a:chOff x="6884999" y="3194825"/>
            <a:chExt cx="712032" cy="309718"/>
          </a:xfrm>
        </p:grpSpPr>
        <p:cxnSp>
          <p:nvCxnSpPr>
            <p:cNvPr id="7" name="カギ線コネクタ 49"/>
            <p:cNvCxnSpPr/>
            <p:nvPr/>
          </p:nvCxnSpPr>
          <p:spPr>
            <a:xfrm flipH="1">
              <a:off x="6884999" y="3194825"/>
              <a:ext cx="607325" cy="1"/>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8" name="カギ線コネクタ 49"/>
            <p:cNvCxnSpPr/>
            <p:nvPr/>
          </p:nvCxnSpPr>
          <p:spPr>
            <a:xfrm>
              <a:off x="6936546" y="3504543"/>
              <a:ext cx="660485" cy="0"/>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grpSp>
      <p:grpSp>
        <p:nvGrpSpPr>
          <p:cNvPr id="9" name="グループ化 8"/>
          <p:cNvGrpSpPr/>
          <p:nvPr/>
        </p:nvGrpSpPr>
        <p:grpSpPr>
          <a:xfrm>
            <a:off x="7290771" y="4093114"/>
            <a:ext cx="1478888" cy="1042649"/>
            <a:chOff x="7225023" y="2642592"/>
            <a:chExt cx="1478888" cy="1042649"/>
          </a:xfrm>
        </p:grpSpPr>
        <p:sp>
          <p:nvSpPr>
            <p:cNvPr id="10" name="テキスト ボックス 9"/>
            <p:cNvSpPr txBox="1"/>
            <p:nvPr/>
          </p:nvSpPr>
          <p:spPr>
            <a:xfrm>
              <a:off x="7225023" y="2642592"/>
              <a:ext cx="1478888" cy="307777"/>
            </a:xfrm>
            <a:prstGeom prst="rect">
              <a:avLst/>
            </a:prstGeom>
            <a:noFill/>
          </p:spPr>
          <p:txBody>
            <a:bodyPr wrap="square" rtlCol="0">
              <a:spAutoFit/>
            </a:bodyPr>
            <a:lstStyle/>
            <a:p>
              <a:pPr algn="ctr"/>
              <a:r>
                <a:rPr kumimoji="1" lang="ja-JP" altLang="en-US" sz="1400" dirty="0" smtClean="0">
                  <a:solidFill>
                    <a:schemeClr val="accent6">
                      <a:lumMod val="75000"/>
                    </a:schemeClr>
                  </a:solidFill>
                  <a:latin typeface="メイリオ" panose="020B0604030504040204" pitchFamily="50" charset="-128"/>
                  <a:ea typeface="メイリオ" panose="020B0604030504040204" pitchFamily="50" charset="-128"/>
                </a:rPr>
                <a:t>問題を解く</a:t>
              </a:r>
              <a:endParaRPr kumimoji="1" lang="ja-JP" altLang="en-US" sz="1400" dirty="0">
                <a:solidFill>
                  <a:schemeClr val="accent6">
                    <a:lumMod val="75000"/>
                  </a:schemeClr>
                </a:solidFill>
                <a:latin typeface="メイリオ" panose="020B0604030504040204" pitchFamily="50" charset="-128"/>
                <a:ea typeface="メイリオ" panose="020B0604030504040204" pitchFamily="50" charset="-128"/>
              </a:endParaRPr>
            </a:p>
          </p:txBody>
        </p:sp>
        <p:pic>
          <p:nvPicPr>
            <p:cNvPr id="11" name="図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99689" y="2950369"/>
              <a:ext cx="734872" cy="734872"/>
            </a:xfrm>
            <a:prstGeom prst="rect">
              <a:avLst/>
            </a:prstGeom>
          </p:spPr>
        </p:pic>
      </p:grpSp>
      <p:cxnSp>
        <p:nvCxnSpPr>
          <p:cNvPr id="14" name="直線矢印コネクタ 13"/>
          <p:cNvCxnSpPr/>
          <p:nvPr/>
        </p:nvCxnSpPr>
        <p:spPr>
          <a:xfrm>
            <a:off x="3051037" y="4616350"/>
            <a:ext cx="1097766" cy="9365"/>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pic>
        <p:nvPicPr>
          <p:cNvPr id="21" name="図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27795" y="4084089"/>
            <a:ext cx="965672" cy="965672"/>
          </a:xfrm>
          <a:prstGeom prst="rect">
            <a:avLst/>
          </a:prstGeom>
        </p:spPr>
      </p:pic>
      <p:sp>
        <p:nvSpPr>
          <p:cNvPr id="26" name="正方形/長方形 25"/>
          <p:cNvSpPr/>
          <p:nvPr/>
        </p:nvSpPr>
        <p:spPr>
          <a:xfrm>
            <a:off x="3878291" y="5194179"/>
            <a:ext cx="3996459" cy="106146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ja-JP" sz="2000" b="1" dirty="0" smtClean="0">
              <a:solidFill>
                <a:schemeClr val="tx2">
                  <a:lumMod val="60000"/>
                  <a:lumOff val="40000"/>
                </a:schemeClr>
              </a:solidFill>
              <a:latin typeface="メイリオ" panose="020B0604030504040204" pitchFamily="50" charset="-128"/>
              <a:ea typeface="メイリオ" panose="020B0604030504040204" pitchFamily="50" charset="-128"/>
            </a:endParaRPr>
          </a:p>
        </p:txBody>
      </p:sp>
      <p:pic>
        <p:nvPicPr>
          <p:cNvPr id="27" name="図 2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4035" y="4084089"/>
            <a:ext cx="1023661" cy="1023661"/>
          </a:xfrm>
          <a:prstGeom prst="rect">
            <a:avLst/>
          </a:prstGeom>
        </p:spPr>
      </p:pic>
      <p:sp>
        <p:nvSpPr>
          <p:cNvPr id="28" name="正方形/長方形 27"/>
          <p:cNvSpPr/>
          <p:nvPr/>
        </p:nvSpPr>
        <p:spPr>
          <a:xfrm>
            <a:off x="3996588" y="5420432"/>
            <a:ext cx="3785271" cy="704775"/>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indent="-457200">
              <a:buFont typeface="+mj-lt"/>
              <a:buAutoNum type="arabicPeriod"/>
            </a:pPr>
            <a:r>
              <a:rPr lang="ja-JP" altLang="en-US" sz="2000" b="1" dirty="0" smtClean="0">
                <a:solidFill>
                  <a:schemeClr val="tx2">
                    <a:lumMod val="60000"/>
                    <a:lumOff val="40000"/>
                  </a:schemeClr>
                </a:solidFill>
                <a:latin typeface="メイリオ" panose="020B0604030504040204" pitchFamily="50" charset="-128"/>
                <a:ea typeface="メイリオ" panose="020B0604030504040204" pitchFamily="50" charset="-128"/>
              </a:rPr>
              <a:t>無作為に出題</a:t>
            </a:r>
            <a:endParaRPr lang="en-US" altLang="ja-JP" sz="2000" b="1" dirty="0" smtClean="0">
              <a:solidFill>
                <a:schemeClr val="tx2">
                  <a:lumMod val="60000"/>
                  <a:lumOff val="40000"/>
                </a:schemeClr>
              </a:solidFill>
              <a:latin typeface="メイリオ" panose="020B0604030504040204" pitchFamily="50" charset="-128"/>
              <a:ea typeface="メイリオ" panose="020B0604030504040204" pitchFamily="50" charset="-128"/>
            </a:endParaRPr>
          </a:p>
          <a:p>
            <a:pPr marL="457200" indent="-457200">
              <a:buFont typeface="+mj-lt"/>
              <a:buAutoNum type="arabicPeriod"/>
            </a:pPr>
            <a:r>
              <a:rPr lang="ja-JP" altLang="en-US" sz="2000" b="1" dirty="0" smtClean="0">
                <a:solidFill>
                  <a:schemeClr val="tx2">
                    <a:lumMod val="60000"/>
                    <a:lumOff val="40000"/>
                  </a:schemeClr>
                </a:solidFill>
                <a:latin typeface="メイリオ" panose="020B0604030504040204" pitchFamily="50" charset="-128"/>
                <a:ea typeface="メイリオ" panose="020B0604030504040204" pitchFamily="50" charset="-128"/>
              </a:rPr>
              <a:t>読み書き頻度の高い単語を含む英文を出題</a:t>
            </a:r>
            <a:endParaRPr lang="en-US" altLang="ja-JP" sz="2000" b="1" dirty="0" smtClean="0">
              <a:solidFill>
                <a:schemeClr val="tx2">
                  <a:lumMod val="60000"/>
                  <a:lumOff val="40000"/>
                </a:schemeClr>
              </a:solidFill>
              <a:latin typeface="メイリオ" panose="020B0604030504040204" pitchFamily="50" charset="-128"/>
              <a:ea typeface="メイリオ" panose="020B0604030504040204" pitchFamily="50" charset="-128"/>
            </a:endParaRPr>
          </a:p>
        </p:txBody>
      </p:sp>
      <p:cxnSp>
        <p:nvCxnSpPr>
          <p:cNvPr id="30" name="直線矢印コネクタ 29"/>
          <p:cNvCxnSpPr/>
          <p:nvPr/>
        </p:nvCxnSpPr>
        <p:spPr>
          <a:xfrm>
            <a:off x="1455265" y="4546604"/>
            <a:ext cx="572530" cy="1"/>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sp>
        <p:nvSpPr>
          <p:cNvPr id="36" name="正方形/長方形 35"/>
          <p:cNvSpPr/>
          <p:nvPr/>
        </p:nvSpPr>
        <p:spPr>
          <a:xfrm>
            <a:off x="260976" y="5326643"/>
            <a:ext cx="1659798" cy="600561"/>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b="1" dirty="0" smtClean="0">
                <a:solidFill>
                  <a:schemeClr val="tx2">
                    <a:lumMod val="60000"/>
                    <a:lumOff val="40000"/>
                  </a:schemeClr>
                </a:solidFill>
                <a:latin typeface="メイリオ" panose="020B0604030504040204" pitchFamily="50" charset="-128"/>
                <a:ea typeface="メイリオ" panose="020B0604030504040204" pitchFamily="50" charset="-128"/>
              </a:rPr>
              <a:t>例文データ</a:t>
            </a:r>
            <a:endParaRPr lang="en-US" altLang="ja-JP" sz="2000" b="1" dirty="0" smtClean="0">
              <a:solidFill>
                <a:schemeClr val="tx2">
                  <a:lumMod val="60000"/>
                  <a:lumOff val="40000"/>
                </a:schemeClr>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10873485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メイリオ" panose="020B0604030504040204" pitchFamily="50" charset="-128"/>
                <a:ea typeface="メイリオ" panose="020B0604030504040204" pitchFamily="50" charset="-128"/>
              </a:rPr>
              <a:t>実験手順</a:t>
            </a:r>
            <a:endParaRPr kumimoji="1" lang="ja-JP" altLang="en-US" dirty="0">
              <a:latin typeface="メイリオ" panose="020B0604030504040204" pitchFamily="50" charset="-128"/>
              <a:ea typeface="メイリオ" panose="020B0604030504040204" pitchFamily="50" charset="-128"/>
            </a:endParaRPr>
          </a:p>
        </p:txBody>
      </p:sp>
      <p:sp>
        <p:nvSpPr>
          <p:cNvPr id="3" name="コンテンツ プレースホルダー 2"/>
          <p:cNvSpPr>
            <a:spLocks noGrp="1"/>
          </p:cNvSpPr>
          <p:nvPr>
            <p:ph idx="1"/>
          </p:nvPr>
        </p:nvSpPr>
        <p:spPr/>
        <p:txBody>
          <a:bodyPr>
            <a:normAutofit/>
          </a:bodyPr>
          <a:lstStyle/>
          <a:p>
            <a:pPr marL="457200" indent="-457200">
              <a:buFont typeface="+mj-lt"/>
              <a:buAutoNum type="arabicPeriod"/>
            </a:pPr>
            <a:r>
              <a:rPr kumimoji="1" lang="ja-JP" altLang="en-US" dirty="0" smtClean="0">
                <a:latin typeface="メイリオ" panose="020B0604030504040204" pitchFamily="50" charset="-128"/>
                <a:ea typeface="メイリオ" panose="020B0604030504040204" pitchFamily="50" charset="-128"/>
              </a:rPr>
              <a:t>二名の被験者</a:t>
            </a:r>
            <a:r>
              <a:rPr kumimoji="1" lang="en-US" altLang="ja-JP" dirty="0" smtClean="0">
                <a:latin typeface="メイリオ" panose="020B0604030504040204" pitchFamily="50" charset="-128"/>
                <a:ea typeface="メイリオ" panose="020B0604030504040204" pitchFamily="50" charset="-128"/>
              </a:rPr>
              <a:t>A,B</a:t>
            </a:r>
            <a:r>
              <a:rPr kumimoji="1" lang="ja-JP" altLang="en-US" dirty="0" smtClean="0">
                <a:latin typeface="メイリオ" panose="020B0604030504040204" pitchFamily="50" charset="-128"/>
                <a:ea typeface="メイリオ" panose="020B0604030504040204" pitchFamily="50" charset="-128"/>
              </a:rPr>
              <a:t>に</a:t>
            </a:r>
            <a:r>
              <a:rPr kumimoji="1" lang="ja-JP" altLang="en-US" dirty="0" smtClean="0">
                <a:latin typeface="メイリオ" panose="020B0604030504040204" pitchFamily="50" charset="-128"/>
                <a:ea typeface="メイリオ" panose="020B0604030504040204" pitchFamily="50" charset="-128"/>
              </a:rPr>
              <a:t>英文で記述されたドキュメントをアップロードさせる</a:t>
            </a:r>
            <a:endParaRPr kumimoji="1" lang="en-US" altLang="ja-JP" dirty="0" smtClean="0">
              <a:latin typeface="メイリオ" panose="020B0604030504040204" pitchFamily="50" charset="-128"/>
              <a:ea typeface="メイリオ" panose="020B0604030504040204" pitchFamily="50" charset="-128"/>
            </a:endParaRPr>
          </a:p>
          <a:p>
            <a:pPr marL="457200" indent="-457200">
              <a:buFont typeface="+mj-lt"/>
              <a:buAutoNum type="arabicPeriod"/>
            </a:pPr>
            <a:r>
              <a:rPr lang="ja-JP" altLang="en-US" dirty="0" smtClean="0">
                <a:latin typeface="メイリオ" panose="020B0604030504040204" pitchFamily="50" charset="-128"/>
                <a:ea typeface="メイリオ" panose="020B0604030504040204" pitchFamily="50" charset="-128"/>
              </a:rPr>
              <a:t>被験者</a:t>
            </a:r>
            <a:r>
              <a:rPr lang="en-US" altLang="ja-JP" dirty="0" smtClean="0">
                <a:latin typeface="メイリオ" panose="020B0604030504040204" pitchFamily="50" charset="-128"/>
                <a:ea typeface="メイリオ" panose="020B0604030504040204" pitchFamily="50" charset="-128"/>
              </a:rPr>
              <a:t>A</a:t>
            </a:r>
            <a:r>
              <a:rPr lang="ja-JP" altLang="en-US" dirty="0" smtClean="0">
                <a:latin typeface="メイリオ" panose="020B0604030504040204" pitchFamily="50" charset="-128"/>
                <a:ea typeface="メイリオ" panose="020B0604030504040204" pitchFamily="50" charset="-128"/>
              </a:rPr>
              <a:t>に</a:t>
            </a:r>
            <a:r>
              <a:rPr lang="ja-JP" altLang="en-US" dirty="0">
                <a:latin typeface="メイリオ" panose="020B0604030504040204" pitchFamily="50" charset="-128"/>
                <a:ea typeface="メイリオ" panose="020B0604030504040204" pitchFamily="50" charset="-128"/>
              </a:rPr>
              <a:t>実験システムを</a:t>
            </a:r>
            <a:r>
              <a:rPr lang="ja-JP" altLang="en-US" dirty="0" smtClean="0">
                <a:latin typeface="メイリオ" panose="020B0604030504040204" pitchFamily="50" charset="-128"/>
                <a:ea typeface="メイリオ" panose="020B0604030504040204" pitchFamily="50" charset="-128"/>
              </a:rPr>
              <a:t>用いて</a:t>
            </a:r>
            <a:r>
              <a:rPr lang="en-US" altLang="ja-JP" dirty="0" smtClean="0">
                <a:latin typeface="メイリオ" panose="020B0604030504040204" pitchFamily="50" charset="-128"/>
                <a:ea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rPr>
              <a:t>アップロードされたドキュメントの頻出スコアをもとにした英文を出題してたものを学習させる</a:t>
            </a:r>
            <a:endParaRPr lang="en-US" altLang="ja-JP" dirty="0" smtClean="0">
              <a:latin typeface="メイリオ" panose="020B0604030504040204" pitchFamily="50" charset="-128"/>
              <a:ea typeface="メイリオ" panose="020B0604030504040204" pitchFamily="50" charset="-128"/>
            </a:endParaRPr>
          </a:p>
          <a:p>
            <a:pPr marL="457200" indent="-457200">
              <a:buFont typeface="+mj-lt"/>
              <a:buAutoNum type="arabicPeriod"/>
            </a:pPr>
            <a:r>
              <a:rPr lang="ja-JP" altLang="en-US" dirty="0" smtClean="0">
                <a:latin typeface="メイリオ" panose="020B0604030504040204" pitchFamily="50" charset="-128"/>
                <a:ea typeface="メイリオ" panose="020B0604030504040204" pitchFamily="50" charset="-128"/>
              </a:rPr>
              <a:t>被験者</a:t>
            </a:r>
            <a:r>
              <a:rPr lang="en-US" altLang="ja-JP" dirty="0">
                <a:latin typeface="メイリオ" panose="020B0604030504040204" pitchFamily="50" charset="-128"/>
                <a:ea typeface="メイリオ" panose="020B0604030504040204" pitchFamily="50" charset="-128"/>
              </a:rPr>
              <a:t>B</a:t>
            </a:r>
            <a:r>
              <a:rPr lang="ja-JP" altLang="en-US" dirty="0" smtClean="0">
                <a:latin typeface="メイリオ" panose="020B0604030504040204" pitchFamily="50" charset="-128"/>
                <a:ea typeface="メイリオ" panose="020B0604030504040204" pitchFamily="50" charset="-128"/>
              </a:rPr>
              <a:t>に</a:t>
            </a:r>
            <a:r>
              <a:rPr lang="ja-JP" altLang="en-US" dirty="0">
                <a:latin typeface="メイリオ" panose="020B0604030504040204" pitchFamily="50" charset="-128"/>
                <a:ea typeface="メイリオ" panose="020B0604030504040204" pitchFamily="50" charset="-128"/>
              </a:rPr>
              <a:t>ランダムに例文データ</a:t>
            </a:r>
            <a:r>
              <a:rPr lang="ja-JP" altLang="en-US" dirty="0" smtClean="0">
                <a:latin typeface="メイリオ" panose="020B0604030504040204" pitchFamily="50" charset="-128"/>
                <a:ea typeface="メイリオ" panose="020B0604030504040204" pitchFamily="50" charset="-128"/>
              </a:rPr>
              <a:t>から出題</a:t>
            </a:r>
            <a:r>
              <a:rPr lang="ja-JP" altLang="en-US" dirty="0">
                <a:latin typeface="メイリオ" panose="020B0604030504040204" pitchFamily="50" charset="-128"/>
                <a:ea typeface="メイリオ" panose="020B0604030504040204" pitchFamily="50" charset="-128"/>
              </a:rPr>
              <a:t>した問題を用いて学習</a:t>
            </a:r>
            <a:r>
              <a:rPr lang="ja-JP" altLang="en-US" dirty="0" smtClean="0">
                <a:latin typeface="メイリオ" panose="020B0604030504040204" pitchFamily="50" charset="-128"/>
                <a:ea typeface="メイリオ" panose="020B0604030504040204" pitchFamily="50" charset="-128"/>
              </a:rPr>
              <a:t>させる</a:t>
            </a:r>
            <a:endParaRPr lang="en-US" altLang="ja-JP" dirty="0" smtClean="0">
              <a:latin typeface="メイリオ" panose="020B0604030504040204" pitchFamily="50" charset="-128"/>
              <a:ea typeface="メイリオ" panose="020B0604030504040204" pitchFamily="50" charset="-128"/>
            </a:endParaRPr>
          </a:p>
          <a:p>
            <a:pPr marL="457200" indent="-457200">
              <a:buFont typeface="+mj-lt"/>
              <a:buAutoNum type="arabicPeriod"/>
            </a:pPr>
            <a:r>
              <a:rPr lang="ja-JP" altLang="en-US" dirty="0">
                <a:latin typeface="メイリオ" panose="020B0604030504040204" pitchFamily="50" charset="-128"/>
                <a:ea typeface="メイリオ" panose="020B0604030504040204" pitchFamily="50" charset="-128"/>
              </a:rPr>
              <a:t>それぞれの被験者</a:t>
            </a:r>
            <a:r>
              <a:rPr lang="ja-JP" altLang="en-US" dirty="0" smtClean="0">
                <a:latin typeface="メイリオ" panose="020B0604030504040204" pitchFamily="50" charset="-128"/>
                <a:ea typeface="メイリオ" panose="020B0604030504040204" pitchFamily="50" charset="-128"/>
              </a:rPr>
              <a:t>に出題された英文についてアンケートをとる</a:t>
            </a:r>
            <a:endParaRPr lang="en-US" altLang="ja-JP" dirty="0" smtClean="0">
              <a:latin typeface="メイリオ" panose="020B0604030504040204" pitchFamily="50" charset="-128"/>
              <a:ea typeface="メイリオ" panose="020B0604030504040204" pitchFamily="50" charset="-128"/>
            </a:endParaRPr>
          </a:p>
          <a:p>
            <a:pPr marL="457200" indent="-457200">
              <a:buFont typeface="+mj-lt"/>
              <a:buAutoNum type="arabicPeriod"/>
            </a:pPr>
            <a:r>
              <a:rPr lang="ja-JP" altLang="en-US" dirty="0" smtClean="0">
                <a:latin typeface="メイリオ" panose="020B0604030504040204" pitchFamily="50" charset="-128"/>
                <a:ea typeface="メイリオ" panose="020B0604030504040204" pitchFamily="50" charset="-128"/>
              </a:rPr>
              <a:t>被験者</a:t>
            </a:r>
            <a:r>
              <a:rPr lang="en-US" altLang="ja-JP" dirty="0" smtClean="0">
                <a:latin typeface="メイリオ" panose="020B0604030504040204" pitchFamily="50" charset="-128"/>
                <a:ea typeface="メイリオ" panose="020B0604030504040204" pitchFamily="50" charset="-128"/>
              </a:rPr>
              <a:t>A,B</a:t>
            </a:r>
            <a:r>
              <a:rPr lang="ja-JP" altLang="en-US" dirty="0" smtClean="0">
                <a:latin typeface="メイリオ" panose="020B0604030504040204" pitchFamily="50" charset="-128"/>
                <a:ea typeface="メイリオ" panose="020B0604030504040204" pitchFamily="50" charset="-128"/>
              </a:rPr>
              <a:t>に</a:t>
            </a:r>
            <a:r>
              <a:rPr lang="ja-JP" altLang="en-US" dirty="0" smtClean="0">
                <a:latin typeface="メイリオ" panose="020B0604030504040204" pitchFamily="50" charset="-128"/>
                <a:ea typeface="メイリオ" panose="020B0604030504040204" pitchFamily="50" charset="-128"/>
              </a:rPr>
              <a:t>ランダム単語と提案システムが抽出した単語を合わせた問題を出題し正答率を記録する</a:t>
            </a:r>
            <a:endParaRPr lang="en-US" altLang="ja-JP" dirty="0" smtClean="0">
              <a:latin typeface="メイリオ" panose="020B0604030504040204" pitchFamily="50" charset="-128"/>
              <a:ea typeface="メイリオ" panose="020B0604030504040204" pitchFamily="50" charset="-128"/>
            </a:endParaRPr>
          </a:p>
          <a:p>
            <a:pPr marL="0" indent="0">
              <a:buNone/>
            </a:pPr>
            <a:endParaRPr lang="en-US" altLang="ja-JP" dirty="0" smtClean="0">
              <a:latin typeface="メイリオ" panose="020B0604030504040204" pitchFamily="50" charset="-128"/>
              <a:ea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F0C8BD7C-297B-4AB2-8DEE-2A64CFBF57C1}" type="slidenum">
              <a:rPr lang="ja-JP" altLang="en-US" smtClean="0"/>
              <a:pPr/>
              <a:t>26</a:t>
            </a:fld>
            <a:endParaRPr lang="ja-JP" altLang="en-US" dirty="0"/>
          </a:p>
        </p:txBody>
      </p:sp>
    </p:spTree>
    <p:extLst>
      <p:ext uri="{BB962C8B-B14F-4D97-AF65-F5344CB8AC3E}">
        <p14:creationId xmlns:p14="http://schemas.microsoft.com/office/powerpoint/2010/main" val="34674091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メイリオ" panose="020B0604030504040204" pitchFamily="50" charset="-128"/>
                <a:ea typeface="メイリオ" panose="020B0604030504040204" pitchFamily="50" charset="-128"/>
              </a:rPr>
              <a:t>ランダム出題システム</a:t>
            </a:r>
            <a:endParaRPr kumimoji="1" lang="ja-JP" altLang="en-US" dirty="0">
              <a:latin typeface="メイリオ" panose="020B0604030504040204" pitchFamily="50" charset="-128"/>
              <a:ea typeface="メイリオ" panose="020B0604030504040204" pitchFamily="50" charset="-128"/>
            </a:endParaRPr>
          </a:p>
        </p:txBody>
      </p:sp>
      <p:sp>
        <p:nvSpPr>
          <p:cNvPr id="3" name="コンテンツ プレースホルダー 2"/>
          <p:cNvSpPr>
            <a:spLocks noGrp="1"/>
          </p:cNvSpPr>
          <p:nvPr>
            <p:ph idx="1"/>
          </p:nvPr>
        </p:nvSpPr>
        <p:spPr/>
        <p:txBody>
          <a:bodyPr/>
          <a:lstStyle/>
          <a:p>
            <a:pPr>
              <a:buFont typeface="Wingdings" panose="05000000000000000000" pitchFamily="2" charset="2"/>
              <a:buChar char="l"/>
            </a:pPr>
            <a:r>
              <a:rPr kumimoji="1" lang="ja-JP" altLang="en-US" dirty="0" smtClean="0">
                <a:latin typeface="メイリオ" panose="020B0604030504040204" pitchFamily="50" charset="-128"/>
                <a:ea typeface="メイリオ" panose="020B0604030504040204" pitchFamily="50" charset="-128"/>
              </a:rPr>
              <a:t>実験システムと同一の例文データベースを用いる</a:t>
            </a:r>
            <a:endParaRPr kumimoji="1" lang="en-US" altLang="ja-JP" dirty="0" smtClean="0">
              <a:latin typeface="メイリオ" panose="020B0604030504040204" pitchFamily="50" charset="-128"/>
              <a:ea typeface="メイリオ" panose="020B0604030504040204" pitchFamily="50" charset="-128"/>
            </a:endParaRPr>
          </a:p>
          <a:p>
            <a:pPr>
              <a:buFont typeface="Wingdings" panose="05000000000000000000" pitchFamily="2" charset="2"/>
              <a:buChar char="l"/>
            </a:pPr>
            <a:endParaRPr kumimoji="1" lang="en-US" altLang="ja-JP" dirty="0" smtClean="0">
              <a:latin typeface="メイリオ" panose="020B0604030504040204" pitchFamily="50" charset="-128"/>
              <a:ea typeface="メイリオ" panose="020B0604030504040204" pitchFamily="50" charset="-128"/>
            </a:endParaRPr>
          </a:p>
          <a:p>
            <a:pPr>
              <a:buFont typeface="Wingdings" panose="05000000000000000000" pitchFamily="2" charset="2"/>
              <a:buChar char="l"/>
            </a:pPr>
            <a:r>
              <a:rPr lang="ja-JP" altLang="en-US" dirty="0" smtClean="0">
                <a:latin typeface="メイリオ" panose="020B0604030504040204" pitchFamily="50" charset="-128"/>
                <a:ea typeface="メイリオ" panose="020B0604030504040204" pitchFamily="50" charset="-128"/>
              </a:rPr>
              <a:t>一回の学習での出題数は実験システムと同一</a:t>
            </a:r>
            <a:endParaRPr lang="en-US" altLang="ja-JP" dirty="0" smtClean="0">
              <a:latin typeface="メイリオ" panose="020B0604030504040204" pitchFamily="50" charset="-128"/>
              <a:ea typeface="メイリオ" panose="020B0604030504040204" pitchFamily="50" charset="-128"/>
            </a:endParaRPr>
          </a:p>
          <a:p>
            <a:pPr>
              <a:buFont typeface="Wingdings" panose="05000000000000000000" pitchFamily="2" charset="2"/>
              <a:buChar char="l"/>
            </a:pPr>
            <a:endParaRPr kumimoji="1" lang="en-US" altLang="ja-JP" dirty="0">
              <a:latin typeface="メイリオ" panose="020B0604030504040204" pitchFamily="50" charset="-128"/>
              <a:ea typeface="メイリオ" panose="020B0604030504040204" pitchFamily="50" charset="-128"/>
            </a:endParaRPr>
          </a:p>
          <a:p>
            <a:pPr>
              <a:buFont typeface="Wingdings" panose="05000000000000000000" pitchFamily="2" charset="2"/>
              <a:buChar char="l"/>
            </a:pPr>
            <a:r>
              <a:rPr lang="ja-JP" altLang="en-US" dirty="0" smtClean="0">
                <a:latin typeface="メイリオ" panose="020B0604030504040204" pitchFamily="50" charset="-128"/>
                <a:ea typeface="メイリオ" panose="020B0604030504040204" pitchFamily="50" charset="-128"/>
              </a:rPr>
              <a:t>英文をランダムに出題する</a:t>
            </a:r>
            <a:endParaRPr kumimoji="1" lang="en-US" altLang="ja-JP" dirty="0" smtClean="0">
              <a:latin typeface="メイリオ" panose="020B0604030504040204" pitchFamily="50" charset="-128"/>
              <a:ea typeface="メイリオ" panose="020B0604030504040204" pitchFamily="50" charset="-128"/>
            </a:endParaRPr>
          </a:p>
          <a:p>
            <a:endParaRPr kumimoji="1" lang="en-US" altLang="ja-JP" dirty="0" smtClean="0">
              <a:latin typeface="メイリオ" panose="020B0604030504040204" pitchFamily="50" charset="-128"/>
              <a:ea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F0C8BD7C-297B-4AB2-8DEE-2A64CFBF57C1}" type="slidenum">
              <a:rPr lang="ja-JP" altLang="en-US" smtClean="0"/>
              <a:pPr/>
              <a:t>27</a:t>
            </a:fld>
            <a:endParaRPr lang="ja-JP" altLang="en-US" dirty="0"/>
          </a:p>
        </p:txBody>
      </p:sp>
      <p:sp>
        <p:nvSpPr>
          <p:cNvPr id="5" name="正方形/長方形 4"/>
          <p:cNvSpPr/>
          <p:nvPr/>
        </p:nvSpPr>
        <p:spPr>
          <a:xfrm>
            <a:off x="4321103" y="4240467"/>
            <a:ext cx="2268415" cy="8405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chemeClr val="tx2">
                    <a:lumMod val="60000"/>
                    <a:lumOff val="40000"/>
                  </a:schemeClr>
                </a:solidFill>
                <a:latin typeface="メイリオ" panose="020B0604030504040204" pitchFamily="50" charset="-128"/>
                <a:ea typeface="メイリオ" panose="020B0604030504040204" pitchFamily="50" charset="-128"/>
              </a:rPr>
              <a:t>発音練習</a:t>
            </a:r>
            <a:endParaRPr kumimoji="1" lang="en-US" altLang="ja-JP" b="1" dirty="0" smtClean="0">
              <a:solidFill>
                <a:schemeClr val="tx2">
                  <a:lumMod val="60000"/>
                  <a:lumOff val="40000"/>
                </a:schemeClr>
              </a:solidFill>
              <a:latin typeface="メイリオ" panose="020B0604030504040204" pitchFamily="50" charset="-128"/>
              <a:ea typeface="メイリオ" panose="020B0604030504040204" pitchFamily="50" charset="-128"/>
            </a:endParaRPr>
          </a:p>
          <a:p>
            <a:pPr algn="ctr"/>
            <a:r>
              <a:rPr kumimoji="1" lang="ja-JP" altLang="en-US" b="1" dirty="0" smtClean="0">
                <a:solidFill>
                  <a:schemeClr val="tx2">
                    <a:lumMod val="60000"/>
                    <a:lumOff val="40000"/>
                  </a:schemeClr>
                </a:solidFill>
                <a:latin typeface="メイリオ" panose="020B0604030504040204" pitchFamily="50" charset="-128"/>
                <a:ea typeface="メイリオ" panose="020B0604030504040204" pitchFamily="50" charset="-128"/>
              </a:rPr>
              <a:t>アプリケーション</a:t>
            </a:r>
            <a:endParaRPr kumimoji="1" lang="en-US" altLang="ja-JP" b="1" dirty="0" smtClean="0">
              <a:solidFill>
                <a:schemeClr val="tx2">
                  <a:lumMod val="60000"/>
                  <a:lumOff val="40000"/>
                </a:schemeClr>
              </a:solidFill>
              <a:latin typeface="メイリオ" panose="020B0604030504040204" pitchFamily="50" charset="-128"/>
              <a:ea typeface="メイリオ" panose="020B0604030504040204" pitchFamily="50" charset="-128"/>
            </a:endParaRPr>
          </a:p>
        </p:txBody>
      </p:sp>
      <p:grpSp>
        <p:nvGrpSpPr>
          <p:cNvPr id="6" name="グループ化 5"/>
          <p:cNvGrpSpPr/>
          <p:nvPr/>
        </p:nvGrpSpPr>
        <p:grpSpPr>
          <a:xfrm>
            <a:off x="6784055" y="4595920"/>
            <a:ext cx="712032" cy="309718"/>
            <a:chOff x="6884999" y="3194825"/>
            <a:chExt cx="712032" cy="309718"/>
          </a:xfrm>
        </p:grpSpPr>
        <p:cxnSp>
          <p:nvCxnSpPr>
            <p:cNvPr id="7" name="カギ線コネクタ 49"/>
            <p:cNvCxnSpPr/>
            <p:nvPr/>
          </p:nvCxnSpPr>
          <p:spPr>
            <a:xfrm flipH="1">
              <a:off x="6884999" y="3194825"/>
              <a:ext cx="607325" cy="1"/>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8" name="カギ線コネクタ 49"/>
            <p:cNvCxnSpPr/>
            <p:nvPr/>
          </p:nvCxnSpPr>
          <p:spPr>
            <a:xfrm>
              <a:off x="6936546" y="3504543"/>
              <a:ext cx="660485" cy="0"/>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grpSp>
      <p:grpSp>
        <p:nvGrpSpPr>
          <p:cNvPr id="9" name="グループ化 8"/>
          <p:cNvGrpSpPr/>
          <p:nvPr/>
        </p:nvGrpSpPr>
        <p:grpSpPr>
          <a:xfrm>
            <a:off x="7290771" y="4093114"/>
            <a:ext cx="1478888" cy="1042649"/>
            <a:chOff x="7225023" y="2642592"/>
            <a:chExt cx="1478888" cy="1042649"/>
          </a:xfrm>
        </p:grpSpPr>
        <p:sp>
          <p:nvSpPr>
            <p:cNvPr id="10" name="テキスト ボックス 9"/>
            <p:cNvSpPr txBox="1"/>
            <p:nvPr/>
          </p:nvSpPr>
          <p:spPr>
            <a:xfrm>
              <a:off x="7225023" y="2642592"/>
              <a:ext cx="1478888" cy="307777"/>
            </a:xfrm>
            <a:prstGeom prst="rect">
              <a:avLst/>
            </a:prstGeom>
            <a:noFill/>
          </p:spPr>
          <p:txBody>
            <a:bodyPr wrap="square" rtlCol="0">
              <a:spAutoFit/>
            </a:bodyPr>
            <a:lstStyle/>
            <a:p>
              <a:pPr algn="ctr"/>
              <a:r>
                <a:rPr kumimoji="1" lang="ja-JP" altLang="en-US" sz="1400" dirty="0" smtClean="0">
                  <a:solidFill>
                    <a:schemeClr val="accent6">
                      <a:lumMod val="75000"/>
                    </a:schemeClr>
                  </a:solidFill>
                  <a:latin typeface="メイリオ" panose="020B0604030504040204" pitchFamily="50" charset="-128"/>
                  <a:ea typeface="メイリオ" panose="020B0604030504040204" pitchFamily="50" charset="-128"/>
                </a:rPr>
                <a:t>問題を解く</a:t>
              </a:r>
              <a:endParaRPr kumimoji="1" lang="ja-JP" altLang="en-US" sz="1400" dirty="0">
                <a:solidFill>
                  <a:schemeClr val="accent6">
                    <a:lumMod val="75000"/>
                  </a:schemeClr>
                </a:solidFill>
                <a:latin typeface="メイリオ" panose="020B0604030504040204" pitchFamily="50" charset="-128"/>
                <a:ea typeface="メイリオ" panose="020B0604030504040204" pitchFamily="50" charset="-128"/>
              </a:endParaRPr>
            </a:p>
          </p:txBody>
        </p:sp>
        <p:pic>
          <p:nvPicPr>
            <p:cNvPr id="11" name="図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99689" y="2950369"/>
              <a:ext cx="734872" cy="734872"/>
            </a:xfrm>
            <a:prstGeom prst="rect">
              <a:avLst/>
            </a:prstGeom>
          </p:spPr>
        </p:pic>
      </p:grpSp>
      <p:cxnSp>
        <p:nvCxnSpPr>
          <p:cNvPr id="12" name="直線矢印コネクタ 11"/>
          <p:cNvCxnSpPr/>
          <p:nvPr/>
        </p:nvCxnSpPr>
        <p:spPr>
          <a:xfrm>
            <a:off x="3051037" y="4616350"/>
            <a:ext cx="1097766" cy="9365"/>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pic>
        <p:nvPicPr>
          <p:cNvPr id="13" name="図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27795" y="4084089"/>
            <a:ext cx="965672" cy="965672"/>
          </a:xfrm>
          <a:prstGeom prst="rect">
            <a:avLst/>
          </a:prstGeom>
        </p:spPr>
      </p:pic>
      <p:sp>
        <p:nvSpPr>
          <p:cNvPr id="14" name="正方形/長方形 13"/>
          <p:cNvSpPr/>
          <p:nvPr/>
        </p:nvSpPr>
        <p:spPr>
          <a:xfrm>
            <a:off x="3878291" y="5194179"/>
            <a:ext cx="3996459" cy="106146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ja-JP" sz="2000" b="1" dirty="0" smtClean="0">
              <a:solidFill>
                <a:schemeClr val="tx2">
                  <a:lumMod val="60000"/>
                  <a:lumOff val="40000"/>
                </a:schemeClr>
              </a:solidFill>
              <a:latin typeface="メイリオ" panose="020B0604030504040204" pitchFamily="50" charset="-128"/>
              <a:ea typeface="メイリオ" panose="020B0604030504040204" pitchFamily="50" charset="-128"/>
            </a:endParaRPr>
          </a:p>
        </p:txBody>
      </p:sp>
      <p:sp>
        <p:nvSpPr>
          <p:cNvPr id="15" name="正方形/長方形 14"/>
          <p:cNvSpPr/>
          <p:nvPr/>
        </p:nvSpPr>
        <p:spPr>
          <a:xfrm>
            <a:off x="3996588" y="5420432"/>
            <a:ext cx="3785271" cy="704775"/>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000" b="1" dirty="0" smtClean="0">
                <a:solidFill>
                  <a:schemeClr val="tx2">
                    <a:lumMod val="60000"/>
                    <a:lumOff val="40000"/>
                  </a:schemeClr>
                </a:solidFill>
                <a:latin typeface="メイリオ" panose="020B0604030504040204" pitchFamily="50" charset="-128"/>
                <a:ea typeface="メイリオ" panose="020B0604030504040204" pitchFamily="50" charset="-128"/>
              </a:rPr>
              <a:t>データベースから無作為に出題</a:t>
            </a:r>
            <a:endParaRPr lang="en-US" altLang="ja-JP" sz="2000" b="1" dirty="0" smtClean="0">
              <a:solidFill>
                <a:schemeClr val="tx2">
                  <a:lumMod val="60000"/>
                  <a:lumOff val="40000"/>
                </a:schemeClr>
              </a:solidFill>
              <a:latin typeface="メイリオ" panose="020B0604030504040204" pitchFamily="50" charset="-128"/>
              <a:ea typeface="メイリオ" panose="020B0604030504040204" pitchFamily="50" charset="-128"/>
            </a:endParaRPr>
          </a:p>
        </p:txBody>
      </p:sp>
      <p:sp>
        <p:nvSpPr>
          <p:cNvPr id="17" name="正方形/長方形 16"/>
          <p:cNvSpPr/>
          <p:nvPr/>
        </p:nvSpPr>
        <p:spPr>
          <a:xfrm>
            <a:off x="1726483" y="5252485"/>
            <a:ext cx="1659798" cy="600561"/>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b="1" dirty="0" smtClean="0">
                <a:solidFill>
                  <a:schemeClr val="tx2">
                    <a:lumMod val="60000"/>
                    <a:lumOff val="40000"/>
                  </a:schemeClr>
                </a:solidFill>
                <a:latin typeface="メイリオ" panose="020B0604030504040204" pitchFamily="50" charset="-128"/>
                <a:ea typeface="メイリオ" panose="020B0604030504040204" pitchFamily="50" charset="-128"/>
              </a:rPr>
              <a:t>例文データベース</a:t>
            </a:r>
            <a:endParaRPr lang="en-US" altLang="ja-JP" sz="2000" b="1" dirty="0" smtClean="0">
              <a:solidFill>
                <a:schemeClr val="tx2">
                  <a:lumMod val="60000"/>
                  <a:lumOff val="40000"/>
                </a:schemeClr>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4374312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メイリオ" panose="020B0604030504040204" pitchFamily="50" charset="-128"/>
                <a:ea typeface="メイリオ" panose="020B0604030504040204" pitchFamily="50" charset="-128"/>
              </a:rPr>
              <a:t>発音テストシステム</a:t>
            </a:r>
            <a:endParaRPr kumimoji="1" lang="ja-JP" altLang="en-US" dirty="0">
              <a:latin typeface="メイリオ" panose="020B0604030504040204" pitchFamily="50" charset="-128"/>
              <a:ea typeface="メイリオ" panose="020B0604030504040204" pitchFamily="50" charset="-128"/>
            </a:endParaRPr>
          </a:p>
        </p:txBody>
      </p:sp>
      <p:sp>
        <p:nvSpPr>
          <p:cNvPr id="3" name="コンテンツ プレースホルダー 2"/>
          <p:cNvSpPr>
            <a:spLocks noGrp="1"/>
          </p:cNvSpPr>
          <p:nvPr>
            <p:ph idx="1"/>
          </p:nvPr>
        </p:nvSpPr>
        <p:spPr/>
        <p:txBody>
          <a:bodyPr/>
          <a:lstStyle/>
          <a:p>
            <a:pPr>
              <a:buFont typeface="Wingdings" panose="05000000000000000000" pitchFamily="2" charset="2"/>
              <a:buChar char="l"/>
            </a:pPr>
            <a:endParaRPr kumimoji="1" lang="en-US" altLang="ja-JP" dirty="0" smtClean="0">
              <a:latin typeface="メイリオ" panose="020B0604030504040204" pitchFamily="50" charset="-128"/>
              <a:ea typeface="メイリオ" panose="020B0604030504040204" pitchFamily="50" charset="-128"/>
            </a:endParaRPr>
          </a:p>
          <a:p>
            <a:pPr>
              <a:buFont typeface="Wingdings" panose="05000000000000000000" pitchFamily="2" charset="2"/>
              <a:buChar char="l"/>
            </a:pPr>
            <a:r>
              <a:rPr kumimoji="1" lang="ja-JP" altLang="en-US" dirty="0" smtClean="0">
                <a:latin typeface="メイリオ" panose="020B0604030504040204" pitchFamily="50" charset="-128"/>
                <a:ea typeface="メイリオ" panose="020B0604030504040204" pitchFamily="50" charset="-128"/>
              </a:rPr>
              <a:t>ランダム単語と提案システムを用いて抽出した例文を</a:t>
            </a:r>
            <a:r>
              <a:rPr kumimoji="1" lang="en-US" altLang="ja-JP" dirty="0" smtClean="0">
                <a:latin typeface="メイリオ" panose="020B0604030504040204" pitchFamily="50" charset="-128"/>
                <a:ea typeface="メイリオ" panose="020B0604030504040204" pitchFamily="50" charset="-128"/>
              </a:rPr>
              <a:t>1:1</a:t>
            </a:r>
            <a:r>
              <a:rPr kumimoji="1" lang="ja-JP" altLang="en-US" dirty="0" smtClean="0">
                <a:latin typeface="メイリオ" panose="020B0604030504040204" pitchFamily="50" charset="-128"/>
                <a:ea typeface="メイリオ" panose="020B0604030504040204" pitchFamily="50" charset="-128"/>
              </a:rPr>
              <a:t>の割合で主題する．</a:t>
            </a:r>
            <a:endParaRPr kumimoji="1" lang="en-US" altLang="ja-JP" dirty="0" smtClean="0">
              <a:latin typeface="メイリオ" panose="020B0604030504040204" pitchFamily="50" charset="-128"/>
              <a:ea typeface="メイリオ" panose="020B0604030504040204" pitchFamily="50" charset="-128"/>
            </a:endParaRPr>
          </a:p>
          <a:p>
            <a:pPr>
              <a:buFont typeface="Wingdings" panose="05000000000000000000" pitchFamily="2" charset="2"/>
              <a:buChar char="l"/>
            </a:pPr>
            <a:endParaRPr kumimoji="1" lang="en-US" altLang="ja-JP" dirty="0" smtClean="0">
              <a:latin typeface="メイリオ" panose="020B0604030504040204" pitchFamily="50" charset="-128"/>
              <a:ea typeface="メイリオ" panose="020B0604030504040204" pitchFamily="50" charset="-128"/>
            </a:endParaRPr>
          </a:p>
          <a:p>
            <a:pPr>
              <a:buFont typeface="Wingdings" panose="05000000000000000000" pitchFamily="2" charset="2"/>
              <a:buChar char="l"/>
            </a:pPr>
            <a:r>
              <a:rPr kumimoji="1" lang="ja-JP" altLang="en-US" dirty="0" smtClean="0">
                <a:latin typeface="メイリオ" panose="020B0604030504040204" pitchFamily="50" charset="-128"/>
                <a:ea typeface="メイリオ" panose="020B0604030504040204" pitchFamily="50" charset="-128"/>
              </a:rPr>
              <a:t>実験の学習フェーズで出題したものと同一の題材から主題する．</a:t>
            </a:r>
            <a:endParaRPr kumimoji="1" lang="en-US" altLang="ja-JP" dirty="0" smtClean="0">
              <a:latin typeface="メイリオ" panose="020B0604030504040204" pitchFamily="50" charset="-128"/>
              <a:ea typeface="メイリオ" panose="020B0604030504040204" pitchFamily="50" charset="-128"/>
            </a:endParaRPr>
          </a:p>
          <a:p>
            <a:pPr>
              <a:buFont typeface="Wingdings" panose="05000000000000000000" pitchFamily="2" charset="2"/>
              <a:buChar char="l"/>
            </a:pPr>
            <a:endParaRPr lang="en-US" altLang="ja-JP" dirty="0">
              <a:latin typeface="メイリオ" panose="020B0604030504040204" pitchFamily="50" charset="-128"/>
              <a:ea typeface="メイリオ" panose="020B0604030504040204" pitchFamily="50" charset="-128"/>
            </a:endParaRPr>
          </a:p>
          <a:p>
            <a:pPr marL="0" indent="0">
              <a:buNone/>
            </a:pPr>
            <a:endParaRPr kumimoji="1" lang="ja-JP" altLang="en-US" dirty="0">
              <a:latin typeface="メイリオ" panose="020B0604030504040204" pitchFamily="50" charset="-128"/>
              <a:ea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F0C8BD7C-297B-4AB2-8DEE-2A64CFBF57C1}" type="slidenum">
              <a:rPr lang="ja-JP" altLang="en-US" smtClean="0"/>
              <a:pPr/>
              <a:t>28</a:t>
            </a:fld>
            <a:endParaRPr lang="ja-JP" altLang="en-US" dirty="0"/>
          </a:p>
        </p:txBody>
      </p:sp>
    </p:spTree>
    <p:extLst>
      <p:ext uri="{BB962C8B-B14F-4D97-AF65-F5344CB8AC3E}">
        <p14:creationId xmlns:p14="http://schemas.microsoft.com/office/powerpoint/2010/main" val="33284874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22960" y="286604"/>
            <a:ext cx="7715644" cy="1450757"/>
          </a:xfrm>
        </p:spPr>
        <p:txBody>
          <a:bodyPr/>
          <a:lstStyle/>
          <a:p>
            <a:r>
              <a:rPr kumimoji="1" lang="ja-JP" altLang="en-US" dirty="0" smtClean="0">
                <a:latin typeface="メイリオ" panose="020B0604030504040204" pitchFamily="50" charset="-128"/>
                <a:ea typeface="メイリオ" panose="020B0604030504040204" pitchFamily="50" charset="-128"/>
              </a:rPr>
              <a:t>例文データについて</a:t>
            </a:r>
            <a:endParaRPr kumimoji="1" lang="ja-JP" altLang="en-US" dirty="0">
              <a:latin typeface="メイリオ" panose="020B0604030504040204" pitchFamily="50" charset="-128"/>
              <a:ea typeface="メイリオ" panose="020B0604030504040204" pitchFamily="50" charset="-128"/>
            </a:endParaRPr>
          </a:p>
        </p:txBody>
      </p:sp>
      <p:sp>
        <p:nvSpPr>
          <p:cNvPr id="3" name="コンテンツ プレースホルダー 2"/>
          <p:cNvSpPr>
            <a:spLocks noGrp="1"/>
          </p:cNvSpPr>
          <p:nvPr>
            <p:ph idx="1"/>
          </p:nvPr>
        </p:nvSpPr>
        <p:spPr/>
        <p:txBody>
          <a:bodyPr/>
          <a:lstStyle/>
          <a:p>
            <a:r>
              <a:rPr lang="ja-JP" altLang="en-US" dirty="0" smtClean="0"/>
              <a:t>例文データは英借文サイトから取得したい</a:t>
            </a:r>
            <a:endParaRPr lang="en-US" altLang="ja-JP" dirty="0" smtClean="0"/>
          </a:p>
          <a:p>
            <a:endParaRPr lang="en-US" altLang="ja-JP" dirty="0"/>
          </a:p>
          <a:p>
            <a:r>
              <a:rPr lang="en-US" altLang="ja-JP" dirty="0" smtClean="0"/>
              <a:t>Academic </a:t>
            </a:r>
            <a:r>
              <a:rPr lang="en-US" altLang="ja-JP" dirty="0" err="1" smtClean="0"/>
              <a:t>Phrasebank</a:t>
            </a:r>
            <a:r>
              <a:rPr lang="en-US" altLang="ja-JP" dirty="0" smtClean="0"/>
              <a:t>(</a:t>
            </a:r>
            <a:r>
              <a:rPr lang="ja-JP" altLang="en-US" dirty="0" smtClean="0"/>
              <a:t>論文用の英借文サイト</a:t>
            </a:r>
            <a:r>
              <a:rPr lang="en-US" altLang="ja-JP" dirty="0" smtClean="0"/>
              <a:t>)</a:t>
            </a:r>
            <a:endParaRPr lang="en-US" altLang="ja-JP" dirty="0" smtClean="0">
              <a:latin typeface="メイリオ" panose="020B0604030504040204" pitchFamily="50" charset="-128"/>
              <a:ea typeface="メイリオ" panose="020B0604030504040204" pitchFamily="50" charset="-128"/>
            </a:endParaRPr>
          </a:p>
          <a:p>
            <a:r>
              <a:rPr lang="en-US" altLang="ja-JP" dirty="0" smtClean="0">
                <a:latin typeface="メイリオ" panose="020B0604030504040204" pitchFamily="50" charset="-128"/>
                <a:ea typeface="メイリオ" panose="020B0604030504040204" pitchFamily="50" charset="-128"/>
                <a:hlinkClick r:id="rId2"/>
              </a:rPr>
              <a:t>http://www.phrasebank.manchester.ac.uk/</a:t>
            </a:r>
            <a:endParaRPr lang="en-US" altLang="ja-JP" dirty="0" smtClean="0">
              <a:latin typeface="メイリオ" panose="020B0604030504040204" pitchFamily="50" charset="-128"/>
              <a:ea typeface="メイリオ" panose="020B0604030504040204" pitchFamily="50" charset="-128"/>
            </a:endParaRPr>
          </a:p>
          <a:p>
            <a:r>
              <a:rPr lang="ja-JP" altLang="en-US" dirty="0" smtClean="0">
                <a:latin typeface="メイリオ" panose="020B0604030504040204" pitchFamily="50" charset="-128"/>
                <a:ea typeface="メイリオ" panose="020B0604030504040204" pitchFamily="50" charset="-128"/>
              </a:rPr>
              <a:t>英借文ドットコム</a:t>
            </a:r>
            <a:r>
              <a:rPr lang="en-US" altLang="ja-JP" dirty="0" smtClean="0">
                <a:latin typeface="メイリオ" panose="020B0604030504040204" pitchFamily="50" charset="-128"/>
                <a:ea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rPr>
              <a:t>ビジネス用の英文に秀でたサイト</a:t>
            </a:r>
            <a:r>
              <a:rPr lang="en-US" altLang="ja-JP" dirty="0" smtClean="0">
                <a:latin typeface="メイリオ" panose="020B0604030504040204" pitchFamily="50" charset="-128"/>
                <a:ea typeface="メイリオ" panose="020B0604030504040204" pitchFamily="50" charset="-128"/>
              </a:rPr>
              <a:t>)</a:t>
            </a:r>
          </a:p>
          <a:p>
            <a:r>
              <a:rPr lang="en-US" altLang="ja-JP" dirty="0" smtClean="0"/>
              <a:t>http</a:t>
            </a:r>
            <a:r>
              <a:rPr lang="en-US" altLang="ja-JP" dirty="0"/>
              <a:t>://www.eishakubun.com/</a:t>
            </a:r>
            <a:endParaRPr kumimoji="1" lang="ja-JP" altLang="en-US" dirty="0"/>
          </a:p>
        </p:txBody>
      </p:sp>
      <p:sp>
        <p:nvSpPr>
          <p:cNvPr id="4" name="スライド番号プレースホルダー 3"/>
          <p:cNvSpPr>
            <a:spLocks noGrp="1"/>
          </p:cNvSpPr>
          <p:nvPr>
            <p:ph type="sldNum" sz="quarter" idx="12"/>
          </p:nvPr>
        </p:nvSpPr>
        <p:spPr/>
        <p:txBody>
          <a:bodyPr/>
          <a:lstStyle/>
          <a:p>
            <a:fld id="{F0C8BD7C-297B-4AB2-8DEE-2A64CFBF57C1}" type="slidenum">
              <a:rPr lang="ja-JP" altLang="en-US" smtClean="0"/>
              <a:pPr/>
              <a:t>29</a:t>
            </a:fld>
            <a:endParaRPr lang="ja-JP" altLang="en-US" dirty="0"/>
          </a:p>
        </p:txBody>
      </p:sp>
    </p:spTree>
    <p:extLst>
      <p:ext uri="{BB962C8B-B14F-4D97-AF65-F5344CB8AC3E}">
        <p14:creationId xmlns:p14="http://schemas.microsoft.com/office/powerpoint/2010/main" val="13196978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latin typeface="メイリオ" panose="020B0604030504040204" pitchFamily="50" charset="-128"/>
                <a:ea typeface="メイリオ" panose="020B0604030504040204" pitchFamily="50" charset="-128"/>
              </a:rPr>
              <a:t>関連研究</a:t>
            </a:r>
            <a:endParaRPr kumimoji="1" lang="ja-JP" altLang="en-US" dirty="0">
              <a:latin typeface="メイリオ" panose="020B0604030504040204" pitchFamily="50" charset="-128"/>
              <a:ea typeface="メイリオ" panose="020B0604030504040204" pitchFamily="50" charset="-128"/>
            </a:endParaRPr>
          </a:p>
        </p:txBody>
      </p:sp>
      <p:sp>
        <p:nvSpPr>
          <p:cNvPr id="3" name="コンテンツ プレースホルダー 2"/>
          <p:cNvSpPr>
            <a:spLocks noGrp="1"/>
          </p:cNvSpPr>
          <p:nvPr>
            <p:ph idx="1"/>
          </p:nvPr>
        </p:nvSpPr>
        <p:spPr>
          <a:xfrm>
            <a:off x="822960" y="1828800"/>
            <a:ext cx="7740869" cy="4496326"/>
          </a:xfrm>
        </p:spPr>
        <p:txBody>
          <a:bodyPr anchor="ctr">
            <a:normAutofit/>
          </a:bodyPr>
          <a:lstStyle/>
          <a:p>
            <a:pPr marL="0" indent="0">
              <a:buNone/>
            </a:pPr>
            <a:r>
              <a:rPr lang="en-US" altLang="ja-JP" sz="1800" b="1" dirty="0" smtClean="0">
                <a:latin typeface="メイリオ" panose="020B0604030504040204" pitchFamily="50" charset="-128"/>
                <a:ea typeface="メイリオ" panose="020B0604030504040204" pitchFamily="50" charset="-128"/>
              </a:rPr>
              <a:t>[1]e-</a:t>
            </a:r>
            <a:r>
              <a:rPr lang="ja-JP" altLang="en-US" sz="1800" b="1" dirty="0">
                <a:latin typeface="メイリオ" panose="020B0604030504040204" pitchFamily="50" charset="-128"/>
                <a:ea typeface="メイリオ" panose="020B0604030504040204" pitchFamily="50" charset="-128"/>
              </a:rPr>
              <a:t>ラーニング</a:t>
            </a:r>
            <a:r>
              <a:rPr lang="ja-JP" altLang="ja-JP" sz="1800" b="1" dirty="0">
                <a:latin typeface="メイリオ" panose="020B0604030504040204" pitchFamily="50" charset="-128"/>
                <a:ea typeface="メイリオ" panose="020B0604030504040204" pitchFamily="50" charset="-128"/>
              </a:rPr>
              <a:t>を用いた英語発音指導</a:t>
            </a:r>
            <a:r>
              <a:rPr lang="ja-JP" altLang="ja-JP" sz="1800" b="1" dirty="0" smtClean="0">
                <a:latin typeface="メイリオ" panose="020B0604030504040204" pitchFamily="50" charset="-128"/>
                <a:ea typeface="メイリオ" panose="020B0604030504040204" pitchFamily="50" charset="-128"/>
              </a:rPr>
              <a:t>システム</a:t>
            </a:r>
            <a:r>
              <a:rPr lang="en-US" altLang="ja-JP" sz="1800" b="1" dirty="0" smtClean="0">
                <a:latin typeface="メイリオ" panose="020B0604030504040204" pitchFamily="50" charset="-128"/>
                <a:ea typeface="メイリオ" panose="020B0604030504040204" pitchFamily="50" charset="-128"/>
              </a:rPr>
              <a:t>[</a:t>
            </a:r>
            <a:r>
              <a:rPr lang="ja-JP" altLang="en-US" sz="1800" b="1" dirty="0" smtClean="0">
                <a:latin typeface="メイリオ" panose="020B0604030504040204" pitchFamily="50" charset="-128"/>
                <a:ea typeface="メイリオ" panose="020B0604030504040204" pitchFamily="50" charset="-128"/>
              </a:rPr>
              <a:t>野本</a:t>
            </a:r>
            <a:r>
              <a:rPr lang="en-US" altLang="ja-JP" sz="1800" b="1" dirty="0" smtClean="0">
                <a:latin typeface="メイリオ" panose="020B0604030504040204" pitchFamily="50" charset="-128"/>
                <a:ea typeface="メイリオ" panose="020B0604030504040204" pitchFamily="50" charset="-128"/>
              </a:rPr>
              <a:t>2015]</a:t>
            </a:r>
          </a:p>
          <a:p>
            <a:pPr marL="0" indent="0">
              <a:buNone/>
            </a:pPr>
            <a:r>
              <a:rPr lang="ja-JP" altLang="en-US" sz="1800" dirty="0" smtClean="0">
                <a:latin typeface="メイリオ" panose="020B0604030504040204" pitchFamily="50" charset="-128"/>
                <a:ea typeface="メイリオ" panose="020B0604030504040204" pitchFamily="50" charset="-128"/>
              </a:rPr>
              <a:t>既存の英語教育の発音問題を指摘し，解決策として</a:t>
            </a:r>
            <a:r>
              <a:rPr lang="en-US" altLang="ja-JP" sz="1800" dirty="0" smtClean="0">
                <a:latin typeface="メイリオ" panose="020B0604030504040204" pitchFamily="50" charset="-128"/>
                <a:ea typeface="メイリオ" panose="020B0604030504040204" pitchFamily="50" charset="-128"/>
              </a:rPr>
              <a:t>e-</a:t>
            </a:r>
            <a:r>
              <a:rPr lang="ja-JP" altLang="en-US" sz="1800" dirty="0" smtClean="0">
                <a:latin typeface="メイリオ" panose="020B0604030504040204" pitchFamily="50" charset="-128"/>
                <a:ea typeface="メイリオ" panose="020B0604030504040204" pitchFamily="50" charset="-128"/>
              </a:rPr>
              <a:t>ラーニングを用いた英語学習について提案している</a:t>
            </a:r>
            <a:endParaRPr lang="en-US" altLang="ja-JP" sz="1800" dirty="0">
              <a:latin typeface="メイリオ" panose="020B0604030504040204" pitchFamily="50" charset="-128"/>
              <a:ea typeface="メイリオ" panose="020B0604030504040204" pitchFamily="50" charset="-128"/>
            </a:endParaRPr>
          </a:p>
          <a:p>
            <a:pPr marL="0" indent="0">
              <a:buNone/>
            </a:pPr>
            <a:r>
              <a:rPr lang="en-US" altLang="ja-JP" sz="1800" b="1" dirty="0" smtClean="0">
                <a:latin typeface="メイリオ" panose="020B0604030504040204" pitchFamily="50" charset="-128"/>
                <a:ea typeface="メイリオ" panose="020B0604030504040204" pitchFamily="50" charset="-128"/>
              </a:rPr>
              <a:t>[</a:t>
            </a:r>
            <a:r>
              <a:rPr lang="en-US" altLang="ja-JP" sz="1800" b="1" dirty="0">
                <a:latin typeface="メイリオ" panose="020B0604030504040204" pitchFamily="50" charset="-128"/>
                <a:ea typeface="メイリオ" panose="020B0604030504040204" pitchFamily="50" charset="-128"/>
              </a:rPr>
              <a:t>2</a:t>
            </a:r>
            <a:r>
              <a:rPr lang="en-US" altLang="ja-JP" sz="1800" b="1" dirty="0" smtClean="0">
                <a:latin typeface="メイリオ" panose="020B0604030504040204" pitchFamily="50" charset="-128"/>
                <a:ea typeface="メイリオ" panose="020B0604030504040204" pitchFamily="50" charset="-128"/>
              </a:rPr>
              <a:t>]</a:t>
            </a:r>
            <a:r>
              <a:rPr lang="ja-JP" altLang="en-US" sz="1800" b="1" dirty="0" smtClean="0">
                <a:latin typeface="メイリオ" panose="020B0604030504040204" pitchFamily="50" charset="-128"/>
                <a:ea typeface="メイリオ" panose="020B0604030504040204" pitchFamily="50" charset="-128"/>
              </a:rPr>
              <a:t>音声訓練と</a:t>
            </a:r>
            <a:r>
              <a:rPr lang="ja-JP" altLang="en-US" sz="1800" b="1" dirty="0">
                <a:latin typeface="メイリオ" panose="020B0604030504040204" pitchFamily="50" charset="-128"/>
                <a:ea typeface="メイリオ" panose="020B0604030504040204" pitchFamily="50" charset="-128"/>
              </a:rPr>
              <a:t>オリジナル・スピーキングテストサイトの</a:t>
            </a:r>
            <a:r>
              <a:rPr lang="ja-JP" altLang="en-US" sz="1800" b="1" dirty="0" smtClean="0">
                <a:latin typeface="メイリオ" panose="020B0604030504040204" pitchFamily="50" charset="-128"/>
                <a:ea typeface="メイリオ" panose="020B0604030504040204" pitchFamily="50" charset="-128"/>
              </a:rPr>
              <a:t>開発</a:t>
            </a:r>
            <a:r>
              <a:rPr lang="en-US" altLang="ja-JP" sz="1800" b="1" dirty="0" smtClean="0">
                <a:latin typeface="メイリオ" panose="020B0604030504040204" pitchFamily="50" charset="-128"/>
                <a:ea typeface="メイリオ" panose="020B0604030504040204" pitchFamily="50" charset="-128"/>
              </a:rPr>
              <a:t>[</a:t>
            </a:r>
            <a:r>
              <a:rPr lang="ja-JP" altLang="en-US" sz="1800" b="1" dirty="0">
                <a:latin typeface="メイリオ" panose="020B0604030504040204" pitchFamily="50" charset="-128"/>
                <a:ea typeface="メイリオ" panose="020B0604030504040204" pitchFamily="50" charset="-128"/>
              </a:rPr>
              <a:t>竹野</a:t>
            </a:r>
            <a:r>
              <a:rPr lang="en-US" altLang="ja-JP" sz="1800" b="1" dirty="0">
                <a:latin typeface="メイリオ" panose="020B0604030504040204" pitchFamily="50" charset="-128"/>
                <a:ea typeface="メイリオ" panose="020B0604030504040204" pitchFamily="50" charset="-128"/>
              </a:rPr>
              <a:t>2016]</a:t>
            </a:r>
          </a:p>
          <a:p>
            <a:pPr marL="0" indent="0">
              <a:buNone/>
            </a:pPr>
            <a:r>
              <a:rPr lang="en-US" altLang="ja-JP" sz="1700" dirty="0" smtClean="0">
                <a:latin typeface="メイリオ" panose="020B0604030504040204" pitchFamily="50" charset="-128"/>
                <a:ea typeface="メイリオ" panose="020B0604030504040204" pitchFamily="50" charset="-128"/>
              </a:rPr>
              <a:t>e-</a:t>
            </a:r>
            <a:r>
              <a:rPr lang="ja-JP" altLang="ja-JP" sz="1700" dirty="0">
                <a:latin typeface="メイリオ" panose="020B0604030504040204" pitchFamily="50" charset="-128"/>
                <a:ea typeface="メイリオ" panose="020B0604030504040204" pitchFamily="50" charset="-128"/>
              </a:rPr>
              <a:t>ラーニングシステムを使用しての学習の際に日本語と英語の音声の弁別の仕方、特に母音の発音に違いをスピーキングと</a:t>
            </a:r>
            <a:r>
              <a:rPr lang="ja-JP" altLang="ja-JP" sz="1700" dirty="0" smtClean="0">
                <a:latin typeface="メイリオ" panose="020B0604030504040204" pitchFamily="50" charset="-128"/>
                <a:ea typeface="メイリオ" panose="020B0604030504040204" pitchFamily="50" charset="-128"/>
              </a:rPr>
              <a:t>リスニング</a:t>
            </a:r>
            <a:r>
              <a:rPr lang="ja-JP" altLang="en-US" sz="1700" dirty="0" smtClean="0">
                <a:latin typeface="メイリオ" panose="020B0604030504040204" pitchFamily="50" charset="-128"/>
                <a:ea typeface="メイリオ" panose="020B0604030504040204" pitchFamily="50" charset="-128"/>
              </a:rPr>
              <a:t>に重点に置いて学習させる</a:t>
            </a:r>
            <a:r>
              <a:rPr lang="en-US" altLang="ja-JP" sz="1700" dirty="0" smtClean="0">
                <a:latin typeface="メイリオ" panose="020B0604030504040204" pitchFamily="50" charset="-128"/>
                <a:ea typeface="メイリオ" panose="020B0604030504040204" pitchFamily="50" charset="-128"/>
              </a:rPr>
              <a:t>.</a:t>
            </a:r>
          </a:p>
          <a:p>
            <a:pPr marL="0" indent="0">
              <a:buNone/>
            </a:pPr>
            <a:r>
              <a:rPr lang="ja-JP" altLang="en-US" sz="1400" dirty="0" smtClean="0">
                <a:latin typeface="メイリオ" panose="020B0604030504040204" pitchFamily="50" charset="-128"/>
                <a:ea typeface="メイリオ" panose="020B0604030504040204" pitchFamily="50" charset="-128"/>
              </a:rPr>
              <a:t> </a:t>
            </a:r>
            <a:r>
              <a:rPr lang="en-US" altLang="ja-JP" sz="1900" b="1" dirty="0" smtClean="0">
                <a:latin typeface="メイリオ" panose="020B0604030504040204" pitchFamily="50" charset="-128"/>
                <a:ea typeface="メイリオ" panose="020B0604030504040204" pitchFamily="50" charset="-128"/>
              </a:rPr>
              <a:t>[3]</a:t>
            </a:r>
            <a:r>
              <a:rPr lang="ja-JP" altLang="en-US" sz="1400" b="1" dirty="0" smtClean="0">
                <a:latin typeface="メイリオ" panose="020B0604030504040204" pitchFamily="50" charset="-128"/>
                <a:ea typeface="メイリオ" panose="020B0604030504040204" pitchFamily="50" charset="-128"/>
              </a:rPr>
              <a:t>発音</a:t>
            </a:r>
            <a:r>
              <a:rPr lang="en-US" altLang="ja-JP" sz="1400" b="1" dirty="0" smtClean="0">
                <a:latin typeface="メイリオ" panose="020B0604030504040204" pitchFamily="50" charset="-128"/>
                <a:ea typeface="メイリオ" panose="020B0604030504040204" pitchFamily="50" charset="-128"/>
              </a:rPr>
              <a:t>, </a:t>
            </a:r>
            <a:r>
              <a:rPr lang="ja-JP" altLang="en-US" sz="1400" b="1" dirty="0" smtClean="0">
                <a:latin typeface="メイリオ" panose="020B0604030504040204" pitchFamily="50" charset="-128"/>
                <a:ea typeface="メイリオ" panose="020B0604030504040204" pitchFamily="50" charset="-128"/>
              </a:rPr>
              <a:t>逐語訳</a:t>
            </a:r>
            <a:r>
              <a:rPr lang="en-US" altLang="ja-JP" sz="1400" b="1" dirty="0" smtClean="0">
                <a:latin typeface="メイリオ" panose="020B0604030504040204" pitchFamily="50" charset="-128"/>
                <a:ea typeface="メイリオ" panose="020B0604030504040204" pitchFamily="50" charset="-128"/>
              </a:rPr>
              <a:t>, </a:t>
            </a:r>
            <a:r>
              <a:rPr lang="ja-JP" altLang="en-US" sz="1400" b="1" dirty="0" smtClean="0">
                <a:latin typeface="メイリオ" panose="020B0604030504040204" pitchFamily="50" charset="-128"/>
                <a:ea typeface="メイリオ" panose="020B0604030504040204" pitchFamily="50" charset="-128"/>
              </a:rPr>
              <a:t>意訳を重視した英語教育をサポートする</a:t>
            </a:r>
            <a:r>
              <a:rPr lang="en-US" altLang="ja-JP" sz="1400" b="1" dirty="0" smtClean="0">
                <a:latin typeface="メイリオ" panose="020B0604030504040204" pitchFamily="50" charset="-128"/>
                <a:ea typeface="メイリオ" panose="020B0604030504040204" pitchFamily="50" charset="-128"/>
              </a:rPr>
              <a:t>e</a:t>
            </a:r>
            <a:r>
              <a:rPr lang="ja-JP" altLang="en-US" sz="1400" b="1" dirty="0" smtClean="0">
                <a:latin typeface="メイリオ" panose="020B0604030504040204" pitchFamily="50" charset="-128"/>
                <a:ea typeface="メイリオ" panose="020B0604030504040204" pitchFamily="50" charset="-128"/>
              </a:rPr>
              <a:t>ラーニングシステム</a:t>
            </a:r>
            <a:r>
              <a:rPr lang="en-US" altLang="ja-JP" sz="1400" b="1" dirty="0" smtClean="0">
                <a:latin typeface="メイリオ" panose="020B0604030504040204" pitchFamily="50" charset="-128"/>
                <a:ea typeface="メイリオ" panose="020B0604030504040204" pitchFamily="50" charset="-128"/>
              </a:rPr>
              <a:t>[</a:t>
            </a:r>
            <a:r>
              <a:rPr lang="ja-JP" altLang="en-US" sz="1400" b="1" dirty="0" smtClean="0">
                <a:latin typeface="メイリオ" panose="020B0604030504040204" pitchFamily="50" charset="-128"/>
                <a:ea typeface="メイリオ" panose="020B0604030504040204" pitchFamily="50" charset="-128"/>
              </a:rPr>
              <a:t>野村</a:t>
            </a:r>
            <a:r>
              <a:rPr lang="en-US" altLang="ja-JP" sz="1400" b="1" dirty="0" smtClean="0">
                <a:latin typeface="メイリオ" panose="020B0604030504040204" pitchFamily="50" charset="-128"/>
                <a:ea typeface="メイリオ" panose="020B0604030504040204" pitchFamily="50" charset="-128"/>
              </a:rPr>
              <a:t>2016</a:t>
            </a:r>
            <a:r>
              <a:rPr lang="en-US" altLang="ja-JP" sz="1400" b="1" dirty="0">
                <a:latin typeface="メイリオ" panose="020B0604030504040204" pitchFamily="50" charset="-128"/>
                <a:ea typeface="メイリオ" panose="020B0604030504040204" pitchFamily="50" charset="-128"/>
              </a:rPr>
              <a:t>]</a:t>
            </a:r>
          </a:p>
          <a:p>
            <a:pPr marL="0" indent="0">
              <a:buNone/>
            </a:pPr>
            <a:r>
              <a:rPr lang="ja-JP" altLang="en-US" sz="1700" dirty="0">
                <a:latin typeface="メイリオ" panose="020B0604030504040204" pitchFamily="50" charset="-128"/>
                <a:ea typeface="メイリオ" panose="020B0604030504040204" pitchFamily="50" charset="-128"/>
              </a:rPr>
              <a:t>英</a:t>
            </a:r>
            <a:r>
              <a:rPr lang="ja-JP" altLang="ja-JP" sz="1700" dirty="0" smtClean="0">
                <a:latin typeface="メイリオ" panose="020B0604030504040204" pitchFamily="50" charset="-128"/>
                <a:ea typeface="メイリオ" panose="020B0604030504040204" pitchFamily="50" charset="-128"/>
              </a:rPr>
              <a:t>語</a:t>
            </a:r>
            <a:r>
              <a:rPr lang="ja-JP" altLang="ja-JP" sz="1700" dirty="0">
                <a:latin typeface="メイリオ" panose="020B0604030504040204" pitchFamily="50" charset="-128"/>
                <a:ea typeface="メイリオ" panose="020B0604030504040204" pitchFamily="50" charset="-128"/>
              </a:rPr>
              <a:t>教育の専門家ではない工学専門教員であっても容易に英語教育を実現するため．意訳を通してより自然な日本語への翻訳を目指す機能，発音記号に準拠した的確なスピーキングを目指す機能を実装した</a:t>
            </a:r>
            <a:r>
              <a:rPr lang="en-US" altLang="ja-JP" sz="1700" dirty="0">
                <a:latin typeface="メイリオ" panose="020B0604030504040204" pitchFamily="50" charset="-128"/>
                <a:ea typeface="メイリオ" panose="020B0604030504040204" pitchFamily="50" charset="-128"/>
              </a:rPr>
              <a:t>e-</a:t>
            </a:r>
            <a:r>
              <a:rPr lang="ja-JP" altLang="ja-JP" sz="1700" dirty="0">
                <a:latin typeface="メイリオ" panose="020B0604030504040204" pitchFamily="50" charset="-128"/>
                <a:ea typeface="メイリオ" panose="020B0604030504040204" pitchFamily="50" charset="-128"/>
              </a:rPr>
              <a:t>ラーニングシステム</a:t>
            </a:r>
            <a:endParaRPr lang="en-US" altLang="ja-JP" sz="1700" dirty="0" smtClean="0">
              <a:latin typeface="メイリオ" panose="020B0604030504040204" pitchFamily="50" charset="-128"/>
              <a:ea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F0C8BD7C-297B-4AB2-8DEE-2A64CFBF57C1}" type="slidenum">
              <a:rPr lang="ja-JP" altLang="en-US" smtClean="0"/>
              <a:pPr/>
              <a:t>3</a:t>
            </a:fld>
            <a:endParaRPr lang="ja-JP" altLang="en-US" dirty="0"/>
          </a:p>
        </p:txBody>
      </p:sp>
    </p:spTree>
    <p:extLst>
      <p:ext uri="{BB962C8B-B14F-4D97-AF65-F5344CB8AC3E}">
        <p14:creationId xmlns:p14="http://schemas.microsoft.com/office/powerpoint/2010/main" val="297961743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メイリオ" panose="020B0604030504040204" pitchFamily="50" charset="-128"/>
                <a:ea typeface="メイリオ" panose="020B0604030504040204" pitchFamily="50" charset="-128"/>
              </a:rPr>
              <a:t>今後のスケジュール</a:t>
            </a:r>
            <a:endParaRPr kumimoji="1" lang="ja-JP" altLang="en-US" dirty="0">
              <a:latin typeface="メイリオ" panose="020B0604030504040204" pitchFamily="50" charset="-128"/>
              <a:ea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F0C8BD7C-297B-4AB2-8DEE-2A64CFBF57C1}" type="slidenum">
              <a:rPr lang="ja-JP" altLang="en-US" smtClean="0"/>
              <a:pPr/>
              <a:t>30</a:t>
            </a:fld>
            <a:endParaRPr lang="ja-JP" altLang="en-US" dirty="0"/>
          </a:p>
        </p:txBody>
      </p:sp>
      <p:sp>
        <p:nvSpPr>
          <p:cNvPr id="10" name="テキスト ボックス 9"/>
          <p:cNvSpPr txBox="1"/>
          <p:nvPr/>
        </p:nvSpPr>
        <p:spPr>
          <a:xfrm>
            <a:off x="987996" y="4612932"/>
            <a:ext cx="7124700" cy="461665"/>
          </a:xfrm>
          <a:prstGeom prst="rect">
            <a:avLst/>
          </a:prstGeom>
          <a:noFill/>
        </p:spPr>
        <p:txBody>
          <a:bodyPr wrap="square" rtlCol="0">
            <a:spAutoFit/>
          </a:bodyPr>
          <a:lstStyle/>
          <a:p>
            <a:r>
              <a:rPr lang="en-US" altLang="ja-JP" sz="2400" b="1" dirty="0" smtClean="0">
                <a:latin typeface="メイリオ" panose="020B0604030504040204" pitchFamily="50" charset="-128"/>
                <a:ea typeface="メイリオ" panose="020B0604030504040204" pitchFamily="50" charset="-128"/>
              </a:rPr>
              <a:t>10</a:t>
            </a:r>
            <a:r>
              <a:rPr lang="ja-JP" altLang="en-US" sz="2400" b="1" dirty="0" smtClean="0">
                <a:latin typeface="メイリオ" panose="020B0604030504040204" pitchFamily="50" charset="-128"/>
                <a:ea typeface="メイリオ" panose="020B0604030504040204" pitchFamily="50" charset="-128"/>
              </a:rPr>
              <a:t>月実験開始 </a:t>
            </a:r>
            <a:r>
              <a:rPr lang="en-US" altLang="ja-JP" sz="2400" b="1" dirty="0" smtClean="0">
                <a:latin typeface="メイリオ" panose="020B0604030504040204" pitchFamily="50" charset="-128"/>
                <a:ea typeface="メイリオ" panose="020B0604030504040204" pitchFamily="50" charset="-128"/>
              </a:rPr>
              <a:t>(</a:t>
            </a:r>
            <a:r>
              <a:rPr lang="en-US" altLang="ja-JP" sz="2400" b="1" dirty="0">
                <a:latin typeface="メイリオ" panose="020B0604030504040204" pitchFamily="50" charset="-128"/>
                <a:ea typeface="メイリオ" panose="020B0604030504040204" pitchFamily="50" charset="-128"/>
              </a:rPr>
              <a:t>9</a:t>
            </a:r>
            <a:r>
              <a:rPr lang="ja-JP" altLang="en-US" sz="2400" b="1" dirty="0" smtClean="0">
                <a:latin typeface="メイリオ" panose="020B0604030504040204" pitchFamily="50" charset="-128"/>
                <a:ea typeface="メイリオ" panose="020B0604030504040204" pitchFamily="50" charset="-128"/>
              </a:rPr>
              <a:t>月末に実験システム完成</a:t>
            </a:r>
            <a:r>
              <a:rPr lang="en-US" altLang="ja-JP" sz="2400" dirty="0" smtClean="0">
                <a:latin typeface="メイリオ" panose="020B0604030504040204" pitchFamily="50" charset="-128"/>
                <a:ea typeface="メイリオ" panose="020B0604030504040204" pitchFamily="50" charset="-128"/>
              </a:rPr>
              <a:t>)</a:t>
            </a:r>
            <a:endParaRPr kumimoji="1" lang="en-US" altLang="ja-JP" sz="2400" dirty="0" smtClean="0">
              <a:latin typeface="メイリオ" panose="020B0604030504040204" pitchFamily="50" charset="-128"/>
              <a:ea typeface="メイリオ" panose="020B0604030504040204" pitchFamily="50" charset="-128"/>
            </a:endParaRPr>
          </a:p>
        </p:txBody>
      </p:sp>
      <p:sp>
        <p:nvSpPr>
          <p:cNvPr id="11" name="テキスト ボックス 10"/>
          <p:cNvSpPr txBox="1"/>
          <p:nvPr/>
        </p:nvSpPr>
        <p:spPr>
          <a:xfrm>
            <a:off x="987996" y="5133581"/>
            <a:ext cx="5476876" cy="461665"/>
          </a:xfrm>
          <a:prstGeom prst="rect">
            <a:avLst/>
          </a:prstGeom>
          <a:noFill/>
        </p:spPr>
        <p:txBody>
          <a:bodyPr wrap="square" rtlCol="0">
            <a:spAutoFit/>
          </a:bodyPr>
          <a:lstStyle/>
          <a:p>
            <a:r>
              <a:rPr lang="en-US" altLang="ja-JP" sz="2400" b="1" dirty="0" smtClean="0">
                <a:latin typeface="メイリオ" panose="020B0604030504040204" pitchFamily="50" charset="-128"/>
                <a:ea typeface="メイリオ" panose="020B0604030504040204" pitchFamily="50" charset="-128"/>
              </a:rPr>
              <a:t>12</a:t>
            </a:r>
            <a:r>
              <a:rPr lang="ja-JP" altLang="en-US" sz="2400" b="1" dirty="0" smtClean="0">
                <a:latin typeface="メイリオ" panose="020B0604030504040204" pitchFamily="50" charset="-128"/>
                <a:ea typeface="メイリオ" panose="020B0604030504040204" pitchFamily="50" charset="-128"/>
              </a:rPr>
              <a:t>月執筆開始</a:t>
            </a:r>
            <a:endParaRPr kumimoji="1" lang="en-US" altLang="ja-JP" sz="2400" b="1" dirty="0" smtClean="0">
              <a:latin typeface="メイリオ" panose="020B0604030504040204" pitchFamily="50" charset="-128"/>
              <a:ea typeface="メイリオ" panose="020B0604030504040204" pitchFamily="50" charset="-128"/>
            </a:endParaRPr>
          </a:p>
        </p:txBody>
      </p:sp>
      <p:sp>
        <p:nvSpPr>
          <p:cNvPr id="13" name="テキスト ボックス 12"/>
          <p:cNvSpPr txBox="1"/>
          <p:nvPr/>
        </p:nvSpPr>
        <p:spPr>
          <a:xfrm>
            <a:off x="902271" y="1945920"/>
            <a:ext cx="7124700" cy="461665"/>
          </a:xfrm>
          <a:prstGeom prst="rect">
            <a:avLst/>
          </a:prstGeom>
          <a:noFill/>
        </p:spPr>
        <p:txBody>
          <a:bodyPr wrap="square" rtlCol="0">
            <a:spAutoFit/>
          </a:bodyPr>
          <a:lstStyle/>
          <a:p>
            <a:r>
              <a:rPr lang="en-US" altLang="ja-JP" sz="2400" b="1" dirty="0" smtClean="0">
                <a:latin typeface="メイリオ" panose="020B0604030504040204" pitchFamily="50" charset="-128"/>
                <a:ea typeface="メイリオ" panose="020B0604030504040204" pitchFamily="50" charset="-128"/>
              </a:rPr>
              <a:t>8</a:t>
            </a:r>
            <a:r>
              <a:rPr lang="ja-JP" altLang="en-US" sz="2400" b="1" dirty="0" smtClean="0">
                <a:latin typeface="メイリオ" panose="020B0604030504040204" pitchFamily="50" charset="-128"/>
                <a:ea typeface="メイリオ" panose="020B0604030504040204" pitchFamily="50" charset="-128"/>
              </a:rPr>
              <a:t>月システム完成</a:t>
            </a:r>
            <a:r>
              <a:rPr lang="ja-JP" altLang="en-US" sz="2400" b="1" dirty="0">
                <a:latin typeface="メイリオ" panose="020B0604030504040204" pitchFamily="50" charset="-128"/>
                <a:ea typeface="メイリオ" panose="020B0604030504040204" pitchFamily="50" charset="-128"/>
              </a:rPr>
              <a:t>を</a:t>
            </a:r>
            <a:r>
              <a:rPr lang="ja-JP" altLang="en-US" sz="2400" b="1" dirty="0" smtClean="0">
                <a:latin typeface="メイリオ" panose="020B0604030504040204" pitchFamily="50" charset="-128"/>
                <a:ea typeface="メイリオ" panose="020B0604030504040204" pitchFamily="50" charset="-128"/>
              </a:rPr>
              <a:t>目標に実装を開始</a:t>
            </a:r>
            <a:endParaRPr kumimoji="1" lang="en-US" altLang="ja-JP" sz="2400" b="1" dirty="0" smtClean="0">
              <a:latin typeface="メイリオ" panose="020B0604030504040204" pitchFamily="50" charset="-128"/>
              <a:ea typeface="メイリオ" panose="020B0604030504040204" pitchFamily="50" charset="-128"/>
            </a:endParaRPr>
          </a:p>
        </p:txBody>
      </p:sp>
      <p:sp>
        <p:nvSpPr>
          <p:cNvPr id="5" name="テキスト ボックス 4"/>
          <p:cNvSpPr txBox="1"/>
          <p:nvPr/>
        </p:nvSpPr>
        <p:spPr>
          <a:xfrm>
            <a:off x="1143000" y="2533650"/>
            <a:ext cx="5438775" cy="646331"/>
          </a:xfrm>
          <a:prstGeom prst="rect">
            <a:avLst/>
          </a:prstGeom>
          <a:noFill/>
        </p:spPr>
        <p:txBody>
          <a:bodyPr wrap="square" rtlCol="0">
            <a:spAutoFit/>
          </a:bodyPr>
          <a:lstStyle/>
          <a:p>
            <a:r>
              <a:rPr lang="ja-JP" altLang="en-US" dirty="0" smtClean="0">
                <a:latin typeface="メイリオ" panose="020B0604030504040204" pitchFamily="50" charset="-128"/>
                <a:ea typeface="メイリオ" panose="020B0604030504040204" pitchFamily="50" charset="-128"/>
              </a:rPr>
              <a:t>・</a:t>
            </a:r>
            <a:r>
              <a:rPr lang="en-US" altLang="ja-JP" dirty="0" smtClean="0">
                <a:latin typeface="メイリオ" panose="020B0604030504040204" pitchFamily="50" charset="-128"/>
                <a:ea typeface="メイリオ" panose="020B0604030504040204" pitchFamily="50" charset="-128"/>
              </a:rPr>
              <a:t>URL</a:t>
            </a:r>
            <a:r>
              <a:rPr lang="ja-JP" altLang="en-US" dirty="0" err="1" smtClean="0">
                <a:latin typeface="メイリオ" panose="020B0604030504040204" pitchFamily="50" charset="-128"/>
                <a:ea typeface="メイリオ" panose="020B0604030504040204" pitchFamily="50" charset="-128"/>
              </a:rPr>
              <a:t>だけ</a:t>
            </a:r>
            <a:r>
              <a:rPr lang="ja-JP" altLang="en-US" dirty="0" smtClean="0">
                <a:latin typeface="メイリオ" panose="020B0604030504040204" pitchFamily="50" charset="-128"/>
                <a:ea typeface="メイリオ" panose="020B0604030504040204" pitchFamily="50" charset="-128"/>
              </a:rPr>
              <a:t>ではなく</a:t>
            </a:r>
            <a:r>
              <a:rPr lang="en-US" altLang="ja-JP" dirty="0" smtClean="0">
                <a:latin typeface="メイリオ" panose="020B0604030504040204" pitchFamily="50" charset="-128"/>
                <a:ea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rPr>
              <a:t>ブラウザの閲覧履歴やドキュメントなどから問題を抽出する機能の追加</a:t>
            </a:r>
            <a:r>
              <a:rPr lang="en-US" altLang="ja-JP" dirty="0" smtClean="0">
                <a:latin typeface="メイリオ" panose="020B0604030504040204" pitchFamily="50" charset="-128"/>
                <a:ea typeface="メイリオ" panose="020B0604030504040204" pitchFamily="50" charset="-128"/>
              </a:rPr>
              <a:t>.</a:t>
            </a:r>
            <a:endParaRPr kumimoji="1" lang="ja-JP" altLang="en-US" dirty="0">
              <a:latin typeface="メイリオ" panose="020B0604030504040204" pitchFamily="50" charset="-128"/>
              <a:ea typeface="メイリオ" panose="020B0604030504040204" pitchFamily="50" charset="-128"/>
            </a:endParaRPr>
          </a:p>
        </p:txBody>
      </p:sp>
      <p:sp>
        <p:nvSpPr>
          <p:cNvPr id="12" name="テキスト ボックス 11"/>
          <p:cNvSpPr txBox="1"/>
          <p:nvPr/>
        </p:nvSpPr>
        <p:spPr>
          <a:xfrm>
            <a:off x="1143000" y="3274815"/>
            <a:ext cx="5676900" cy="369332"/>
          </a:xfrm>
          <a:prstGeom prst="rect">
            <a:avLst/>
          </a:prstGeom>
          <a:noFill/>
        </p:spPr>
        <p:txBody>
          <a:bodyPr wrap="square" rtlCol="0">
            <a:spAutoFit/>
          </a:bodyPr>
          <a:lstStyle/>
          <a:p>
            <a:r>
              <a:rPr kumimoji="1" lang="ja-JP" altLang="en-US" dirty="0" smtClean="0">
                <a:latin typeface="メイリオ" panose="020B0604030504040204" pitchFamily="50" charset="-128"/>
                <a:ea typeface="メイリオ" panose="020B0604030504040204" pitchFamily="50" charset="-128"/>
              </a:rPr>
              <a:t>・データベースを用いて</a:t>
            </a:r>
            <a:r>
              <a:rPr kumimoji="1" lang="en-US" altLang="ja-JP" dirty="0" smtClean="0">
                <a:latin typeface="メイリオ" panose="020B0604030504040204" pitchFamily="50" charset="-128"/>
                <a:ea typeface="メイリオ" panose="020B0604030504040204" pitchFamily="50" charset="-128"/>
              </a:rPr>
              <a:t>,</a:t>
            </a:r>
            <a:r>
              <a:rPr kumimoji="1" lang="ja-JP" altLang="en-US" dirty="0" smtClean="0">
                <a:latin typeface="メイリオ" panose="020B0604030504040204" pitchFamily="50" charset="-128"/>
                <a:ea typeface="メイリオ" panose="020B0604030504040204" pitchFamily="50" charset="-128"/>
              </a:rPr>
              <a:t>より学習ログの管理を実現</a:t>
            </a:r>
            <a:endParaRPr kumimoji="1" lang="ja-JP" altLang="en-US" dirty="0">
              <a:latin typeface="メイリオ" panose="020B0604030504040204" pitchFamily="50" charset="-128"/>
              <a:ea typeface="メイリオ" panose="020B0604030504040204" pitchFamily="50" charset="-128"/>
            </a:endParaRPr>
          </a:p>
        </p:txBody>
      </p:sp>
      <p:sp>
        <p:nvSpPr>
          <p:cNvPr id="14" name="テキスト ボックス 13"/>
          <p:cNvSpPr txBox="1"/>
          <p:nvPr/>
        </p:nvSpPr>
        <p:spPr>
          <a:xfrm>
            <a:off x="1142999" y="3744994"/>
            <a:ext cx="5438775" cy="646331"/>
          </a:xfrm>
          <a:prstGeom prst="rect">
            <a:avLst/>
          </a:prstGeom>
          <a:noFill/>
        </p:spPr>
        <p:txBody>
          <a:bodyPr wrap="square" rtlCol="0">
            <a:spAutoFit/>
          </a:bodyPr>
          <a:lstStyle/>
          <a:p>
            <a:r>
              <a:rPr lang="ja-JP" altLang="en-US" dirty="0" smtClean="0">
                <a:latin typeface="メイリオ" panose="020B0604030504040204" pitchFamily="50" charset="-128"/>
                <a:ea typeface="メイリオ" panose="020B0604030504040204" pitchFamily="50" charset="-128"/>
              </a:rPr>
              <a:t>・正答率から苦手な発音を割り出し</a:t>
            </a:r>
            <a:r>
              <a:rPr lang="en-US" altLang="ja-JP" dirty="0" smtClean="0">
                <a:latin typeface="メイリオ" panose="020B0604030504040204" pitchFamily="50" charset="-128"/>
                <a:ea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rPr>
              <a:t>それを重点的に出題する機能を実装</a:t>
            </a:r>
            <a:endParaRPr kumimoji="1" lang="ja-JP" altLang="en-US"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2925184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latin typeface="メイリオ" panose="020B0604030504040204" pitchFamily="50" charset="-128"/>
                <a:ea typeface="メイリオ" panose="020B0604030504040204" pitchFamily="50" charset="-128"/>
              </a:rPr>
              <a:t>本研究のアプローチ</a:t>
            </a:r>
            <a:endParaRPr kumimoji="1" lang="ja-JP" altLang="en-US" dirty="0"/>
          </a:p>
        </p:txBody>
      </p:sp>
      <p:sp>
        <p:nvSpPr>
          <p:cNvPr id="4" name="スライド番号プレースホルダー 3"/>
          <p:cNvSpPr>
            <a:spLocks noGrp="1"/>
          </p:cNvSpPr>
          <p:nvPr>
            <p:ph type="sldNum" sz="quarter" idx="12"/>
          </p:nvPr>
        </p:nvSpPr>
        <p:spPr/>
        <p:txBody>
          <a:bodyPr/>
          <a:lstStyle/>
          <a:p>
            <a:fld id="{F0C8BD7C-297B-4AB2-8DEE-2A64CFBF57C1}" type="slidenum">
              <a:rPr lang="ja-JP" altLang="en-US" smtClean="0"/>
              <a:pPr/>
              <a:t>31</a:t>
            </a:fld>
            <a:endParaRPr lang="ja-JP" altLang="en-US" dirty="0"/>
          </a:p>
        </p:txBody>
      </p:sp>
      <p:sp>
        <p:nvSpPr>
          <p:cNvPr id="5" name="正方形/長方形 4"/>
          <p:cNvSpPr/>
          <p:nvPr/>
        </p:nvSpPr>
        <p:spPr>
          <a:xfrm>
            <a:off x="885825" y="1885950"/>
            <a:ext cx="7458075" cy="40005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ja-JP" b="1" dirty="0"/>
              <a:t>方式</a:t>
            </a:r>
            <a:endParaRPr lang="ja-JP" altLang="ja-JP" dirty="0"/>
          </a:p>
          <a:p>
            <a:r>
              <a:rPr lang="ja-JP" altLang="ja-JP" b="1" dirty="0"/>
              <a:t>方式</a:t>
            </a:r>
            <a:endParaRPr lang="ja-JP" altLang="ja-JP" dirty="0"/>
          </a:p>
          <a:p>
            <a:endParaRPr lang="en-US" altLang="ja-JP" sz="1400" dirty="0" smtClean="0">
              <a:solidFill>
                <a:schemeClr val="tx1"/>
              </a:solidFill>
              <a:latin typeface="メイリオ" panose="020B0604030504040204" pitchFamily="50" charset="-128"/>
              <a:ea typeface="メイリオ" panose="020B0604030504040204" pitchFamily="50" charset="-128"/>
            </a:endParaRPr>
          </a:p>
        </p:txBody>
      </p:sp>
      <p:graphicFrame>
        <p:nvGraphicFramePr>
          <p:cNvPr id="6" name="表 5"/>
          <p:cNvGraphicFramePr>
            <a:graphicFrameLocks noGrp="1"/>
          </p:cNvGraphicFramePr>
          <p:nvPr>
            <p:extLst>
              <p:ext uri="{D42A27DB-BD31-4B8C-83A1-F6EECF244321}">
                <p14:modId xmlns:p14="http://schemas.microsoft.com/office/powerpoint/2010/main" val="3750874396"/>
              </p:ext>
            </p:extLst>
          </p:nvPr>
        </p:nvGraphicFramePr>
        <p:xfrm>
          <a:off x="1239169" y="2721893"/>
          <a:ext cx="7185923" cy="1651000"/>
        </p:xfrm>
        <a:graphic>
          <a:graphicData uri="http://schemas.openxmlformats.org/drawingml/2006/table">
            <a:tbl>
              <a:tblPr firstRow="1" bandRow="1">
                <a:tableStyleId>{5C22544A-7EE6-4342-B048-85BDC9FD1C3A}</a:tableStyleId>
              </a:tblPr>
              <a:tblGrid>
                <a:gridCol w="2721129">
                  <a:extLst>
                    <a:ext uri="{9D8B030D-6E8A-4147-A177-3AD203B41FA5}">
                      <a16:colId xmlns:a16="http://schemas.microsoft.com/office/drawing/2014/main" val="3996122384"/>
                    </a:ext>
                  </a:extLst>
                </a:gridCol>
                <a:gridCol w="1734207">
                  <a:extLst>
                    <a:ext uri="{9D8B030D-6E8A-4147-A177-3AD203B41FA5}">
                      <a16:colId xmlns:a16="http://schemas.microsoft.com/office/drawing/2014/main" val="519099746"/>
                    </a:ext>
                  </a:extLst>
                </a:gridCol>
                <a:gridCol w="2730587">
                  <a:extLst>
                    <a:ext uri="{9D8B030D-6E8A-4147-A177-3AD203B41FA5}">
                      <a16:colId xmlns:a16="http://schemas.microsoft.com/office/drawing/2014/main" val="373789399"/>
                    </a:ext>
                  </a:extLst>
                </a:gridCol>
              </a:tblGrid>
              <a:tr h="317412">
                <a:tc>
                  <a:txBody>
                    <a:bodyPr/>
                    <a:lstStyle/>
                    <a:p>
                      <a:r>
                        <a:rPr kumimoji="1" lang="ja-JP" altLang="en-US" dirty="0" smtClean="0"/>
                        <a:t>方式</a:t>
                      </a:r>
                      <a:endParaRPr kumimoji="1" lang="ja-JP" altLang="en-US" dirty="0"/>
                    </a:p>
                  </a:txBody>
                  <a:tcPr/>
                </a:tc>
                <a:tc>
                  <a:txBody>
                    <a:bodyPr/>
                    <a:lstStyle/>
                    <a:p>
                      <a:r>
                        <a:rPr kumimoji="1" lang="ja-JP" altLang="en-US" dirty="0" smtClean="0"/>
                        <a:t>単語</a:t>
                      </a:r>
                      <a:endParaRPr kumimoji="1" lang="ja-JP" altLang="en-US" dirty="0"/>
                    </a:p>
                  </a:txBody>
                  <a:tcPr/>
                </a:tc>
                <a:tc>
                  <a:txBody>
                    <a:bodyPr/>
                    <a:lstStyle/>
                    <a:p>
                      <a:endParaRPr kumimoji="1" lang="ja-JP" altLang="en-US"/>
                    </a:p>
                  </a:txBody>
                  <a:tcPr/>
                </a:tc>
                <a:extLst>
                  <a:ext uri="{0D108BD9-81ED-4DB2-BD59-A6C34878D82A}">
                    <a16:rowId xmlns:a16="http://schemas.microsoft.com/office/drawing/2014/main" val="1922665851"/>
                  </a:ext>
                </a:extLst>
              </a:tr>
              <a:tr h="370840">
                <a:tc>
                  <a:txBody>
                    <a:bodyPr/>
                    <a:lstStyle/>
                    <a:p>
                      <a:r>
                        <a:rPr kumimoji="1" lang="ja-JP" altLang="en-US" b="0" dirty="0" smtClean="0">
                          <a:latin typeface="メイリオ" panose="020B0604030504040204" pitchFamily="50" charset="-128"/>
                          <a:ea typeface="メイリオ" panose="020B0604030504040204" pitchFamily="50" charset="-128"/>
                        </a:rPr>
                        <a:t>読み書き頻度の高い英文</a:t>
                      </a:r>
                      <a:endParaRPr kumimoji="1" lang="ja-JP" altLang="en-US" b="0" dirty="0">
                        <a:latin typeface="メイリオ" panose="020B0604030504040204" pitchFamily="50" charset="-128"/>
                        <a:ea typeface="メイリオ" panose="020B0604030504040204" pitchFamily="50" charset="-128"/>
                      </a:endParaRPr>
                    </a:p>
                  </a:txBody>
                  <a:tcPr/>
                </a:tc>
                <a:tc>
                  <a:txBody>
                    <a:bodyPr/>
                    <a:lstStyle/>
                    <a:p>
                      <a:r>
                        <a:rPr kumimoji="1" lang="ja-JP" altLang="en-US" dirty="0" smtClean="0">
                          <a:latin typeface="メイリオ" panose="020B0604030504040204" pitchFamily="50" charset="-128"/>
                          <a:ea typeface="メイリオ" panose="020B0604030504040204" pitchFamily="50" charset="-128"/>
                        </a:rPr>
                        <a:t>読み書き頻度の高い英文から抽出</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endParaRPr kumimoji="1" lang="ja-JP" altLang="en-US"/>
                    </a:p>
                  </a:txBody>
                  <a:tcPr/>
                </a:tc>
                <a:extLst>
                  <a:ext uri="{0D108BD9-81ED-4DB2-BD59-A6C34878D82A}">
                    <a16:rowId xmlns:a16="http://schemas.microsoft.com/office/drawing/2014/main" val="858095235"/>
                  </a:ext>
                </a:extLst>
              </a:tr>
              <a:tr h="370840">
                <a:tc>
                  <a:txBody>
                    <a:bodyPr/>
                    <a:lstStyle/>
                    <a:p>
                      <a:r>
                        <a:rPr kumimoji="1" lang="en-US" altLang="ja-JP" dirty="0" smtClean="0">
                          <a:latin typeface="メイリオ" panose="020B0604030504040204" pitchFamily="50" charset="-128"/>
                          <a:ea typeface="メイリオ" panose="020B0604030504040204" pitchFamily="50" charset="-128"/>
                        </a:rPr>
                        <a:t>〃</a:t>
                      </a:r>
                      <a:r>
                        <a:rPr kumimoji="1" lang="ja-JP" altLang="en-US" dirty="0" smtClean="0">
                          <a:latin typeface="メイリオ" panose="020B0604030504040204" pitchFamily="50" charset="-128"/>
                          <a:ea typeface="メイリオ" panose="020B0604030504040204" pitchFamily="50" charset="-128"/>
                        </a:rPr>
                        <a:t>そうではない英文</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482782169"/>
                  </a:ext>
                </a:extLst>
              </a:tr>
            </a:tbl>
          </a:graphicData>
        </a:graphic>
      </p:graphicFrame>
    </p:spTree>
    <p:extLst>
      <p:ext uri="{BB962C8B-B14F-4D97-AF65-F5344CB8AC3E}">
        <p14:creationId xmlns:p14="http://schemas.microsoft.com/office/powerpoint/2010/main" val="18602799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latin typeface="メイリオ" panose="020B0604030504040204" pitchFamily="50" charset="-128"/>
                <a:ea typeface="メイリオ" panose="020B0604030504040204" pitchFamily="50" charset="-128"/>
              </a:rPr>
              <a:t>研究目的</a:t>
            </a:r>
            <a:endParaRPr kumimoji="1" lang="ja-JP" altLang="en-US" dirty="0">
              <a:latin typeface="メイリオ" panose="020B0604030504040204" pitchFamily="50" charset="-128"/>
              <a:ea typeface="メイリオ" panose="020B0604030504040204" pitchFamily="50" charset="-128"/>
            </a:endParaRPr>
          </a:p>
        </p:txBody>
      </p:sp>
      <p:sp>
        <p:nvSpPr>
          <p:cNvPr id="3" name="コンテンツ プレースホルダー 2"/>
          <p:cNvSpPr>
            <a:spLocks noGrp="1"/>
          </p:cNvSpPr>
          <p:nvPr>
            <p:ph idx="1"/>
          </p:nvPr>
        </p:nvSpPr>
        <p:spPr>
          <a:xfrm>
            <a:off x="946122" y="1872944"/>
            <a:ext cx="7420638" cy="4315548"/>
          </a:xfrm>
        </p:spPr>
        <p:txBody>
          <a:bodyPr>
            <a:normAutofit/>
          </a:bodyPr>
          <a:lstStyle/>
          <a:p>
            <a:pPr marL="0" indent="0">
              <a:buNone/>
            </a:pPr>
            <a:endParaRPr lang="en-US" altLang="ja-JP" dirty="0" smtClean="0">
              <a:latin typeface="メイリオ" panose="020B0604030504040204" pitchFamily="50" charset="-128"/>
              <a:ea typeface="メイリオ" panose="020B0604030504040204" pitchFamily="50" charset="-128"/>
            </a:endParaRPr>
          </a:p>
          <a:p>
            <a:pPr>
              <a:buFont typeface="Wingdings" panose="05000000000000000000" pitchFamily="2" charset="2"/>
              <a:buChar char="l"/>
            </a:pPr>
            <a:r>
              <a:rPr lang="ja-JP" altLang="ja-JP" dirty="0" smtClean="0">
                <a:latin typeface="メイリオ" panose="020B0604030504040204" pitchFamily="50" charset="-128"/>
                <a:ea typeface="メイリオ" panose="020B0604030504040204" pitchFamily="50" charset="-128"/>
              </a:rPr>
              <a:t>英文</a:t>
            </a:r>
            <a:r>
              <a:rPr lang="ja-JP" altLang="ja-JP" dirty="0">
                <a:latin typeface="メイリオ" panose="020B0604030504040204" pitchFamily="50" charset="-128"/>
                <a:ea typeface="メイリオ" panose="020B0604030504040204" pitchFamily="50" charset="-128"/>
              </a:rPr>
              <a:t>の読み書きはできるが，会話中に簡単な単語が</a:t>
            </a:r>
            <a:r>
              <a:rPr lang="ja-JP" altLang="ja-JP" dirty="0" smtClean="0">
                <a:latin typeface="メイリオ" panose="020B0604030504040204" pitchFamily="50" charset="-128"/>
                <a:ea typeface="メイリオ" panose="020B0604030504040204" pitchFamily="50" charset="-128"/>
              </a:rPr>
              <a:t>思いつかない</a:t>
            </a:r>
            <a:endParaRPr lang="en-US" altLang="ja-JP" dirty="0">
              <a:latin typeface="メイリオ" panose="020B0604030504040204" pitchFamily="50" charset="-128"/>
              <a:ea typeface="メイリオ" panose="020B0604030504040204" pitchFamily="50" charset="-128"/>
            </a:endParaRPr>
          </a:p>
          <a:p>
            <a:pPr>
              <a:buFont typeface="Wingdings" panose="05000000000000000000" pitchFamily="2" charset="2"/>
              <a:buChar char="l"/>
            </a:pPr>
            <a:r>
              <a:rPr lang="ja-JP" altLang="ja-JP" dirty="0" smtClean="0">
                <a:latin typeface="メイリオ" panose="020B0604030504040204" pitchFamily="50" charset="-128"/>
                <a:ea typeface="メイリオ" panose="020B0604030504040204" pitchFamily="50" charset="-128"/>
              </a:rPr>
              <a:t>単語</a:t>
            </a:r>
            <a:r>
              <a:rPr lang="ja-JP" altLang="ja-JP" dirty="0">
                <a:latin typeface="メイリオ" panose="020B0604030504040204" pitchFamily="50" charset="-128"/>
                <a:ea typeface="メイリオ" panose="020B0604030504040204" pitchFamily="50" charset="-128"/>
              </a:rPr>
              <a:t>を知っていたとしても発音が通じないといった経験を</a:t>
            </a:r>
            <a:r>
              <a:rPr lang="ja-JP" altLang="ja-JP" dirty="0" smtClean="0">
                <a:latin typeface="メイリオ" panose="020B0604030504040204" pitchFamily="50" charset="-128"/>
                <a:ea typeface="メイリオ" panose="020B0604030504040204" pitchFamily="50" charset="-128"/>
              </a:rPr>
              <a:t>持つ話す</a:t>
            </a:r>
            <a:r>
              <a:rPr lang="ja-JP" altLang="ja-JP" dirty="0">
                <a:latin typeface="メイリオ" panose="020B0604030504040204" pitchFamily="50" charset="-128"/>
                <a:ea typeface="メイリオ" panose="020B0604030504040204" pitchFamily="50" charset="-128"/>
              </a:rPr>
              <a:t>ことに苦手意識の</a:t>
            </a:r>
            <a:r>
              <a:rPr lang="ja-JP" altLang="ja-JP" dirty="0" smtClean="0">
                <a:latin typeface="メイリオ" panose="020B0604030504040204" pitchFamily="50" charset="-128"/>
                <a:ea typeface="メイリオ" panose="020B0604030504040204" pitchFamily="50" charset="-128"/>
              </a:rPr>
              <a:t>ある</a:t>
            </a:r>
            <a:endParaRPr lang="en-US" altLang="ja-JP" dirty="0" smtClean="0">
              <a:latin typeface="メイリオ" panose="020B0604030504040204" pitchFamily="50" charset="-128"/>
              <a:ea typeface="メイリオ" panose="020B0604030504040204" pitchFamily="50" charset="-128"/>
            </a:endParaRPr>
          </a:p>
          <a:p>
            <a:pPr marL="0" indent="0">
              <a:buNone/>
            </a:pPr>
            <a:endParaRPr lang="en-US" altLang="ja-JP" dirty="0" smtClean="0">
              <a:latin typeface="メイリオ" panose="020B0604030504040204" pitchFamily="50" charset="-128"/>
              <a:ea typeface="メイリオ" panose="020B0604030504040204" pitchFamily="50" charset="-128"/>
            </a:endParaRPr>
          </a:p>
          <a:p>
            <a:pPr marL="0" indent="0">
              <a:buNone/>
            </a:pPr>
            <a:r>
              <a:rPr lang="ja-JP" altLang="en-US" dirty="0" smtClean="0">
                <a:latin typeface="メイリオ" panose="020B0604030504040204" pitchFamily="50" charset="-128"/>
                <a:ea typeface="メイリオ" panose="020B0604030504040204" pitchFamily="50" charset="-128"/>
              </a:rPr>
              <a:t>上記のような問題を抱えた</a:t>
            </a:r>
            <a:r>
              <a:rPr lang="ja-JP" altLang="ja-JP" dirty="0" smtClean="0">
                <a:latin typeface="メイリオ" panose="020B0604030504040204" pitchFamily="50" charset="-128"/>
                <a:ea typeface="メイリオ" panose="020B0604030504040204" pitchFamily="50" charset="-128"/>
              </a:rPr>
              <a:t>学習者を対象として</a:t>
            </a:r>
            <a:endParaRPr lang="en-US" altLang="ja-JP" dirty="0" smtClean="0">
              <a:latin typeface="メイリオ" panose="020B0604030504040204" pitchFamily="50" charset="-128"/>
              <a:ea typeface="メイリオ" panose="020B0604030504040204" pitchFamily="50" charset="-128"/>
            </a:endParaRPr>
          </a:p>
          <a:p>
            <a:pPr marL="0" indent="0">
              <a:buNone/>
            </a:pPr>
            <a:r>
              <a:rPr lang="ja-JP" altLang="en-US" dirty="0">
                <a:latin typeface="メイリオ" panose="020B0604030504040204" pitchFamily="50" charset="-128"/>
                <a:ea typeface="メイリオ" panose="020B0604030504040204" pitchFamily="50" charset="-128"/>
              </a:rPr>
              <a:t>読み書き</a:t>
            </a:r>
            <a:r>
              <a:rPr lang="ja-JP" altLang="en-US" dirty="0" smtClean="0">
                <a:latin typeface="メイリオ" panose="020B0604030504040204" pitchFamily="50" charset="-128"/>
                <a:ea typeface="メイリオ" panose="020B0604030504040204" pitchFamily="50" charset="-128"/>
              </a:rPr>
              <a:t>頻度に基づいた出題が可能な，</a:t>
            </a:r>
            <a:endParaRPr lang="en-US" altLang="ja-JP" dirty="0" smtClean="0">
              <a:latin typeface="メイリオ" panose="020B0604030504040204" pitchFamily="50" charset="-128"/>
              <a:ea typeface="メイリオ" panose="020B0604030504040204" pitchFamily="50" charset="-128"/>
            </a:endParaRPr>
          </a:p>
          <a:p>
            <a:pPr marL="0" indent="0">
              <a:buNone/>
            </a:pPr>
            <a:r>
              <a:rPr lang="ja-JP" altLang="ja-JP" dirty="0" smtClean="0">
                <a:latin typeface="メイリオ" panose="020B0604030504040204" pitchFamily="50" charset="-128"/>
                <a:ea typeface="メイリオ" panose="020B0604030504040204" pitchFamily="50" charset="-128"/>
              </a:rPr>
              <a:t>音声認識機能を活用した英語スピーキング学習システムを提案する．</a:t>
            </a:r>
            <a:endParaRPr lang="en-US" altLang="ja-JP" dirty="0" smtClean="0">
              <a:latin typeface="メイリオ" panose="020B0604030504040204" pitchFamily="50" charset="-128"/>
              <a:ea typeface="メイリオ" panose="020B0604030504040204" pitchFamily="50" charset="-128"/>
            </a:endParaRPr>
          </a:p>
          <a:p>
            <a:pPr marL="0" indent="0">
              <a:buNone/>
            </a:pPr>
            <a:endParaRPr lang="en-US" altLang="ja-JP" dirty="0" smtClean="0">
              <a:latin typeface="メイリオ" panose="020B0604030504040204" pitchFamily="50" charset="-128"/>
              <a:ea typeface="メイリオ" panose="020B0604030504040204" pitchFamily="50" charset="-128"/>
            </a:endParaRPr>
          </a:p>
          <a:p>
            <a:pPr marL="0" indent="0">
              <a:buNone/>
            </a:pPr>
            <a:endParaRPr lang="en-US" altLang="ja-JP" dirty="0">
              <a:latin typeface="メイリオ" panose="020B0604030504040204" pitchFamily="50" charset="-128"/>
              <a:ea typeface="メイリオ" panose="020B0604030504040204" pitchFamily="50" charset="-128"/>
            </a:endParaRPr>
          </a:p>
          <a:p>
            <a:endParaRPr kumimoji="1" lang="en-US" altLang="ja-JP" dirty="0"/>
          </a:p>
        </p:txBody>
      </p:sp>
      <p:sp>
        <p:nvSpPr>
          <p:cNvPr id="4" name="スライド番号プレースホルダー 3"/>
          <p:cNvSpPr>
            <a:spLocks noGrp="1"/>
          </p:cNvSpPr>
          <p:nvPr>
            <p:ph type="sldNum" sz="quarter" idx="12"/>
          </p:nvPr>
        </p:nvSpPr>
        <p:spPr/>
        <p:txBody>
          <a:bodyPr/>
          <a:lstStyle/>
          <a:p>
            <a:fld id="{F0C8BD7C-297B-4AB2-8DEE-2A64CFBF57C1}" type="slidenum">
              <a:rPr lang="ja-JP" altLang="en-US" smtClean="0"/>
              <a:pPr/>
              <a:t>4</a:t>
            </a:fld>
            <a:endParaRPr lang="ja-JP" altLang="en-US" dirty="0"/>
          </a:p>
        </p:txBody>
      </p:sp>
    </p:spTree>
    <p:extLst>
      <p:ext uri="{BB962C8B-B14F-4D97-AF65-F5344CB8AC3E}">
        <p14:creationId xmlns:p14="http://schemas.microsoft.com/office/powerpoint/2010/main" val="197396806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latin typeface="メイリオ" panose="020B0604030504040204" pitchFamily="50" charset="-128"/>
                <a:ea typeface="メイリオ" panose="020B0604030504040204" pitchFamily="50" charset="-128"/>
              </a:rPr>
              <a:t>研究アプローチ</a:t>
            </a:r>
            <a:endParaRPr kumimoji="1" lang="ja-JP" altLang="en-US" dirty="0">
              <a:latin typeface="メイリオ" panose="020B0604030504040204" pitchFamily="50" charset="-128"/>
              <a:ea typeface="メイリオ" panose="020B0604030504040204" pitchFamily="50" charset="-128"/>
            </a:endParaRPr>
          </a:p>
        </p:txBody>
      </p:sp>
      <p:sp>
        <p:nvSpPr>
          <p:cNvPr id="3" name="コンテンツ プレースホルダー 2"/>
          <p:cNvSpPr>
            <a:spLocks noGrp="1"/>
          </p:cNvSpPr>
          <p:nvPr>
            <p:ph idx="1"/>
          </p:nvPr>
        </p:nvSpPr>
        <p:spPr>
          <a:xfrm>
            <a:off x="944354" y="2065867"/>
            <a:ext cx="7422406" cy="3578188"/>
          </a:xfrm>
        </p:spPr>
        <p:txBody>
          <a:bodyPr>
            <a:normAutofit/>
          </a:bodyPr>
          <a:lstStyle/>
          <a:p>
            <a:pPr marL="0" indent="0">
              <a:buNone/>
            </a:pPr>
            <a:r>
              <a:rPr lang="ja-JP" altLang="ja-JP" sz="2400" dirty="0" smtClean="0">
                <a:latin typeface="メイリオ" panose="020B0604030504040204" pitchFamily="50" charset="-128"/>
                <a:ea typeface="メイリオ" panose="020B0604030504040204" pitchFamily="50" charset="-128"/>
              </a:rPr>
              <a:t>学習者</a:t>
            </a:r>
            <a:r>
              <a:rPr lang="ja-JP" altLang="ja-JP" sz="2400" dirty="0">
                <a:latin typeface="メイリオ" panose="020B0604030504040204" pitchFamily="50" charset="-128"/>
                <a:ea typeface="メイリオ" panose="020B0604030504040204" pitchFamily="50" charset="-128"/>
              </a:rPr>
              <a:t>がこれまでに読み書きした英文中に含まれる英単語の出現頻度に基づいて，発音練習する対象となる英文を提示</a:t>
            </a:r>
            <a:r>
              <a:rPr lang="ja-JP" altLang="ja-JP" sz="2400" dirty="0" smtClean="0">
                <a:latin typeface="メイリオ" panose="020B0604030504040204" pitchFamily="50" charset="-128"/>
                <a:ea typeface="メイリオ" panose="020B0604030504040204" pitchFamily="50" charset="-128"/>
              </a:rPr>
              <a:t>する</a:t>
            </a:r>
            <a:r>
              <a:rPr lang="ja-JP" altLang="en-US" sz="2400" dirty="0" smtClean="0">
                <a:latin typeface="メイリオ" panose="020B0604030504040204" pitchFamily="50" charset="-128"/>
                <a:ea typeface="メイリオ" panose="020B0604030504040204" pitchFamily="50" charset="-128"/>
              </a:rPr>
              <a:t>ことで</a:t>
            </a:r>
            <a:endParaRPr lang="en-US" altLang="ja-JP" sz="2400" dirty="0">
              <a:latin typeface="メイリオ" panose="020B0604030504040204" pitchFamily="50" charset="-128"/>
              <a:ea typeface="メイリオ" panose="020B0604030504040204" pitchFamily="50" charset="-128"/>
            </a:endParaRPr>
          </a:p>
          <a:p>
            <a:pPr marL="0" indent="0">
              <a:buNone/>
            </a:pPr>
            <a:r>
              <a:rPr lang="ja-JP" altLang="ja-JP" sz="2400" dirty="0">
                <a:latin typeface="メイリオ" panose="020B0604030504040204" pitchFamily="50" charset="-128"/>
                <a:ea typeface="メイリオ" panose="020B0604030504040204" pitchFamily="50" charset="-128"/>
              </a:rPr>
              <a:t>普段の英語の読み書き経験・学習において，正しい英語発音を意識した学習を導入することにより，学習者は，英会話において実際に発話する可能性が高いと考えられる英単語の発音を優先的に練習することができる．</a:t>
            </a:r>
          </a:p>
          <a:p>
            <a:pPr marL="0" indent="0">
              <a:buNone/>
            </a:pPr>
            <a:endParaRPr lang="ja-JP" altLang="ja-JP" sz="2400" dirty="0">
              <a:latin typeface="メイリオ" panose="020B0604030504040204" pitchFamily="50" charset="-128"/>
              <a:ea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F0C8BD7C-297B-4AB2-8DEE-2A64CFBF57C1}" type="slidenum">
              <a:rPr lang="ja-JP" altLang="en-US" smtClean="0"/>
              <a:pPr/>
              <a:t>5</a:t>
            </a:fld>
            <a:endParaRPr lang="ja-JP" altLang="en-US" dirty="0"/>
          </a:p>
        </p:txBody>
      </p:sp>
    </p:spTree>
    <p:extLst>
      <p:ext uri="{BB962C8B-B14F-4D97-AF65-F5344CB8AC3E}">
        <p14:creationId xmlns:p14="http://schemas.microsoft.com/office/powerpoint/2010/main" val="397646861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kumimoji="1" lang="ja-JP" altLang="en-US" sz="2400" dirty="0" smtClean="0">
                <a:latin typeface="メイリオ" panose="020B0604030504040204" pitchFamily="50" charset="-128"/>
                <a:ea typeface="メイリオ" panose="020B0604030504040204" pitchFamily="50" charset="-128"/>
              </a:rPr>
              <a:t>読み書き頻度による出題が有効と思われる例</a:t>
            </a:r>
            <a:endParaRPr kumimoji="1" lang="ja-JP" altLang="en-US" sz="2400" dirty="0">
              <a:latin typeface="メイリオ" panose="020B0604030504040204" pitchFamily="50" charset="-128"/>
              <a:ea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F0C8BD7C-297B-4AB2-8DEE-2A64CFBF57C1}" type="slidenum">
              <a:rPr lang="ja-JP" altLang="en-US" smtClean="0"/>
              <a:pPr/>
              <a:t>6</a:t>
            </a:fld>
            <a:endParaRPr lang="ja-JP" altLang="en-US" dirty="0"/>
          </a:p>
        </p:txBody>
      </p:sp>
      <p:sp>
        <p:nvSpPr>
          <p:cNvPr id="5" name="コンテンツ プレースホルダー 4"/>
          <p:cNvSpPr>
            <a:spLocks noGrp="1"/>
          </p:cNvSpPr>
          <p:nvPr>
            <p:ph idx="1"/>
          </p:nvPr>
        </p:nvSpPr>
        <p:spPr>
          <a:xfrm>
            <a:off x="822960" y="1903277"/>
            <a:ext cx="7808601" cy="833562"/>
          </a:xfrm>
          <a:prstGeom prst="rect">
            <a:avLst/>
          </a:prstGeom>
        </p:spPr>
        <p:txBody>
          <a:bodyPr wrap="square">
            <a:spAutoFit/>
          </a:bodyPr>
          <a:lstStyle/>
          <a:p>
            <a:r>
              <a:rPr lang="ja-JP" altLang="en-US" dirty="0" smtClean="0">
                <a:latin typeface="メイリオ" panose="020B0604030504040204" pitchFamily="50" charset="-128"/>
                <a:ea typeface="メイリオ" panose="020B0604030504040204" pitchFamily="50" charset="-128"/>
              </a:rPr>
              <a:t>同じ意味あいの英文であっても</a:t>
            </a:r>
            <a:r>
              <a:rPr lang="en-US" altLang="ja-JP" dirty="0" smtClean="0">
                <a:latin typeface="メイリオ" panose="020B0604030504040204" pitchFamily="50" charset="-128"/>
                <a:ea typeface="メイリオ" panose="020B0604030504040204" pitchFamily="50" charset="-128"/>
              </a:rPr>
              <a:t>,</a:t>
            </a:r>
          </a:p>
          <a:p>
            <a:r>
              <a:rPr lang="ja-JP" altLang="en-US" dirty="0" smtClean="0">
                <a:latin typeface="メイリオ" panose="020B0604030504040204" pitchFamily="50" charset="-128"/>
                <a:ea typeface="メイリオ" panose="020B0604030504040204" pitchFamily="50" charset="-128"/>
              </a:rPr>
              <a:t>学習者の読み書き頻度の高い英文に応じて使用する英文が分かれる</a:t>
            </a:r>
            <a:endParaRPr lang="en-US" altLang="ja-JP" dirty="0" smtClean="0">
              <a:latin typeface="メイリオ" panose="020B0604030504040204" pitchFamily="50" charset="-128"/>
              <a:ea typeface="メイリオ" panose="020B0604030504040204" pitchFamily="50" charset="-128"/>
            </a:endParaRPr>
          </a:p>
        </p:txBody>
      </p:sp>
      <p:graphicFrame>
        <p:nvGraphicFramePr>
          <p:cNvPr id="10" name="表 9"/>
          <p:cNvGraphicFramePr>
            <a:graphicFrameLocks noGrp="1"/>
          </p:cNvGraphicFramePr>
          <p:nvPr>
            <p:extLst>
              <p:ext uri="{D42A27DB-BD31-4B8C-83A1-F6EECF244321}">
                <p14:modId xmlns:p14="http://schemas.microsoft.com/office/powerpoint/2010/main" val="121540441"/>
              </p:ext>
            </p:extLst>
          </p:nvPr>
        </p:nvGraphicFramePr>
        <p:xfrm>
          <a:off x="919127" y="3569314"/>
          <a:ext cx="7747207" cy="2237090"/>
        </p:xfrm>
        <a:graphic>
          <a:graphicData uri="http://schemas.openxmlformats.org/drawingml/2006/table">
            <a:tbl>
              <a:tblPr firstRow="1" bandRow="1">
                <a:tableStyleId>{5C22544A-7EE6-4342-B048-85BDC9FD1C3A}</a:tableStyleId>
              </a:tblPr>
              <a:tblGrid>
                <a:gridCol w="1660112">
                  <a:extLst>
                    <a:ext uri="{9D8B030D-6E8A-4147-A177-3AD203B41FA5}">
                      <a16:colId xmlns:a16="http://schemas.microsoft.com/office/drawing/2014/main" val="2313573106"/>
                    </a:ext>
                  </a:extLst>
                </a:gridCol>
                <a:gridCol w="3317064">
                  <a:extLst>
                    <a:ext uri="{9D8B030D-6E8A-4147-A177-3AD203B41FA5}">
                      <a16:colId xmlns:a16="http://schemas.microsoft.com/office/drawing/2014/main" val="2473506448"/>
                    </a:ext>
                  </a:extLst>
                </a:gridCol>
                <a:gridCol w="2770031">
                  <a:extLst>
                    <a:ext uri="{9D8B030D-6E8A-4147-A177-3AD203B41FA5}">
                      <a16:colId xmlns:a16="http://schemas.microsoft.com/office/drawing/2014/main" val="2213861190"/>
                    </a:ext>
                  </a:extLst>
                </a:gridCol>
              </a:tblGrid>
              <a:tr h="939624">
                <a:tc>
                  <a:txBody>
                    <a:bodyPr/>
                    <a:lstStyle/>
                    <a:p>
                      <a:r>
                        <a:rPr kumimoji="1" lang="ja-JP" altLang="en-US" dirty="0" smtClean="0"/>
                        <a:t>読み書き</a:t>
                      </a:r>
                      <a:r>
                        <a:rPr kumimoji="1" lang="ja-JP" altLang="en-US" dirty="0" smtClean="0"/>
                        <a:t>頻度が高い英文</a:t>
                      </a:r>
                      <a:endParaRPr kumimoji="1" lang="ja-JP" altLang="en-US" dirty="0"/>
                    </a:p>
                  </a:txBody>
                  <a:tcPr/>
                </a:tc>
                <a:tc>
                  <a:txBody>
                    <a:bodyPr/>
                    <a:lstStyle/>
                    <a:p>
                      <a:r>
                        <a:rPr lang="en-US" altLang="ja-JP" dirty="0" smtClean="0">
                          <a:latin typeface="メイリオ" panose="020B0604030504040204" pitchFamily="50" charset="-128"/>
                          <a:ea typeface="メイリオ" panose="020B0604030504040204" pitchFamily="50" charset="-128"/>
                        </a:rPr>
                        <a:t>｢</a:t>
                      </a:r>
                      <a:r>
                        <a:rPr lang="ja-JP" altLang="ja-JP" dirty="0" smtClean="0"/>
                        <a:t>私はコピーを配布する</a:t>
                      </a:r>
                      <a:r>
                        <a:rPr lang="en-US" altLang="ja-JP" dirty="0" smtClean="0">
                          <a:latin typeface="メイリオ" panose="020B0604030504040204" pitchFamily="50" charset="-128"/>
                          <a:ea typeface="メイリオ" panose="020B0604030504040204" pitchFamily="50" charset="-128"/>
                        </a:rPr>
                        <a:t>｣</a:t>
                      </a:r>
                      <a:endParaRPr kumimoji="1" lang="ja-JP" altLang="en-US" dirty="0"/>
                    </a:p>
                  </a:txBody>
                  <a:tcPr/>
                </a:tc>
                <a:tc>
                  <a:txBody>
                    <a:bodyPr/>
                    <a:lstStyle/>
                    <a:p>
                      <a:r>
                        <a:rPr kumimoji="1" lang="ja-JP" altLang="en-US" dirty="0" smtClean="0"/>
                        <a:t>備考</a:t>
                      </a:r>
                      <a:endParaRPr kumimoji="1" lang="ja-JP" altLang="en-US" dirty="0"/>
                    </a:p>
                  </a:txBody>
                  <a:tcPr/>
                </a:tc>
                <a:extLst>
                  <a:ext uri="{0D108BD9-81ED-4DB2-BD59-A6C34878D82A}">
                    <a16:rowId xmlns:a16="http://schemas.microsoft.com/office/drawing/2014/main" val="2904476910"/>
                  </a:ext>
                </a:extLst>
              </a:tr>
              <a:tr h="599143">
                <a:tc>
                  <a:txBody>
                    <a:bodyPr/>
                    <a:lstStyle/>
                    <a:p>
                      <a:r>
                        <a:rPr kumimoji="1" lang="en-US" altLang="ja-JP" sz="1800" b="1" i="0" u="sng" kern="1200" dirty="0" smtClean="0">
                          <a:solidFill>
                            <a:schemeClr val="bg2">
                              <a:lumMod val="50000"/>
                            </a:schemeClr>
                          </a:solidFill>
                          <a:effectLst/>
                          <a:latin typeface="+mn-lt"/>
                          <a:ea typeface="+mn-ea"/>
                          <a:cs typeface="+mn-cs"/>
                        </a:rPr>
                        <a:t>Distribute</a:t>
                      </a:r>
                      <a:endParaRPr kumimoji="1" lang="ja-JP" altLang="en-US" u="sng" dirty="0">
                        <a:solidFill>
                          <a:schemeClr val="bg2">
                            <a:lumMod val="50000"/>
                          </a:schemeClr>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800" b="0" i="0" kern="1200" dirty="0" smtClean="0">
                          <a:solidFill>
                            <a:schemeClr val="dk1"/>
                          </a:solidFill>
                          <a:effectLst/>
                          <a:latin typeface="+mn-lt"/>
                          <a:ea typeface="+mn-ea"/>
                          <a:cs typeface="+mn-cs"/>
                        </a:rPr>
                        <a:t>I</a:t>
                      </a:r>
                      <a:r>
                        <a:rPr kumimoji="1" lang="en-US" altLang="ja-JP" sz="1800" b="1" i="0" kern="1200" dirty="0" smtClean="0">
                          <a:solidFill>
                            <a:schemeClr val="dk1"/>
                          </a:solidFill>
                          <a:effectLst/>
                          <a:latin typeface="+mn-lt"/>
                          <a:ea typeface="+mn-ea"/>
                          <a:cs typeface="+mn-cs"/>
                        </a:rPr>
                        <a:t> </a:t>
                      </a:r>
                      <a:r>
                        <a:rPr kumimoji="1" lang="en-US" altLang="ja-JP" sz="1800" b="1" i="0" u="sng" kern="1200" dirty="0" smtClean="0">
                          <a:solidFill>
                            <a:schemeClr val="bg2">
                              <a:lumMod val="50000"/>
                            </a:schemeClr>
                          </a:solidFill>
                          <a:effectLst/>
                          <a:latin typeface="+mn-lt"/>
                          <a:ea typeface="+mn-ea"/>
                          <a:cs typeface="+mn-cs"/>
                        </a:rPr>
                        <a:t>Distribute</a:t>
                      </a:r>
                      <a:r>
                        <a:rPr kumimoji="1" lang="en-US" altLang="ja-JP" sz="1800" b="0" i="0" kern="1200" baseline="0" dirty="0" smtClean="0">
                          <a:solidFill>
                            <a:schemeClr val="dk1"/>
                          </a:solidFill>
                          <a:effectLst/>
                          <a:latin typeface="+mn-lt"/>
                          <a:ea typeface="+mn-ea"/>
                          <a:cs typeface="+mn-cs"/>
                        </a:rPr>
                        <a:t> </a:t>
                      </a:r>
                      <a:r>
                        <a:rPr kumimoji="1" lang="en-US" altLang="ja-JP" sz="1800" b="0" i="0" kern="1200" dirty="0" smtClean="0">
                          <a:solidFill>
                            <a:schemeClr val="dk1"/>
                          </a:solidFill>
                          <a:effectLst/>
                          <a:latin typeface="+mn-lt"/>
                          <a:ea typeface="+mn-ea"/>
                          <a:cs typeface="+mn-cs"/>
                        </a:rPr>
                        <a:t>photocopies</a:t>
                      </a:r>
                      <a:r>
                        <a:rPr lang="en-US" altLang="ja-JP" dirty="0" smtClean="0">
                          <a:latin typeface="メイリオ" panose="020B0604030504040204" pitchFamily="50" charset="-128"/>
                          <a:ea typeface="メイリオ" panose="020B0604030504040204" pitchFamily="50" charset="-128"/>
                        </a:rPr>
                        <a:t>?</a:t>
                      </a:r>
                      <a:endParaRPr lang="en-US" altLang="ja-JP" dirty="0" smtClean="0">
                        <a:latin typeface="メイリオ" panose="020B0604030504040204" pitchFamily="50" charset="-128"/>
                        <a:ea typeface="メイリオ" panose="020B0604030504040204" pitchFamily="50" charset="-128"/>
                      </a:endParaRPr>
                    </a:p>
                  </a:txBody>
                  <a:tcPr/>
                </a:tc>
                <a:tc>
                  <a:txBody>
                    <a:bodyPr/>
                    <a:lstStyle/>
                    <a:p>
                      <a:r>
                        <a:rPr kumimoji="1" lang="ja-JP" altLang="en-US" dirty="0" smtClean="0">
                          <a:latin typeface="メイリオ" panose="020B0604030504040204" pitchFamily="50" charset="-128"/>
                          <a:ea typeface="メイリオ" panose="020B0604030504040204" pitchFamily="50" charset="-128"/>
                        </a:rPr>
                        <a:t>単語レベルで一致した表現</a:t>
                      </a:r>
                      <a:endParaRPr kumimoji="1" lang="ja-JP" altLang="en-US"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3257219942"/>
                  </a:ext>
                </a:extLst>
              </a:tr>
              <a:tr h="65738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2000" u="sng" dirty="0" smtClean="0">
                          <a:solidFill>
                            <a:schemeClr val="bg2">
                              <a:lumMod val="50000"/>
                            </a:schemeClr>
                          </a:solidFill>
                        </a:rPr>
                        <a:t>Pass out</a:t>
                      </a:r>
                      <a:endParaRPr kumimoji="1" lang="ja-JP" altLang="en-US" sz="2000" u="sng" dirty="0">
                        <a:solidFill>
                          <a:schemeClr val="bg2">
                            <a:lumMod val="50000"/>
                          </a:schemeClr>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800" b="0" i="0" kern="1200" dirty="0" smtClean="0">
                          <a:solidFill>
                            <a:schemeClr val="dk1"/>
                          </a:solidFill>
                          <a:effectLst/>
                          <a:latin typeface="+mn-lt"/>
                          <a:ea typeface="+mn-ea"/>
                          <a:cs typeface="+mn-cs"/>
                        </a:rPr>
                        <a:t>I  </a:t>
                      </a:r>
                      <a:r>
                        <a:rPr kumimoji="1" lang="en-US" altLang="ja-JP" sz="1800" b="1" i="0" u="sng" kern="1200" dirty="0" smtClean="0">
                          <a:solidFill>
                            <a:schemeClr val="bg2">
                              <a:lumMod val="50000"/>
                            </a:schemeClr>
                          </a:solidFill>
                          <a:effectLst/>
                          <a:latin typeface="+mn-lt"/>
                          <a:ea typeface="+mn-ea"/>
                          <a:cs typeface="+mn-cs"/>
                        </a:rPr>
                        <a:t>pass</a:t>
                      </a:r>
                      <a:r>
                        <a:rPr kumimoji="1" lang="ja-JP" altLang="en-US" sz="1800" b="1" i="0" u="sng" kern="1200" baseline="0" dirty="0" smtClean="0">
                          <a:solidFill>
                            <a:schemeClr val="bg2">
                              <a:lumMod val="50000"/>
                            </a:schemeClr>
                          </a:solidFill>
                          <a:effectLst/>
                          <a:latin typeface="+mn-lt"/>
                          <a:ea typeface="+mn-ea"/>
                          <a:cs typeface="+mn-cs"/>
                        </a:rPr>
                        <a:t> </a:t>
                      </a:r>
                      <a:r>
                        <a:rPr kumimoji="1" lang="en-US" altLang="ja-JP" sz="1800" b="1" i="0" u="sng" kern="1200" baseline="0" dirty="0" smtClean="0">
                          <a:solidFill>
                            <a:schemeClr val="bg2">
                              <a:lumMod val="50000"/>
                            </a:schemeClr>
                          </a:solidFill>
                          <a:effectLst/>
                          <a:latin typeface="+mn-lt"/>
                          <a:ea typeface="+mn-ea"/>
                          <a:cs typeface="+mn-cs"/>
                        </a:rPr>
                        <a:t>o</a:t>
                      </a:r>
                      <a:r>
                        <a:rPr kumimoji="1" lang="en-US" altLang="ja-JP" sz="1800" b="1" i="0" u="sng" kern="1200" dirty="0" smtClean="0">
                          <a:solidFill>
                            <a:schemeClr val="bg2">
                              <a:lumMod val="50000"/>
                            </a:schemeClr>
                          </a:solidFill>
                          <a:effectLst/>
                          <a:latin typeface="+mn-lt"/>
                          <a:ea typeface="+mn-ea"/>
                          <a:cs typeface="+mn-cs"/>
                        </a:rPr>
                        <a:t>ut</a:t>
                      </a:r>
                      <a:r>
                        <a:rPr kumimoji="1" lang="ja-JP" altLang="en-US" sz="1800" b="1" i="0" u="none" kern="1200" dirty="0" smtClean="0">
                          <a:solidFill>
                            <a:schemeClr val="bg2">
                              <a:lumMod val="50000"/>
                            </a:schemeClr>
                          </a:solidFill>
                          <a:effectLst/>
                          <a:latin typeface="+mn-lt"/>
                          <a:ea typeface="+mn-ea"/>
                          <a:cs typeface="+mn-cs"/>
                        </a:rPr>
                        <a:t>　</a:t>
                      </a:r>
                      <a:r>
                        <a:rPr kumimoji="1" lang="en-US" altLang="ja-JP" sz="1800" b="0" i="0" u="none" kern="1200" dirty="0" smtClean="0">
                          <a:solidFill>
                            <a:schemeClr val="dk1"/>
                          </a:solidFill>
                          <a:effectLst/>
                          <a:latin typeface="+mn-lt"/>
                          <a:ea typeface="+mn-ea"/>
                          <a:cs typeface="+mn-cs"/>
                        </a:rPr>
                        <a:t>photocopies.</a:t>
                      </a:r>
                      <a:endParaRPr lang="en-US" altLang="ja-JP" u="none" dirty="0" smtClean="0">
                        <a:latin typeface="メイリオ" panose="020B0604030504040204" pitchFamily="50" charset="-128"/>
                        <a:ea typeface="メイリオ" panose="020B0604030504040204" pitchFamily="50" charset="-128"/>
                      </a:endParaRPr>
                    </a:p>
                  </a:txBody>
                  <a:tcPr/>
                </a:tc>
                <a:tc>
                  <a:txBody>
                    <a:bodyPr/>
                    <a:lstStyle/>
                    <a:p>
                      <a:r>
                        <a:rPr kumimoji="1" lang="ja-JP" altLang="en-US" dirty="0" smtClean="0">
                          <a:latin typeface="メイリオ" panose="020B0604030504040204" pitchFamily="50" charset="-128"/>
                          <a:ea typeface="メイリオ" panose="020B0604030504040204" pitchFamily="50" charset="-128"/>
                        </a:rPr>
                        <a:t>句レベルで一致した表現</a:t>
                      </a:r>
                      <a:endParaRPr kumimoji="1" lang="ja-JP" altLang="en-US"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4050939950"/>
                  </a:ext>
                </a:extLst>
              </a:tr>
            </a:tbl>
          </a:graphicData>
        </a:graphic>
      </p:graphicFrame>
      <p:sp>
        <p:nvSpPr>
          <p:cNvPr id="11" name="コンテンツ プレースホルダー 4"/>
          <p:cNvSpPr txBox="1">
            <a:spLocks/>
          </p:cNvSpPr>
          <p:nvPr/>
        </p:nvSpPr>
        <p:spPr>
          <a:xfrm>
            <a:off x="857733" y="2930714"/>
            <a:ext cx="7808601" cy="369332"/>
          </a:xfrm>
          <a:prstGeom prst="rect">
            <a:avLst/>
          </a:prstGeom>
        </p:spPr>
        <p:txBody>
          <a:bodyPr vert="horz" wrap="square" lIns="0" tIns="45720" rIns="0" bIns="45720" rtlCol="0">
            <a:sp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r>
              <a:rPr lang="en-US" altLang="ja-JP" dirty="0" smtClean="0">
                <a:latin typeface="メイリオ" panose="020B0604030504040204" pitchFamily="50" charset="-128"/>
                <a:ea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rPr>
              <a:t>私はコピーを配布する</a:t>
            </a:r>
            <a:r>
              <a:rPr lang="en-US" altLang="ja-JP" dirty="0" smtClean="0">
                <a:latin typeface="メイリオ" panose="020B0604030504040204" pitchFamily="50" charset="-128"/>
                <a:ea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rPr>
              <a:t>という文章を英語で発話したい　</a:t>
            </a:r>
            <a:endParaRPr lang="en-US" altLang="ja-JP" dirty="0" smtClean="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72320724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latin typeface="メイリオ" panose="020B0604030504040204" pitchFamily="50" charset="-128"/>
                <a:ea typeface="メイリオ" panose="020B0604030504040204" pitchFamily="50" charset="-128"/>
              </a:rPr>
              <a:t>提案方式</a:t>
            </a:r>
            <a:endParaRPr kumimoji="1" lang="ja-JP" altLang="en-US" dirty="0"/>
          </a:p>
        </p:txBody>
      </p:sp>
      <p:sp>
        <p:nvSpPr>
          <p:cNvPr id="4" name="スライド番号プレースホルダー 3"/>
          <p:cNvSpPr>
            <a:spLocks noGrp="1"/>
          </p:cNvSpPr>
          <p:nvPr>
            <p:ph type="sldNum" sz="quarter" idx="12"/>
          </p:nvPr>
        </p:nvSpPr>
        <p:spPr/>
        <p:txBody>
          <a:bodyPr/>
          <a:lstStyle/>
          <a:p>
            <a:fld id="{F0C8BD7C-297B-4AB2-8DEE-2A64CFBF57C1}" type="slidenum">
              <a:rPr lang="ja-JP" altLang="en-US" smtClean="0"/>
              <a:pPr/>
              <a:t>7</a:t>
            </a:fld>
            <a:endParaRPr lang="ja-JP" altLang="en-US" dirty="0"/>
          </a:p>
        </p:txBody>
      </p:sp>
      <p:pic>
        <p:nvPicPr>
          <p:cNvPr id="56" name="図 55"/>
          <p:cNvPicPr>
            <a:picLocks noChangeAspect="1"/>
          </p:cNvPicPr>
          <p:nvPr/>
        </p:nvPicPr>
        <p:blipFill>
          <a:blip r:embed="rId2"/>
          <a:stretch>
            <a:fillRect/>
          </a:stretch>
        </p:blipFill>
        <p:spPr>
          <a:xfrm>
            <a:off x="1851734" y="2023683"/>
            <a:ext cx="5486251" cy="4021425"/>
          </a:xfrm>
          <a:prstGeom prst="rect">
            <a:avLst/>
          </a:prstGeom>
        </p:spPr>
      </p:pic>
    </p:spTree>
    <p:extLst>
      <p:ext uri="{BB962C8B-B14F-4D97-AF65-F5344CB8AC3E}">
        <p14:creationId xmlns:p14="http://schemas.microsoft.com/office/powerpoint/2010/main" val="191228545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latin typeface="メイリオ" panose="020B0604030504040204" pitchFamily="50" charset="-128"/>
                <a:ea typeface="メイリオ" panose="020B0604030504040204" pitchFamily="50" charset="-128"/>
              </a:rPr>
              <a:t>実装</a:t>
            </a:r>
            <a:endParaRPr kumimoji="1" lang="ja-JP" altLang="en-US" dirty="0"/>
          </a:p>
        </p:txBody>
      </p:sp>
      <p:sp>
        <p:nvSpPr>
          <p:cNvPr id="4" name="スライド番号プレースホルダー 3"/>
          <p:cNvSpPr>
            <a:spLocks noGrp="1"/>
          </p:cNvSpPr>
          <p:nvPr>
            <p:ph type="sldNum" sz="quarter" idx="12"/>
          </p:nvPr>
        </p:nvSpPr>
        <p:spPr/>
        <p:txBody>
          <a:bodyPr/>
          <a:lstStyle/>
          <a:p>
            <a:fld id="{F0C8BD7C-297B-4AB2-8DEE-2A64CFBF57C1}" type="slidenum">
              <a:rPr lang="ja-JP" altLang="en-US" smtClean="0"/>
              <a:pPr/>
              <a:t>8</a:t>
            </a:fld>
            <a:endParaRPr lang="ja-JP" altLang="en-US" dirty="0"/>
          </a:p>
        </p:txBody>
      </p:sp>
      <p:sp>
        <p:nvSpPr>
          <p:cNvPr id="10" name="テキスト ボックス 9"/>
          <p:cNvSpPr txBox="1"/>
          <p:nvPr/>
        </p:nvSpPr>
        <p:spPr>
          <a:xfrm>
            <a:off x="939249" y="1940340"/>
            <a:ext cx="3538899" cy="1477328"/>
          </a:xfrm>
          <a:prstGeom prst="rect">
            <a:avLst/>
          </a:prstGeom>
          <a:noFill/>
        </p:spPr>
        <p:txBody>
          <a:bodyPr wrap="square" rtlCol="0">
            <a:spAutoFit/>
          </a:bodyPr>
          <a:lstStyle/>
          <a:p>
            <a:r>
              <a:rPr lang="ja-JP" altLang="en-US" dirty="0" smtClean="0">
                <a:latin typeface="メイリオ" panose="020B0604030504040204" pitchFamily="50" charset="-128"/>
                <a:ea typeface="メイリオ" panose="020B0604030504040204" pitchFamily="50" charset="-128"/>
              </a:rPr>
              <a:t>学習者</a:t>
            </a:r>
            <a:r>
              <a:rPr lang="ja-JP" altLang="en-US" dirty="0">
                <a:latin typeface="メイリオ" panose="020B0604030504040204" pitchFamily="50" charset="-128"/>
                <a:ea typeface="メイリオ" panose="020B0604030504040204" pitchFamily="50" charset="-128"/>
              </a:rPr>
              <a:t>がアップロードしたマイクロソフト </a:t>
            </a:r>
            <a:r>
              <a:rPr lang="en-US" altLang="ja-JP" dirty="0">
                <a:latin typeface="メイリオ" panose="020B0604030504040204" pitchFamily="50" charset="-128"/>
                <a:ea typeface="メイリオ" panose="020B0604030504040204" pitchFamily="50" charset="-128"/>
              </a:rPr>
              <a:t>Office </a:t>
            </a:r>
            <a:r>
              <a:rPr lang="en-US" altLang="ja-JP" dirty="0" smtClean="0">
                <a:latin typeface="メイリオ" panose="020B0604030504040204" pitchFamily="50" charset="-128"/>
                <a:ea typeface="メイリオ" panose="020B0604030504040204" pitchFamily="50" charset="-128"/>
              </a:rPr>
              <a:t>(</a:t>
            </a:r>
            <a:r>
              <a:rPr lang="en-US" altLang="ja-JP" dirty="0" err="1" smtClean="0">
                <a:latin typeface="メイリオ" panose="020B0604030504040204" pitchFamily="50" charset="-128"/>
                <a:ea typeface="メイリオ" panose="020B0604030504040204" pitchFamily="50" charset="-128"/>
              </a:rPr>
              <a:t>docx</a:t>
            </a:r>
            <a:r>
              <a:rPr lang="ja-JP" altLang="en-US" dirty="0" err="1" smtClean="0">
                <a:latin typeface="メイリオ" panose="020B0604030504040204" pitchFamily="50" charset="-128"/>
                <a:ea typeface="メイリオ" panose="020B0604030504040204" pitchFamily="50" charset="-128"/>
              </a:rPr>
              <a:t>，</a:t>
            </a:r>
            <a:r>
              <a:rPr lang="en-US" altLang="ja-JP" dirty="0">
                <a:latin typeface="メイリオ" panose="020B0604030504040204" pitchFamily="50" charset="-128"/>
                <a:ea typeface="メイリオ" panose="020B0604030504040204" pitchFamily="50" charset="-128"/>
              </a:rPr>
              <a:t> </a:t>
            </a:r>
            <a:r>
              <a:rPr lang="en-US" altLang="ja-JP" dirty="0" err="1">
                <a:latin typeface="メイリオ" panose="020B0604030504040204" pitchFamily="50" charset="-128"/>
                <a:ea typeface="メイリオ" panose="020B0604030504040204" pitchFamily="50" charset="-128"/>
              </a:rPr>
              <a:t>pptx</a:t>
            </a:r>
            <a:r>
              <a:rPr lang="en-US" altLang="ja-JP" dirty="0">
                <a:latin typeface="メイリオ" panose="020B0604030504040204" pitchFamily="50" charset="-128"/>
                <a:ea typeface="メイリオ" panose="020B0604030504040204" pitchFamily="50" charset="-128"/>
              </a:rPr>
              <a:t> </a:t>
            </a:r>
            <a:r>
              <a:rPr lang="ja-JP" altLang="en-US" dirty="0" smtClean="0">
                <a:latin typeface="メイリオ" panose="020B0604030504040204" pitchFamily="50" charset="-128"/>
                <a:ea typeface="メイリオ" panose="020B0604030504040204" pitchFamily="50" charset="-128"/>
              </a:rPr>
              <a:t>）から</a:t>
            </a:r>
            <a:r>
              <a:rPr lang="ja-JP" altLang="en-US" dirty="0">
                <a:latin typeface="メイリオ" panose="020B0604030504040204" pitchFamily="50" charset="-128"/>
                <a:ea typeface="メイリオ" panose="020B0604030504040204" pitchFamily="50" charset="-128"/>
              </a:rPr>
              <a:t>，自動で英文データを抽出し， 英単語の出現頻度を計算することが</a:t>
            </a:r>
            <a:r>
              <a:rPr lang="ja-JP" altLang="en-US" dirty="0" smtClean="0">
                <a:latin typeface="メイリオ" panose="020B0604030504040204" pitchFamily="50" charset="-128"/>
                <a:ea typeface="メイリオ" panose="020B0604030504040204" pitchFamily="50" charset="-128"/>
              </a:rPr>
              <a:t>でき</a:t>
            </a:r>
            <a:r>
              <a:rPr lang="ja-JP" altLang="en-US" dirty="0">
                <a:latin typeface="メイリオ" panose="020B0604030504040204" pitchFamily="50" charset="-128"/>
                <a:ea typeface="メイリオ" panose="020B0604030504040204" pitchFamily="50" charset="-128"/>
              </a:rPr>
              <a:t>る</a:t>
            </a:r>
            <a:r>
              <a:rPr lang="ja-JP" altLang="en-US" dirty="0" smtClean="0">
                <a:latin typeface="メイリオ" panose="020B0604030504040204" pitchFamily="50" charset="-128"/>
                <a:ea typeface="メイリオ" panose="020B0604030504040204" pitchFamily="50" charset="-128"/>
              </a:rPr>
              <a:t>． </a:t>
            </a:r>
            <a:endParaRPr kumimoji="1" lang="ja-JP" altLang="en-US" dirty="0">
              <a:latin typeface="メイリオ" panose="020B0604030504040204" pitchFamily="50" charset="-128"/>
              <a:ea typeface="メイリオ" panose="020B0604030504040204" pitchFamily="50" charset="-128"/>
            </a:endParaRPr>
          </a:p>
        </p:txBody>
      </p:sp>
      <p:pic>
        <p:nvPicPr>
          <p:cNvPr id="9" name="図 8"/>
          <p:cNvPicPr/>
          <p:nvPr/>
        </p:nvPicPr>
        <p:blipFill rotWithShape="1">
          <a:blip r:embed="rId2"/>
          <a:srcRect l="10609" r="11755"/>
          <a:stretch/>
        </p:blipFill>
        <p:spPr bwMode="auto">
          <a:xfrm>
            <a:off x="4969741" y="3390841"/>
            <a:ext cx="2413000" cy="2912745"/>
          </a:xfrm>
          <a:prstGeom prst="rect">
            <a:avLst/>
          </a:prstGeom>
          <a:ln>
            <a:noFill/>
          </a:ln>
          <a:extLst>
            <a:ext uri="{53640926-AAD7-44D8-BBD7-CCE9431645EC}">
              <a14:shadowObscured xmlns:a14="http://schemas.microsoft.com/office/drawing/2010/main"/>
            </a:ext>
          </a:extLst>
        </p:spPr>
      </p:pic>
      <p:pic>
        <p:nvPicPr>
          <p:cNvPr id="11" name="図 10"/>
          <p:cNvPicPr/>
          <p:nvPr/>
        </p:nvPicPr>
        <p:blipFill rotWithShape="1">
          <a:blip r:embed="rId3"/>
          <a:srcRect b="32556"/>
          <a:stretch/>
        </p:blipFill>
        <p:spPr>
          <a:xfrm>
            <a:off x="4888461" y="2097168"/>
            <a:ext cx="3108960" cy="1137473"/>
          </a:xfrm>
          <a:prstGeom prst="rect">
            <a:avLst/>
          </a:prstGeom>
        </p:spPr>
      </p:pic>
      <p:sp>
        <p:nvSpPr>
          <p:cNvPr id="14" name="テキスト ボックス 13"/>
          <p:cNvSpPr txBox="1"/>
          <p:nvPr/>
        </p:nvSpPr>
        <p:spPr>
          <a:xfrm>
            <a:off x="939248" y="3620647"/>
            <a:ext cx="3538899" cy="923330"/>
          </a:xfrm>
          <a:prstGeom prst="rect">
            <a:avLst/>
          </a:prstGeom>
          <a:noFill/>
        </p:spPr>
        <p:txBody>
          <a:bodyPr wrap="square" rtlCol="0">
            <a:spAutoFit/>
          </a:bodyPr>
          <a:lstStyle/>
          <a:p>
            <a:r>
              <a:rPr lang="ja-JP" altLang="en-US" dirty="0">
                <a:latin typeface="メイリオ" panose="020B0604030504040204" pitchFamily="50" charset="-128"/>
                <a:ea typeface="メイリオ" panose="020B0604030504040204" pitchFamily="50" charset="-128"/>
              </a:rPr>
              <a:t>英文発話の正誤判定を行うために，</a:t>
            </a:r>
            <a:r>
              <a:rPr lang="ja-JP" altLang="en-US" dirty="0" smtClean="0">
                <a:latin typeface="メイリオ" panose="020B0604030504040204" pitchFamily="50" charset="-128"/>
                <a:ea typeface="メイリオ" panose="020B0604030504040204" pitchFamily="50" charset="-128"/>
              </a:rPr>
              <a:t>音声</a:t>
            </a:r>
            <a:r>
              <a:rPr lang="ja-JP" altLang="en-US" dirty="0">
                <a:latin typeface="メイリオ" panose="020B0604030504040204" pitchFamily="50" charset="-128"/>
                <a:ea typeface="メイリオ" panose="020B0604030504040204" pitchFamily="50" charset="-128"/>
              </a:rPr>
              <a:t>認識 </a:t>
            </a:r>
            <a:r>
              <a:rPr lang="en-US" altLang="ja-JP" dirty="0">
                <a:latin typeface="メイリオ" panose="020B0604030504040204" pitchFamily="50" charset="-128"/>
                <a:ea typeface="メイリオ" panose="020B0604030504040204" pitchFamily="50" charset="-128"/>
              </a:rPr>
              <a:t>API </a:t>
            </a:r>
            <a:r>
              <a:rPr lang="ja-JP" altLang="en-US" dirty="0">
                <a:latin typeface="メイリオ" panose="020B0604030504040204" pitchFamily="50" charset="-128"/>
                <a:ea typeface="メイリオ" panose="020B0604030504040204" pitchFamily="50" charset="-128"/>
              </a:rPr>
              <a:t>である </a:t>
            </a:r>
            <a:r>
              <a:rPr lang="en-US" altLang="ja-JP" dirty="0">
                <a:latin typeface="メイリオ" panose="020B0604030504040204" pitchFamily="50" charset="-128"/>
                <a:ea typeface="メイリオ" panose="020B0604030504040204" pitchFamily="50" charset="-128"/>
              </a:rPr>
              <a:t>Google Speech API </a:t>
            </a:r>
            <a:r>
              <a:rPr lang="ja-JP" altLang="en-US" dirty="0" smtClean="0">
                <a:latin typeface="メイリオ" panose="020B0604030504040204" pitchFamily="50" charset="-128"/>
                <a:ea typeface="メイリオ" panose="020B0604030504040204" pitchFamily="50" charset="-128"/>
              </a:rPr>
              <a:t>を使用した． </a:t>
            </a:r>
            <a:endParaRPr kumimoji="1" lang="ja-JP" altLang="en-US" dirty="0">
              <a:latin typeface="メイリオ" panose="020B0604030504040204" pitchFamily="50" charset="-128"/>
              <a:ea typeface="メイリオ" panose="020B0604030504040204" pitchFamily="50" charset="-128"/>
            </a:endParaRPr>
          </a:p>
        </p:txBody>
      </p:sp>
      <p:sp>
        <p:nvSpPr>
          <p:cNvPr id="15" name="テキスト ボックス 14"/>
          <p:cNvSpPr txBox="1"/>
          <p:nvPr/>
        </p:nvSpPr>
        <p:spPr>
          <a:xfrm>
            <a:off x="939248" y="4847213"/>
            <a:ext cx="3538899" cy="1200329"/>
          </a:xfrm>
          <a:prstGeom prst="rect">
            <a:avLst/>
          </a:prstGeom>
          <a:noFill/>
        </p:spPr>
        <p:txBody>
          <a:bodyPr wrap="square" rtlCol="0">
            <a:spAutoFit/>
          </a:bodyPr>
          <a:lstStyle/>
          <a:p>
            <a:r>
              <a:rPr lang="ja-JP" altLang="en-US" dirty="0" smtClean="0">
                <a:latin typeface="メイリオ" panose="020B0604030504040204" pitchFamily="50" charset="-128"/>
                <a:ea typeface="メイリオ" panose="020B0604030504040204" pitchFamily="50" charset="-128"/>
              </a:rPr>
              <a:t>発話練習用の例文データベースとして，</a:t>
            </a:r>
            <a:r>
              <a:rPr lang="en-US" altLang="ja-JP" dirty="0">
                <a:latin typeface="メイリオ" panose="020B0604030504040204" pitchFamily="50" charset="-128"/>
                <a:ea typeface="メイリオ" panose="020B0604030504040204" pitchFamily="50" charset="-128"/>
              </a:rPr>
              <a:t>Academic </a:t>
            </a:r>
            <a:r>
              <a:rPr lang="en-US" altLang="ja-JP" dirty="0" err="1" smtClean="0">
                <a:latin typeface="メイリオ" panose="020B0604030504040204" pitchFamily="50" charset="-128"/>
                <a:ea typeface="メイリオ" panose="020B0604030504040204" pitchFamily="50" charset="-128"/>
              </a:rPr>
              <a:t>Phrasebank</a:t>
            </a:r>
            <a:r>
              <a:rPr lang="ja-JP" altLang="en-US" dirty="0">
                <a:latin typeface="メイリオ" panose="020B0604030504040204" pitchFamily="50" charset="-128"/>
                <a:ea typeface="メイリオ" panose="020B0604030504040204" pitchFamily="50" charset="-128"/>
              </a:rPr>
              <a:t>と英借文</a:t>
            </a:r>
            <a:r>
              <a:rPr lang="ja-JP" altLang="en-US" dirty="0" smtClean="0">
                <a:latin typeface="メイリオ" panose="020B0604030504040204" pitchFamily="50" charset="-128"/>
                <a:ea typeface="メイリオ" panose="020B0604030504040204" pitchFamily="50" charset="-128"/>
              </a:rPr>
              <a:t>ドットコムの英文を利用した． </a:t>
            </a:r>
            <a:endParaRPr kumimoji="1" lang="ja-JP" altLang="en-US"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33998423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latin typeface="メイリオ" panose="020B0604030504040204" pitchFamily="50" charset="-128"/>
                <a:ea typeface="メイリオ" panose="020B0604030504040204" pitchFamily="50" charset="-128"/>
              </a:rPr>
              <a:t>プロトタイプシステム図</a:t>
            </a:r>
            <a:endParaRPr kumimoji="1" lang="ja-JP" altLang="en-US" dirty="0">
              <a:latin typeface="メイリオ" panose="020B0604030504040204" pitchFamily="50" charset="-128"/>
              <a:ea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F0C8BD7C-297B-4AB2-8DEE-2A64CFBF57C1}" type="slidenum">
              <a:rPr lang="ja-JP" altLang="en-US" smtClean="0"/>
              <a:pPr/>
              <a:t>9</a:t>
            </a:fld>
            <a:endParaRPr lang="ja-JP" altLang="en-US" dirty="0"/>
          </a:p>
        </p:txBody>
      </p:sp>
      <p:pic>
        <p:nvPicPr>
          <p:cNvPr id="3" name="図 2"/>
          <p:cNvPicPr>
            <a:picLocks noChangeAspect="1"/>
          </p:cNvPicPr>
          <p:nvPr/>
        </p:nvPicPr>
        <p:blipFill>
          <a:blip r:embed="rId2"/>
          <a:stretch>
            <a:fillRect/>
          </a:stretch>
        </p:blipFill>
        <p:spPr>
          <a:xfrm>
            <a:off x="1549407" y="2233328"/>
            <a:ext cx="6398334" cy="3412950"/>
          </a:xfrm>
          <a:prstGeom prst="rect">
            <a:avLst/>
          </a:prstGeom>
        </p:spPr>
      </p:pic>
    </p:spTree>
    <p:extLst>
      <p:ext uri="{BB962C8B-B14F-4D97-AF65-F5344CB8AC3E}">
        <p14:creationId xmlns:p14="http://schemas.microsoft.com/office/powerpoint/2010/main" val="1879373012"/>
      </p:ext>
    </p:extLst>
  </p:cSld>
  <p:clrMapOvr>
    <a:masterClrMapping/>
  </p:clrMapOvr>
  <p:timing>
    <p:tnLst>
      <p:par>
        <p:cTn id="1" dur="indefinite" restart="never" nodeType="tmRoot"/>
      </p:par>
    </p:tnLst>
  </p:timing>
</p:sld>
</file>

<file path=ppt/theme/theme1.xml><?xml version="1.0" encoding="utf-8"?>
<a:theme xmlns:a="http://schemas.openxmlformats.org/drawingml/2006/main" name="レトロスペクト">
  <a:themeElements>
    <a:clrScheme name="暖かみのある青">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レトロスペクト">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レトロスペクト">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lnDef>
      <a:spPr>
        <a:ln>
          <a:tailEnd type="arrow"/>
        </a:ln>
      </a:spPr>
      <a:bodyPr/>
      <a:lstStyle/>
      <a:style>
        <a:lnRef idx="1">
          <a:schemeClr val="accent2"/>
        </a:lnRef>
        <a:fillRef idx="0">
          <a:schemeClr val="accent2"/>
        </a:fillRef>
        <a:effectRef idx="0">
          <a:schemeClr val="accent2"/>
        </a:effectRef>
        <a:fontRef idx="minor">
          <a:schemeClr val="tx1"/>
        </a:fontRef>
      </a:style>
    </a:lnDef>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12331</TotalTime>
  <Words>1909</Words>
  <Application>Microsoft Office PowerPoint</Application>
  <PresentationFormat>画面に合わせる (4:3)</PresentationFormat>
  <Paragraphs>279</Paragraphs>
  <Slides>31</Slides>
  <Notes>1</Notes>
  <HiddenSlides>6</HiddenSlides>
  <MMClips>0</MMClips>
  <ScaleCrop>false</ScaleCrop>
  <HeadingPairs>
    <vt:vector size="6" baseType="variant">
      <vt:variant>
        <vt:lpstr>使用されているフォント</vt:lpstr>
      </vt:variant>
      <vt:variant>
        <vt:i4>12</vt:i4>
      </vt:variant>
      <vt:variant>
        <vt:lpstr>テーマ</vt:lpstr>
      </vt:variant>
      <vt:variant>
        <vt:i4>1</vt:i4>
      </vt:variant>
      <vt:variant>
        <vt:lpstr>スライド タイトル</vt:lpstr>
      </vt:variant>
      <vt:variant>
        <vt:i4>31</vt:i4>
      </vt:variant>
    </vt:vector>
  </HeadingPairs>
  <TitlesOfParts>
    <vt:vector size="44" baseType="lpstr">
      <vt:lpstr>ＭＳ Ｐゴシック</vt:lpstr>
      <vt:lpstr>ＭＳ ゴシック</vt:lpstr>
      <vt:lpstr>ＭＳ 明朝</vt:lpstr>
      <vt:lpstr>新細明體</vt:lpstr>
      <vt:lpstr>メイリオ</vt:lpstr>
      <vt:lpstr>Arial</vt:lpstr>
      <vt:lpstr>Calibri</vt:lpstr>
      <vt:lpstr>Calibri Light</vt:lpstr>
      <vt:lpstr>Cambria Math</vt:lpstr>
      <vt:lpstr>Century</vt:lpstr>
      <vt:lpstr>Times New Roman</vt:lpstr>
      <vt:lpstr>Wingdings</vt:lpstr>
      <vt:lpstr>レトロスペクト</vt:lpstr>
      <vt:lpstr>学習者の読み書き頻度に基づいた 英語スピーキング学習支援システム </vt:lpstr>
      <vt:lpstr>背景</vt:lpstr>
      <vt:lpstr>関連研究</vt:lpstr>
      <vt:lpstr>研究目的</vt:lpstr>
      <vt:lpstr>研究アプローチ</vt:lpstr>
      <vt:lpstr>読み書き頻度による出題が有効と思われる例</vt:lpstr>
      <vt:lpstr>提案方式</vt:lpstr>
      <vt:lpstr>実装</vt:lpstr>
      <vt:lpstr>プロトタイプシステム図</vt:lpstr>
      <vt:lpstr>主な実装</vt:lpstr>
      <vt:lpstr>(1)英単語頻度算出機能</vt:lpstr>
      <vt:lpstr>(2)英語例文出題機能</vt:lpstr>
      <vt:lpstr>英語例文出題機能 </vt:lpstr>
      <vt:lpstr>式</vt:lpstr>
      <vt:lpstr>PowerPoint プレゼンテーション</vt:lpstr>
      <vt:lpstr>PowerPoint プレゼンテーション</vt:lpstr>
      <vt:lpstr>実験目的</vt:lpstr>
      <vt:lpstr>実験1データ</vt:lpstr>
      <vt:lpstr>例文データ</vt:lpstr>
      <vt:lpstr>実験1手順</vt:lpstr>
      <vt:lpstr>実験1結果</vt:lpstr>
      <vt:lpstr>実験1結果への</vt:lpstr>
      <vt:lpstr>英借文ドットコム</vt:lpstr>
      <vt:lpstr>PowerPoint プレゼンテーション</vt:lpstr>
      <vt:lpstr>実験目的</vt:lpstr>
      <vt:lpstr>実験手順</vt:lpstr>
      <vt:lpstr>ランダム出題システム</vt:lpstr>
      <vt:lpstr>発音テストシステム</vt:lpstr>
      <vt:lpstr>例文データについて</vt:lpstr>
      <vt:lpstr>今後のスケジュール</vt:lpstr>
      <vt:lpstr>本研究のアプローチ</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熱帯魚の画像認識</dc:title>
  <dc:creator>1421166</dc:creator>
  <cp:lastModifiedBy>kaisei aoki</cp:lastModifiedBy>
  <cp:revision>394</cp:revision>
  <dcterms:created xsi:type="dcterms:W3CDTF">2017-04-11T06:26:01Z</dcterms:created>
  <dcterms:modified xsi:type="dcterms:W3CDTF">2017-12-10T15:03:46Z</dcterms:modified>
</cp:coreProperties>
</file>