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8"/>
  </p:notesMasterIdLst>
  <p:sldIdLst>
    <p:sldId id="257" r:id="rId2"/>
    <p:sldId id="279" r:id="rId3"/>
    <p:sldId id="282" r:id="rId4"/>
    <p:sldId id="281" r:id="rId5"/>
    <p:sldId id="300" r:id="rId6"/>
    <p:sldId id="304" r:id="rId7"/>
    <p:sldId id="283" r:id="rId8"/>
    <p:sldId id="303" r:id="rId9"/>
    <p:sldId id="305" r:id="rId10"/>
    <p:sldId id="301" r:id="rId11"/>
    <p:sldId id="287" r:id="rId12"/>
    <p:sldId id="288" r:id="rId13"/>
    <p:sldId id="302" r:id="rId14"/>
    <p:sldId id="292" r:id="rId15"/>
    <p:sldId id="293" r:id="rId16"/>
    <p:sldId id="306" r:id="rId17"/>
  </p:sldIdLst>
  <p:sldSz cx="9144000" cy="6858000" type="screen4x3"/>
  <p:notesSz cx="6735763" cy="98663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74" autoAdjust="0"/>
    <p:restoredTop sz="72425" autoAdjust="0"/>
  </p:normalViewPr>
  <p:slideViewPr>
    <p:cSldViewPr snapToGrid="0">
      <p:cViewPr varScale="1">
        <p:scale>
          <a:sx n="80" d="100"/>
          <a:sy n="80" d="100"/>
        </p:scale>
        <p:origin x="108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8EB05C-B41B-4ABD-8874-FA1BE37EF88D}" type="datetimeFigureOut">
              <a:rPr kumimoji="1" lang="ja-JP" altLang="en-US" smtClean="0"/>
              <a:t>2017/10/11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9350" y="1233488"/>
            <a:ext cx="4437063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C9ED15-73D3-44F2-B2AA-8A91466ACF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9880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1E1092-82E5-419A-B79E-21E0AC79859A}" type="slidenum">
              <a:rPr lang="ja-JP" altLang="en-US" smtClean="0">
                <a:solidFill>
                  <a:prstClr val="black"/>
                </a:solidFill>
              </a:rPr>
              <a:pPr/>
              <a:t>1</a:t>
            </a:fld>
            <a:endParaRPr lang="ja-JP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65188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C9ED15-73D3-44F2-B2AA-8A91466ACFDC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32679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作問支援ということで，気軽に利用する人などにはスマートフォンでの音声入力や，</a:t>
            </a:r>
            <a:endParaRPr kumimoji="1" lang="en-US" altLang="ja-JP" dirty="0" smtClean="0"/>
          </a:p>
          <a:p>
            <a:r>
              <a:rPr kumimoji="1" lang="ja-JP" altLang="en-US" dirty="0" smtClean="0"/>
              <a:t>本格的に大量のデータを扱いたい人には</a:t>
            </a:r>
            <a:r>
              <a:rPr kumimoji="1" lang="en-US" altLang="ja-JP" dirty="0" smtClean="0"/>
              <a:t>CSV</a:t>
            </a:r>
            <a:r>
              <a:rPr kumimoji="1" lang="ja-JP" altLang="en-US" dirty="0" smtClean="0"/>
              <a:t>入力などを用意します．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ダウンロードして持っている単語帳を編集し，自分のものにできる．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C9ED15-73D3-44F2-B2AA-8A91466ACFDC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98543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音声入力による容易な問題作成機能も付与する．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C9ED15-73D3-44F2-B2AA-8A91466ACFDC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79233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ユーザー識別のログイン機能，単語帳を作成する作成機能，投稿や共有を行う機能，学習時の学習機能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中間発表までに作成者へのフォローアップといった，利用状況の把握する機能を考える．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C9ED15-73D3-44F2-B2AA-8A91466ACFDC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58283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今後は簡単な学習機能を実装させる．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C9ED15-73D3-44F2-B2AA-8A91466ACFDC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55993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所持している単語帳のジャンルから推測しますが，ログの単語の正答率からもいいかもしれないと考えています．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C9ED15-73D3-44F2-B2AA-8A91466ACFDC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57484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学習者の利用状況を作問者にフォローアップすることで，作問意識を向上</a:t>
            </a:r>
            <a:endParaRPr kumimoji="1" lang="en-US" altLang="ja-JP" dirty="0" smtClean="0"/>
          </a:p>
          <a:p>
            <a:r>
              <a:rPr kumimoji="1" lang="ja-JP" altLang="en-US" dirty="0" smtClean="0"/>
              <a:t>問題数が増え，評価により差別化をし，より良い問題が作成される．</a:t>
            </a:r>
            <a:endParaRPr kumimoji="1" lang="en-US" altLang="ja-JP" dirty="0" smtClean="0"/>
          </a:p>
          <a:p>
            <a:r>
              <a:rPr kumimoji="1" lang="ja-JP" altLang="en-US" dirty="0" smtClean="0"/>
              <a:t>好循環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 smtClean="0"/>
              <a:t>1</a:t>
            </a:r>
            <a:r>
              <a:rPr kumimoji="1" lang="ja-JP" altLang="en-US" dirty="0" err="1" smtClean="0"/>
              <a:t>つの</a:t>
            </a:r>
            <a:r>
              <a:rPr kumimoji="1" lang="ja-JP" altLang="en-US" dirty="0" smtClean="0"/>
              <a:t>データベースに大多数のリスト（単語帳）を保持．各学習者が自由にリストをアップロードダウンロードできる．</a:t>
            </a:r>
            <a:r>
              <a:rPr kumimoji="1" lang="en-US" altLang="ja-JP" dirty="0" smtClean="0"/>
              <a:t>MySQL</a:t>
            </a:r>
            <a:r>
              <a:rPr kumimoji="1" lang="ja-JP" altLang="en-US" dirty="0" smtClean="0"/>
              <a:t>により実装．</a:t>
            </a:r>
          </a:p>
          <a:p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C9ED15-73D3-44F2-B2AA-8A91466ACFDC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96017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・学習の管理：問題の管理，学習状況の管理，学習者の管理などの電子的な利点があります．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endParaRPr kumimoji="1" lang="en-US" altLang="ja-JP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 smtClean="0"/>
              <a:t>・学びたいものを大まかにしか選べない</a:t>
            </a:r>
            <a:endParaRPr kumimoji="1" lang="en-US" altLang="ja-JP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 smtClean="0"/>
              <a:t>・学習効果が薄いと学習の継続は難しい．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en-US" altLang="ja-JP" dirty="0" smtClean="0"/>
              <a:t>[e</a:t>
            </a:r>
            <a:r>
              <a:rPr kumimoji="1" lang="ja-JP" altLang="en-US" dirty="0" smtClean="0"/>
              <a:t>ラーニングの問題点</a:t>
            </a:r>
            <a:r>
              <a:rPr kumimoji="1" lang="en-US" altLang="ja-JP" dirty="0" smtClean="0"/>
              <a:t>]</a:t>
            </a:r>
          </a:p>
          <a:p>
            <a:r>
              <a:rPr kumimoji="1" lang="ja-JP" altLang="en-US" dirty="0" smtClean="0"/>
              <a:t>座学はいくらでも本がある．</a:t>
            </a:r>
            <a:endParaRPr kumimoji="1" lang="en-US" altLang="ja-JP" dirty="0" smtClean="0"/>
          </a:p>
          <a:p>
            <a:r>
              <a:rPr kumimoji="1" lang="en-US" altLang="ja-JP" dirty="0" smtClean="0"/>
              <a:t>e</a:t>
            </a:r>
            <a:r>
              <a:rPr kumimoji="1" lang="ja-JP" altLang="en-US" dirty="0" smtClean="0"/>
              <a:t>ラーニングは登録されている問題のみで少ない．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C9ED15-73D3-44F2-B2AA-8A91466ACFDC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61805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英単語学習</a:t>
            </a:r>
            <a:endParaRPr kumimoji="1" lang="en-US" altLang="ja-JP" dirty="0" smtClean="0"/>
          </a:p>
          <a:p>
            <a:r>
              <a:rPr kumimoji="1" lang="ja-JP" altLang="en-US" dirty="0" smtClean="0"/>
              <a:t>反復と復習，連想，耳目手口を使う，興味を持つ，文中で記憶する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メンタリングシステム</a:t>
            </a:r>
            <a:endParaRPr kumimoji="1" lang="en-US" altLang="ja-JP" dirty="0" smtClean="0"/>
          </a:p>
          <a:p>
            <a:r>
              <a:rPr lang="ja-JP" altLang="en-US" dirty="0" smtClean="0"/>
              <a:t>インタラクティブ性による</a:t>
            </a:r>
            <a:r>
              <a:rPr lang="en-US" altLang="ja-JP" dirty="0" smtClean="0"/>
              <a:t>e-Learning</a:t>
            </a:r>
            <a:r>
              <a:rPr lang="ja-JP" altLang="en-US" dirty="0" smtClean="0"/>
              <a:t>の学習者と講師との意思疎通</a:t>
            </a:r>
            <a:endParaRPr lang="en-US" altLang="ja-JP" dirty="0" smtClean="0"/>
          </a:p>
          <a:p>
            <a:r>
              <a:rPr kumimoji="1" lang="ja-JP" altLang="en-US" dirty="0" smtClean="0"/>
              <a:t>メンタリングにより学習満足度を高め，ドロップアウト率を低下させる</a:t>
            </a:r>
            <a:endParaRPr kumimoji="1" lang="en-US" altLang="ja-JP" dirty="0" smtClean="0"/>
          </a:p>
          <a:p>
            <a:r>
              <a:rPr kumimoji="1" lang="ja-JP" altLang="en-US" dirty="0" smtClean="0"/>
              <a:t>振る舞い取得による学習者分析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アプリケーション：</a:t>
            </a:r>
            <a:r>
              <a:rPr kumimoji="1" lang="en-US" altLang="ja-JP" dirty="0" err="1" smtClean="0"/>
              <a:t>Zuknow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C9ED15-73D3-44F2-B2AA-8A91466ACFDC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1293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タイムリーなランキング，学習者のジャンルから分析したランキング，評価の高いランキング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投稿型のメリット</a:t>
            </a:r>
            <a:endParaRPr kumimoji="1" lang="en-US" altLang="ja-JP" dirty="0" smtClean="0"/>
          </a:p>
          <a:p>
            <a:r>
              <a:rPr kumimoji="1" lang="ja-JP" altLang="en-US" dirty="0" smtClean="0"/>
              <a:t>・従来，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対多の学習に対し，多対多での</a:t>
            </a:r>
            <a:r>
              <a:rPr kumimoji="1" lang="en-US" altLang="ja-JP" dirty="0" smtClean="0"/>
              <a:t>e</a:t>
            </a:r>
            <a:r>
              <a:rPr kumimoji="1" lang="ja-JP" altLang="en-US" dirty="0" smtClean="0"/>
              <a:t>ラーニングを提供．</a:t>
            </a:r>
            <a:endParaRPr kumimoji="1" lang="en-US" altLang="ja-JP" dirty="0" smtClean="0"/>
          </a:p>
          <a:p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C9ED15-73D3-44F2-B2AA-8A91466ACFDC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84445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タイムリーなランキング，学習者のジャンルから分析したランキング，評価の高いランキング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en-US" altLang="ja-JP" dirty="0" smtClean="0"/>
              <a:t>1</a:t>
            </a:r>
            <a:r>
              <a:rPr kumimoji="1" lang="ja-JP" altLang="en-US" dirty="0" smtClean="0"/>
              <a:t>対多：</a:t>
            </a:r>
            <a:endParaRPr kumimoji="1" lang="en-US" altLang="ja-JP" dirty="0" smtClean="0"/>
          </a:p>
          <a:p>
            <a:r>
              <a:rPr kumimoji="1" lang="ja-JP" altLang="en-US" dirty="0" smtClean="0"/>
              <a:t>多対多：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投稿する意欲向上のために</a:t>
            </a:r>
            <a:endParaRPr kumimoji="1" lang="en-US" altLang="ja-JP" dirty="0" smtClean="0"/>
          </a:p>
          <a:p>
            <a:r>
              <a:rPr kumimoji="1" lang="ja-JP" altLang="en-US" dirty="0" smtClean="0"/>
              <a:t>ダウンロード数だけでなく，利用状況の把握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評価：どれだけの価値・価格があるかをみさだめる．</a:t>
            </a:r>
            <a:endParaRPr kumimoji="1" lang="en-US" altLang="ja-JP" dirty="0" smtClean="0"/>
          </a:p>
          <a:p>
            <a:r>
              <a:rPr kumimoji="1" lang="en-US" altLang="ja-JP" dirty="0" smtClean="0"/>
              <a:t>-------------------------------------------------------------------------------</a:t>
            </a:r>
          </a:p>
          <a:p>
            <a:r>
              <a:rPr kumimoji="1" lang="ja-JP" altLang="en-US" dirty="0" smtClean="0"/>
              <a:t>自分が今、どの問題で学習したらいいのかを把握する．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C9ED15-73D3-44F2-B2AA-8A91466ACFDC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06546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学習者の利用状況を作問者にフォローアップすることで，作問意識を向上</a:t>
            </a:r>
            <a:endParaRPr kumimoji="1" lang="en-US" altLang="ja-JP" dirty="0" smtClean="0"/>
          </a:p>
          <a:p>
            <a:r>
              <a:rPr kumimoji="1" lang="ja-JP" altLang="en-US" dirty="0" smtClean="0"/>
              <a:t>問題数が増え，評価により差別化をし，より良い問題が作成される．</a:t>
            </a:r>
            <a:endParaRPr kumimoji="1" lang="en-US" altLang="ja-JP" dirty="0" smtClean="0"/>
          </a:p>
          <a:p>
            <a:r>
              <a:rPr kumimoji="1" lang="ja-JP" altLang="en-US" dirty="0" smtClean="0"/>
              <a:t>好循環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C9ED15-73D3-44F2-B2AA-8A91466ACFDC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28185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C9ED15-73D3-44F2-B2AA-8A91466ACFDC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7129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(2017/10/4)</a:t>
            </a:r>
          </a:p>
          <a:p>
            <a:r>
              <a:rPr kumimoji="1" lang="ja-JP" altLang="en-US" dirty="0" smtClean="0"/>
              <a:t>・</a:t>
            </a:r>
            <a:r>
              <a:rPr kumimoji="1" lang="en-US" altLang="ja-JP" dirty="0" smtClean="0"/>
              <a:t>OC</a:t>
            </a:r>
            <a:r>
              <a:rPr kumimoji="1" lang="ja-JP" altLang="en-US" dirty="0" smtClean="0"/>
              <a:t>用に急ぎで作ったもの．</a:t>
            </a:r>
            <a:endParaRPr kumimoji="1" lang="en-US" altLang="ja-JP" dirty="0" smtClean="0"/>
          </a:p>
          <a:p>
            <a:r>
              <a:rPr kumimoji="1" lang="ja-JP" altLang="en-US" dirty="0" smtClean="0"/>
              <a:t>・もっと</a:t>
            </a:r>
            <a:r>
              <a:rPr kumimoji="1" lang="en-US" altLang="ja-JP" dirty="0" smtClean="0"/>
              <a:t>UI</a:t>
            </a:r>
            <a:r>
              <a:rPr kumimoji="1" lang="ja-JP" altLang="en-US" dirty="0" smtClean="0"/>
              <a:t>を考える．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C9ED15-73D3-44F2-B2AA-8A91466ACFDC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75484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(2017/10/4)</a:t>
            </a:r>
          </a:p>
          <a:p>
            <a:r>
              <a:rPr kumimoji="1" lang="ja-JP" altLang="en-US" dirty="0" smtClean="0"/>
              <a:t>・解答ログが取れると，苦手単語などが分かる．</a:t>
            </a:r>
            <a:endParaRPr kumimoji="1" lang="en-US" altLang="ja-JP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 smtClean="0"/>
              <a:t>・単語ごとの正答率からも，問題を推奨できるのかも．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C9ED15-73D3-44F2-B2AA-8A91466ACFDC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2135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46636-B21A-4D69-9D48-9D7EBE0AE5B6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2017/10/11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209D8-C8AF-4107-B88E-16B235E4876C}" type="slidenum">
              <a:rPr lang="ja-JP" altLang="en-US" smtClean="0">
                <a:solidFill>
                  <a:prstClr val="black"/>
                </a:solidFill>
              </a:rPr>
              <a:pPr/>
              <a:t>‹#›</a:t>
            </a:fld>
            <a:endParaRPr lang="ja-JP" altLang="en-US" dirty="0">
              <a:solidFill>
                <a:prstClr val="black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65142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D6901-C475-4F22-94BE-11406DF1666C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2017/10/11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209D8-C8AF-4107-B88E-16B235E4876C}" type="slidenum">
              <a:rPr lang="ja-JP" altLang="en-US" smtClean="0">
                <a:solidFill>
                  <a:prstClr val="black"/>
                </a:solidFill>
              </a:rPr>
              <a:pPr/>
              <a:t>‹#›</a:t>
            </a:fld>
            <a:endParaRPr lang="ja-JP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9680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B80C1-CC76-4A78-A028-EB6B7B6CF692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2017/10/11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209D8-C8AF-4107-B88E-16B235E4876C}" type="slidenum">
              <a:rPr lang="ja-JP" altLang="en-US" smtClean="0">
                <a:solidFill>
                  <a:prstClr val="black"/>
                </a:solidFill>
              </a:rPr>
              <a:pPr/>
              <a:t>‹#›</a:t>
            </a:fld>
            <a:endParaRPr lang="ja-JP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6177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EE7CC-2BE0-4FBF-975C-77D34B1EF4D2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2017/10/11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209D8-C8AF-4107-B88E-16B235E4876C}" type="slidenum">
              <a:rPr lang="ja-JP" altLang="en-US" smtClean="0">
                <a:solidFill>
                  <a:prstClr val="black"/>
                </a:solidFill>
              </a:rPr>
              <a:pPr/>
              <a:t>‹#›</a:t>
            </a:fld>
            <a:endParaRPr lang="ja-JP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88192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26F8F-5CC7-452F-B419-D054A2A3370B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2017/10/11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209D8-C8AF-4107-B88E-16B235E4876C}" type="slidenum">
              <a:rPr lang="ja-JP" altLang="en-US" smtClean="0">
                <a:solidFill>
                  <a:prstClr val="black"/>
                </a:solidFill>
              </a:rPr>
              <a:pPr/>
              <a:t>‹#›</a:t>
            </a:fld>
            <a:endParaRPr lang="ja-JP" altLang="en-US">
              <a:solidFill>
                <a:prstClr val="black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0171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CBE04-2E3F-47C3-965C-627C245E9086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2017/10/11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209D8-C8AF-4107-B88E-16B235E4876C}" type="slidenum">
              <a:rPr lang="ja-JP" altLang="en-US" smtClean="0">
                <a:solidFill>
                  <a:prstClr val="black"/>
                </a:solidFill>
              </a:rPr>
              <a:pPr/>
              <a:t>‹#›</a:t>
            </a:fld>
            <a:endParaRPr lang="ja-JP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1346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6A1C-F188-47C3-B0F3-E6CB1A4A4D90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2017/10/11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209D8-C8AF-4107-B88E-16B235E4876C}" type="slidenum">
              <a:rPr lang="ja-JP" altLang="en-US" smtClean="0">
                <a:solidFill>
                  <a:prstClr val="black"/>
                </a:solidFill>
              </a:rPr>
              <a:pPr/>
              <a:t>‹#›</a:t>
            </a:fld>
            <a:endParaRPr lang="ja-JP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1341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BD779-F998-4532-B357-651CA15D21DB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2017/10/11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209D8-C8AF-4107-B88E-16B235E4876C}" type="slidenum">
              <a:rPr lang="ja-JP" altLang="en-US" smtClean="0">
                <a:solidFill>
                  <a:prstClr val="black"/>
                </a:solidFill>
              </a:rPr>
              <a:pPr/>
              <a:t>‹#›</a:t>
            </a:fld>
            <a:endParaRPr lang="ja-JP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047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7FBF9-697E-4CF2-B0BF-79CEEBE760DB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2017/10/11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209D8-C8AF-4107-B88E-16B235E4876C}" type="slidenum">
              <a:rPr lang="ja-JP" altLang="en-US" smtClean="0">
                <a:solidFill>
                  <a:prstClr val="black"/>
                </a:solidFill>
              </a:rPr>
              <a:pPr/>
              <a:t>‹#›</a:t>
            </a:fld>
            <a:endParaRPr lang="ja-JP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0077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1285ACF5-36B6-4D1C-AA34-85BE9D69D2C3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2017/10/11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99209D8-C8AF-4107-B88E-16B235E4876C}" type="slidenum">
              <a:rPr lang="ja-JP" altLang="en-US" smtClean="0">
                <a:solidFill>
                  <a:prstClr val="black"/>
                </a:solidFill>
              </a:rPr>
              <a:pPr/>
              <a:t>‹#›</a:t>
            </a:fld>
            <a:endParaRPr lang="ja-JP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0499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CF211-F67C-45C2-93D2-AD077E0A6749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2017/10/11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209D8-C8AF-4107-B88E-16B235E4876C}" type="slidenum">
              <a:rPr lang="ja-JP" altLang="en-US" smtClean="0">
                <a:solidFill>
                  <a:prstClr val="black"/>
                </a:solidFill>
              </a:rPr>
              <a:pPr/>
              <a:t>‹#›</a:t>
            </a:fld>
            <a:endParaRPr lang="ja-JP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8612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DC01D6E-77A5-41B5-A77D-DE229BA9DDAA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2017/10/11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99209D8-C8AF-4107-B88E-16B235E4876C}" type="slidenum">
              <a:rPr lang="ja-JP" altLang="en-US" smtClean="0">
                <a:solidFill>
                  <a:prstClr val="black"/>
                </a:solidFill>
              </a:rPr>
              <a:pPr/>
              <a:t>‹#›</a:t>
            </a:fld>
            <a:endParaRPr lang="ja-JP" altLang="en-US" dirty="0">
              <a:solidFill>
                <a:prstClr val="black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3502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kumimoji="1"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kumimoji="1"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881745" y="2910160"/>
            <a:ext cx="6858000" cy="1790700"/>
          </a:xfrm>
        </p:spPr>
        <p:txBody>
          <a:bodyPr anchor="ctr">
            <a:noAutofit/>
          </a:bodyPr>
          <a:lstStyle/>
          <a:p>
            <a:r>
              <a:rPr lang="ja-JP" altLang="en-US" sz="3600" dirty="0" smtClean="0"/>
              <a:t>投稿による問題共有と</a:t>
            </a:r>
            <a:r>
              <a:rPr lang="en-US" altLang="ja-JP" sz="3600" dirty="0" smtClean="0"/>
              <a:t/>
            </a:r>
            <a:br>
              <a:rPr lang="en-US" altLang="ja-JP" sz="3600" dirty="0" smtClean="0"/>
            </a:br>
            <a:r>
              <a:rPr lang="ja-JP" altLang="en-US" sz="3600" dirty="0" smtClean="0"/>
              <a:t>学習者の評価システム</a:t>
            </a:r>
            <a:endParaRPr lang="ja-JP" altLang="en-US" sz="36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852714" y="4551620"/>
            <a:ext cx="6858000" cy="1241823"/>
          </a:xfrm>
        </p:spPr>
        <p:txBody>
          <a:bodyPr anchor="ctr">
            <a:noAutofit/>
          </a:bodyPr>
          <a:lstStyle/>
          <a:p>
            <a:r>
              <a:rPr lang="ja-JP" altLang="en-US" dirty="0" smtClean="0"/>
              <a:t>学籍番号：</a:t>
            </a:r>
            <a:r>
              <a:rPr lang="en-US" altLang="ja-JP" dirty="0" smtClean="0"/>
              <a:t>1421009</a:t>
            </a:r>
            <a:r>
              <a:rPr lang="ja-JP" altLang="en-US" dirty="0" smtClean="0"/>
              <a:t>　氏名：星野</a:t>
            </a:r>
            <a:r>
              <a:rPr lang="ja-JP" altLang="en-US" dirty="0"/>
              <a:t>勇</a:t>
            </a:r>
            <a:r>
              <a:rPr lang="ja-JP" altLang="en-US" dirty="0" smtClean="0"/>
              <a:t>太</a:t>
            </a:r>
            <a:endParaRPr lang="en-US" altLang="ja-JP" dirty="0" smtClean="0"/>
          </a:p>
          <a:p>
            <a:r>
              <a:rPr lang="ja-JP" altLang="en-US" dirty="0" smtClean="0"/>
              <a:t>指導</a:t>
            </a:r>
            <a:r>
              <a:rPr lang="ja-JP" altLang="en-US" dirty="0"/>
              <a:t>教員：鷹野孝典</a:t>
            </a:r>
            <a:endParaRPr lang="en-US" altLang="ja-JP" dirty="0"/>
          </a:p>
          <a:p>
            <a:endParaRPr kumimoji="1" lang="ja-JP" altLang="en-US" sz="2000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209D8-C8AF-4107-B88E-16B235E4876C}" type="slidenum">
              <a:rPr lang="ja-JP" altLang="en-US" smtClean="0">
                <a:solidFill>
                  <a:prstClr val="black"/>
                </a:solidFill>
              </a:rPr>
              <a:pPr/>
              <a:t>1</a:t>
            </a:fld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772229" y="278368"/>
            <a:ext cx="62003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神奈川工科大学情報工学科　鷹野研究室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r"/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2017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年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10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月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日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15484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今後の</a:t>
            </a:r>
            <a:r>
              <a:rPr lang="ja-JP" altLang="en-US" dirty="0"/>
              <a:t>予定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endParaRPr lang="en-US" altLang="ja-JP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dirty="0" smtClean="0"/>
              <a:t>実装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　問題</a:t>
            </a:r>
            <a:r>
              <a:rPr lang="ja-JP" altLang="en-US" dirty="0" smtClean="0"/>
              <a:t>作成画面の改良．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解答</a:t>
            </a:r>
            <a:r>
              <a:rPr lang="ja-JP" altLang="en-US" dirty="0"/>
              <a:t>ログ</a:t>
            </a:r>
            <a:r>
              <a:rPr lang="ja-JP" altLang="en-US" dirty="0" smtClean="0"/>
              <a:t>の記録機能</a:t>
            </a:r>
            <a:r>
              <a:rPr lang="ja-JP" altLang="en-US" dirty="0"/>
              <a:t>，</a:t>
            </a:r>
            <a:r>
              <a:rPr lang="ja-JP" altLang="en-US" dirty="0" smtClean="0"/>
              <a:t>問題評価機能の追加．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　問題にジャンルを持たせ</a:t>
            </a:r>
            <a:r>
              <a:rPr lang="ja-JP" altLang="en-US" dirty="0"/>
              <a:t>る</a:t>
            </a:r>
            <a:r>
              <a:rPr lang="ja-JP" altLang="en-US" dirty="0" smtClean="0"/>
              <a:t>．</a:t>
            </a:r>
            <a:endParaRPr lang="en-US" altLang="ja-JP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ja-JP" dirty="0"/>
              <a:t>12</a:t>
            </a:r>
            <a:r>
              <a:rPr lang="ja-JP" altLang="en-US" dirty="0" smtClean="0"/>
              <a:t>月　執筆開始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endParaRPr lang="en-US" altLang="ja-JP" dirty="0" smtClean="0"/>
          </a:p>
          <a:p>
            <a:pPr>
              <a:buFont typeface="Wingdings" panose="05000000000000000000" pitchFamily="2" charset="2"/>
              <a:buChar char="l"/>
            </a:pP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209D8-C8AF-4107-B88E-16B235E4876C}" type="slidenum">
              <a:rPr lang="ja-JP" altLang="en-US" smtClean="0">
                <a:solidFill>
                  <a:prstClr val="black"/>
                </a:solidFill>
              </a:rPr>
              <a:pPr/>
              <a:t>10</a:t>
            </a:fld>
            <a:endParaRPr lang="ja-JP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6099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音声入力</a:t>
            </a:r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ja-JP" altLang="en-US" dirty="0" smtClean="0"/>
              <a:t>リスト</a:t>
            </a:r>
            <a:r>
              <a:rPr lang="ja-JP" altLang="en-US" dirty="0"/>
              <a:t>作成時のデータ入力補助を考える</a:t>
            </a:r>
            <a:r>
              <a:rPr lang="ja-JP" altLang="en-US" dirty="0" smtClean="0"/>
              <a:t>．</a:t>
            </a:r>
            <a:endParaRPr lang="ja-JP" altLang="en-US" dirty="0"/>
          </a:p>
          <a:p>
            <a:r>
              <a:rPr lang="ja-JP" altLang="en-US" dirty="0" smtClean="0"/>
              <a:t>　・</a:t>
            </a:r>
            <a:r>
              <a:rPr lang="en-US" altLang="ja-JP" dirty="0" smtClean="0"/>
              <a:t>PC</a:t>
            </a:r>
            <a:r>
              <a:rPr lang="ja-JP" altLang="en-US" dirty="0"/>
              <a:t>からの利用の場合，エクセルの</a:t>
            </a:r>
            <a:r>
              <a:rPr lang="en-US" altLang="ja-JP" dirty="0"/>
              <a:t>CSV</a:t>
            </a:r>
            <a:r>
              <a:rPr lang="ja-JP" altLang="en-US" dirty="0"/>
              <a:t>データを</a:t>
            </a:r>
            <a:r>
              <a:rPr lang="ja-JP" altLang="en-US" dirty="0" smtClean="0"/>
              <a:t>インポートし</a:t>
            </a:r>
            <a:endParaRPr lang="en-US" altLang="ja-JP" dirty="0" smtClean="0"/>
          </a:p>
          <a:p>
            <a:r>
              <a:rPr lang="ja-JP" altLang="en-US" dirty="0" smtClean="0"/>
              <a:t>　　リスト</a:t>
            </a:r>
            <a:r>
              <a:rPr lang="ja-JP" altLang="en-US" dirty="0"/>
              <a:t>を作成．</a:t>
            </a:r>
          </a:p>
          <a:p>
            <a:r>
              <a:rPr lang="ja-JP" altLang="en-US" dirty="0" smtClean="0"/>
              <a:t>　・</a:t>
            </a:r>
            <a:r>
              <a:rPr lang="en-US" altLang="ja-JP" dirty="0" smtClean="0"/>
              <a:t>HTML5</a:t>
            </a:r>
            <a:r>
              <a:rPr lang="ja-JP" altLang="en-US" dirty="0" smtClean="0"/>
              <a:t>の</a:t>
            </a:r>
            <a:r>
              <a:rPr lang="en-US" altLang="ja-JP" dirty="0" smtClean="0"/>
              <a:t>Web Speech API</a:t>
            </a:r>
            <a:r>
              <a:rPr lang="ja-JP" altLang="en-US" dirty="0" smtClean="0"/>
              <a:t>を利用し，マイクによる音声での入</a:t>
            </a:r>
            <a:endParaRPr lang="en-US" altLang="ja-JP" dirty="0" smtClean="0"/>
          </a:p>
          <a:p>
            <a:r>
              <a:rPr lang="ja-JP" altLang="en-US" dirty="0"/>
              <a:t>　</a:t>
            </a:r>
            <a:r>
              <a:rPr lang="ja-JP" altLang="en-US" dirty="0" smtClean="0"/>
              <a:t>　力</a:t>
            </a:r>
            <a:r>
              <a:rPr lang="ja-JP" altLang="en-US" dirty="0"/>
              <a:t>補助．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209D8-C8AF-4107-B88E-16B235E4876C}" type="slidenum">
              <a:rPr lang="ja-JP" altLang="en-US" smtClean="0">
                <a:solidFill>
                  <a:prstClr val="black"/>
                </a:solidFill>
              </a:rPr>
              <a:pPr/>
              <a:t>11</a:t>
            </a:fld>
            <a:endParaRPr lang="ja-JP" altLang="en-US">
              <a:solidFill>
                <a:prstClr val="black"/>
              </a:solidFill>
            </a:endParaRPr>
          </a:p>
        </p:txBody>
      </p:sp>
      <p:cxnSp>
        <p:nvCxnSpPr>
          <p:cNvPr id="5" name="直線コネクタ 4"/>
          <p:cNvCxnSpPr/>
          <p:nvPr/>
        </p:nvCxnSpPr>
        <p:spPr>
          <a:xfrm flipV="1">
            <a:off x="3788229" y="4403574"/>
            <a:ext cx="957942" cy="5370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線コネクタ 5"/>
          <p:cNvCxnSpPr/>
          <p:nvPr/>
        </p:nvCxnSpPr>
        <p:spPr>
          <a:xfrm>
            <a:off x="3788229" y="5212023"/>
            <a:ext cx="899885" cy="5123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図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146513" y="4258430"/>
            <a:ext cx="1657448" cy="1657448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148" y="4400352"/>
            <a:ext cx="1382081" cy="1382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891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音声入力</a:t>
            </a:r>
            <a:r>
              <a:rPr lang="en-US" altLang="ja-JP" dirty="0" smtClean="0"/>
              <a:t>2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◆</a:t>
            </a:r>
            <a:r>
              <a:rPr lang="en-US" altLang="ja-JP" dirty="0"/>
              <a:t>HTML5</a:t>
            </a:r>
            <a:r>
              <a:rPr lang="ja-JP" altLang="en-US" dirty="0"/>
              <a:t>の</a:t>
            </a:r>
            <a:r>
              <a:rPr lang="en-US" altLang="ja-JP" dirty="0"/>
              <a:t>Web Speech API</a:t>
            </a:r>
            <a:r>
              <a:rPr lang="ja-JP" altLang="en-US" dirty="0"/>
              <a:t>を採用</a:t>
            </a:r>
          </a:p>
          <a:p>
            <a:endParaRPr lang="ja-JP" altLang="en-US" dirty="0"/>
          </a:p>
          <a:p>
            <a:r>
              <a:rPr lang="ja-JP" altLang="en-US" dirty="0"/>
              <a:t>　</a:t>
            </a:r>
            <a:r>
              <a:rPr lang="ja-JP" altLang="en-US" dirty="0" smtClean="0"/>
              <a:t>・</a:t>
            </a:r>
            <a:r>
              <a:rPr lang="en-US" altLang="ja-JP" dirty="0"/>
              <a:t>Web</a:t>
            </a:r>
            <a:r>
              <a:rPr lang="ja-JP" altLang="en-US" dirty="0"/>
              <a:t>ブラウザで音声認識とテキストの読み上げ</a:t>
            </a:r>
            <a:r>
              <a:rPr lang="ja-JP" altLang="en-US" dirty="0" smtClean="0"/>
              <a:t>が可能</a:t>
            </a:r>
            <a:r>
              <a:rPr lang="ja-JP" altLang="en-US" dirty="0"/>
              <a:t>．</a:t>
            </a:r>
          </a:p>
          <a:p>
            <a:r>
              <a:rPr lang="ja-JP" altLang="en-US" dirty="0"/>
              <a:t>　</a:t>
            </a:r>
            <a:r>
              <a:rPr lang="ja-JP" altLang="en-US" dirty="0" smtClean="0"/>
              <a:t>・</a:t>
            </a:r>
            <a:r>
              <a:rPr lang="ja-JP" altLang="en-US" dirty="0"/>
              <a:t>単語登録時に音声認識を利用．</a:t>
            </a:r>
          </a:p>
          <a:p>
            <a:r>
              <a:rPr lang="ja-JP" altLang="en-US" dirty="0"/>
              <a:t>　</a:t>
            </a:r>
            <a:r>
              <a:rPr lang="ja-JP" altLang="en-US" dirty="0" smtClean="0"/>
              <a:t>・</a:t>
            </a:r>
            <a:r>
              <a:rPr lang="ja-JP" altLang="en-US" dirty="0"/>
              <a:t>解答表示時にテキストによる読み上げを利用．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209D8-C8AF-4107-B88E-16B235E4876C}" type="slidenum">
              <a:rPr lang="ja-JP" altLang="en-US" smtClean="0">
                <a:solidFill>
                  <a:prstClr val="black"/>
                </a:solidFill>
              </a:rPr>
              <a:pPr/>
              <a:t>12</a:t>
            </a:fld>
            <a:endParaRPr lang="ja-JP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9265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作問</a:t>
            </a:r>
            <a:r>
              <a:rPr kumimoji="1" lang="en-US" altLang="ja-JP" dirty="0" smtClean="0"/>
              <a:t>UI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604297" y="1845734"/>
            <a:ext cx="4805066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endParaRPr lang="en-US" altLang="ja-JP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dirty="0"/>
              <a:t>英</a:t>
            </a:r>
            <a:r>
              <a:rPr lang="ja-JP" altLang="en-US" dirty="0" smtClean="0"/>
              <a:t>単語リストを作成する作問</a:t>
            </a:r>
            <a:r>
              <a:rPr lang="en-US" altLang="ja-JP" dirty="0" smtClean="0"/>
              <a:t>Web</a:t>
            </a:r>
            <a:r>
              <a:rPr lang="ja-JP" altLang="en-US" dirty="0" smtClean="0"/>
              <a:t>ページ．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　動的にデータ数を追加していく機能が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完成しているため，マイクによる音声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入力機能を追加し，簡易入力を実現す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る．</a:t>
            </a:r>
            <a:endParaRPr lang="en-US" altLang="ja-JP" dirty="0" smtClean="0"/>
          </a:p>
          <a:p>
            <a:pPr>
              <a:buFont typeface="Wingdings" panose="05000000000000000000" pitchFamily="2" charset="2"/>
              <a:buChar char="l"/>
            </a:pP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209D8-C8AF-4107-B88E-16B235E4876C}" type="slidenum">
              <a:rPr lang="ja-JP" altLang="en-US" smtClean="0">
                <a:solidFill>
                  <a:prstClr val="black"/>
                </a:solidFill>
              </a:rPr>
              <a:pPr/>
              <a:t>13</a:t>
            </a:fld>
            <a:endParaRPr lang="ja-JP" altLang="en-US">
              <a:solidFill>
                <a:prstClr val="black"/>
              </a:solidFill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1192" y="3759047"/>
            <a:ext cx="1943104" cy="1943104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045" y="1921934"/>
            <a:ext cx="2117699" cy="1652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197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インタラクティブ性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◆</a:t>
            </a:r>
            <a:r>
              <a:rPr lang="ja-JP" altLang="en-US" dirty="0"/>
              <a:t>リスト内の単語ごとに色の濃度を付与</a:t>
            </a:r>
            <a:r>
              <a:rPr lang="ja-JP" altLang="en-US" dirty="0" smtClean="0"/>
              <a:t>する．</a:t>
            </a:r>
            <a:endParaRPr lang="ja-JP" altLang="en-US" dirty="0"/>
          </a:p>
          <a:p>
            <a:endParaRPr lang="ja-JP" altLang="en-US" dirty="0"/>
          </a:p>
          <a:p>
            <a:r>
              <a:rPr lang="ja-JP" altLang="en-US" dirty="0"/>
              <a:t>　</a:t>
            </a:r>
            <a:r>
              <a:rPr lang="ja-JP" altLang="en-US" dirty="0" smtClean="0"/>
              <a:t>学習</a:t>
            </a:r>
            <a:r>
              <a:rPr lang="ja-JP" altLang="en-US" dirty="0"/>
              <a:t>時の正誤や最終学習日からの日数経過</a:t>
            </a:r>
            <a:r>
              <a:rPr lang="ja-JP" altLang="en-US" dirty="0" smtClean="0"/>
              <a:t>により</a:t>
            </a:r>
            <a:r>
              <a:rPr lang="ja-JP" altLang="en-US" dirty="0"/>
              <a:t>濃度を変化</a:t>
            </a:r>
            <a:r>
              <a:rPr lang="ja-JP" altLang="en-US" dirty="0" smtClean="0"/>
              <a:t>さ</a:t>
            </a:r>
            <a:endParaRPr lang="en-US" altLang="ja-JP" dirty="0" smtClean="0"/>
          </a:p>
          <a:p>
            <a:r>
              <a:rPr lang="ja-JP" altLang="en-US" dirty="0"/>
              <a:t>　</a:t>
            </a:r>
            <a:r>
              <a:rPr lang="ja-JP" altLang="en-US" dirty="0" smtClean="0"/>
              <a:t>せる</a:t>
            </a:r>
            <a:r>
              <a:rPr lang="ja-JP" altLang="en-US" dirty="0"/>
              <a:t>．</a:t>
            </a:r>
          </a:p>
          <a:p>
            <a:r>
              <a:rPr lang="ja-JP" altLang="en-US" dirty="0"/>
              <a:t>　　　</a:t>
            </a:r>
          </a:p>
          <a:p>
            <a:r>
              <a:rPr lang="ja-JP" altLang="en-US" dirty="0"/>
              <a:t>　　</a:t>
            </a:r>
            <a:r>
              <a:rPr lang="ja-JP" altLang="en-US" dirty="0" smtClean="0"/>
              <a:t>→</a:t>
            </a:r>
            <a:r>
              <a:rPr lang="ja-JP" altLang="en-US" dirty="0"/>
              <a:t>色により視覚化され，学習者自身が</a:t>
            </a:r>
            <a:r>
              <a:rPr lang="ja-JP" altLang="en-US" dirty="0" smtClean="0"/>
              <a:t>得意な</a:t>
            </a:r>
            <a:r>
              <a:rPr lang="ja-JP" altLang="en-US" dirty="0"/>
              <a:t>単語，苦手な</a:t>
            </a:r>
            <a:r>
              <a:rPr lang="ja-JP" altLang="en-US" dirty="0" smtClean="0"/>
              <a:t>単</a:t>
            </a:r>
            <a:endParaRPr lang="en-US" altLang="ja-JP" dirty="0" smtClean="0"/>
          </a:p>
          <a:p>
            <a:r>
              <a:rPr lang="ja-JP" altLang="en-US" dirty="0"/>
              <a:t>　</a:t>
            </a:r>
            <a:r>
              <a:rPr lang="ja-JP" altLang="en-US" dirty="0" smtClean="0"/>
              <a:t>　　語</a:t>
            </a:r>
            <a:r>
              <a:rPr lang="ja-JP" altLang="en-US" dirty="0"/>
              <a:t>，覚えるべき単語</a:t>
            </a:r>
            <a:r>
              <a:rPr lang="ja-JP" altLang="en-US" dirty="0" smtClean="0"/>
              <a:t>を把握</a:t>
            </a:r>
            <a:r>
              <a:rPr lang="ja-JP" altLang="en-US" dirty="0"/>
              <a:t>できる．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209D8-C8AF-4107-B88E-16B235E4876C}" type="slidenum">
              <a:rPr lang="ja-JP" altLang="en-US" smtClean="0">
                <a:solidFill>
                  <a:prstClr val="black"/>
                </a:solidFill>
              </a:rPr>
              <a:pPr/>
              <a:t>14</a:t>
            </a:fld>
            <a:endParaRPr lang="ja-JP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0838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評価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ja-JP" altLang="en-US" dirty="0" smtClean="0"/>
              <a:t>学習者</a:t>
            </a:r>
            <a:r>
              <a:rPr lang="ja-JP" altLang="en-US" dirty="0"/>
              <a:t>の保持しているリストから，興味のあるジャンル</a:t>
            </a:r>
            <a:r>
              <a:rPr lang="ja-JP" altLang="en-US" dirty="0" smtClean="0"/>
              <a:t>を分析</a:t>
            </a:r>
            <a:r>
              <a:rPr lang="ja-JP" altLang="en-US" dirty="0"/>
              <a:t>．</a:t>
            </a:r>
          </a:p>
          <a:p>
            <a:r>
              <a:rPr lang="ja-JP" altLang="en-US" dirty="0"/>
              <a:t>　　</a:t>
            </a:r>
            <a:r>
              <a:rPr lang="ja-JP" altLang="en-US" dirty="0" smtClean="0"/>
              <a:t>・投稿</a:t>
            </a:r>
            <a:r>
              <a:rPr lang="ja-JP" altLang="en-US" dirty="0"/>
              <a:t>されているデータ</a:t>
            </a:r>
            <a:r>
              <a:rPr lang="ja-JP" altLang="en-US" dirty="0" err="1"/>
              <a:t>べ</a:t>
            </a:r>
            <a:r>
              <a:rPr lang="ja-JP" altLang="en-US" dirty="0"/>
              <a:t>ース内の人気度が高かったり</a:t>
            </a:r>
            <a:r>
              <a:rPr lang="ja-JP" altLang="en-US" dirty="0" smtClean="0"/>
              <a:t>，作</a:t>
            </a:r>
            <a:endParaRPr lang="en-US" altLang="ja-JP" dirty="0" smtClean="0"/>
          </a:p>
          <a:p>
            <a:r>
              <a:rPr lang="ja-JP" altLang="en-US" dirty="0"/>
              <a:t>　</a:t>
            </a:r>
            <a:r>
              <a:rPr lang="ja-JP" altLang="en-US" dirty="0" smtClean="0"/>
              <a:t>　　成</a:t>
            </a:r>
            <a:r>
              <a:rPr lang="ja-JP" altLang="en-US" dirty="0"/>
              <a:t>日が最近のリストを学習者に推薦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209D8-C8AF-4107-B88E-16B235E4876C}" type="slidenum">
              <a:rPr lang="ja-JP" altLang="en-US" smtClean="0">
                <a:solidFill>
                  <a:prstClr val="black"/>
                </a:solidFill>
              </a:rPr>
              <a:pPr/>
              <a:t>15</a:t>
            </a:fld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1012802" y="3537284"/>
            <a:ext cx="7396561" cy="253224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2613115" y="3790543"/>
            <a:ext cx="2628844" cy="212153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black"/>
              </a:solidFill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644871" y="4433229"/>
            <a:ext cx="830932" cy="830932"/>
          </a:xfrm>
          <a:prstGeom prst="rect">
            <a:avLst/>
          </a:prstGeom>
        </p:spPr>
      </p:pic>
      <p:sp>
        <p:nvSpPr>
          <p:cNvPr id="8" name="テキスト ボックス 7"/>
          <p:cNvSpPr txBox="1"/>
          <p:nvPr/>
        </p:nvSpPr>
        <p:spPr>
          <a:xfrm>
            <a:off x="1519722" y="5198509"/>
            <a:ext cx="1230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prstClr val="black"/>
                </a:solidFill>
              </a:rPr>
              <a:t>学習者</a:t>
            </a:r>
            <a:r>
              <a:rPr lang="en-US" altLang="ja-JP" dirty="0" smtClean="0">
                <a:solidFill>
                  <a:prstClr val="black"/>
                </a:solidFill>
              </a:rPr>
              <a:t>A</a:t>
            </a:r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643730" y="5557065"/>
            <a:ext cx="1553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prstClr val="black"/>
                </a:solidFill>
              </a:rPr>
              <a:t>リスト</a:t>
            </a: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7739" y="4152883"/>
            <a:ext cx="625688" cy="625688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4232" y="4173809"/>
            <a:ext cx="625688" cy="625688"/>
          </a:xfrm>
          <a:prstGeom prst="rect">
            <a:avLst/>
          </a:prstGeom>
        </p:spPr>
      </p:pic>
      <p:pic>
        <p:nvPicPr>
          <p:cNvPr id="12" name="図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0725" y="4173809"/>
            <a:ext cx="625688" cy="625688"/>
          </a:xfrm>
          <a:prstGeom prst="rect">
            <a:avLst/>
          </a:prstGeom>
        </p:spPr>
      </p:pic>
      <p:pic>
        <p:nvPicPr>
          <p:cNvPr id="13" name="図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7739" y="4827769"/>
            <a:ext cx="625688" cy="625688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4232" y="4848695"/>
            <a:ext cx="625688" cy="625688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0725" y="4848695"/>
            <a:ext cx="625688" cy="625688"/>
          </a:xfrm>
          <a:prstGeom prst="rect">
            <a:avLst/>
          </a:prstGeom>
        </p:spPr>
      </p:pic>
      <p:sp>
        <p:nvSpPr>
          <p:cNvPr id="16" name="右矢印 15"/>
          <p:cNvSpPr/>
          <p:nvPr/>
        </p:nvSpPr>
        <p:spPr>
          <a:xfrm rot="10800000">
            <a:off x="5558589" y="4596062"/>
            <a:ext cx="567175" cy="48126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6442393" y="451520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/>
              <a:t>分析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555817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角丸四角形 20"/>
          <p:cNvSpPr/>
          <p:nvPr/>
        </p:nvSpPr>
        <p:spPr>
          <a:xfrm>
            <a:off x="2635391" y="2808167"/>
            <a:ext cx="3918857" cy="317043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400" dirty="0" smtClean="0"/>
              <a:t>システム</a:t>
            </a:r>
            <a:r>
              <a:rPr lang="ja-JP" altLang="en-US" sz="4400" dirty="0" smtClean="0"/>
              <a:t>の役割</a:t>
            </a:r>
            <a:endParaRPr kumimoji="1" lang="ja-JP" altLang="en-US" sz="44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209D8-C8AF-4107-B88E-16B235E4876C}" type="slidenum">
              <a:rPr lang="ja-JP" altLang="en-US" smtClean="0">
                <a:solidFill>
                  <a:prstClr val="black"/>
                </a:solidFill>
              </a:rPr>
              <a:pPr/>
              <a:t>16</a:t>
            </a:fld>
            <a:endParaRPr lang="ja-JP" altLang="en-US">
              <a:solidFill>
                <a:prstClr val="black"/>
              </a:solidFill>
            </a:endParaRPr>
          </a:p>
        </p:txBody>
      </p:sp>
      <p:pic>
        <p:nvPicPr>
          <p:cNvPr id="34" name="図 33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" y="3935185"/>
            <a:ext cx="780322" cy="780322"/>
          </a:xfrm>
          <a:prstGeom prst="rect">
            <a:avLst/>
          </a:prstGeom>
        </p:spPr>
      </p:pic>
      <p:pic>
        <p:nvPicPr>
          <p:cNvPr id="38" name="図 37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8572" y="3935185"/>
            <a:ext cx="692575" cy="780322"/>
          </a:xfrm>
          <a:prstGeom prst="rect">
            <a:avLst/>
          </a:prstGeom>
        </p:spPr>
      </p:pic>
      <p:sp>
        <p:nvSpPr>
          <p:cNvPr id="43" name="右矢印 42"/>
          <p:cNvSpPr/>
          <p:nvPr/>
        </p:nvSpPr>
        <p:spPr>
          <a:xfrm>
            <a:off x="1747923" y="3634712"/>
            <a:ext cx="1463926" cy="665536"/>
          </a:xfrm>
          <a:prstGeom prst="rightArrow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/>
          </a:p>
        </p:txBody>
      </p:sp>
      <p:pic>
        <p:nvPicPr>
          <p:cNvPr id="47" name="図 46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0971" y="3935185"/>
            <a:ext cx="775789" cy="775789"/>
          </a:xfrm>
          <a:prstGeom prst="rect">
            <a:avLst/>
          </a:prstGeom>
        </p:spPr>
      </p:pic>
      <p:sp>
        <p:nvSpPr>
          <p:cNvPr id="17" name="テキスト ボックス 16"/>
          <p:cNvSpPr txBox="1"/>
          <p:nvPr/>
        </p:nvSpPr>
        <p:spPr>
          <a:xfrm>
            <a:off x="3925406" y="199311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 smtClean="0"/>
              <a:t>共有</a:t>
            </a:r>
            <a:r>
              <a:rPr lang="ja-JP" altLang="en-US" b="1" dirty="0"/>
              <a:t>機能</a:t>
            </a:r>
            <a:endParaRPr kumimoji="1" lang="ja-JP" altLang="en-US" b="1" dirty="0"/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4156239" y="345004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/>
              <a:t>問題</a:t>
            </a:r>
            <a:endParaRPr kumimoji="1" lang="ja-JP" altLang="en-US" b="1" dirty="0"/>
          </a:p>
        </p:txBody>
      </p:sp>
      <p:pic>
        <p:nvPicPr>
          <p:cNvPr id="49" name="図 48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3402" y="3935185"/>
            <a:ext cx="692575" cy="780322"/>
          </a:xfrm>
          <a:prstGeom prst="rect">
            <a:avLst/>
          </a:prstGeom>
        </p:spPr>
      </p:pic>
      <p:pic>
        <p:nvPicPr>
          <p:cNvPr id="50" name="図 49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3742" y="3930652"/>
            <a:ext cx="692575" cy="780322"/>
          </a:xfrm>
          <a:prstGeom prst="rect">
            <a:avLst/>
          </a:prstGeom>
        </p:spPr>
      </p:pic>
      <p:pic>
        <p:nvPicPr>
          <p:cNvPr id="52" name="図 51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8572" y="4938056"/>
            <a:ext cx="692575" cy="780322"/>
          </a:xfrm>
          <a:prstGeom prst="rect">
            <a:avLst/>
          </a:prstGeom>
        </p:spPr>
      </p:pic>
      <p:pic>
        <p:nvPicPr>
          <p:cNvPr id="53" name="図 52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3402" y="4938056"/>
            <a:ext cx="692575" cy="780322"/>
          </a:xfrm>
          <a:prstGeom prst="rect">
            <a:avLst/>
          </a:prstGeom>
        </p:spPr>
      </p:pic>
      <p:pic>
        <p:nvPicPr>
          <p:cNvPr id="54" name="図 53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3742" y="4933523"/>
            <a:ext cx="692575" cy="780322"/>
          </a:xfrm>
          <a:prstGeom prst="rect">
            <a:avLst/>
          </a:prstGeom>
        </p:spPr>
      </p:pic>
      <p:sp>
        <p:nvSpPr>
          <p:cNvPr id="55" name="右矢印 54"/>
          <p:cNvSpPr/>
          <p:nvPr/>
        </p:nvSpPr>
        <p:spPr>
          <a:xfrm>
            <a:off x="5871527" y="3634712"/>
            <a:ext cx="1463926" cy="665536"/>
          </a:xfrm>
          <a:prstGeom prst="rightArrow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/>
          </a:p>
        </p:txBody>
      </p:sp>
      <p:sp>
        <p:nvSpPr>
          <p:cNvPr id="56" name="右矢印 55"/>
          <p:cNvSpPr/>
          <p:nvPr/>
        </p:nvSpPr>
        <p:spPr>
          <a:xfrm rot="10800000">
            <a:off x="1747923" y="4411522"/>
            <a:ext cx="1463926" cy="665536"/>
          </a:xfrm>
          <a:prstGeom prst="rightArrow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/>
          </a:p>
        </p:txBody>
      </p:sp>
      <p:sp>
        <p:nvSpPr>
          <p:cNvPr id="57" name="右矢印 56"/>
          <p:cNvSpPr/>
          <p:nvPr/>
        </p:nvSpPr>
        <p:spPr>
          <a:xfrm rot="10800000">
            <a:off x="5871527" y="4411522"/>
            <a:ext cx="1463926" cy="665536"/>
          </a:xfrm>
          <a:prstGeom prst="rightArrow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/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774539" y="345004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 smtClean="0"/>
              <a:t>作問者</a:t>
            </a:r>
            <a:endParaRPr kumimoji="1" lang="ja-JP" altLang="en-US" b="1" dirty="0"/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7540283" y="345004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/>
              <a:t>学習</a:t>
            </a:r>
            <a:r>
              <a:rPr lang="ja-JP" altLang="en-US" b="1" dirty="0" smtClean="0"/>
              <a:t>者</a:t>
            </a:r>
            <a:endParaRPr kumimoji="1" lang="ja-JP" altLang="en-US" b="1" dirty="0"/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1667228" y="3284806"/>
            <a:ext cx="18004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 smtClean="0"/>
              <a:t>①問題</a:t>
            </a:r>
            <a:r>
              <a:rPr lang="ja-JP" altLang="en-US" sz="1400" dirty="0"/>
              <a:t>が</a:t>
            </a:r>
            <a:r>
              <a:rPr lang="ja-JP" altLang="en-US" sz="1400" dirty="0" smtClean="0"/>
              <a:t>投稿される</a:t>
            </a:r>
            <a:endParaRPr kumimoji="1" lang="ja-JP" altLang="en-US" sz="1400" dirty="0"/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1667228" y="5217165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 smtClean="0"/>
              <a:t>④学習状況の把握</a:t>
            </a:r>
            <a:endParaRPr kumimoji="1" lang="ja-JP" altLang="en-US" sz="1400" dirty="0"/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5871526" y="3296157"/>
            <a:ext cx="18004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 smtClean="0"/>
              <a:t>②適した問題を提供</a:t>
            </a:r>
            <a:endParaRPr kumimoji="1" lang="ja-JP" altLang="en-US" sz="1400" dirty="0"/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5866354" y="5162730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 smtClean="0"/>
              <a:t>③学習状況を記録</a:t>
            </a:r>
            <a:endParaRPr kumimoji="1" lang="ja-JP" altLang="en-US" sz="1400" dirty="0"/>
          </a:p>
        </p:txBody>
      </p:sp>
      <p:pic>
        <p:nvPicPr>
          <p:cNvPr id="26" name="図 2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0782" y="2348049"/>
            <a:ext cx="837244" cy="837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4115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研究背景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dirty="0" smtClean="0"/>
              <a:t> </a:t>
            </a:r>
          </a:p>
          <a:p>
            <a:pPr>
              <a:lnSpc>
                <a:spcPts val="2000"/>
              </a:lnSpc>
              <a:buFont typeface="Wingdings" panose="05000000000000000000" pitchFamily="2" charset="2"/>
              <a:buChar char="l"/>
            </a:pPr>
            <a:r>
              <a:rPr lang="en-US" altLang="ja-JP" dirty="0" smtClean="0">
                <a:latin typeface="+mj-ea"/>
                <a:ea typeface="+mj-ea"/>
              </a:rPr>
              <a:t>e-</a:t>
            </a:r>
            <a:r>
              <a:rPr lang="ja-JP" altLang="en-US" dirty="0" smtClean="0">
                <a:latin typeface="+mj-ea"/>
                <a:ea typeface="+mj-ea"/>
              </a:rPr>
              <a:t>ラーニング</a:t>
            </a:r>
            <a:r>
              <a:rPr lang="ja-JP" altLang="en-US" dirty="0">
                <a:latin typeface="+mj-ea"/>
                <a:ea typeface="+mj-ea"/>
              </a:rPr>
              <a:t>学習</a:t>
            </a:r>
            <a:r>
              <a:rPr lang="ja-JP" altLang="en-US" dirty="0" smtClean="0">
                <a:latin typeface="+mj-ea"/>
                <a:ea typeface="+mj-ea"/>
              </a:rPr>
              <a:t>は場所</a:t>
            </a:r>
            <a:r>
              <a:rPr lang="ja-JP" altLang="en-US" dirty="0">
                <a:latin typeface="+mj-ea"/>
                <a:ea typeface="+mj-ea"/>
              </a:rPr>
              <a:t>や時間を問わず</a:t>
            </a:r>
            <a:r>
              <a:rPr lang="ja-JP" altLang="en-US" dirty="0" smtClean="0">
                <a:latin typeface="+mj-ea"/>
                <a:ea typeface="+mj-ea"/>
              </a:rPr>
              <a:t>行えたり，学習の管理</a:t>
            </a:r>
            <a:endParaRPr lang="en-US" altLang="ja-JP" dirty="0" smtClean="0">
              <a:latin typeface="+mj-ea"/>
              <a:ea typeface="+mj-ea"/>
            </a:endParaRPr>
          </a:p>
          <a:p>
            <a:pPr marL="0" indent="0">
              <a:lnSpc>
                <a:spcPts val="2000"/>
              </a:lnSpc>
              <a:buNone/>
            </a:pPr>
            <a:r>
              <a:rPr lang="ja-JP" altLang="en-US" dirty="0" smtClean="0">
                <a:latin typeface="+mj-ea"/>
                <a:ea typeface="+mj-ea"/>
              </a:rPr>
              <a:t>　がしやすい．学習に利用する企業や学校が増加している．</a:t>
            </a:r>
            <a:endParaRPr lang="en-US" altLang="ja-JP" dirty="0" smtClean="0">
              <a:latin typeface="+mj-ea"/>
              <a:ea typeface="+mj-ea"/>
            </a:endParaRPr>
          </a:p>
          <a:p>
            <a:pPr marL="0" indent="0">
              <a:lnSpc>
                <a:spcPts val="2000"/>
              </a:lnSpc>
              <a:buNone/>
            </a:pPr>
            <a:endParaRPr lang="en-US" altLang="ja-JP" dirty="0">
              <a:latin typeface="+mj-ea"/>
              <a:ea typeface="+mj-ea"/>
            </a:endParaRPr>
          </a:p>
          <a:p>
            <a:pPr>
              <a:lnSpc>
                <a:spcPts val="2000"/>
              </a:lnSpc>
              <a:buFont typeface="Wingdings" panose="05000000000000000000" pitchFamily="2" charset="2"/>
              <a:buChar char="l"/>
            </a:pPr>
            <a:r>
              <a:rPr lang="ja-JP" altLang="en-US" dirty="0" smtClean="0">
                <a:latin typeface="+mj-ea"/>
                <a:ea typeface="+mj-ea"/>
              </a:rPr>
              <a:t>登録されている問題でしか学習できず</a:t>
            </a:r>
            <a:r>
              <a:rPr lang="ja-JP" altLang="en-US" dirty="0" smtClean="0">
                <a:latin typeface="+mj-ea"/>
                <a:ea typeface="+mj-ea"/>
              </a:rPr>
              <a:t>，学習者</a:t>
            </a:r>
            <a:r>
              <a:rPr lang="ja-JP" altLang="en-US" dirty="0" smtClean="0">
                <a:latin typeface="+mj-ea"/>
                <a:ea typeface="+mj-ea"/>
              </a:rPr>
              <a:t>に合った問題を</a:t>
            </a:r>
            <a:endParaRPr lang="en-US" altLang="ja-JP" dirty="0" smtClean="0">
              <a:latin typeface="+mj-ea"/>
              <a:ea typeface="+mj-ea"/>
            </a:endParaRPr>
          </a:p>
          <a:p>
            <a:pPr marL="0" indent="0">
              <a:lnSpc>
                <a:spcPts val="2000"/>
              </a:lnSpc>
              <a:buNone/>
            </a:pPr>
            <a:r>
              <a:rPr lang="ja-JP" altLang="en-US" dirty="0">
                <a:latin typeface="+mj-ea"/>
                <a:ea typeface="+mj-ea"/>
              </a:rPr>
              <a:t>　</a:t>
            </a:r>
            <a:r>
              <a:rPr lang="ja-JP" altLang="en-US" dirty="0" smtClean="0">
                <a:latin typeface="+mj-ea"/>
                <a:ea typeface="+mj-ea"/>
              </a:rPr>
              <a:t>提供することが難しい．</a:t>
            </a:r>
            <a:endParaRPr lang="en-US" altLang="ja-JP" dirty="0" smtClean="0">
              <a:latin typeface="+mj-ea"/>
              <a:ea typeface="+mj-ea"/>
            </a:endParaRPr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209D8-C8AF-4107-B88E-16B235E4876C}" type="slidenum">
              <a:rPr lang="ja-JP" altLang="en-US" smtClean="0">
                <a:solidFill>
                  <a:prstClr val="black"/>
                </a:solidFill>
              </a:rPr>
              <a:pPr/>
              <a:t>2</a:t>
            </a:fld>
            <a:endParaRPr lang="ja-JP" altLang="en-US">
              <a:solidFill>
                <a:prstClr val="black"/>
              </a:solidFill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3773" y="4294295"/>
            <a:ext cx="1603828" cy="1603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939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関連研究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Wingdings" panose="05000000000000000000" pitchFamily="2" charset="2"/>
              <a:buChar char="l"/>
            </a:pPr>
            <a:endParaRPr lang="en-US" altLang="ja-JP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dirty="0" smtClean="0"/>
              <a:t>日本人</a:t>
            </a:r>
            <a:r>
              <a:rPr lang="ja-JP" altLang="en-US" dirty="0"/>
              <a:t>が好む英語学習方略</a:t>
            </a:r>
          </a:p>
          <a:p>
            <a:r>
              <a:rPr lang="ja-JP" altLang="en-US" dirty="0" smtClean="0"/>
              <a:t>　人文</a:t>
            </a:r>
            <a:r>
              <a:rPr lang="ja-JP" altLang="en-US" dirty="0"/>
              <a:t>科学研究，城砦国際大学大学院紀要第</a:t>
            </a:r>
            <a:r>
              <a:rPr lang="en-US" altLang="ja-JP" dirty="0"/>
              <a:t>11</a:t>
            </a:r>
            <a:r>
              <a:rPr lang="ja-JP" altLang="en-US" dirty="0"/>
              <a:t>号，</a:t>
            </a:r>
          </a:p>
          <a:p>
            <a:r>
              <a:rPr lang="ja-JP" altLang="en-US" dirty="0"/>
              <a:t>　</a:t>
            </a:r>
            <a:r>
              <a:rPr lang="en-US" altLang="ja-JP" dirty="0" smtClean="0"/>
              <a:t>2008</a:t>
            </a:r>
            <a:r>
              <a:rPr lang="ja-JP" altLang="en-US" dirty="0"/>
              <a:t>年，多田</a:t>
            </a:r>
            <a:r>
              <a:rPr lang="ja-JP" altLang="en-US" dirty="0" smtClean="0"/>
              <a:t>洋子</a:t>
            </a:r>
            <a:endParaRPr lang="en-US" altLang="ja-JP" dirty="0" smtClean="0"/>
          </a:p>
          <a:p>
            <a:r>
              <a:rPr lang="ja-JP" altLang="en-US" dirty="0" smtClean="0"/>
              <a:t>　→英単語学習に必要な要素，効率の良い学習方法</a:t>
            </a:r>
            <a:endParaRPr lang="ja-JP" altLang="en-US" dirty="0"/>
          </a:p>
          <a:p>
            <a:endParaRPr lang="ja-JP" altLang="en-US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ja-JP" dirty="0" smtClean="0"/>
              <a:t>e-Learning</a:t>
            </a:r>
            <a:r>
              <a:rPr lang="ja-JP" altLang="en-US" dirty="0"/>
              <a:t>における学習者の振る舞いに応じた</a:t>
            </a:r>
            <a:r>
              <a:rPr lang="ja-JP" altLang="en-US" dirty="0" smtClean="0"/>
              <a:t>メンタリングシス</a:t>
            </a:r>
            <a:endParaRPr lang="en-US" altLang="ja-JP" dirty="0" smtClean="0"/>
          </a:p>
          <a:p>
            <a:r>
              <a:rPr lang="ja-JP" altLang="en-US" dirty="0"/>
              <a:t>　</a:t>
            </a:r>
            <a:r>
              <a:rPr lang="ja-JP" altLang="en-US" dirty="0" smtClean="0"/>
              <a:t>テム</a:t>
            </a:r>
            <a:r>
              <a:rPr lang="ja-JP" altLang="en-US" dirty="0"/>
              <a:t>の構築</a:t>
            </a:r>
          </a:p>
          <a:p>
            <a:r>
              <a:rPr lang="ja-JP" altLang="en-US" dirty="0"/>
              <a:t>　</a:t>
            </a:r>
            <a:r>
              <a:rPr lang="ja-JP" altLang="en-US" dirty="0" smtClean="0"/>
              <a:t>工学</a:t>
            </a:r>
            <a:r>
              <a:rPr lang="ja-JP" altLang="en-US" dirty="0"/>
              <a:t>研究科基盤工学専攻</a:t>
            </a:r>
            <a:r>
              <a:rPr lang="ja-JP" altLang="en-US" dirty="0" smtClean="0"/>
              <a:t>，高知</a:t>
            </a:r>
            <a:r>
              <a:rPr lang="ja-JP" altLang="en-US" dirty="0"/>
              <a:t>工科大学大学院修士学位論文，</a:t>
            </a:r>
          </a:p>
          <a:p>
            <a:r>
              <a:rPr lang="ja-JP" altLang="en-US" dirty="0"/>
              <a:t>　</a:t>
            </a:r>
            <a:r>
              <a:rPr lang="en-US" altLang="ja-JP" dirty="0" smtClean="0"/>
              <a:t>2011</a:t>
            </a:r>
            <a:r>
              <a:rPr lang="ja-JP" altLang="en-US" dirty="0"/>
              <a:t>年，松本</a:t>
            </a:r>
            <a:r>
              <a:rPr lang="ja-JP" altLang="en-US" dirty="0" smtClean="0"/>
              <a:t>直樹</a:t>
            </a:r>
            <a:endParaRPr lang="en-US" altLang="ja-JP" dirty="0" smtClean="0"/>
          </a:p>
          <a:p>
            <a:r>
              <a:rPr lang="ja-JP" altLang="en-US" dirty="0" smtClean="0"/>
              <a:t>　→</a:t>
            </a:r>
            <a:r>
              <a:rPr lang="en-US" altLang="ja-JP" dirty="0" smtClean="0"/>
              <a:t>e-Learning</a:t>
            </a:r>
            <a:r>
              <a:rPr lang="ja-JP" altLang="en-US" dirty="0" smtClean="0"/>
              <a:t>におけるインタラクティブ性の関与，</a:t>
            </a:r>
            <a:endParaRPr lang="en-US" altLang="ja-JP" dirty="0" smtClean="0"/>
          </a:p>
          <a:p>
            <a:r>
              <a:rPr lang="ja-JP" altLang="en-US" dirty="0" smtClean="0"/>
              <a:t>　　メンタリングによる継続性維持，学習者の振る舞い取得</a:t>
            </a:r>
            <a:endParaRPr lang="ja-JP" altLang="en-US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209D8-C8AF-4107-B88E-16B235E4876C}" type="slidenum">
              <a:rPr lang="ja-JP" altLang="en-US" smtClean="0">
                <a:solidFill>
                  <a:prstClr val="black"/>
                </a:solidFill>
              </a:rPr>
              <a:pPr/>
              <a:t>3</a:t>
            </a:fld>
            <a:endParaRPr lang="ja-JP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5950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研究目的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ts val="2000"/>
              </a:lnSpc>
              <a:buNone/>
            </a:pPr>
            <a:endParaRPr lang="en-US" altLang="ja-JP" dirty="0" smtClean="0"/>
          </a:p>
          <a:p>
            <a:pPr>
              <a:lnSpc>
                <a:spcPts val="2000"/>
              </a:lnSpc>
              <a:buFont typeface="Wingdings" panose="05000000000000000000" pitchFamily="2" charset="2"/>
              <a:buChar char="l"/>
            </a:pPr>
            <a:r>
              <a:rPr lang="ja-JP" altLang="en-US" dirty="0" smtClean="0"/>
              <a:t>投稿された問題の学習状況を評価し，学習者一人一人に合った</a:t>
            </a:r>
            <a:endParaRPr lang="en-US" altLang="ja-JP" dirty="0" smtClean="0"/>
          </a:p>
          <a:p>
            <a:pPr marL="0" indent="0">
              <a:lnSpc>
                <a:spcPts val="2000"/>
              </a:lnSpc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問題を提供することを研究目的とする．</a:t>
            </a:r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209D8-C8AF-4107-B88E-16B235E4876C}" type="slidenum">
              <a:rPr lang="ja-JP" altLang="en-US" smtClean="0">
                <a:solidFill>
                  <a:prstClr val="black"/>
                </a:solidFill>
              </a:rPr>
              <a:pPr/>
              <a:t>4</a:t>
            </a:fld>
            <a:endParaRPr lang="ja-JP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0221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本研究のアプローチ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ts val="2000"/>
              </a:lnSpc>
              <a:buNone/>
            </a:pPr>
            <a:endParaRPr lang="en-US" altLang="ja-JP" dirty="0" smtClean="0">
              <a:latin typeface="+mn-ea"/>
            </a:endParaRPr>
          </a:p>
          <a:p>
            <a:pPr>
              <a:lnSpc>
                <a:spcPts val="2000"/>
              </a:lnSpc>
              <a:buFont typeface="Wingdings" panose="05000000000000000000" pitchFamily="2" charset="2"/>
              <a:buChar char="l"/>
            </a:pPr>
            <a:r>
              <a:rPr lang="ja-JP" altLang="en-US" dirty="0">
                <a:latin typeface="+mn-ea"/>
              </a:rPr>
              <a:t>学習者同士が問題を投稿し，評価し合うことで信頼度の高い問</a:t>
            </a:r>
          </a:p>
          <a:p>
            <a:pPr marL="0" indent="0">
              <a:lnSpc>
                <a:spcPts val="2000"/>
              </a:lnSpc>
              <a:buNone/>
            </a:pPr>
            <a:r>
              <a:rPr lang="ja-JP" altLang="en-US" dirty="0">
                <a:latin typeface="+mn-ea"/>
              </a:rPr>
              <a:t>　題を増やす</a:t>
            </a:r>
            <a:r>
              <a:rPr lang="ja-JP" altLang="en-US" dirty="0" smtClean="0">
                <a:latin typeface="+mn-ea"/>
              </a:rPr>
              <a:t>．</a:t>
            </a:r>
            <a:endParaRPr lang="en-US" altLang="ja-JP" dirty="0" smtClean="0">
              <a:latin typeface="+mn-ea"/>
            </a:endParaRPr>
          </a:p>
          <a:p>
            <a:pPr marL="0" indent="0">
              <a:lnSpc>
                <a:spcPts val="2000"/>
              </a:lnSpc>
              <a:buNone/>
            </a:pPr>
            <a:endParaRPr lang="en-US" altLang="ja-JP" dirty="0" smtClean="0">
              <a:latin typeface="+mn-ea"/>
            </a:endParaRPr>
          </a:p>
          <a:p>
            <a:pPr>
              <a:lnSpc>
                <a:spcPts val="2000"/>
              </a:lnSpc>
              <a:buFont typeface="Wingdings" panose="05000000000000000000" pitchFamily="2" charset="2"/>
              <a:buChar char="l"/>
            </a:pPr>
            <a:r>
              <a:rPr lang="ja-JP" altLang="en-US" dirty="0" smtClean="0">
                <a:latin typeface="+mn-ea"/>
              </a:rPr>
              <a:t>学習者</a:t>
            </a:r>
            <a:r>
              <a:rPr lang="ja-JP" altLang="en-US" dirty="0" smtClean="0">
                <a:latin typeface="+mn-ea"/>
              </a:rPr>
              <a:t>の学習状況から，</a:t>
            </a:r>
            <a:r>
              <a:rPr lang="ja-JP" altLang="en-US" dirty="0">
                <a:latin typeface="+mn-ea"/>
              </a:rPr>
              <a:t>興味</a:t>
            </a:r>
            <a:r>
              <a:rPr lang="ja-JP" altLang="en-US" dirty="0" smtClean="0">
                <a:latin typeface="+mn-ea"/>
              </a:rPr>
              <a:t>のある分野</a:t>
            </a:r>
            <a:r>
              <a:rPr lang="ja-JP" altLang="en-US" dirty="0" smtClean="0">
                <a:latin typeface="+mn-ea"/>
              </a:rPr>
              <a:t>を</a:t>
            </a:r>
            <a:r>
              <a:rPr lang="ja-JP" altLang="en-US" dirty="0">
                <a:latin typeface="+mn-ea"/>
              </a:rPr>
              <a:t>推測</a:t>
            </a:r>
            <a:r>
              <a:rPr lang="ja-JP" altLang="en-US" dirty="0" smtClean="0">
                <a:latin typeface="+mn-ea"/>
              </a:rPr>
              <a:t>する</a:t>
            </a:r>
            <a:r>
              <a:rPr lang="ja-JP" altLang="en-US" dirty="0">
                <a:latin typeface="+mn-ea"/>
              </a:rPr>
              <a:t>．</a:t>
            </a:r>
            <a:endParaRPr lang="en-US" altLang="ja-JP" dirty="0">
              <a:latin typeface="+mn-ea"/>
            </a:endParaRPr>
          </a:p>
          <a:p>
            <a:pPr marL="0" indent="0">
              <a:lnSpc>
                <a:spcPts val="2000"/>
              </a:lnSpc>
              <a:buNone/>
            </a:pPr>
            <a:endParaRPr lang="en-US" altLang="ja-JP" dirty="0">
              <a:latin typeface="+mn-ea"/>
            </a:endParaRPr>
          </a:p>
          <a:p>
            <a:pPr marL="0" indent="0">
              <a:lnSpc>
                <a:spcPts val="2000"/>
              </a:lnSpc>
              <a:buNone/>
            </a:pPr>
            <a:r>
              <a:rPr lang="ja-JP" altLang="en-US" dirty="0">
                <a:latin typeface="+mn-ea"/>
              </a:rPr>
              <a:t>　　</a:t>
            </a:r>
            <a:r>
              <a:rPr lang="ja-JP" altLang="en-US" dirty="0">
                <a:solidFill>
                  <a:srgbClr val="FF0000"/>
                </a:solidFill>
                <a:latin typeface="+mn-ea"/>
              </a:rPr>
              <a:t>学習者</a:t>
            </a:r>
            <a:r>
              <a:rPr lang="ja-JP" altLang="en-US" dirty="0" smtClean="0">
                <a:solidFill>
                  <a:srgbClr val="FF0000"/>
                </a:solidFill>
                <a:latin typeface="+mn-ea"/>
              </a:rPr>
              <a:t>にとって関心のある問題</a:t>
            </a:r>
            <a:r>
              <a:rPr lang="ja-JP" altLang="en-US" dirty="0" smtClean="0">
                <a:solidFill>
                  <a:srgbClr val="FF0000"/>
                </a:solidFill>
                <a:latin typeface="+mn-ea"/>
              </a:rPr>
              <a:t>を提供する</a:t>
            </a:r>
            <a:r>
              <a:rPr lang="ja-JP" altLang="en-US" dirty="0">
                <a:solidFill>
                  <a:srgbClr val="FF0000"/>
                </a:solidFill>
                <a:latin typeface="+mn-ea"/>
              </a:rPr>
              <a:t>ことができる．</a:t>
            </a:r>
            <a:endParaRPr lang="en-US" altLang="ja-JP" dirty="0">
              <a:solidFill>
                <a:srgbClr val="FF0000"/>
              </a:solidFill>
              <a:latin typeface="+mn-ea"/>
            </a:endParaRPr>
          </a:p>
          <a:p>
            <a:pPr>
              <a:lnSpc>
                <a:spcPts val="2000"/>
              </a:lnSpc>
            </a:pPr>
            <a:endParaRPr kumimoji="1" lang="ja-JP" altLang="en-US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209D8-C8AF-4107-B88E-16B235E4876C}" type="slidenum">
              <a:rPr lang="ja-JP" altLang="en-US" smtClean="0">
                <a:solidFill>
                  <a:prstClr val="black"/>
                </a:solidFill>
              </a:rPr>
              <a:pPr/>
              <a:t>5</a:t>
            </a:fld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6" name="右矢印 5"/>
          <p:cNvSpPr/>
          <p:nvPr/>
        </p:nvSpPr>
        <p:spPr>
          <a:xfrm>
            <a:off x="709709" y="4347321"/>
            <a:ext cx="418987" cy="4230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4803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400" dirty="0" smtClean="0"/>
              <a:t>システム</a:t>
            </a:r>
            <a:r>
              <a:rPr kumimoji="1" lang="ja-JP" altLang="en-US" sz="4400" dirty="0" smtClean="0"/>
              <a:t>概要図</a:t>
            </a:r>
            <a:endParaRPr kumimoji="1" lang="ja-JP" altLang="en-US" sz="44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209D8-C8AF-4107-B88E-16B235E4876C}" type="slidenum">
              <a:rPr lang="ja-JP" altLang="en-US" smtClean="0">
                <a:solidFill>
                  <a:prstClr val="black"/>
                </a:solidFill>
              </a:rPr>
              <a:pPr/>
              <a:t>6</a:t>
            </a:fld>
            <a:endParaRPr lang="ja-JP" altLang="en-US">
              <a:solidFill>
                <a:prstClr val="black"/>
              </a:solidFill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534" y="2299738"/>
            <a:ext cx="837244" cy="837244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1116156" y="318607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prstClr val="black"/>
                </a:solidFill>
              </a:rPr>
              <a:t>作成</a:t>
            </a:r>
            <a:r>
              <a:rPr lang="ja-JP" altLang="en-US" dirty="0" smtClean="0">
                <a:solidFill>
                  <a:prstClr val="black"/>
                </a:solidFill>
              </a:rPr>
              <a:t>機能</a:t>
            </a:r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195391" y="5558939"/>
            <a:ext cx="949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solidFill>
                  <a:prstClr val="black"/>
                </a:solidFill>
              </a:rPr>
              <a:t>作問者</a:t>
            </a:r>
            <a:endParaRPr lang="ja-JP" altLang="en-US" dirty="0">
              <a:solidFill>
                <a:prstClr val="black"/>
              </a:solidFill>
            </a:endParaRP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427" y="4760110"/>
            <a:ext cx="755455" cy="755455"/>
          </a:xfrm>
          <a:prstGeom prst="rect">
            <a:avLst/>
          </a:prstGeom>
        </p:spPr>
      </p:pic>
      <p:sp>
        <p:nvSpPr>
          <p:cNvPr id="10" name="テキスト ボックス 9"/>
          <p:cNvSpPr txBox="1"/>
          <p:nvPr/>
        </p:nvSpPr>
        <p:spPr>
          <a:xfrm>
            <a:off x="1977986" y="401586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prstClr val="black"/>
                </a:solidFill>
              </a:rPr>
              <a:t>作成</a:t>
            </a:r>
            <a:endParaRPr lang="ja-JP" altLang="en-US" dirty="0">
              <a:solidFill>
                <a:prstClr val="black"/>
              </a:solidFill>
            </a:endParaRPr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8289" y="2299738"/>
            <a:ext cx="837244" cy="837244"/>
          </a:xfrm>
          <a:prstGeom prst="rect">
            <a:avLst/>
          </a:prstGeom>
        </p:spPr>
      </p:pic>
      <p:sp>
        <p:nvSpPr>
          <p:cNvPr id="12" name="テキスト ボックス 11"/>
          <p:cNvSpPr txBox="1"/>
          <p:nvPr/>
        </p:nvSpPr>
        <p:spPr>
          <a:xfrm>
            <a:off x="3762913" y="318607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prstClr val="black"/>
                </a:solidFill>
              </a:rPr>
              <a:t>共有</a:t>
            </a:r>
            <a:r>
              <a:rPr lang="ja-JP" altLang="en-US" dirty="0" smtClean="0">
                <a:solidFill>
                  <a:prstClr val="black"/>
                </a:solidFill>
              </a:rPr>
              <a:t>機能</a:t>
            </a:r>
            <a:endParaRPr lang="ja-JP" altLang="en-US" dirty="0">
              <a:solidFill>
                <a:prstClr val="black"/>
              </a:solidFill>
            </a:endParaRPr>
          </a:p>
        </p:txBody>
      </p:sp>
      <p:pic>
        <p:nvPicPr>
          <p:cNvPr id="15" name="図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7476" y="2299738"/>
            <a:ext cx="837244" cy="837244"/>
          </a:xfrm>
          <a:prstGeom prst="rect">
            <a:avLst/>
          </a:prstGeom>
        </p:spPr>
      </p:pic>
      <p:sp>
        <p:nvSpPr>
          <p:cNvPr id="14" name="テキスト ボックス 13"/>
          <p:cNvSpPr txBox="1"/>
          <p:nvPr/>
        </p:nvSpPr>
        <p:spPr>
          <a:xfrm>
            <a:off x="2598196" y="311985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prstClr val="black"/>
                </a:solidFill>
              </a:rPr>
              <a:t>投稿</a:t>
            </a:r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6202100" y="314871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prstClr val="black"/>
                </a:solidFill>
              </a:rPr>
              <a:t>学習</a:t>
            </a:r>
            <a:r>
              <a:rPr lang="ja-JP" altLang="en-US" dirty="0" smtClean="0">
                <a:solidFill>
                  <a:prstClr val="black"/>
                </a:solidFill>
              </a:rPr>
              <a:t>機能</a:t>
            </a:r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5289421" y="306003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prstClr val="black"/>
                </a:solidFill>
              </a:rPr>
              <a:t>提供</a:t>
            </a:r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6361945" y="5558939"/>
            <a:ext cx="949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solidFill>
                  <a:prstClr val="black"/>
                </a:solidFill>
              </a:rPr>
              <a:t>学習者</a:t>
            </a:r>
            <a:endParaRPr lang="ja-JP" altLang="en-US" dirty="0">
              <a:solidFill>
                <a:prstClr val="black"/>
              </a:solidFill>
            </a:endParaRPr>
          </a:p>
        </p:txBody>
      </p:sp>
      <p:pic>
        <p:nvPicPr>
          <p:cNvPr id="20" name="図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8981" y="4760110"/>
            <a:ext cx="755455" cy="755455"/>
          </a:xfrm>
          <a:prstGeom prst="rect">
            <a:avLst/>
          </a:prstGeom>
        </p:spPr>
      </p:pic>
      <p:sp>
        <p:nvSpPr>
          <p:cNvPr id="22" name="テキスト ボックス 21"/>
          <p:cNvSpPr txBox="1"/>
          <p:nvPr/>
        </p:nvSpPr>
        <p:spPr>
          <a:xfrm>
            <a:off x="6986930" y="405164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prstClr val="black"/>
                </a:solidFill>
              </a:rPr>
              <a:t>学習</a:t>
            </a:r>
            <a:endParaRPr lang="ja-JP" altLang="en-US" dirty="0">
              <a:solidFill>
                <a:prstClr val="black"/>
              </a:solidFill>
            </a:endParaRPr>
          </a:p>
        </p:txBody>
      </p:sp>
      <p:pic>
        <p:nvPicPr>
          <p:cNvPr id="23" name="図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4796" y="4739482"/>
            <a:ext cx="837244" cy="837244"/>
          </a:xfrm>
          <a:prstGeom prst="rect">
            <a:avLst/>
          </a:prstGeom>
        </p:spPr>
      </p:pic>
      <p:sp>
        <p:nvSpPr>
          <p:cNvPr id="24" name="テキスト ボックス 23"/>
          <p:cNvSpPr txBox="1"/>
          <p:nvPr/>
        </p:nvSpPr>
        <p:spPr>
          <a:xfrm>
            <a:off x="3739420" y="562582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prstClr val="black"/>
                </a:solidFill>
              </a:rPr>
              <a:t>ログ</a:t>
            </a:r>
            <a:r>
              <a:rPr lang="ja-JP" altLang="en-US" dirty="0" smtClean="0">
                <a:solidFill>
                  <a:prstClr val="black"/>
                </a:solidFill>
              </a:rPr>
              <a:t>機能</a:t>
            </a:r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4998648" y="544115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prstClr val="black"/>
                </a:solidFill>
              </a:rPr>
              <a:t>学習を分析</a:t>
            </a:r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2072351" y="5441156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prstClr val="black"/>
                </a:solidFill>
              </a:rPr>
              <a:t>利用状況の管理</a:t>
            </a:r>
            <a:endParaRPr lang="en-US" altLang="ja-JP" dirty="0" smtClean="0">
              <a:solidFill>
                <a:prstClr val="black"/>
              </a:solidFill>
            </a:endParaRPr>
          </a:p>
        </p:txBody>
      </p:sp>
      <p:sp>
        <p:nvSpPr>
          <p:cNvPr id="29" name="下矢印 28"/>
          <p:cNvSpPr/>
          <p:nvPr/>
        </p:nvSpPr>
        <p:spPr>
          <a:xfrm rot="16200000">
            <a:off x="2759558" y="2430159"/>
            <a:ext cx="477527" cy="717977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下矢印 2"/>
          <p:cNvSpPr/>
          <p:nvPr/>
        </p:nvSpPr>
        <p:spPr>
          <a:xfrm rot="16200000">
            <a:off x="5373824" y="2370340"/>
            <a:ext cx="477527" cy="717977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下矢印 29"/>
          <p:cNvSpPr/>
          <p:nvPr/>
        </p:nvSpPr>
        <p:spPr>
          <a:xfrm rot="10800000">
            <a:off x="6509403" y="3782536"/>
            <a:ext cx="477527" cy="717977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下矢印 30"/>
          <p:cNvSpPr/>
          <p:nvPr/>
        </p:nvSpPr>
        <p:spPr>
          <a:xfrm rot="10800000">
            <a:off x="1431390" y="3786632"/>
            <a:ext cx="477527" cy="717977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下矢印 31"/>
          <p:cNvSpPr/>
          <p:nvPr/>
        </p:nvSpPr>
        <p:spPr>
          <a:xfrm rot="5400000">
            <a:off x="2615425" y="4709786"/>
            <a:ext cx="477527" cy="717977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3" name="下矢印 32"/>
          <p:cNvSpPr/>
          <p:nvPr/>
        </p:nvSpPr>
        <p:spPr>
          <a:xfrm rot="5400000">
            <a:off x="5429298" y="4779403"/>
            <a:ext cx="477527" cy="717977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4" name="下矢印 33"/>
          <p:cNvSpPr/>
          <p:nvPr/>
        </p:nvSpPr>
        <p:spPr>
          <a:xfrm rot="7996526">
            <a:off x="5114816" y="3851434"/>
            <a:ext cx="477527" cy="717977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5720532" y="402575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prstClr val="black"/>
                </a:solidFill>
              </a:rPr>
              <a:t>評価</a:t>
            </a:r>
            <a:endParaRPr lang="ja-JP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69524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実装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endParaRPr lang="en-US" altLang="ja-JP" dirty="0" smtClean="0"/>
          </a:p>
          <a:p>
            <a:pPr marL="457200" indent="-457200">
              <a:buFont typeface="+mj-lt"/>
              <a:buAutoNum type="arabicPeriod"/>
            </a:pPr>
            <a:r>
              <a:rPr lang="ja-JP" altLang="en-US" dirty="0" smtClean="0"/>
              <a:t>誰でも問題を簡単に作成し，投稿できるシステムの構築．</a:t>
            </a:r>
            <a:endParaRPr lang="en-US" altLang="ja-JP" dirty="0" smtClean="0"/>
          </a:p>
          <a:p>
            <a:pPr marL="457200" indent="-457200">
              <a:buFont typeface="+mj-lt"/>
              <a:buAutoNum type="arabicPeriod"/>
            </a:pPr>
            <a:r>
              <a:rPr lang="ja-JP" altLang="en-US" dirty="0" smtClean="0"/>
              <a:t>学習状況を評価する機能の作成．</a:t>
            </a:r>
            <a:endParaRPr lang="en-US" altLang="ja-JP" dirty="0" smtClean="0"/>
          </a:p>
          <a:p>
            <a:pPr marL="457200" indent="-457200">
              <a:buFont typeface="+mj-lt"/>
              <a:buAutoNum type="arabicPeriod"/>
            </a:pPr>
            <a:r>
              <a:rPr lang="ja-JP" altLang="en-US" dirty="0" smtClean="0"/>
              <a:t>学習者に適した問題を推奨できるシステムの実現．</a:t>
            </a:r>
            <a:endParaRPr lang="ja-JP" altLang="en-US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209D8-C8AF-4107-B88E-16B235E4876C}" type="slidenum">
              <a:rPr lang="ja-JP" altLang="en-US" smtClean="0">
                <a:solidFill>
                  <a:prstClr val="black"/>
                </a:solidFill>
              </a:rPr>
              <a:pPr/>
              <a:t>7</a:t>
            </a:fld>
            <a:endParaRPr lang="ja-JP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7812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現在の進捗</a:t>
            </a:r>
            <a:r>
              <a:rPr kumimoji="1" lang="en-US" altLang="ja-JP" dirty="0" smtClean="0"/>
              <a:t>(1)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904548" y="1954916"/>
            <a:ext cx="4462212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endParaRPr lang="en-US" altLang="ja-JP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dirty="0" smtClean="0"/>
              <a:t>ログイン画面の作成中．</a:t>
            </a: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209D8-C8AF-4107-B88E-16B235E4876C}" type="slidenum">
              <a:rPr lang="ja-JP" altLang="en-US" smtClean="0">
                <a:solidFill>
                  <a:prstClr val="black"/>
                </a:solidFill>
              </a:rPr>
              <a:pPr/>
              <a:t>8</a:t>
            </a:fld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264343" y="2124257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/>
              <a:t>ログイン</a:t>
            </a:r>
            <a:r>
              <a:rPr lang="ja-JP" altLang="en-US" b="1" dirty="0" smtClean="0"/>
              <a:t>画面</a:t>
            </a:r>
            <a:endParaRPr kumimoji="1" lang="ja-JP" altLang="en-US" b="1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548" y="2561941"/>
            <a:ext cx="3147250" cy="1613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572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現在の進捗</a:t>
            </a:r>
            <a:r>
              <a:rPr kumimoji="1" lang="en-US" altLang="ja-JP" dirty="0" smtClean="0"/>
              <a:t>(2)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904548" y="1954916"/>
            <a:ext cx="4462212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endParaRPr lang="en-US" altLang="ja-JP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dirty="0" smtClean="0"/>
              <a:t>解答確認画面で正解単語の音声出力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を作成中．</a:t>
            </a:r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209D8-C8AF-4107-B88E-16B235E4876C}" type="slidenum">
              <a:rPr lang="ja-JP" altLang="en-US" smtClean="0">
                <a:solidFill>
                  <a:prstClr val="black"/>
                </a:solidFill>
              </a:rPr>
              <a:pPr/>
              <a:t>9</a:t>
            </a:fld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498749" y="2192609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 smtClean="0"/>
              <a:t>解答確認画面</a:t>
            </a:r>
            <a:endParaRPr kumimoji="1" lang="ja-JP" altLang="en-US" b="1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623" y="2561941"/>
            <a:ext cx="2584247" cy="2935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612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レトロスペクト">
  <a:themeElements>
    <a:clrScheme name="レトロスペクト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レトロスペク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2822</TotalTime>
  <Words>836</Words>
  <Application>Microsoft Office PowerPoint</Application>
  <PresentationFormat>画面に合わせる (4:3)</PresentationFormat>
  <Paragraphs>205</Paragraphs>
  <Slides>16</Slides>
  <Notes>16</Notes>
  <HiddenSlides>6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16</vt:i4>
      </vt:variant>
    </vt:vector>
  </HeadingPairs>
  <TitlesOfParts>
    <vt:vector size="21" baseType="lpstr">
      <vt:lpstr>ＭＳ Ｐゴシック</vt:lpstr>
      <vt:lpstr>メイリオ</vt:lpstr>
      <vt:lpstr>Calibri</vt:lpstr>
      <vt:lpstr>Wingdings</vt:lpstr>
      <vt:lpstr>レトロスペクト</vt:lpstr>
      <vt:lpstr>投稿による問題共有と 学習者の評価システム</vt:lpstr>
      <vt:lpstr>研究背景</vt:lpstr>
      <vt:lpstr>関連研究</vt:lpstr>
      <vt:lpstr>研究目的</vt:lpstr>
      <vt:lpstr>本研究のアプローチ</vt:lpstr>
      <vt:lpstr>システム概要図</vt:lpstr>
      <vt:lpstr>実装</vt:lpstr>
      <vt:lpstr>現在の進捗(1)</vt:lpstr>
      <vt:lpstr>現在の進捗(2)</vt:lpstr>
      <vt:lpstr>今後の予定</vt:lpstr>
      <vt:lpstr>音声入力1</vt:lpstr>
      <vt:lpstr>音声入力2</vt:lpstr>
      <vt:lpstr>作問UI</vt:lpstr>
      <vt:lpstr>インタラクティブ性</vt:lpstr>
      <vt:lpstr>評価</vt:lpstr>
      <vt:lpstr>システムの役割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Administrator</dc:creator>
  <cp:lastModifiedBy>星野勇太</cp:lastModifiedBy>
  <cp:revision>223</cp:revision>
  <cp:lastPrinted>2017-07-26T00:43:25Z</cp:lastPrinted>
  <dcterms:created xsi:type="dcterms:W3CDTF">2017-06-01T04:25:56Z</dcterms:created>
  <dcterms:modified xsi:type="dcterms:W3CDTF">2017-10-11T03:21:53Z</dcterms:modified>
</cp:coreProperties>
</file>