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79" r:id="rId3"/>
    <p:sldId id="282" r:id="rId4"/>
    <p:sldId id="281" r:id="rId5"/>
    <p:sldId id="300" r:id="rId6"/>
    <p:sldId id="308" r:id="rId7"/>
    <p:sldId id="304" r:id="rId8"/>
    <p:sldId id="283" r:id="rId9"/>
    <p:sldId id="303" r:id="rId10"/>
    <p:sldId id="301" r:id="rId11"/>
    <p:sldId id="307" r:id="rId12"/>
    <p:sldId id="305" r:id="rId13"/>
    <p:sldId id="287" r:id="rId14"/>
    <p:sldId id="288" r:id="rId15"/>
    <p:sldId id="302" r:id="rId16"/>
    <p:sldId id="292" r:id="rId17"/>
    <p:sldId id="293" r:id="rId18"/>
    <p:sldId id="306" r:id="rId19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4" autoAdjust="0"/>
    <p:restoredTop sz="72425" autoAdjust="0"/>
  </p:normalViewPr>
  <p:slideViewPr>
    <p:cSldViewPr snapToGrid="0">
      <p:cViewPr varScale="1">
        <p:scale>
          <a:sx n="66" d="100"/>
          <a:sy n="66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EB05C-B41B-4ABD-8874-FA1BE37EF88D}" type="datetimeFigureOut">
              <a:rPr kumimoji="1" lang="ja-JP" altLang="en-US" smtClean="0"/>
              <a:t>2017/11/1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9ED15-73D3-44F2-B2AA-8A91466AC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88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1092-82E5-419A-B79E-21E0AC79859A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18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267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学習者の利用状況を作問者にフォローアップすることで，作問意識を向上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問題数が増え，評価により差別化をし，より良い問題が作成される．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好循環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418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(2017/10/4)</a:t>
            </a:r>
          </a:p>
          <a:p>
            <a:r>
              <a:rPr kumimoji="1" lang="ja-JP" altLang="en-US" dirty="0" smtClean="0"/>
              <a:t>・解答ログが取れると，苦手単語などが分かる．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・単語ごとの正答率からも，問題を推奨できるのかも．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135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作問支援ということで，気軽に利用する人などにはスマートフォンでの音声入力や，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本格的に大量のデータを扱いたい人には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入力などを用意します．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ダウンロードして持っている単語帳を編集し，自分のものにできる．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854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音声入力による容易な問題作成機能も付与する．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23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ユーザー識別のログイン機能，単語帳を作成する作成機能，投稿や共有を行う機能，学習時の学習機能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中間発表までに作成者へのフォローアップといった，利用状況の把握する機能を考える．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828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今後は簡単な学習機能を実装させる．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599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所持している単語帳のジャンルから推測しますが，ログの単語の正答率からもいいかもしれないと考えています．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748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学習者の利用状況を作問者にフォローアップすることで，作問意識を向上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問題数が増え，評価により差別化をし，より良い問題が作成される．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好循環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データベースに大多数のリスト（単語帳）を保持．各学習者が自由にリストをアップロードダウンロードできる．</a:t>
            </a:r>
            <a:r>
              <a:rPr kumimoji="1" lang="en-US" altLang="ja-JP" dirty="0" smtClean="0"/>
              <a:t>MySQL</a:t>
            </a:r>
            <a:r>
              <a:rPr kumimoji="1" lang="ja-JP" altLang="en-US" dirty="0" smtClean="0"/>
              <a:t>により実装．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60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・学習の管理：問題の管理，学習状況の管理，学習者の管理などの電子的な利点があります．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・学びたいものを大まかにしか選べない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・学習効果が薄いと学習の継続は難しい．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[e</a:t>
            </a:r>
            <a:r>
              <a:rPr kumimoji="1" lang="ja-JP" altLang="en-US" dirty="0" smtClean="0"/>
              <a:t>ラーニングの問題点</a:t>
            </a:r>
            <a:r>
              <a:rPr kumimoji="1" lang="en-US" altLang="ja-JP" dirty="0" smtClean="0"/>
              <a:t>]</a:t>
            </a:r>
          </a:p>
          <a:p>
            <a:r>
              <a:rPr kumimoji="1" lang="ja-JP" altLang="en-US" dirty="0" smtClean="0"/>
              <a:t>座学はいくらでも本がある．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ラーニングは登録されている問題のみで少ない．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18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・教員と学生または学生同士のコミュニケーション機会の増加・学習効果の向上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・学生に問題を作成させ，学生同士が評価する．→コミュニケーション機会の増加．→モチベーションの維持．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2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問題の分析負担の軽減．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分析結果と次回作問時のアドバイス生成により，専門知識を持たない作問者を支援する．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3</a:t>
            </a:r>
          </a:p>
          <a:p>
            <a:r>
              <a:rPr kumimoji="1" lang="en-US" altLang="ja-JP" dirty="0" smtClean="0"/>
              <a:t>  []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アプローチ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学習者の作った問題の自動診断の研究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2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タイムリーなランキング，学習者のジャンルから分析したランキング，評価の高いランキング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投稿型のメリット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・従来，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対多の学習に対し，多対多での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ラーニングを提供．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44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タイムリーなランキング，学習者のジャンルから分析したランキング，評価の高いランキング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対多：</a:t>
            </a:r>
            <a:endParaRPr kumimoji="1" lang="en-US" altLang="ja-JP" dirty="0" smtClean="0"/>
          </a:p>
          <a:p>
            <a:r>
              <a:rPr kumimoji="1" lang="ja-JP" altLang="en-US" dirty="0" smtClean="0"/>
              <a:t>多対多：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投稿する意欲向上のために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ダウンロード数だけでなく，利用状況の把握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評価：どれだけの価値・価格があるかをみさだめる．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-------------------------------------------------------------------------------</a:t>
            </a:r>
          </a:p>
          <a:p>
            <a:r>
              <a:rPr kumimoji="1" lang="ja-JP" altLang="en-US" dirty="0" smtClean="0"/>
              <a:t>自分が今、どの問題で学習したらいいのかを把握する．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65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クローンバックの</a:t>
            </a:r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係数：テストに一番よく使われる．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他テスト：再テスト法，並行テスト法，折半法など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信頼性：尺度の測定値の一貫性・安定性を表す概念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一貫性：似た被験者が同じ結果を出すか．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安定性：同じ被験者が繰り返しテストを行い，同じ結果を出すか．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34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学習者の利用状況を作問者にフォローアップすることで，作問意識を向上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問題数が増え，評価により差別化をし，より良い問題が作成される．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好循環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81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12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(2017/10/4)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OC</a:t>
            </a:r>
            <a:r>
              <a:rPr kumimoji="1" lang="ja-JP" altLang="en-US" dirty="0" smtClean="0"/>
              <a:t>用に急ぎで作ったもの．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・もっと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を考える．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54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6636-B21A-4D69-9D48-9D7EBE0AE5B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1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6901-C475-4F22-94BE-11406DF1666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8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80C1-CC76-4A78-A028-EB6B7B6CF69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7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E7CC-2BE0-4FBF-975C-77D34B1EF4D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1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6F8F-5CC7-452F-B419-D054A2A3370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17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BE04-2E3F-47C3-965C-627C245E908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4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6A1C-F188-47C3-B0F3-E6CB1A4A4D90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4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D779-F998-4532-B357-651CA15D21D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4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FBF9-697E-4CF2-B0BF-79CEEBE760D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7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285ACF5-36B6-4D1C-AA34-85BE9D69D2C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9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F211-F67C-45C2-93D2-AD077E0A6749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1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C01D6E-77A5-41B5-A77D-DE229BA9DDA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0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81745" y="2910160"/>
            <a:ext cx="6858000" cy="1790700"/>
          </a:xfrm>
        </p:spPr>
        <p:txBody>
          <a:bodyPr anchor="ctr">
            <a:noAutofit/>
          </a:bodyPr>
          <a:lstStyle/>
          <a:p>
            <a:r>
              <a:rPr lang="ja-JP" altLang="en-US" sz="3600" dirty="0" smtClean="0"/>
              <a:t>投稿型</a:t>
            </a:r>
            <a:r>
              <a:rPr lang="en-US" altLang="ja-JP" sz="3600" dirty="0" smtClean="0"/>
              <a:t>e</a:t>
            </a:r>
            <a:r>
              <a:rPr lang="ja-JP" altLang="en-US" sz="3600" dirty="0" smtClean="0"/>
              <a:t>ラーニング学習による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問題の信頼度評価と作問支援</a:t>
            </a:r>
            <a:endParaRPr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2714" y="4551620"/>
            <a:ext cx="6858000" cy="1241823"/>
          </a:xfrm>
        </p:spPr>
        <p:txBody>
          <a:bodyPr anchor="ctr">
            <a:noAutofit/>
          </a:bodyPr>
          <a:lstStyle/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1421009</a:t>
            </a:r>
            <a:r>
              <a:rPr lang="ja-JP" altLang="en-US" dirty="0" smtClean="0"/>
              <a:t>　氏名：星野</a:t>
            </a:r>
            <a:r>
              <a:rPr lang="ja-JP" altLang="en-US" dirty="0"/>
              <a:t>勇</a:t>
            </a:r>
            <a:r>
              <a:rPr lang="ja-JP" altLang="en-US" dirty="0" smtClean="0"/>
              <a:t>太</a:t>
            </a:r>
            <a:endParaRPr lang="en-US" altLang="ja-JP" dirty="0" smtClean="0"/>
          </a:p>
          <a:p>
            <a:r>
              <a:rPr lang="ja-JP" altLang="en-US" dirty="0" smtClean="0"/>
              <a:t>指導</a:t>
            </a:r>
            <a:r>
              <a:rPr lang="ja-JP" altLang="en-US" dirty="0"/>
              <a:t>教員：鷹野孝典</a:t>
            </a:r>
            <a:endParaRPr lang="en-US" altLang="ja-JP" dirty="0"/>
          </a:p>
          <a:p>
            <a:endParaRPr kumimoji="1" lang="ja-JP" altLang="en-US" sz="20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72229" y="278368"/>
            <a:ext cx="620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神奈川工科大学情報工学科　鷹野研究室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2017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54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</a:t>
            </a:r>
            <a:r>
              <a:rPr lang="ja-JP" altLang="en-US" dirty="0"/>
              <a:t>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実装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問題作成画面の改良．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解答</a:t>
            </a:r>
            <a:r>
              <a:rPr lang="ja-JP" altLang="en-US" dirty="0"/>
              <a:t>ログ</a:t>
            </a:r>
            <a:r>
              <a:rPr lang="ja-JP" altLang="en-US" dirty="0" smtClean="0"/>
              <a:t>の記録機能</a:t>
            </a:r>
            <a:r>
              <a:rPr lang="ja-JP" altLang="en-US" dirty="0"/>
              <a:t>，</a:t>
            </a:r>
            <a:r>
              <a:rPr lang="ja-JP" altLang="en-US" dirty="0" smtClean="0"/>
              <a:t>問題評価機能の追加．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作</a:t>
            </a:r>
            <a:r>
              <a:rPr lang="ja-JP" altLang="en-US" dirty="0" smtClean="0"/>
              <a:t>問アドバイス生成機能</a:t>
            </a:r>
            <a:r>
              <a:rPr lang="ja-JP" altLang="en-US" dirty="0"/>
              <a:t>作成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12</a:t>
            </a:r>
            <a:r>
              <a:rPr lang="ja-JP" altLang="en-US" dirty="0" smtClean="0"/>
              <a:t>月　執筆開始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10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システム概要図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11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34" y="2299738"/>
            <a:ext cx="837244" cy="83724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16156" y="3186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作成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5391" y="5558939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作問者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27" y="4760110"/>
            <a:ext cx="755455" cy="75545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977986" y="40158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作成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89" y="2299738"/>
            <a:ext cx="837244" cy="837244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3762913" y="3186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共有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76" y="2299738"/>
            <a:ext cx="837244" cy="837244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598196" y="3119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投稿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02100" y="3148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学習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289421" y="30600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提供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61945" y="5558939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81" y="4760110"/>
            <a:ext cx="755455" cy="755455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986930" y="4051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96" y="4739482"/>
            <a:ext cx="837244" cy="837244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3739420" y="56258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ログ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998648" y="54411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学習を分析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72351" y="54411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利用状況の管理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29" name="下矢印 28"/>
          <p:cNvSpPr/>
          <p:nvPr/>
        </p:nvSpPr>
        <p:spPr>
          <a:xfrm rot="16200000">
            <a:off x="2759558" y="2430159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 rot="16200000">
            <a:off x="5373824" y="2370340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 rot="10800000">
            <a:off x="6509403" y="3782536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 rot="10800000">
            <a:off x="1431390" y="3786632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 rot="5400000">
            <a:off x="2615425" y="4709786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下矢印 32"/>
          <p:cNvSpPr/>
          <p:nvPr/>
        </p:nvSpPr>
        <p:spPr>
          <a:xfrm rot="5400000">
            <a:off x="5429298" y="4779403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下矢印 33"/>
          <p:cNvSpPr/>
          <p:nvPr/>
        </p:nvSpPr>
        <p:spPr>
          <a:xfrm rot="7996526">
            <a:off x="5114816" y="3851434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20532" y="4025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評価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現在の進捗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04548" y="1954916"/>
            <a:ext cx="446221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解答確認画面で正解単語の音声出力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を作成中．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12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98749" y="21926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解答確認画面</a:t>
            </a:r>
            <a:endParaRPr kumimoji="1" lang="ja-JP" altLang="en-US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23" y="2561941"/>
            <a:ext cx="2584247" cy="29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1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音声入力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リスト</a:t>
            </a:r>
            <a:r>
              <a:rPr lang="ja-JP" altLang="en-US" dirty="0"/>
              <a:t>作成時のデータ入力補助を考える</a:t>
            </a:r>
            <a:r>
              <a:rPr lang="ja-JP" altLang="en-US" dirty="0" smtClean="0"/>
              <a:t>．</a:t>
            </a:r>
            <a:endParaRPr lang="ja-JP" altLang="en-US" dirty="0"/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PC</a:t>
            </a:r>
            <a:r>
              <a:rPr lang="ja-JP" altLang="en-US" dirty="0"/>
              <a:t>からの利用の場合，エクセルの</a:t>
            </a:r>
            <a:r>
              <a:rPr lang="en-US" altLang="ja-JP" dirty="0"/>
              <a:t>CSV</a:t>
            </a:r>
            <a:r>
              <a:rPr lang="ja-JP" altLang="en-US" dirty="0"/>
              <a:t>データを</a:t>
            </a:r>
            <a:r>
              <a:rPr lang="ja-JP" altLang="en-US" dirty="0" smtClean="0"/>
              <a:t>インポートし</a:t>
            </a:r>
            <a:endParaRPr lang="en-US" altLang="ja-JP" dirty="0" smtClean="0"/>
          </a:p>
          <a:p>
            <a:r>
              <a:rPr lang="ja-JP" altLang="en-US" dirty="0" smtClean="0"/>
              <a:t>　　リスト</a:t>
            </a:r>
            <a:r>
              <a:rPr lang="ja-JP" altLang="en-US" dirty="0"/>
              <a:t>を作成．</a:t>
            </a:r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HTML5</a:t>
            </a:r>
            <a:r>
              <a:rPr lang="ja-JP" altLang="en-US" dirty="0" smtClean="0"/>
              <a:t>の</a:t>
            </a:r>
            <a:r>
              <a:rPr lang="en-US" altLang="ja-JP" dirty="0" smtClean="0"/>
              <a:t>Web Speech API</a:t>
            </a:r>
            <a:r>
              <a:rPr lang="ja-JP" altLang="en-US" dirty="0" smtClean="0"/>
              <a:t>を利用し，マイクによる音声での入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力</a:t>
            </a:r>
            <a:r>
              <a:rPr lang="ja-JP" altLang="en-US" dirty="0"/>
              <a:t>補助．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13</a:t>
            </a:fld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3788229" y="4403574"/>
            <a:ext cx="957942" cy="537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3788229" y="5212023"/>
            <a:ext cx="899885" cy="512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46513" y="4258430"/>
            <a:ext cx="1657448" cy="165744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48" y="4400352"/>
            <a:ext cx="1382081" cy="13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音声入力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◆</a:t>
            </a:r>
            <a:r>
              <a:rPr lang="en-US" altLang="ja-JP" dirty="0"/>
              <a:t>HTML5</a:t>
            </a:r>
            <a:r>
              <a:rPr lang="ja-JP" altLang="en-US" dirty="0"/>
              <a:t>の</a:t>
            </a:r>
            <a:r>
              <a:rPr lang="en-US" altLang="ja-JP" dirty="0"/>
              <a:t>Web Speech API</a:t>
            </a:r>
            <a:r>
              <a:rPr lang="ja-JP" altLang="en-US" dirty="0"/>
              <a:t>を採用</a:t>
            </a:r>
          </a:p>
          <a:p>
            <a:endParaRPr lang="ja-JP" altLang="en-US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/>
              <a:t>Web</a:t>
            </a:r>
            <a:r>
              <a:rPr lang="ja-JP" altLang="en-US" dirty="0"/>
              <a:t>ブラウザで音声認識とテキストの読み上げ</a:t>
            </a:r>
            <a:r>
              <a:rPr lang="ja-JP" altLang="en-US" dirty="0" smtClean="0"/>
              <a:t>が可能</a:t>
            </a:r>
            <a:r>
              <a:rPr lang="ja-JP" altLang="en-US" dirty="0"/>
              <a:t>．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ja-JP" altLang="en-US" dirty="0"/>
              <a:t>単語登録時に音声認識を利用．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ja-JP" altLang="en-US" dirty="0"/>
              <a:t>解答表示時にテキストによる読み上げを利用．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作問</a:t>
            </a:r>
            <a:r>
              <a:rPr kumimoji="1" lang="en-US" altLang="ja-JP" dirty="0" smtClean="0"/>
              <a:t>UI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4297" y="1845734"/>
            <a:ext cx="480506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英</a:t>
            </a:r>
            <a:r>
              <a:rPr lang="ja-JP" altLang="en-US" dirty="0" smtClean="0"/>
              <a:t>単語リストを作成する作問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ページ．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動的にデータ数を追加していく機能が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完成しているため，マイクによる音声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入力機能を追加し，簡易入力を実現す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る．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15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92" y="3759047"/>
            <a:ext cx="1943104" cy="194310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5" y="1921934"/>
            <a:ext cx="2117699" cy="16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インタラクティブ性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◆</a:t>
            </a:r>
            <a:r>
              <a:rPr lang="ja-JP" altLang="en-US" dirty="0"/>
              <a:t>リスト内の単語ごとに色の濃度を付与</a:t>
            </a:r>
            <a:r>
              <a:rPr lang="ja-JP" altLang="en-US" dirty="0" smtClean="0"/>
              <a:t>する．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学習</a:t>
            </a:r>
            <a:r>
              <a:rPr lang="ja-JP" altLang="en-US" dirty="0"/>
              <a:t>時の正誤や最終学習日からの日数経過</a:t>
            </a:r>
            <a:r>
              <a:rPr lang="ja-JP" altLang="en-US" dirty="0" smtClean="0"/>
              <a:t>により</a:t>
            </a:r>
            <a:r>
              <a:rPr lang="ja-JP" altLang="en-US" dirty="0"/>
              <a:t>濃度を変化</a:t>
            </a:r>
            <a:r>
              <a:rPr lang="ja-JP" altLang="en-US" dirty="0" smtClean="0"/>
              <a:t>さ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せる</a:t>
            </a:r>
            <a:r>
              <a:rPr lang="ja-JP" altLang="en-US" dirty="0"/>
              <a:t>．</a:t>
            </a:r>
          </a:p>
          <a:p>
            <a:r>
              <a:rPr lang="ja-JP" altLang="en-US" dirty="0"/>
              <a:t>　　　</a:t>
            </a:r>
          </a:p>
          <a:p>
            <a:r>
              <a:rPr lang="ja-JP" altLang="en-US" dirty="0"/>
              <a:t>　　</a:t>
            </a:r>
            <a:r>
              <a:rPr lang="ja-JP" altLang="en-US" dirty="0" smtClean="0"/>
              <a:t>→</a:t>
            </a:r>
            <a:r>
              <a:rPr lang="ja-JP" altLang="en-US" dirty="0"/>
              <a:t>色により視覚化され，学習者自身が</a:t>
            </a:r>
            <a:r>
              <a:rPr lang="ja-JP" altLang="en-US" dirty="0" smtClean="0"/>
              <a:t>得意な</a:t>
            </a:r>
            <a:r>
              <a:rPr lang="ja-JP" altLang="en-US" dirty="0"/>
              <a:t>単語，苦手な</a:t>
            </a:r>
            <a:r>
              <a:rPr lang="ja-JP" altLang="en-US" dirty="0" smtClean="0"/>
              <a:t>単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語</a:t>
            </a:r>
            <a:r>
              <a:rPr lang="ja-JP" altLang="en-US" dirty="0"/>
              <a:t>，覚えるべき単語</a:t>
            </a:r>
            <a:r>
              <a:rPr lang="ja-JP" altLang="en-US" dirty="0" smtClean="0"/>
              <a:t>を把握</a:t>
            </a:r>
            <a:r>
              <a:rPr lang="ja-JP" altLang="en-US" dirty="0"/>
              <a:t>できる．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3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学習者</a:t>
            </a:r>
            <a:r>
              <a:rPr lang="ja-JP" altLang="en-US" dirty="0"/>
              <a:t>の保持しているリストから，興味のあるジャンル</a:t>
            </a:r>
            <a:r>
              <a:rPr lang="ja-JP" altLang="en-US" dirty="0" smtClean="0"/>
              <a:t>を分析</a:t>
            </a:r>
            <a:r>
              <a:rPr lang="ja-JP" altLang="en-US" dirty="0"/>
              <a:t>．</a:t>
            </a:r>
          </a:p>
          <a:p>
            <a:r>
              <a:rPr lang="ja-JP" altLang="en-US" dirty="0"/>
              <a:t>　　</a:t>
            </a:r>
            <a:r>
              <a:rPr lang="ja-JP" altLang="en-US" dirty="0" smtClean="0"/>
              <a:t>・投稿</a:t>
            </a:r>
            <a:r>
              <a:rPr lang="ja-JP" altLang="en-US" dirty="0"/>
              <a:t>されているデータ</a:t>
            </a:r>
            <a:r>
              <a:rPr lang="ja-JP" altLang="en-US" dirty="0" err="1"/>
              <a:t>べ</a:t>
            </a:r>
            <a:r>
              <a:rPr lang="ja-JP" altLang="en-US" dirty="0"/>
              <a:t>ース内の人気度が高かったり</a:t>
            </a:r>
            <a:r>
              <a:rPr lang="ja-JP" altLang="en-US" dirty="0" smtClean="0"/>
              <a:t>，作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成</a:t>
            </a:r>
            <a:r>
              <a:rPr lang="ja-JP" altLang="en-US" dirty="0"/>
              <a:t>日が最近のリストを学習者に推薦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12802" y="3537284"/>
            <a:ext cx="7396561" cy="25322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613115" y="3790543"/>
            <a:ext cx="2628844" cy="21215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44871" y="4433229"/>
            <a:ext cx="830932" cy="8309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519722" y="5198509"/>
            <a:ext cx="123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学習者</a:t>
            </a:r>
            <a:r>
              <a:rPr lang="en-US" altLang="ja-JP" dirty="0" smtClean="0">
                <a:solidFill>
                  <a:prstClr val="black"/>
                </a:solidFill>
              </a:rPr>
              <a:t>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43730" y="5557065"/>
            <a:ext cx="155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リスト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39" y="4152883"/>
            <a:ext cx="625688" cy="62568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232" y="4173809"/>
            <a:ext cx="625688" cy="62568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25" y="4173809"/>
            <a:ext cx="625688" cy="62568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39" y="4827769"/>
            <a:ext cx="625688" cy="6256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232" y="4848695"/>
            <a:ext cx="625688" cy="62568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25" y="4848695"/>
            <a:ext cx="625688" cy="625688"/>
          </a:xfrm>
          <a:prstGeom prst="rect">
            <a:avLst/>
          </a:prstGeom>
        </p:spPr>
      </p:pic>
      <p:sp>
        <p:nvSpPr>
          <p:cNvPr id="16" name="右矢印 15"/>
          <p:cNvSpPr/>
          <p:nvPr/>
        </p:nvSpPr>
        <p:spPr>
          <a:xfrm rot="10800000">
            <a:off x="5558589" y="4596062"/>
            <a:ext cx="567175" cy="4812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42393" y="45152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分析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581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>
            <a:off x="2635391" y="2808167"/>
            <a:ext cx="3918857" cy="3170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システム</a:t>
            </a:r>
            <a:r>
              <a:rPr lang="ja-JP" altLang="en-US" sz="4400" dirty="0" smtClean="0"/>
              <a:t>利用</a:t>
            </a:r>
            <a:r>
              <a:rPr lang="ja-JP" altLang="en-US" sz="4400" dirty="0"/>
              <a:t>図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18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34" name="図 3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935185"/>
            <a:ext cx="780322" cy="780322"/>
          </a:xfrm>
          <a:prstGeom prst="rect">
            <a:avLst/>
          </a:prstGeom>
        </p:spPr>
      </p:pic>
      <p:pic>
        <p:nvPicPr>
          <p:cNvPr id="38" name="図 3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2" y="3935185"/>
            <a:ext cx="692575" cy="780322"/>
          </a:xfrm>
          <a:prstGeom prst="rect">
            <a:avLst/>
          </a:prstGeom>
        </p:spPr>
      </p:pic>
      <p:sp>
        <p:nvSpPr>
          <p:cNvPr id="43" name="右矢印 42"/>
          <p:cNvSpPr/>
          <p:nvPr/>
        </p:nvSpPr>
        <p:spPr>
          <a:xfrm>
            <a:off x="1747923" y="363471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47" name="図 4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71" y="3935185"/>
            <a:ext cx="775789" cy="775789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3925406" y="1993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共有</a:t>
            </a:r>
            <a:r>
              <a:rPr lang="ja-JP" altLang="en-US" b="1" dirty="0"/>
              <a:t>機能</a:t>
            </a:r>
            <a:endParaRPr kumimoji="1" lang="ja-JP" altLang="en-US" b="1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156239" y="34500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問題</a:t>
            </a:r>
            <a:endParaRPr kumimoji="1" lang="ja-JP" altLang="en-US" b="1" dirty="0"/>
          </a:p>
        </p:txBody>
      </p:sp>
      <p:pic>
        <p:nvPicPr>
          <p:cNvPr id="49" name="図 4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02" y="3935185"/>
            <a:ext cx="692575" cy="780322"/>
          </a:xfrm>
          <a:prstGeom prst="rect">
            <a:avLst/>
          </a:prstGeom>
        </p:spPr>
      </p:pic>
      <p:pic>
        <p:nvPicPr>
          <p:cNvPr id="50" name="図 4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42" y="3930652"/>
            <a:ext cx="692575" cy="780322"/>
          </a:xfrm>
          <a:prstGeom prst="rect">
            <a:avLst/>
          </a:prstGeom>
        </p:spPr>
      </p:pic>
      <p:pic>
        <p:nvPicPr>
          <p:cNvPr id="52" name="図 5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2" y="4938056"/>
            <a:ext cx="692575" cy="780322"/>
          </a:xfrm>
          <a:prstGeom prst="rect">
            <a:avLst/>
          </a:prstGeom>
        </p:spPr>
      </p:pic>
      <p:pic>
        <p:nvPicPr>
          <p:cNvPr id="53" name="図 5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02" y="4938056"/>
            <a:ext cx="692575" cy="780322"/>
          </a:xfrm>
          <a:prstGeom prst="rect">
            <a:avLst/>
          </a:prstGeom>
        </p:spPr>
      </p:pic>
      <p:pic>
        <p:nvPicPr>
          <p:cNvPr id="54" name="図 5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42" y="4933523"/>
            <a:ext cx="692575" cy="780322"/>
          </a:xfrm>
          <a:prstGeom prst="rect">
            <a:avLst/>
          </a:prstGeom>
        </p:spPr>
      </p:pic>
      <p:sp>
        <p:nvSpPr>
          <p:cNvPr id="55" name="右矢印 54"/>
          <p:cNvSpPr/>
          <p:nvPr/>
        </p:nvSpPr>
        <p:spPr>
          <a:xfrm>
            <a:off x="5871527" y="363471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6" name="右矢印 55"/>
          <p:cNvSpPr/>
          <p:nvPr/>
        </p:nvSpPr>
        <p:spPr>
          <a:xfrm rot="10800000">
            <a:off x="1747923" y="441152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7" name="右矢印 56"/>
          <p:cNvSpPr/>
          <p:nvPr/>
        </p:nvSpPr>
        <p:spPr>
          <a:xfrm rot="10800000">
            <a:off x="5871527" y="441152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74539" y="3450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作問者</a:t>
            </a:r>
            <a:endParaRPr kumimoji="1" lang="ja-JP" altLang="en-US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540283" y="3450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学習</a:t>
            </a:r>
            <a:r>
              <a:rPr lang="ja-JP" altLang="en-US" b="1" dirty="0" smtClean="0"/>
              <a:t>者</a:t>
            </a:r>
            <a:endParaRPr kumimoji="1" lang="ja-JP" altLang="en-US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667228" y="328480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①問題</a:t>
            </a:r>
            <a:r>
              <a:rPr lang="ja-JP" altLang="en-US" sz="1400" dirty="0"/>
              <a:t>が</a:t>
            </a:r>
            <a:r>
              <a:rPr lang="ja-JP" altLang="en-US" sz="1400" dirty="0" smtClean="0"/>
              <a:t>投稿される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667228" y="521716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④学習状況の把握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871526" y="329615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②適した問題を提供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866354" y="51627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③学習状況を記録</a:t>
            </a:r>
            <a:endParaRPr kumimoji="1" lang="ja-JP" altLang="en-US" sz="14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82" y="2348049"/>
            <a:ext cx="837244" cy="8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 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ja-JP" dirty="0">
                <a:latin typeface="+mj-ea"/>
                <a:ea typeface="+mj-ea"/>
              </a:rPr>
              <a:t>e</a:t>
            </a:r>
            <a:r>
              <a:rPr lang="ja-JP" altLang="en-US" dirty="0" smtClean="0">
                <a:latin typeface="+mj-ea"/>
                <a:ea typeface="+mj-ea"/>
              </a:rPr>
              <a:t>ラーニング</a:t>
            </a:r>
            <a:r>
              <a:rPr lang="ja-JP" altLang="en-US" dirty="0">
                <a:latin typeface="+mj-ea"/>
                <a:ea typeface="+mj-ea"/>
              </a:rPr>
              <a:t>学習</a:t>
            </a:r>
            <a:r>
              <a:rPr lang="ja-JP" altLang="en-US" dirty="0" smtClean="0">
                <a:latin typeface="+mj-ea"/>
                <a:ea typeface="+mj-ea"/>
              </a:rPr>
              <a:t>は場所</a:t>
            </a:r>
            <a:r>
              <a:rPr lang="ja-JP" altLang="en-US" dirty="0">
                <a:latin typeface="+mj-ea"/>
                <a:ea typeface="+mj-ea"/>
              </a:rPr>
              <a:t>や時間を問わず</a:t>
            </a:r>
            <a:r>
              <a:rPr lang="ja-JP" altLang="en-US" dirty="0" smtClean="0">
                <a:latin typeface="+mj-ea"/>
                <a:ea typeface="+mj-ea"/>
              </a:rPr>
              <a:t>行えたり，学習の管理</a:t>
            </a:r>
            <a:endParaRPr lang="en-US" altLang="ja-JP" dirty="0" smtClean="0"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j-ea"/>
                <a:ea typeface="+mj-ea"/>
              </a:rPr>
              <a:t>　がしやすい．学習に利用する企業や学校が増加している．</a:t>
            </a:r>
            <a:endParaRPr lang="en-US" altLang="ja-JP" dirty="0"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endParaRPr kumimoji="1"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/>
              <a:t>既に</a:t>
            </a:r>
            <a:r>
              <a:rPr lang="en-US" altLang="ja-JP" dirty="0" smtClean="0"/>
              <a:t>e</a:t>
            </a:r>
            <a:r>
              <a:rPr lang="ja-JP" altLang="en-US" dirty="0" smtClean="0"/>
              <a:t>ラーニングを導入している大学の多くが、「コンテンツ</a:t>
            </a:r>
            <a:endParaRPr lang="en-US" altLang="ja-JP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/>
              <a:t>　の作成」を導入上の課題としている．</a:t>
            </a:r>
            <a:endParaRPr lang="en-US" altLang="ja-JP" dirty="0" smtClean="0"/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/>
              <a:t>テスト</a:t>
            </a:r>
            <a:r>
              <a:rPr lang="ja-JP" altLang="en-US" dirty="0"/>
              <a:t>から学習者を評価することは多いが，テスト問題自体を</a:t>
            </a:r>
            <a:endParaRPr lang="en-US" altLang="ja-JP" dirty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/>
              <a:t>　評価することは少ない．</a:t>
            </a:r>
            <a:endParaRPr lang="en-US" altLang="ja-JP" dirty="0"/>
          </a:p>
          <a:p>
            <a:pPr marL="0" indent="0">
              <a:lnSpc>
                <a:spcPts val="2000"/>
              </a:lnSpc>
              <a:buNone/>
            </a:pPr>
            <a:endParaRPr lang="en-US" altLang="ja-JP" dirty="0"/>
          </a:p>
          <a:p>
            <a:pPr marL="0" indent="0">
              <a:lnSpc>
                <a:spcPts val="2000"/>
              </a:lnSpc>
              <a:buNone/>
            </a:pPr>
            <a:endParaRPr kumimoji="1" lang="en-US" altLang="ja-JP" dirty="0" smtClean="0"/>
          </a:p>
          <a:p>
            <a:pPr marL="0" indent="0">
              <a:lnSpc>
                <a:spcPts val="2000"/>
              </a:lnSpc>
              <a:buNone/>
            </a:pPr>
            <a:endParaRPr lang="en-US" altLang="ja-JP" dirty="0"/>
          </a:p>
          <a:p>
            <a:pPr marL="0" indent="0">
              <a:lnSpc>
                <a:spcPts val="2000"/>
              </a:lnSpc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dirty="0" smtClean="0"/>
              <a:t>作問演習システム「</a:t>
            </a:r>
            <a:r>
              <a:rPr lang="en-US" altLang="ja-JP" sz="1400" dirty="0" err="1" smtClean="0"/>
              <a:t>CollabTest</a:t>
            </a:r>
            <a:r>
              <a:rPr lang="ja-JP" altLang="en-US" sz="1400" dirty="0" smtClean="0"/>
              <a:t>」利用による学習効果の検証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sz="1400" dirty="0" smtClean="0"/>
              <a:t>　</a:t>
            </a:r>
            <a:r>
              <a:rPr lang="en-US" altLang="ja-JP" sz="1400" dirty="0"/>
              <a:t>(</a:t>
            </a:r>
            <a:r>
              <a:rPr lang="ja-JP" altLang="en-US" sz="1400" dirty="0" smtClean="0"/>
              <a:t>創価大学工学部：高木・坂部</a:t>
            </a:r>
            <a:r>
              <a:rPr lang="ja-JP" altLang="en-US" sz="1400" dirty="0"/>
              <a:t>・</a:t>
            </a:r>
            <a:r>
              <a:rPr lang="ja-JP" altLang="en-US" sz="1400" dirty="0" smtClean="0"/>
              <a:t>勅使河原，全国大学</a:t>
            </a:r>
            <a:r>
              <a:rPr lang="en-US" altLang="ja-JP" sz="1400" dirty="0" smtClean="0"/>
              <a:t>IT</a:t>
            </a:r>
            <a:r>
              <a:rPr lang="ja-JP" altLang="en-US" sz="1400" dirty="0" smtClean="0"/>
              <a:t>活用教育方法研究発表会，</a:t>
            </a:r>
            <a:r>
              <a:rPr lang="en-US" altLang="ja-JP" sz="1400" dirty="0" smtClean="0"/>
              <a:t>2009)</a:t>
            </a:r>
          </a:p>
          <a:p>
            <a:pPr marL="0" indent="0">
              <a:buNone/>
            </a:pP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dirty="0" smtClean="0"/>
              <a:t>テスト理論に基づいた作問アドバイス生成システムの開発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sz="1400" dirty="0" smtClean="0"/>
              <a:t>　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岩手県立大学大学院：林・高木・山田・佐々木，教育システム情報学会，</a:t>
            </a:r>
            <a:r>
              <a:rPr lang="en-US" altLang="ja-JP" sz="1400" dirty="0" smtClean="0"/>
              <a:t>2015)</a:t>
            </a:r>
          </a:p>
          <a:p>
            <a:pPr marL="0" indent="0">
              <a:buNone/>
            </a:pPr>
            <a:endParaRPr lang="en-US" altLang="ja-JP" sz="1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dirty="0"/>
              <a:t>作</a:t>
            </a:r>
            <a:r>
              <a:rPr lang="ja-JP" altLang="en-US" sz="1400" dirty="0" smtClean="0"/>
              <a:t>問学習のモデル化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広島大学大学院：平嶋 宗，人工知能学会全国大会，</a:t>
            </a:r>
            <a:r>
              <a:rPr lang="en-US" altLang="ja-JP" sz="1400" dirty="0" smtClean="0"/>
              <a:t>2005)</a:t>
            </a:r>
            <a:endParaRPr lang="ja-JP" altLang="en-US" sz="14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/>
              <a:t>投稿された問題の学習状況を分析し，問題の信頼度を評価する．</a:t>
            </a:r>
            <a:endParaRPr lang="en-US" altLang="ja-JP" dirty="0" smtClean="0"/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/>
              <a:t>次回作問時の支援を行い，問題の信頼度を上げることを研究</a:t>
            </a:r>
            <a:endParaRPr lang="en-US" altLang="ja-JP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目的とする．</a:t>
            </a:r>
            <a:endParaRPr lang="en-US" altLang="ja-JP" dirty="0" smtClean="0"/>
          </a:p>
          <a:p>
            <a:pPr marL="0" indent="0">
              <a:lnSpc>
                <a:spcPts val="2000"/>
              </a:lnSpc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本研究のアプローチ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latin typeface="+mn-ea"/>
              </a:rPr>
              <a:t>学習者同士が問題を投稿</a:t>
            </a:r>
            <a:r>
              <a:rPr lang="ja-JP" altLang="en-US" dirty="0" smtClean="0">
                <a:latin typeface="+mn-ea"/>
              </a:rPr>
              <a:t>し合うことで，学習を均質化できる．</a:t>
            </a:r>
            <a:endParaRPr lang="en-US" altLang="ja-JP" dirty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問題の評価をシステムで行うため，作問者の問題分析負担を軽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減できる．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作問者へ次回作問時の支援を行う．</a:t>
            </a:r>
            <a:endParaRPr lang="ja-JP" altLang="en-US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</a:pPr>
            <a:r>
              <a:rPr lang="ja-JP" altLang="en-US" dirty="0" smtClean="0"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専門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知識を持たない人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でも信頼度の高い作問ができるように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2000"/>
              </a:lnSpc>
            </a:pPr>
            <a:r>
              <a:rPr lang="ja-JP" altLang="en-US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なる．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2000"/>
              </a:lnSpc>
            </a:pPr>
            <a:endParaRPr kumimoji="1" lang="ja-JP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709709" y="4347321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8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信頼度の測定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クローンバックの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α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係数</a:t>
            </a:r>
            <a:r>
              <a:rPr lang="ja-JP" altLang="en-US" dirty="0" smtClean="0">
                <a:latin typeface="+mn-ea"/>
              </a:rPr>
              <a:t>を利用．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個々の問題が整合性を持つかどうかを判定できる．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質問紙やテストの信頼性の評価するための指標の一つ．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</a:pPr>
            <a:endParaRPr kumimoji="1" lang="ja-JP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041" y="3643086"/>
            <a:ext cx="2921635" cy="22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システム概要図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92874" y="4098973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作問者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123" y="3313661"/>
            <a:ext cx="755455" cy="75545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812741" y="3262804"/>
            <a:ext cx="140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①問題投稿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07432" y="2603129"/>
            <a:ext cx="278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・作成機能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・共有機能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・学習機能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26839" y="2912294"/>
            <a:ext cx="180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69" y="2120073"/>
            <a:ext cx="755455" cy="755455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4163405" y="2252827"/>
            <a:ext cx="14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②学習分析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0" name="下矢印 29"/>
          <p:cNvSpPr/>
          <p:nvPr/>
        </p:nvSpPr>
        <p:spPr>
          <a:xfrm rot="5400000">
            <a:off x="4471259" y="2106662"/>
            <a:ext cx="477527" cy="153773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5400000">
            <a:off x="5019993" y="2408424"/>
            <a:ext cx="477527" cy="26352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屈折矢印 12"/>
          <p:cNvSpPr/>
          <p:nvPr/>
        </p:nvSpPr>
        <p:spPr>
          <a:xfrm>
            <a:off x="4020604" y="4561539"/>
            <a:ext cx="3607973" cy="1092271"/>
          </a:xfrm>
          <a:prstGeom prst="bentUpArrow">
            <a:avLst>
              <a:gd name="adj1" fmla="val 18391"/>
              <a:gd name="adj2" fmla="val 23348"/>
              <a:gd name="adj3" fmla="val 2610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107432" y="2541867"/>
            <a:ext cx="2768787" cy="14470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81094" y="2092024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投稿型</a:t>
            </a:r>
            <a:r>
              <a:rPr lang="en-US" altLang="ja-JP" dirty="0" smtClean="0">
                <a:solidFill>
                  <a:prstClr val="black"/>
                </a:solidFill>
              </a:rPr>
              <a:t>e</a:t>
            </a:r>
            <a:r>
              <a:rPr lang="ja-JP" altLang="en-US" dirty="0" smtClean="0">
                <a:solidFill>
                  <a:prstClr val="black"/>
                </a:solidFill>
              </a:rPr>
              <a:t>ラーニングシステム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646300" y="4733344"/>
            <a:ext cx="193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③評価結果，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　アドバイス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2739579" y="3932463"/>
            <a:ext cx="477527" cy="119717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1107432" y="5047924"/>
            <a:ext cx="2833725" cy="7280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27985" y="5105539"/>
            <a:ext cx="308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・信頼度評価機能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・作問アドバイス生成機能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2960" y="4330203"/>
            <a:ext cx="218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③問題の学習結果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708029" y="2431780"/>
            <a:ext cx="3406260" cy="3620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95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誰でも問題を簡単に作成し，投稿できるシステムの構築．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学習状況から問題を評価する機能の作成．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作問</a:t>
            </a:r>
            <a:r>
              <a:rPr lang="ja-JP" altLang="en-US" dirty="0" smtClean="0"/>
              <a:t>のアドバイスを生成する機能の作成．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現在の進捗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1954916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関連研究の調査．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作成したシステムのサーバ移行中．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9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2966</TotalTime>
  <Words>1115</Words>
  <Application>Microsoft Office PowerPoint</Application>
  <PresentationFormat>画面に合わせる (4:3)</PresentationFormat>
  <Paragraphs>244</Paragraphs>
  <Slides>18</Slides>
  <Notes>18</Notes>
  <HiddenSlides>8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ＭＳ Ｐゴシック</vt:lpstr>
      <vt:lpstr>メイリオ</vt:lpstr>
      <vt:lpstr>Calibri</vt:lpstr>
      <vt:lpstr>Wingdings</vt:lpstr>
      <vt:lpstr>レトロスペクト</vt:lpstr>
      <vt:lpstr>投稿型eラーニング学習による 問題の信頼度評価と作問支援</vt:lpstr>
      <vt:lpstr>研究背景</vt:lpstr>
      <vt:lpstr>関連研究</vt:lpstr>
      <vt:lpstr>研究目的</vt:lpstr>
      <vt:lpstr>本研究のアプローチ</vt:lpstr>
      <vt:lpstr>信頼度の測定</vt:lpstr>
      <vt:lpstr>システム概要図</vt:lpstr>
      <vt:lpstr>実装</vt:lpstr>
      <vt:lpstr>現在の進捗(1)</vt:lpstr>
      <vt:lpstr>今後の予定</vt:lpstr>
      <vt:lpstr>システム概要図</vt:lpstr>
      <vt:lpstr>現在の進捗(2)</vt:lpstr>
      <vt:lpstr>音声入力1</vt:lpstr>
      <vt:lpstr>音声入力2</vt:lpstr>
      <vt:lpstr>作問UI</vt:lpstr>
      <vt:lpstr>インタラクティブ性</vt:lpstr>
      <vt:lpstr>評価</vt:lpstr>
      <vt:lpstr>システム利用図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252</cp:revision>
  <cp:lastPrinted>2017-07-26T00:43:25Z</cp:lastPrinted>
  <dcterms:created xsi:type="dcterms:W3CDTF">2017-06-01T04:25:56Z</dcterms:created>
  <dcterms:modified xsi:type="dcterms:W3CDTF">2017-11-01T04:07:58Z</dcterms:modified>
</cp:coreProperties>
</file>