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7" r:id="rId2"/>
    <p:sldId id="281" r:id="rId3"/>
    <p:sldId id="279" r:id="rId4"/>
    <p:sldId id="282" r:id="rId5"/>
    <p:sldId id="312" r:id="rId6"/>
    <p:sldId id="311" r:id="rId7"/>
    <p:sldId id="300" r:id="rId8"/>
    <p:sldId id="304" r:id="rId9"/>
    <p:sldId id="308" r:id="rId10"/>
    <p:sldId id="283" r:id="rId11"/>
    <p:sldId id="301" r:id="rId12"/>
    <p:sldId id="307" r:id="rId13"/>
    <p:sldId id="305" r:id="rId14"/>
    <p:sldId id="287" r:id="rId15"/>
    <p:sldId id="288" r:id="rId16"/>
    <p:sldId id="302" r:id="rId17"/>
    <p:sldId id="292" r:id="rId18"/>
    <p:sldId id="293" r:id="rId19"/>
    <p:sldId id="306" r:id="rId20"/>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2425" autoAdjust="0"/>
  </p:normalViewPr>
  <p:slideViewPr>
    <p:cSldViewPr snapToGrid="0">
      <p:cViewPr varScale="1">
        <p:scale>
          <a:sx n="80" d="100"/>
          <a:sy n="80"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5C8EB05C-B41B-4ABD-8874-FA1BE37EF88D}" type="datetimeFigureOut">
              <a:rPr kumimoji="1" lang="ja-JP" altLang="en-US" smtClean="0"/>
              <a:t>2017/11/8</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0C9ED15-73D3-44F2-B2AA-8A91466ACFDC}" type="slidenum">
              <a:rPr kumimoji="1" lang="ja-JP" altLang="en-US" smtClean="0"/>
              <a:t>‹#›</a:t>
            </a:fld>
            <a:endParaRPr kumimoji="1" lang="ja-JP" altLang="en-US"/>
          </a:p>
        </p:txBody>
      </p:sp>
    </p:spTree>
    <p:extLst>
      <p:ext uri="{BB962C8B-B14F-4D97-AF65-F5344CB8AC3E}">
        <p14:creationId xmlns:p14="http://schemas.microsoft.com/office/powerpoint/2010/main" val="20798804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91E1092-82E5-419A-B79E-21E0AC79859A}"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05651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10</a:t>
            </a:fld>
            <a:endParaRPr kumimoji="1" lang="ja-JP" altLang="en-US"/>
          </a:p>
        </p:txBody>
      </p:sp>
    </p:spTree>
    <p:extLst>
      <p:ext uri="{BB962C8B-B14F-4D97-AF65-F5344CB8AC3E}">
        <p14:creationId xmlns:p14="http://schemas.microsoft.com/office/powerpoint/2010/main" val="14871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11</a:t>
            </a:fld>
            <a:endParaRPr kumimoji="1" lang="ja-JP" altLang="en-US"/>
          </a:p>
        </p:txBody>
      </p:sp>
    </p:spTree>
    <p:extLst>
      <p:ext uri="{BB962C8B-B14F-4D97-AF65-F5344CB8AC3E}">
        <p14:creationId xmlns:p14="http://schemas.microsoft.com/office/powerpoint/2010/main" val="362326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12</a:t>
            </a:fld>
            <a:endParaRPr kumimoji="1" lang="ja-JP" altLang="en-US"/>
          </a:p>
        </p:txBody>
      </p:sp>
    </p:spTree>
    <p:extLst>
      <p:ext uri="{BB962C8B-B14F-4D97-AF65-F5344CB8AC3E}">
        <p14:creationId xmlns:p14="http://schemas.microsoft.com/office/powerpoint/2010/main" val="112841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(2017/10/4)</a:t>
            </a:r>
          </a:p>
          <a:p>
            <a:r>
              <a:rPr kumimoji="1" lang="ja-JP" altLang="en-US" dirty="0" smtClean="0"/>
              <a:t>・解答ログが取れると，苦手単語などが分かる．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・単語ごとの正答率からも，問題を推奨できるのかも．</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13</a:t>
            </a:fld>
            <a:endParaRPr kumimoji="1" lang="ja-JP" altLang="en-US"/>
          </a:p>
        </p:txBody>
      </p:sp>
    </p:spTree>
    <p:extLst>
      <p:ext uri="{BB962C8B-B14F-4D97-AF65-F5344CB8AC3E}">
        <p14:creationId xmlns:p14="http://schemas.microsoft.com/office/powerpoint/2010/main" val="2532135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作問支援ということで，気軽に利用する人などにはスマートフォンでの音声入力や，</a:t>
            </a:r>
            <a:endParaRPr kumimoji="1" lang="en-US" altLang="ja-JP" dirty="0" smtClean="0"/>
          </a:p>
          <a:p>
            <a:r>
              <a:rPr kumimoji="1" lang="ja-JP" altLang="en-US" dirty="0" smtClean="0"/>
              <a:t>本格的に大量のデータを扱いたい人には</a:t>
            </a:r>
            <a:r>
              <a:rPr kumimoji="1" lang="en-US" altLang="ja-JP" dirty="0" smtClean="0"/>
              <a:t>CSV</a:t>
            </a:r>
            <a:r>
              <a:rPr kumimoji="1" lang="ja-JP" altLang="en-US" dirty="0" smtClean="0"/>
              <a:t>入力などを用意します．</a:t>
            </a:r>
            <a:endParaRPr kumimoji="1" lang="en-US" altLang="ja-JP" dirty="0" smtClean="0"/>
          </a:p>
          <a:p>
            <a:endParaRPr kumimoji="1" lang="en-US" altLang="ja-JP" dirty="0" smtClean="0"/>
          </a:p>
          <a:p>
            <a:r>
              <a:rPr kumimoji="1" lang="ja-JP" altLang="en-US" dirty="0" smtClean="0"/>
              <a:t>ダウンロードして持っている単語帳を編集し，自分のものにできる．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14</a:t>
            </a:fld>
            <a:endParaRPr kumimoji="1" lang="ja-JP" altLang="en-US"/>
          </a:p>
        </p:txBody>
      </p:sp>
    </p:spTree>
    <p:extLst>
      <p:ext uri="{BB962C8B-B14F-4D97-AF65-F5344CB8AC3E}">
        <p14:creationId xmlns:p14="http://schemas.microsoft.com/office/powerpoint/2010/main" val="10198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音声入力による容易な問題作成機能も付与する．</a:t>
            </a:r>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15</a:t>
            </a:fld>
            <a:endParaRPr kumimoji="1" lang="ja-JP" altLang="en-US"/>
          </a:p>
        </p:txBody>
      </p:sp>
    </p:spTree>
    <p:extLst>
      <p:ext uri="{BB962C8B-B14F-4D97-AF65-F5344CB8AC3E}">
        <p14:creationId xmlns:p14="http://schemas.microsoft.com/office/powerpoint/2010/main" val="156792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ユーザー識別のログイン機能，単語帳を作成する作成機能，投稿や共有を行う機能，学習時の学習機能</a:t>
            </a:r>
            <a:endParaRPr kumimoji="1" lang="en-US" altLang="ja-JP" dirty="0" smtClean="0"/>
          </a:p>
          <a:p>
            <a:endParaRPr kumimoji="1" lang="en-US" altLang="ja-JP" dirty="0" smtClean="0"/>
          </a:p>
          <a:p>
            <a:r>
              <a:rPr kumimoji="1" lang="ja-JP" altLang="en-US" dirty="0" smtClean="0"/>
              <a:t>中間発表までに作成者へのフォローアップといった，利用状況の把握する機能を考える．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16</a:t>
            </a:fld>
            <a:endParaRPr kumimoji="1" lang="ja-JP" altLang="en-US"/>
          </a:p>
        </p:txBody>
      </p:sp>
    </p:spTree>
    <p:extLst>
      <p:ext uri="{BB962C8B-B14F-4D97-AF65-F5344CB8AC3E}">
        <p14:creationId xmlns:p14="http://schemas.microsoft.com/office/powerpoint/2010/main" val="372582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今後は簡単な学習機能を実装させる．</a:t>
            </a:r>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17</a:t>
            </a:fld>
            <a:endParaRPr kumimoji="1" lang="ja-JP" altLang="en-US"/>
          </a:p>
        </p:txBody>
      </p:sp>
    </p:spTree>
    <p:extLst>
      <p:ext uri="{BB962C8B-B14F-4D97-AF65-F5344CB8AC3E}">
        <p14:creationId xmlns:p14="http://schemas.microsoft.com/office/powerpoint/2010/main" val="149559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所持している単語帳のジャンルから推測しますが，ログの単語の正答率からもいいかもしれないと考えています．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18</a:t>
            </a:fld>
            <a:endParaRPr kumimoji="1" lang="ja-JP" altLang="en-US"/>
          </a:p>
        </p:txBody>
      </p:sp>
    </p:spTree>
    <p:extLst>
      <p:ext uri="{BB962C8B-B14F-4D97-AF65-F5344CB8AC3E}">
        <p14:creationId xmlns:p14="http://schemas.microsoft.com/office/powerpoint/2010/main" val="45574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err="1" smtClean="0"/>
              <a:t>つの</a:t>
            </a:r>
            <a:r>
              <a:rPr kumimoji="1" lang="ja-JP" altLang="en-US" dirty="0" smtClean="0"/>
              <a:t>データベースに大多数のリスト（単語帳）を保持．各学習者が自由にリストをアップロードダウンロードできる．</a:t>
            </a:r>
            <a:r>
              <a:rPr kumimoji="1" lang="en-US" altLang="ja-JP" dirty="0" smtClean="0"/>
              <a:t>MySQL</a:t>
            </a:r>
            <a:r>
              <a:rPr kumimoji="1" lang="ja-JP" altLang="en-US" dirty="0" smtClean="0"/>
              <a:t>により実装．</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19</a:t>
            </a:fld>
            <a:endParaRPr kumimoji="1" lang="ja-JP" altLang="en-US"/>
          </a:p>
        </p:txBody>
      </p:sp>
    </p:spTree>
    <p:extLst>
      <p:ext uri="{BB962C8B-B14F-4D97-AF65-F5344CB8AC3E}">
        <p14:creationId xmlns:p14="http://schemas.microsoft.com/office/powerpoint/2010/main" val="410960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「聞く」「読む」　＞　「話す」「書く」</a:t>
            </a:r>
            <a:endParaRPr kumimoji="1" lang="en-US" altLang="ja-JP" dirty="0" smtClean="0"/>
          </a:p>
          <a:p>
            <a:endParaRPr kumimoji="1" lang="en-US" altLang="ja-JP" dirty="0" smtClean="0"/>
          </a:p>
          <a:p>
            <a:r>
              <a:rPr kumimoji="1" lang="ja-JP" altLang="en-US" dirty="0" smtClean="0"/>
              <a:t>「音読」「発音練習」「文法の説明」が多い．</a:t>
            </a:r>
            <a:endParaRPr kumimoji="1" lang="en-US" altLang="ja-JP" dirty="0" smtClean="0"/>
          </a:p>
          <a:p>
            <a:r>
              <a:rPr kumimoji="1" lang="ja-JP" altLang="en-US" dirty="0" smtClean="0"/>
              <a:t>「自分のことや気持ちや考えを英語で書く」「英語で教科書本文の要約を話す」</a:t>
            </a:r>
            <a:endParaRPr kumimoji="1" lang="en-US" altLang="ja-JP" dirty="0" smtClean="0"/>
          </a:p>
          <a:p>
            <a:r>
              <a:rPr kumimoji="1" lang="ja-JP" altLang="en-US" dirty="0" smtClean="0"/>
              <a:t>「即興で自分のことや気持ちや考えを英語で話す」「英語で教科書本文の要約を書く」などの「話す」「書く」活動の実施率は低い．</a:t>
            </a:r>
            <a:endParaRPr kumimoji="1" lang="en-US" altLang="ja-JP" dirty="0" smtClean="0"/>
          </a:p>
          <a:p>
            <a:r>
              <a:rPr kumimoji="1" lang="ja-JP" altLang="en-US" dirty="0" smtClean="0"/>
              <a:t>特に「ディスカッション」「ディベート」は</a:t>
            </a:r>
            <a:r>
              <a:rPr kumimoji="1" lang="en-US" altLang="ja-JP" dirty="0" smtClean="0"/>
              <a:t>1</a:t>
            </a:r>
            <a:r>
              <a:rPr kumimoji="1" lang="ja-JP" altLang="en-US" dirty="0" smtClean="0"/>
              <a:t>割未満と低い．</a:t>
            </a:r>
            <a:endParaRPr kumimoji="1" lang="en-US" altLang="ja-JP" dirty="0" smtClean="0"/>
          </a:p>
          <a:p>
            <a:endParaRPr kumimoji="1" lang="en-US" altLang="ja-JP" dirty="0" smtClean="0"/>
          </a:p>
          <a:p>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「スタディサプリ</a:t>
            </a:r>
            <a:r>
              <a:rPr kumimoji="1" lang="ja-JP" altLang="en-US" baseline="0" dirty="0" smtClean="0"/>
              <a:t> </a:t>
            </a:r>
            <a:r>
              <a:rPr kumimoji="1" lang="en-US" altLang="ja-JP" baseline="0" dirty="0" smtClean="0"/>
              <a:t>ENGLISH</a:t>
            </a:r>
            <a:r>
              <a:rPr kumimoji="1" lang="ja-JP" altLang="en-US" dirty="0" smtClean="0"/>
              <a:t>」「</a:t>
            </a:r>
            <a:r>
              <a:rPr kumimoji="1" lang="en-US" altLang="ja-JP" dirty="0" smtClean="0"/>
              <a:t>DMM</a:t>
            </a:r>
            <a:r>
              <a:rPr kumimoji="1" lang="ja-JP" altLang="en-US" dirty="0" smtClean="0"/>
              <a:t>英会話」「」</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日本企業の英語力評価指針として</a:t>
            </a:r>
            <a:r>
              <a:rPr kumimoji="1" lang="en-US" altLang="ja-JP" dirty="0" smtClean="0"/>
              <a:t>TOEIC</a:t>
            </a:r>
            <a:r>
              <a:rPr kumimoji="1" lang="ja-JP" altLang="en-US" dirty="0" smtClean="0"/>
              <a:t>点数を基準としている．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2</a:t>
            </a:fld>
            <a:endParaRPr kumimoji="1" lang="ja-JP" altLang="en-US"/>
          </a:p>
        </p:txBody>
      </p:sp>
    </p:spTree>
    <p:extLst>
      <p:ext uri="{BB962C8B-B14F-4D97-AF65-F5344CB8AC3E}">
        <p14:creationId xmlns:p14="http://schemas.microsoft.com/office/powerpoint/2010/main" val="423844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・学習の管理：問題の管理，学習状況の管理，学習者の管理などの電子的な利点があります．</a:t>
            </a:r>
            <a:endParaRPr kumimoji="1" lang="en-US" altLang="ja-JP" dirty="0" smtClean="0"/>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・学びたいものを大まかにしか選べない</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・学習効果が薄いと学習の継続は難しい．</a:t>
            </a:r>
            <a:endParaRPr kumimoji="1" lang="en-US" altLang="ja-JP" dirty="0" smtClean="0"/>
          </a:p>
          <a:p>
            <a:endParaRPr kumimoji="1" lang="en-US" altLang="ja-JP" dirty="0" smtClean="0"/>
          </a:p>
          <a:p>
            <a:r>
              <a:rPr kumimoji="1" lang="en-US" altLang="ja-JP" dirty="0" smtClean="0"/>
              <a:t>[e</a:t>
            </a:r>
            <a:r>
              <a:rPr kumimoji="1" lang="ja-JP" altLang="en-US" dirty="0" smtClean="0"/>
              <a:t>ラーニングの問題点</a:t>
            </a:r>
            <a:r>
              <a:rPr kumimoji="1" lang="en-US" altLang="ja-JP" dirty="0" smtClean="0"/>
              <a:t>]</a:t>
            </a:r>
          </a:p>
          <a:p>
            <a:r>
              <a:rPr kumimoji="1" lang="ja-JP" altLang="en-US" dirty="0" smtClean="0"/>
              <a:t>座学はいくらでも本がある．</a:t>
            </a:r>
            <a:endParaRPr kumimoji="1" lang="en-US" altLang="ja-JP" dirty="0" smtClean="0"/>
          </a:p>
          <a:p>
            <a:r>
              <a:rPr kumimoji="1" lang="en-US" altLang="ja-JP" dirty="0" smtClean="0"/>
              <a:t>e</a:t>
            </a:r>
            <a:r>
              <a:rPr kumimoji="1" lang="ja-JP" altLang="en-US" dirty="0" smtClean="0"/>
              <a:t>ラーニングは登録されている問題のみで少ない．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3</a:t>
            </a:fld>
            <a:endParaRPr kumimoji="1" lang="ja-JP" altLang="en-US"/>
          </a:p>
        </p:txBody>
      </p:sp>
    </p:spTree>
    <p:extLst>
      <p:ext uri="{BB962C8B-B14F-4D97-AF65-F5344CB8AC3E}">
        <p14:creationId xmlns:p14="http://schemas.microsoft.com/office/powerpoint/2010/main" val="339618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p>
          <a:p>
            <a:r>
              <a:rPr kumimoji="1" lang="en-US" altLang="ja-JP" dirty="0" smtClean="0"/>
              <a:t>  [</a:t>
            </a:r>
            <a:r>
              <a:rPr kumimoji="1" lang="ja-JP" altLang="en-US" dirty="0" smtClean="0"/>
              <a:t>目的</a:t>
            </a:r>
            <a:r>
              <a:rPr kumimoji="1" lang="en-US" altLang="ja-JP" dirty="0" smtClean="0"/>
              <a:t>]</a:t>
            </a:r>
            <a:r>
              <a:rPr kumimoji="1" lang="ja-JP" altLang="en-US" dirty="0" smtClean="0"/>
              <a:t>・教員と学生または学生同士のコミュニケーション機会の増加・学習効果の向上</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・学生に問題を作成させ，学生同士が評価する．→コミュニケーション機会の増加．→モチベーションの維持．</a:t>
            </a:r>
            <a:endParaRPr kumimoji="1" lang="en-US" altLang="ja-JP" dirty="0" smtClean="0"/>
          </a:p>
          <a:p>
            <a:r>
              <a:rPr kumimoji="1" lang="en-US" altLang="ja-JP" dirty="0" smtClean="0"/>
              <a:t>2</a:t>
            </a:r>
          </a:p>
          <a:p>
            <a:r>
              <a:rPr kumimoji="1" lang="en-US" altLang="ja-JP" dirty="0" smtClean="0"/>
              <a:t>  [</a:t>
            </a:r>
            <a:r>
              <a:rPr kumimoji="1" lang="ja-JP" altLang="en-US" dirty="0" smtClean="0"/>
              <a:t>目的</a:t>
            </a:r>
            <a:r>
              <a:rPr kumimoji="1" lang="en-US" altLang="ja-JP" dirty="0" smtClean="0"/>
              <a:t>]</a:t>
            </a:r>
            <a:r>
              <a:rPr kumimoji="1" lang="ja-JP" altLang="en-US" dirty="0" smtClean="0"/>
              <a:t>問題の分析負担の軽減．</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分析結果と次回作問時のアドバイス生成により，専門知識を持たない作問者を支援する．</a:t>
            </a:r>
            <a:endParaRPr kumimoji="1" lang="en-US" altLang="ja-JP" baseline="0" dirty="0" smtClean="0"/>
          </a:p>
          <a:p>
            <a:r>
              <a:rPr kumimoji="1" lang="en-US" altLang="ja-JP" baseline="0" dirty="0" smtClean="0"/>
              <a:t>3</a:t>
            </a:r>
          </a:p>
          <a:p>
            <a:r>
              <a:rPr kumimoji="1" lang="en-US" altLang="ja-JP" dirty="0" smtClean="0"/>
              <a:t>  []</a:t>
            </a:r>
          </a:p>
          <a:p>
            <a:r>
              <a:rPr kumimoji="1" lang="en-US" altLang="ja-JP" dirty="0" smtClean="0"/>
              <a:t>  [</a:t>
            </a:r>
            <a:r>
              <a:rPr kumimoji="1" lang="ja-JP" altLang="en-US" dirty="0" smtClean="0"/>
              <a:t>アプローチ</a:t>
            </a:r>
            <a:r>
              <a:rPr kumimoji="1" lang="en-US" altLang="ja-JP" dirty="0" smtClean="0"/>
              <a:t>]</a:t>
            </a:r>
            <a:r>
              <a:rPr kumimoji="1" lang="ja-JP" altLang="en-US" dirty="0" smtClean="0"/>
              <a:t>学習者の作った問題の自動診断の研究</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4</a:t>
            </a:fld>
            <a:endParaRPr kumimoji="1" lang="ja-JP" altLang="en-US"/>
          </a:p>
        </p:txBody>
      </p:sp>
    </p:spTree>
    <p:extLst>
      <p:ext uri="{BB962C8B-B14F-4D97-AF65-F5344CB8AC3E}">
        <p14:creationId xmlns:p14="http://schemas.microsoft.com/office/powerpoint/2010/main" val="37612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p>
          <a:p>
            <a:r>
              <a:rPr kumimoji="1" lang="en-US" altLang="ja-JP" dirty="0" smtClean="0"/>
              <a:t>  [</a:t>
            </a:r>
            <a:r>
              <a:rPr kumimoji="1" lang="ja-JP" altLang="en-US" dirty="0" smtClean="0"/>
              <a:t>目的</a:t>
            </a:r>
            <a:r>
              <a:rPr kumimoji="1" lang="en-US" altLang="ja-JP" dirty="0" smtClean="0"/>
              <a:t>]</a:t>
            </a:r>
            <a:r>
              <a:rPr kumimoji="1" lang="ja-JP" altLang="en-US" dirty="0" smtClean="0"/>
              <a:t>・教員と学生または学生同士のコミュニケーション機会の増加・学習効果の向上</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・学生に問題を作成させ，学生同士が評価する．→コミュニケーション機会の増加．→モチベーションの維持．</a:t>
            </a:r>
            <a:endParaRPr kumimoji="1" lang="en-US" altLang="ja-JP" dirty="0" smtClean="0"/>
          </a:p>
          <a:p>
            <a:r>
              <a:rPr kumimoji="1" lang="en-US" altLang="ja-JP" dirty="0" smtClean="0"/>
              <a:t>2</a:t>
            </a:r>
          </a:p>
          <a:p>
            <a:r>
              <a:rPr kumimoji="1" lang="en-US" altLang="ja-JP" dirty="0" smtClean="0"/>
              <a:t>  [</a:t>
            </a:r>
            <a:r>
              <a:rPr kumimoji="1" lang="ja-JP" altLang="en-US" dirty="0" smtClean="0"/>
              <a:t>目的</a:t>
            </a:r>
            <a:r>
              <a:rPr kumimoji="1" lang="en-US" altLang="ja-JP" dirty="0" smtClean="0"/>
              <a:t>]</a:t>
            </a:r>
            <a:r>
              <a:rPr kumimoji="1" lang="ja-JP" altLang="en-US" dirty="0" smtClean="0"/>
              <a:t>問題の分析負担の軽減．</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分析結果と次回作問時のアドバイス生成により，専門知識を持たない作問者を支援する．</a:t>
            </a:r>
            <a:endParaRPr kumimoji="1" lang="en-US" altLang="ja-JP" baseline="0" dirty="0" smtClean="0"/>
          </a:p>
          <a:p>
            <a:r>
              <a:rPr kumimoji="1" lang="en-US" altLang="ja-JP" baseline="0" dirty="0" smtClean="0"/>
              <a:t>3</a:t>
            </a:r>
          </a:p>
          <a:p>
            <a:r>
              <a:rPr kumimoji="1" lang="en-US" altLang="ja-JP" dirty="0" smtClean="0"/>
              <a:t>  []</a:t>
            </a:r>
          </a:p>
          <a:p>
            <a:r>
              <a:rPr kumimoji="1" lang="en-US" altLang="ja-JP" dirty="0" smtClean="0"/>
              <a:t>  [</a:t>
            </a:r>
            <a:r>
              <a:rPr kumimoji="1" lang="ja-JP" altLang="en-US" dirty="0" smtClean="0"/>
              <a:t>アプローチ</a:t>
            </a:r>
            <a:r>
              <a:rPr kumimoji="1" lang="en-US" altLang="ja-JP" dirty="0" smtClean="0"/>
              <a:t>]</a:t>
            </a:r>
            <a:r>
              <a:rPr kumimoji="1" lang="ja-JP" altLang="en-US" dirty="0" smtClean="0"/>
              <a:t>学習者の作った問題の自動診断の研究</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5</a:t>
            </a:fld>
            <a:endParaRPr kumimoji="1" lang="ja-JP" altLang="en-US"/>
          </a:p>
        </p:txBody>
      </p:sp>
    </p:spTree>
    <p:extLst>
      <p:ext uri="{BB962C8B-B14F-4D97-AF65-F5344CB8AC3E}">
        <p14:creationId xmlns:p14="http://schemas.microsoft.com/office/powerpoint/2010/main" val="66240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smtClean="0"/>
              <a:t>投稿型のメリット</a:t>
            </a:r>
            <a:endParaRPr kumimoji="1" lang="en-US" altLang="ja-JP" smtClean="0"/>
          </a:p>
          <a:p>
            <a:r>
              <a:rPr kumimoji="1" lang="ja-JP" altLang="en-US" smtClean="0"/>
              <a:t>・従来，</a:t>
            </a:r>
            <a:r>
              <a:rPr kumimoji="1" lang="en-US" altLang="ja-JP" smtClean="0"/>
              <a:t>1</a:t>
            </a:r>
            <a:r>
              <a:rPr kumimoji="1" lang="ja-JP" altLang="en-US" smtClean="0"/>
              <a:t>対多の学習に対し，多対多での</a:t>
            </a:r>
            <a:r>
              <a:rPr kumimoji="1" lang="en-US" altLang="ja-JP" smtClean="0"/>
              <a:t>e</a:t>
            </a:r>
            <a:r>
              <a:rPr kumimoji="1" lang="ja-JP" altLang="en-US" smtClean="0"/>
              <a:t>ラーニングを提供．</a:t>
            </a:r>
            <a:endParaRPr kumimoji="1" lang="en-US" altLang="ja-JP"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6</a:t>
            </a:fld>
            <a:endParaRPr kumimoji="1" lang="ja-JP" altLang="en-US"/>
          </a:p>
        </p:txBody>
      </p:sp>
    </p:spTree>
    <p:extLst>
      <p:ext uri="{BB962C8B-B14F-4D97-AF65-F5344CB8AC3E}">
        <p14:creationId xmlns:p14="http://schemas.microsoft.com/office/powerpoint/2010/main" val="384954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評価：どれだけの価値・価格があるかをみさだめる．</a:t>
            </a:r>
            <a:endParaRPr kumimoji="1" lang="en-US" altLang="ja-JP" dirty="0" smtClean="0"/>
          </a:p>
          <a:p>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7</a:t>
            </a:fld>
            <a:endParaRPr kumimoji="1" lang="ja-JP" altLang="en-US"/>
          </a:p>
        </p:txBody>
      </p:sp>
    </p:spTree>
    <p:extLst>
      <p:ext uri="{BB962C8B-B14F-4D97-AF65-F5344CB8AC3E}">
        <p14:creationId xmlns:p14="http://schemas.microsoft.com/office/powerpoint/2010/main" val="67065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8</a:t>
            </a:fld>
            <a:endParaRPr kumimoji="1" lang="ja-JP" altLang="en-US"/>
          </a:p>
        </p:txBody>
      </p:sp>
    </p:spTree>
    <p:extLst>
      <p:ext uri="{BB962C8B-B14F-4D97-AF65-F5344CB8AC3E}">
        <p14:creationId xmlns:p14="http://schemas.microsoft.com/office/powerpoint/2010/main" val="161281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クローンバックの</a:t>
            </a:r>
            <a:r>
              <a:rPr kumimoji="1" lang="en-US" altLang="ja-JP" dirty="0" smtClean="0"/>
              <a:t>α</a:t>
            </a:r>
            <a:r>
              <a:rPr kumimoji="1" lang="ja-JP" altLang="en-US" dirty="0" smtClean="0"/>
              <a:t>係数：テストに一番よく使われる．</a:t>
            </a:r>
            <a:endParaRPr kumimoji="1" lang="en-US" altLang="ja-JP" dirty="0" smtClean="0"/>
          </a:p>
          <a:p>
            <a:r>
              <a:rPr kumimoji="1" lang="ja-JP" altLang="en-US" dirty="0" smtClean="0"/>
              <a:t>他テスト：再テスト法，並行テスト法，折半法など</a:t>
            </a:r>
            <a:endParaRPr kumimoji="1" lang="en-US" altLang="ja-JP" dirty="0" smtClean="0"/>
          </a:p>
          <a:p>
            <a:endParaRPr kumimoji="1" lang="en-US" altLang="ja-JP" dirty="0" smtClean="0"/>
          </a:p>
          <a:p>
            <a:r>
              <a:rPr kumimoji="1" lang="ja-JP" altLang="en-US" dirty="0" smtClean="0"/>
              <a:t>信頼性：尺度の測定値の一貫性・安定性を表す概念</a:t>
            </a:r>
            <a:endParaRPr kumimoji="1" lang="en-US" altLang="ja-JP" dirty="0" smtClean="0"/>
          </a:p>
          <a:p>
            <a:endParaRPr kumimoji="1" lang="en-US" altLang="ja-JP" dirty="0" smtClean="0"/>
          </a:p>
          <a:p>
            <a:r>
              <a:rPr kumimoji="1" lang="ja-JP" altLang="en-US" dirty="0" smtClean="0"/>
              <a:t>一貫性：似た被験者が同じ結果を出すか．</a:t>
            </a:r>
            <a:endParaRPr kumimoji="1" lang="en-US" altLang="ja-JP" dirty="0" smtClean="0"/>
          </a:p>
          <a:p>
            <a:r>
              <a:rPr kumimoji="1" lang="ja-JP" altLang="en-US" dirty="0" smtClean="0"/>
              <a:t>安定性：同じ被験者が繰り返しテストを行い，同じ結果を出すか．</a:t>
            </a:r>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9</a:t>
            </a:fld>
            <a:endParaRPr kumimoji="1" lang="ja-JP" altLang="en-US"/>
          </a:p>
        </p:txBody>
      </p:sp>
    </p:spTree>
    <p:extLst>
      <p:ext uri="{BB962C8B-B14F-4D97-AF65-F5344CB8AC3E}">
        <p14:creationId xmlns:p14="http://schemas.microsoft.com/office/powerpoint/2010/main" val="133434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D446636-B21A-4D69-9D48-9D7EBE0AE5B6}"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dirty="0">
              <a:solidFill>
                <a:prstClr val="black"/>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514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D6901-C475-4F22-94BE-11406DF1666C}"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1968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A8B80C1-CC76-4A78-A028-EB6B7B6CF692}"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77617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4FEE7CC-2BE0-4FBF-975C-77D34B1EF4D2}"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888192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DD26F8F-5CC7-452F-B419-D054A2A3370B}"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7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DCBE04-2E3F-47C3-965C-627C245E9086}"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13134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B1A6A1C-F188-47C3-B0F3-E6CB1A4A4D90}"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713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FCBD779-F998-4532-B357-651CA15D21DB}"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304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07FBF9-697E-4CF2-B0BF-79CEEBE760DB}"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9600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285ACF5-36B6-4D1C-AA34-85BE9D69D2C3}"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15049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F7CF211-F67C-45C2-93D2-AD077E0A6749}"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6861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DC01D6E-77A5-41B5-A77D-DE229BA9DDAA}" type="datetime1">
              <a:rPr lang="ja-JP" altLang="en-US" smtClean="0">
                <a:solidFill>
                  <a:prstClr val="black">
                    <a:tint val="75000"/>
                  </a:prstClr>
                </a:solidFill>
              </a:rPr>
              <a:pPr/>
              <a:t>2017/11/8</a:t>
            </a:fld>
            <a:endParaRPr lang="ja-JP" altLang="en-US">
              <a:solidFill>
                <a:prstClr val="black">
                  <a:tint val="75000"/>
                </a:prstClr>
              </a:solidFill>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99209D8-C8AF-4107-B88E-16B235E4876C}" type="slidenum">
              <a:rPr lang="ja-JP" altLang="en-US" smtClean="0">
                <a:solidFill>
                  <a:prstClr val="black"/>
                </a:solidFill>
              </a:rPr>
              <a:pPr/>
              <a:t>‹#›</a:t>
            </a:fld>
            <a:endParaRPr lang="ja-JP" altLang="en-US" dirty="0">
              <a:solidFill>
                <a:prstClr val="black"/>
              </a:solidFil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02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81745" y="2910160"/>
            <a:ext cx="7191444" cy="1790700"/>
          </a:xfrm>
        </p:spPr>
        <p:txBody>
          <a:bodyPr anchor="ctr">
            <a:noAutofit/>
          </a:bodyPr>
          <a:lstStyle/>
          <a:p>
            <a:r>
              <a:rPr lang="ja-JP" altLang="en-US" sz="3600" dirty="0" smtClean="0"/>
              <a:t>投稿型</a:t>
            </a:r>
            <a:r>
              <a:rPr lang="en-US" altLang="ja-JP" sz="3600" dirty="0" smtClean="0"/>
              <a:t>e</a:t>
            </a:r>
            <a:r>
              <a:rPr lang="ja-JP" altLang="en-US" sz="3600" dirty="0" smtClean="0"/>
              <a:t>ラーニング英語学習</a:t>
            </a:r>
            <a:r>
              <a:rPr lang="ja-JP" altLang="en-US" sz="3600" dirty="0" smtClean="0"/>
              <a:t>による</a:t>
            </a:r>
            <a:r>
              <a:rPr lang="en-US" altLang="ja-JP" sz="3600" dirty="0" smtClean="0"/>
              <a:t/>
            </a:r>
            <a:br>
              <a:rPr lang="en-US" altLang="ja-JP" sz="3600" dirty="0" smtClean="0"/>
            </a:br>
            <a:r>
              <a:rPr lang="ja-JP" altLang="en-US" sz="3600" dirty="0" smtClean="0"/>
              <a:t>問題</a:t>
            </a:r>
            <a:r>
              <a:rPr lang="ja-JP" altLang="en-US" sz="3600" dirty="0" smtClean="0"/>
              <a:t>の評価</a:t>
            </a:r>
            <a:r>
              <a:rPr lang="ja-JP" altLang="en-US" sz="3600" dirty="0" smtClean="0"/>
              <a:t>と作</a:t>
            </a:r>
            <a:r>
              <a:rPr lang="ja-JP" altLang="en-US" sz="3600" dirty="0" smtClean="0"/>
              <a:t>問者支援</a:t>
            </a:r>
            <a:endParaRPr lang="ja-JP" altLang="en-US" sz="3600" dirty="0"/>
          </a:p>
        </p:txBody>
      </p:sp>
      <p:sp>
        <p:nvSpPr>
          <p:cNvPr id="3" name="サブタイトル 2"/>
          <p:cNvSpPr>
            <a:spLocks noGrp="1"/>
          </p:cNvSpPr>
          <p:nvPr>
            <p:ph type="subTitle" idx="1"/>
          </p:nvPr>
        </p:nvSpPr>
        <p:spPr>
          <a:xfrm>
            <a:off x="852714" y="4551620"/>
            <a:ext cx="6858000" cy="1241823"/>
          </a:xfrm>
        </p:spPr>
        <p:txBody>
          <a:bodyPr anchor="ctr">
            <a:noAutofit/>
          </a:bodyPr>
          <a:lstStyle/>
          <a:p>
            <a:r>
              <a:rPr lang="ja-JP" altLang="en-US" dirty="0" smtClean="0"/>
              <a:t>学籍番号：</a:t>
            </a:r>
            <a:r>
              <a:rPr lang="en-US" altLang="ja-JP" dirty="0" smtClean="0"/>
              <a:t>1421009</a:t>
            </a:r>
            <a:r>
              <a:rPr lang="ja-JP" altLang="en-US" dirty="0" smtClean="0"/>
              <a:t>　氏名：星野</a:t>
            </a:r>
            <a:r>
              <a:rPr lang="ja-JP" altLang="en-US" dirty="0"/>
              <a:t>勇</a:t>
            </a:r>
            <a:r>
              <a:rPr lang="ja-JP" altLang="en-US" dirty="0" smtClean="0"/>
              <a:t>太</a:t>
            </a:r>
            <a:endParaRPr lang="en-US" altLang="ja-JP" dirty="0" smtClean="0"/>
          </a:p>
          <a:p>
            <a:r>
              <a:rPr lang="ja-JP" altLang="en-US" dirty="0" smtClean="0"/>
              <a:t>指導</a:t>
            </a:r>
            <a:r>
              <a:rPr lang="ja-JP" altLang="en-US" dirty="0"/>
              <a:t>教員：鷹野孝典</a:t>
            </a:r>
            <a:endParaRPr lang="en-US" altLang="ja-JP" dirty="0"/>
          </a:p>
          <a:p>
            <a:endParaRPr kumimoji="1" lang="ja-JP" altLang="en-US" sz="2000" dirty="0"/>
          </a:p>
        </p:txBody>
      </p:sp>
      <p:sp>
        <p:nvSpPr>
          <p:cNvPr id="6" name="スライド番号プレースホルダー 5"/>
          <p:cNvSpPr>
            <a:spLocks noGrp="1"/>
          </p:cNvSpPr>
          <p:nvPr>
            <p:ph type="sldNum" sz="quarter" idx="12"/>
          </p:nvPr>
        </p:nvSpPr>
        <p:spPr/>
        <p:txBody>
          <a:bodyPr/>
          <a:lstStyle/>
          <a:p>
            <a:fld id="{299209D8-C8AF-4107-B88E-16B235E4876C}" type="slidenum">
              <a:rPr lang="ja-JP" altLang="en-US" smtClean="0">
                <a:solidFill>
                  <a:prstClr val="black"/>
                </a:solidFill>
              </a:rPr>
              <a:pPr/>
              <a:t>1</a:t>
            </a:fld>
            <a:endParaRPr lang="ja-JP" altLang="en-US">
              <a:solidFill>
                <a:prstClr val="black"/>
              </a:solidFill>
            </a:endParaRPr>
          </a:p>
        </p:txBody>
      </p:sp>
      <p:sp>
        <p:nvSpPr>
          <p:cNvPr id="5" name="テキスト ボックス 4"/>
          <p:cNvSpPr txBox="1"/>
          <p:nvPr/>
        </p:nvSpPr>
        <p:spPr>
          <a:xfrm>
            <a:off x="2772229" y="278368"/>
            <a:ext cx="6200321" cy="369332"/>
          </a:xfrm>
          <a:prstGeom prst="rect">
            <a:avLst/>
          </a:prstGeom>
          <a:noFill/>
        </p:spPr>
        <p:txBody>
          <a:bodyPr wrap="square" rtlCol="0">
            <a:spAutoFit/>
          </a:bodyPr>
          <a:lstStyle/>
          <a:p>
            <a:pPr algn="r"/>
            <a:r>
              <a:rPr lang="ja-JP" altLang="en-US" dirty="0" smtClean="0">
                <a:latin typeface="メイリオ" panose="020B0604030504040204" pitchFamily="50" charset="-128"/>
                <a:ea typeface="メイリオ" panose="020B0604030504040204" pitchFamily="50" charset="-128"/>
              </a:rPr>
              <a:t>神奈川工科大学情報工学科　鷹野研究室</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5484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実装</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endParaRPr lang="en-US" altLang="ja-JP" dirty="0" smtClean="0"/>
          </a:p>
          <a:p>
            <a:pPr marL="457200" indent="-457200">
              <a:buFont typeface="+mj-lt"/>
              <a:buAutoNum type="arabicPeriod"/>
            </a:pPr>
            <a:r>
              <a:rPr lang="ja-JP" altLang="en-US" dirty="0" smtClean="0"/>
              <a:t>誰でも問題を簡単に作成し，投稿できるシステムの構築．</a:t>
            </a:r>
            <a:endParaRPr lang="en-US" altLang="ja-JP" dirty="0" smtClean="0"/>
          </a:p>
          <a:p>
            <a:pPr marL="457200" indent="-457200">
              <a:buFont typeface="+mj-lt"/>
              <a:buAutoNum type="arabicPeriod"/>
            </a:pPr>
            <a:r>
              <a:rPr lang="ja-JP" altLang="en-US" dirty="0" smtClean="0"/>
              <a:t>学習状況から問題</a:t>
            </a:r>
            <a:r>
              <a:rPr lang="ja-JP" altLang="en-US" dirty="0" smtClean="0"/>
              <a:t>を分析・評価</a:t>
            </a:r>
            <a:r>
              <a:rPr lang="ja-JP" altLang="en-US" dirty="0" smtClean="0"/>
              <a:t>する機能の作成．</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10</a:t>
            </a:fld>
            <a:endParaRPr lang="ja-JP" altLang="en-US">
              <a:solidFill>
                <a:prstClr val="black"/>
              </a:solidFill>
            </a:endParaRPr>
          </a:p>
        </p:txBody>
      </p:sp>
    </p:spTree>
    <p:extLst>
      <p:ext uri="{BB962C8B-B14F-4D97-AF65-F5344CB8AC3E}">
        <p14:creationId xmlns:p14="http://schemas.microsoft.com/office/powerpoint/2010/main" val="1877812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lang="ja-JP" altLang="en-US" dirty="0"/>
              <a:t>予定</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実装</a:t>
            </a:r>
            <a:endParaRPr lang="en-US" altLang="ja-JP" dirty="0" smtClean="0"/>
          </a:p>
          <a:p>
            <a:pPr marL="0" indent="0">
              <a:buNone/>
            </a:pPr>
            <a:r>
              <a:rPr lang="ja-JP" altLang="en-US" dirty="0"/>
              <a:t>　</a:t>
            </a:r>
            <a:r>
              <a:rPr lang="ja-JP" altLang="en-US" dirty="0" smtClean="0"/>
              <a:t>問題作成画面の改良．</a:t>
            </a:r>
            <a:endParaRPr lang="en-US" altLang="ja-JP" dirty="0" smtClean="0"/>
          </a:p>
          <a:p>
            <a:pPr marL="0" indent="0">
              <a:buNone/>
            </a:pPr>
            <a:r>
              <a:rPr lang="ja-JP" altLang="en-US" dirty="0"/>
              <a:t>　</a:t>
            </a:r>
            <a:r>
              <a:rPr lang="ja-JP" altLang="en-US" dirty="0" smtClean="0"/>
              <a:t>解答</a:t>
            </a:r>
            <a:r>
              <a:rPr lang="ja-JP" altLang="en-US" dirty="0"/>
              <a:t>ログ</a:t>
            </a:r>
            <a:r>
              <a:rPr lang="ja-JP" altLang="en-US" dirty="0" smtClean="0"/>
              <a:t>の記録機能</a:t>
            </a:r>
            <a:r>
              <a:rPr lang="ja-JP" altLang="en-US" dirty="0"/>
              <a:t>，</a:t>
            </a:r>
            <a:r>
              <a:rPr lang="ja-JP" altLang="en-US" dirty="0" smtClean="0"/>
              <a:t>問題評価機能の追加．</a:t>
            </a:r>
            <a:endParaRPr lang="en-US" altLang="ja-JP" dirty="0" smtClean="0"/>
          </a:p>
          <a:p>
            <a:pPr>
              <a:buFont typeface="Wingdings" panose="05000000000000000000" pitchFamily="2" charset="2"/>
              <a:buChar char="l"/>
            </a:pPr>
            <a:r>
              <a:rPr lang="en-US" altLang="ja-JP" dirty="0" smtClean="0"/>
              <a:t>12</a:t>
            </a:r>
            <a:r>
              <a:rPr lang="ja-JP" altLang="en-US" dirty="0" smtClean="0"/>
              <a:t>月　執筆開始</a:t>
            </a:r>
            <a:endParaRPr lang="en-US" altLang="ja-JP" dirty="0" smtClean="0"/>
          </a:p>
          <a:p>
            <a:pPr marL="0" indent="0">
              <a:buNone/>
            </a:pPr>
            <a:endParaRPr lang="en-US" altLang="ja-JP" dirty="0" smtClean="0"/>
          </a:p>
          <a:p>
            <a:pPr marL="0" indent="0">
              <a:buNone/>
            </a:pPr>
            <a:endParaRPr lang="en-US" altLang="ja-JP"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11</a:t>
            </a:fld>
            <a:endParaRPr lang="ja-JP" altLang="en-US">
              <a:solidFill>
                <a:prstClr val="black"/>
              </a:solidFill>
            </a:endParaRPr>
          </a:p>
        </p:txBody>
      </p:sp>
    </p:spTree>
    <p:extLst>
      <p:ext uri="{BB962C8B-B14F-4D97-AF65-F5344CB8AC3E}">
        <p14:creationId xmlns:p14="http://schemas.microsoft.com/office/powerpoint/2010/main" val="2046099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システム概要図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12</a:t>
            </a:fld>
            <a:endParaRPr lang="ja-JP" altLang="en-US">
              <a:solidFill>
                <a:prstClr val="black"/>
              </a:solidFill>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1534" y="2299738"/>
            <a:ext cx="837244" cy="837244"/>
          </a:xfrm>
          <a:prstGeom prst="rect">
            <a:avLst/>
          </a:prstGeom>
        </p:spPr>
      </p:pic>
      <p:sp>
        <p:nvSpPr>
          <p:cNvPr id="6" name="テキスト ボックス 5"/>
          <p:cNvSpPr txBox="1"/>
          <p:nvPr/>
        </p:nvSpPr>
        <p:spPr>
          <a:xfrm>
            <a:off x="1116156" y="3186078"/>
            <a:ext cx="1107996" cy="369332"/>
          </a:xfrm>
          <a:prstGeom prst="rect">
            <a:avLst/>
          </a:prstGeom>
          <a:noFill/>
        </p:spPr>
        <p:txBody>
          <a:bodyPr wrap="none" rtlCol="0">
            <a:spAutoFit/>
          </a:bodyPr>
          <a:lstStyle/>
          <a:p>
            <a:r>
              <a:rPr lang="ja-JP" altLang="en-US" dirty="0">
                <a:solidFill>
                  <a:prstClr val="black"/>
                </a:solidFill>
              </a:rPr>
              <a:t>作成</a:t>
            </a:r>
            <a:r>
              <a:rPr lang="ja-JP" altLang="en-US" dirty="0" smtClean="0">
                <a:solidFill>
                  <a:prstClr val="black"/>
                </a:solidFill>
              </a:rPr>
              <a:t>機能</a:t>
            </a:r>
            <a:endParaRPr lang="ja-JP" altLang="en-US" dirty="0">
              <a:solidFill>
                <a:prstClr val="black"/>
              </a:solidFill>
            </a:endParaRPr>
          </a:p>
        </p:txBody>
      </p:sp>
      <p:sp>
        <p:nvSpPr>
          <p:cNvPr id="7" name="テキスト ボックス 6"/>
          <p:cNvSpPr txBox="1"/>
          <p:nvPr/>
        </p:nvSpPr>
        <p:spPr>
          <a:xfrm>
            <a:off x="1195391" y="5558939"/>
            <a:ext cx="949529" cy="369332"/>
          </a:xfrm>
          <a:prstGeom prst="rect">
            <a:avLst/>
          </a:prstGeom>
          <a:noFill/>
        </p:spPr>
        <p:txBody>
          <a:bodyPr wrap="square" rtlCol="0">
            <a:spAutoFit/>
          </a:bodyPr>
          <a:lstStyle/>
          <a:p>
            <a:r>
              <a:rPr lang="ja-JP" altLang="en-US" dirty="0" smtClean="0">
                <a:solidFill>
                  <a:prstClr val="black"/>
                </a:solidFill>
              </a:rPr>
              <a:t>作問者</a:t>
            </a:r>
            <a:endParaRPr lang="ja-JP" altLang="en-US" dirty="0">
              <a:solidFill>
                <a:prstClr val="black"/>
              </a:solidFill>
            </a:endParaRPr>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2427" y="4760110"/>
            <a:ext cx="755455" cy="755455"/>
          </a:xfrm>
          <a:prstGeom prst="rect">
            <a:avLst/>
          </a:prstGeom>
        </p:spPr>
      </p:pic>
      <p:sp>
        <p:nvSpPr>
          <p:cNvPr id="10" name="テキスト ボックス 9"/>
          <p:cNvSpPr txBox="1"/>
          <p:nvPr/>
        </p:nvSpPr>
        <p:spPr>
          <a:xfrm>
            <a:off x="1977986" y="4015868"/>
            <a:ext cx="646331" cy="369332"/>
          </a:xfrm>
          <a:prstGeom prst="rect">
            <a:avLst/>
          </a:prstGeom>
          <a:noFill/>
        </p:spPr>
        <p:txBody>
          <a:bodyPr wrap="none" rtlCol="0">
            <a:spAutoFit/>
          </a:bodyPr>
          <a:lstStyle/>
          <a:p>
            <a:r>
              <a:rPr lang="ja-JP" altLang="en-US" dirty="0" smtClean="0">
                <a:solidFill>
                  <a:prstClr val="black"/>
                </a:solidFill>
              </a:rPr>
              <a:t>作成</a:t>
            </a:r>
            <a:endParaRPr lang="ja-JP" altLang="en-US" dirty="0">
              <a:solidFill>
                <a:prstClr val="black"/>
              </a:solidFill>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8289" y="2299738"/>
            <a:ext cx="837244" cy="837244"/>
          </a:xfrm>
          <a:prstGeom prst="rect">
            <a:avLst/>
          </a:prstGeom>
        </p:spPr>
      </p:pic>
      <p:sp>
        <p:nvSpPr>
          <p:cNvPr id="12" name="テキスト ボックス 11"/>
          <p:cNvSpPr txBox="1"/>
          <p:nvPr/>
        </p:nvSpPr>
        <p:spPr>
          <a:xfrm>
            <a:off x="3762913" y="3186078"/>
            <a:ext cx="1107996" cy="369332"/>
          </a:xfrm>
          <a:prstGeom prst="rect">
            <a:avLst/>
          </a:prstGeom>
          <a:noFill/>
        </p:spPr>
        <p:txBody>
          <a:bodyPr wrap="none" rtlCol="0">
            <a:spAutoFit/>
          </a:bodyPr>
          <a:lstStyle/>
          <a:p>
            <a:r>
              <a:rPr lang="ja-JP" altLang="en-US" dirty="0">
                <a:solidFill>
                  <a:prstClr val="black"/>
                </a:solidFill>
              </a:rPr>
              <a:t>共有</a:t>
            </a:r>
            <a:r>
              <a:rPr lang="ja-JP" altLang="en-US" dirty="0" smtClean="0">
                <a:solidFill>
                  <a:prstClr val="black"/>
                </a:solidFill>
              </a:rPr>
              <a:t>機能</a:t>
            </a:r>
            <a:endParaRPr lang="ja-JP" altLang="en-US" dirty="0">
              <a:solidFill>
                <a:prstClr val="black"/>
              </a:solidFill>
            </a:endParaRPr>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7476" y="2299738"/>
            <a:ext cx="837244" cy="837244"/>
          </a:xfrm>
          <a:prstGeom prst="rect">
            <a:avLst/>
          </a:prstGeom>
        </p:spPr>
      </p:pic>
      <p:sp>
        <p:nvSpPr>
          <p:cNvPr id="14" name="テキスト ボックス 13"/>
          <p:cNvSpPr txBox="1"/>
          <p:nvPr/>
        </p:nvSpPr>
        <p:spPr>
          <a:xfrm>
            <a:off x="2598196" y="3119856"/>
            <a:ext cx="646331" cy="369332"/>
          </a:xfrm>
          <a:prstGeom prst="rect">
            <a:avLst/>
          </a:prstGeom>
          <a:noFill/>
        </p:spPr>
        <p:txBody>
          <a:bodyPr wrap="none" rtlCol="0">
            <a:spAutoFit/>
          </a:bodyPr>
          <a:lstStyle/>
          <a:p>
            <a:r>
              <a:rPr lang="ja-JP" altLang="en-US" dirty="0" smtClean="0">
                <a:solidFill>
                  <a:prstClr val="black"/>
                </a:solidFill>
              </a:rPr>
              <a:t>投稿</a:t>
            </a:r>
            <a:endParaRPr lang="ja-JP" altLang="en-US" dirty="0">
              <a:solidFill>
                <a:prstClr val="black"/>
              </a:solidFill>
            </a:endParaRPr>
          </a:p>
        </p:txBody>
      </p:sp>
      <p:sp>
        <p:nvSpPr>
          <p:cNvPr id="16" name="テキスト ボックス 15"/>
          <p:cNvSpPr txBox="1"/>
          <p:nvPr/>
        </p:nvSpPr>
        <p:spPr>
          <a:xfrm>
            <a:off x="6202100" y="3148715"/>
            <a:ext cx="1107996" cy="369332"/>
          </a:xfrm>
          <a:prstGeom prst="rect">
            <a:avLst/>
          </a:prstGeom>
          <a:noFill/>
        </p:spPr>
        <p:txBody>
          <a:bodyPr wrap="none" rtlCol="0">
            <a:spAutoFit/>
          </a:bodyPr>
          <a:lstStyle/>
          <a:p>
            <a:r>
              <a:rPr lang="ja-JP" altLang="en-US" dirty="0">
                <a:solidFill>
                  <a:prstClr val="black"/>
                </a:solidFill>
              </a:rPr>
              <a:t>学習</a:t>
            </a:r>
            <a:r>
              <a:rPr lang="ja-JP" altLang="en-US" dirty="0" smtClean="0">
                <a:solidFill>
                  <a:prstClr val="black"/>
                </a:solidFill>
              </a:rPr>
              <a:t>機能</a:t>
            </a:r>
            <a:endParaRPr lang="ja-JP" altLang="en-US" dirty="0">
              <a:solidFill>
                <a:prstClr val="black"/>
              </a:solidFill>
            </a:endParaRPr>
          </a:p>
        </p:txBody>
      </p:sp>
      <p:sp>
        <p:nvSpPr>
          <p:cNvPr id="18" name="テキスト ボックス 17"/>
          <p:cNvSpPr txBox="1"/>
          <p:nvPr/>
        </p:nvSpPr>
        <p:spPr>
          <a:xfrm>
            <a:off x="5289421" y="3060037"/>
            <a:ext cx="646331" cy="369332"/>
          </a:xfrm>
          <a:prstGeom prst="rect">
            <a:avLst/>
          </a:prstGeom>
          <a:noFill/>
        </p:spPr>
        <p:txBody>
          <a:bodyPr wrap="none" rtlCol="0">
            <a:spAutoFit/>
          </a:bodyPr>
          <a:lstStyle/>
          <a:p>
            <a:r>
              <a:rPr lang="ja-JP" altLang="en-US" dirty="0" smtClean="0">
                <a:solidFill>
                  <a:prstClr val="black"/>
                </a:solidFill>
              </a:rPr>
              <a:t>提供</a:t>
            </a:r>
            <a:endParaRPr lang="ja-JP" altLang="en-US" dirty="0">
              <a:solidFill>
                <a:prstClr val="black"/>
              </a:solidFill>
            </a:endParaRPr>
          </a:p>
        </p:txBody>
      </p:sp>
      <p:sp>
        <p:nvSpPr>
          <p:cNvPr id="19" name="テキスト ボックス 18"/>
          <p:cNvSpPr txBox="1"/>
          <p:nvPr/>
        </p:nvSpPr>
        <p:spPr>
          <a:xfrm>
            <a:off x="6361945" y="5558939"/>
            <a:ext cx="949529" cy="369332"/>
          </a:xfrm>
          <a:prstGeom prst="rect">
            <a:avLst/>
          </a:prstGeom>
          <a:noFill/>
        </p:spPr>
        <p:txBody>
          <a:bodyPr wrap="square" rtlCol="0">
            <a:spAutoFit/>
          </a:bodyPr>
          <a:lstStyle/>
          <a:p>
            <a:r>
              <a:rPr lang="ja-JP" altLang="en-US" dirty="0" smtClean="0">
                <a:solidFill>
                  <a:prstClr val="black"/>
                </a:solidFill>
              </a:rPr>
              <a:t>学習者</a:t>
            </a:r>
            <a:endParaRPr lang="ja-JP" altLang="en-US" dirty="0">
              <a:solidFill>
                <a:prstClr val="black"/>
              </a:solidFill>
            </a:endParaRPr>
          </a:p>
        </p:txBody>
      </p:sp>
      <p:pic>
        <p:nvPicPr>
          <p:cNvPr id="20" name="図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8981" y="4760110"/>
            <a:ext cx="755455" cy="755455"/>
          </a:xfrm>
          <a:prstGeom prst="rect">
            <a:avLst/>
          </a:prstGeom>
        </p:spPr>
      </p:pic>
      <p:sp>
        <p:nvSpPr>
          <p:cNvPr id="22" name="テキスト ボックス 21"/>
          <p:cNvSpPr txBox="1"/>
          <p:nvPr/>
        </p:nvSpPr>
        <p:spPr>
          <a:xfrm>
            <a:off x="6986930" y="4051648"/>
            <a:ext cx="646331" cy="369332"/>
          </a:xfrm>
          <a:prstGeom prst="rect">
            <a:avLst/>
          </a:prstGeom>
          <a:noFill/>
        </p:spPr>
        <p:txBody>
          <a:bodyPr wrap="none" rtlCol="0">
            <a:spAutoFit/>
          </a:bodyPr>
          <a:lstStyle/>
          <a:p>
            <a:r>
              <a:rPr lang="ja-JP" altLang="en-US" dirty="0" smtClean="0">
                <a:solidFill>
                  <a:prstClr val="black"/>
                </a:solidFill>
              </a:rPr>
              <a:t>学習</a:t>
            </a:r>
            <a:endParaRPr lang="ja-JP" altLang="en-US" dirty="0">
              <a:solidFill>
                <a:prstClr val="black"/>
              </a:solidFill>
            </a:endParaRPr>
          </a:p>
        </p:txBody>
      </p:sp>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4796" y="4739482"/>
            <a:ext cx="837244" cy="837244"/>
          </a:xfrm>
          <a:prstGeom prst="rect">
            <a:avLst/>
          </a:prstGeom>
        </p:spPr>
      </p:pic>
      <p:sp>
        <p:nvSpPr>
          <p:cNvPr id="24" name="テキスト ボックス 23"/>
          <p:cNvSpPr txBox="1"/>
          <p:nvPr/>
        </p:nvSpPr>
        <p:spPr>
          <a:xfrm>
            <a:off x="3739420" y="5625822"/>
            <a:ext cx="1107996" cy="369332"/>
          </a:xfrm>
          <a:prstGeom prst="rect">
            <a:avLst/>
          </a:prstGeom>
          <a:noFill/>
        </p:spPr>
        <p:txBody>
          <a:bodyPr wrap="none" rtlCol="0">
            <a:spAutoFit/>
          </a:bodyPr>
          <a:lstStyle/>
          <a:p>
            <a:r>
              <a:rPr lang="ja-JP" altLang="en-US" dirty="0">
                <a:solidFill>
                  <a:prstClr val="black"/>
                </a:solidFill>
              </a:rPr>
              <a:t>ログ</a:t>
            </a:r>
            <a:r>
              <a:rPr lang="ja-JP" altLang="en-US" dirty="0" smtClean="0">
                <a:solidFill>
                  <a:prstClr val="black"/>
                </a:solidFill>
              </a:rPr>
              <a:t>機能</a:t>
            </a:r>
            <a:endParaRPr lang="ja-JP" altLang="en-US" dirty="0">
              <a:solidFill>
                <a:prstClr val="black"/>
              </a:solidFill>
            </a:endParaRPr>
          </a:p>
        </p:txBody>
      </p:sp>
      <p:sp>
        <p:nvSpPr>
          <p:cNvPr id="26" name="テキスト ボックス 25"/>
          <p:cNvSpPr txBox="1"/>
          <p:nvPr/>
        </p:nvSpPr>
        <p:spPr>
          <a:xfrm>
            <a:off x="4998648" y="5441156"/>
            <a:ext cx="1338828" cy="369332"/>
          </a:xfrm>
          <a:prstGeom prst="rect">
            <a:avLst/>
          </a:prstGeom>
          <a:noFill/>
        </p:spPr>
        <p:txBody>
          <a:bodyPr wrap="none" rtlCol="0">
            <a:spAutoFit/>
          </a:bodyPr>
          <a:lstStyle/>
          <a:p>
            <a:r>
              <a:rPr lang="ja-JP" altLang="en-US" dirty="0" smtClean="0">
                <a:solidFill>
                  <a:prstClr val="black"/>
                </a:solidFill>
              </a:rPr>
              <a:t>学習を分析</a:t>
            </a:r>
            <a:endParaRPr lang="ja-JP" altLang="en-US" dirty="0">
              <a:solidFill>
                <a:prstClr val="black"/>
              </a:solidFill>
            </a:endParaRPr>
          </a:p>
        </p:txBody>
      </p:sp>
      <p:sp>
        <p:nvSpPr>
          <p:cNvPr id="28" name="テキスト ボックス 27"/>
          <p:cNvSpPr txBox="1"/>
          <p:nvPr/>
        </p:nvSpPr>
        <p:spPr>
          <a:xfrm>
            <a:off x="2072351" y="5441156"/>
            <a:ext cx="1800493" cy="369332"/>
          </a:xfrm>
          <a:prstGeom prst="rect">
            <a:avLst/>
          </a:prstGeom>
          <a:noFill/>
        </p:spPr>
        <p:txBody>
          <a:bodyPr wrap="none" rtlCol="0">
            <a:spAutoFit/>
          </a:bodyPr>
          <a:lstStyle/>
          <a:p>
            <a:r>
              <a:rPr lang="ja-JP" altLang="en-US" dirty="0" smtClean="0">
                <a:solidFill>
                  <a:prstClr val="black"/>
                </a:solidFill>
              </a:rPr>
              <a:t>利用状況の管理</a:t>
            </a:r>
            <a:endParaRPr lang="en-US" altLang="ja-JP" dirty="0" smtClean="0">
              <a:solidFill>
                <a:prstClr val="black"/>
              </a:solidFill>
            </a:endParaRPr>
          </a:p>
        </p:txBody>
      </p:sp>
      <p:sp>
        <p:nvSpPr>
          <p:cNvPr id="29" name="下矢印 28"/>
          <p:cNvSpPr/>
          <p:nvPr/>
        </p:nvSpPr>
        <p:spPr>
          <a:xfrm rot="16200000">
            <a:off x="2759558" y="2430159"/>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下矢印 2"/>
          <p:cNvSpPr/>
          <p:nvPr/>
        </p:nvSpPr>
        <p:spPr>
          <a:xfrm rot="16200000">
            <a:off x="5373824" y="2370340"/>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下矢印 29"/>
          <p:cNvSpPr/>
          <p:nvPr/>
        </p:nvSpPr>
        <p:spPr>
          <a:xfrm rot="10800000">
            <a:off x="6509403" y="3782536"/>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下矢印 30"/>
          <p:cNvSpPr/>
          <p:nvPr/>
        </p:nvSpPr>
        <p:spPr>
          <a:xfrm rot="10800000">
            <a:off x="1431390" y="3786632"/>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下矢印 31"/>
          <p:cNvSpPr/>
          <p:nvPr/>
        </p:nvSpPr>
        <p:spPr>
          <a:xfrm rot="5400000">
            <a:off x="2615425" y="4709786"/>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3" name="下矢印 32"/>
          <p:cNvSpPr/>
          <p:nvPr/>
        </p:nvSpPr>
        <p:spPr>
          <a:xfrm rot="5400000">
            <a:off x="5429298" y="4779403"/>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4" name="下矢印 33"/>
          <p:cNvSpPr/>
          <p:nvPr/>
        </p:nvSpPr>
        <p:spPr>
          <a:xfrm rot="7996526">
            <a:off x="5114816" y="3851434"/>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5720532" y="4025757"/>
            <a:ext cx="646331" cy="369332"/>
          </a:xfrm>
          <a:prstGeom prst="rect">
            <a:avLst/>
          </a:prstGeom>
          <a:noFill/>
        </p:spPr>
        <p:txBody>
          <a:bodyPr wrap="none" rtlCol="0">
            <a:spAutoFit/>
          </a:bodyPr>
          <a:lstStyle/>
          <a:p>
            <a:r>
              <a:rPr lang="ja-JP" altLang="en-US" dirty="0" smtClean="0">
                <a:solidFill>
                  <a:prstClr val="black"/>
                </a:solidFill>
              </a:rPr>
              <a:t>評価</a:t>
            </a:r>
            <a:endParaRPr lang="ja-JP" altLang="en-US" dirty="0">
              <a:solidFill>
                <a:prstClr val="black"/>
              </a:solidFill>
            </a:endParaRPr>
          </a:p>
        </p:txBody>
      </p:sp>
    </p:spTree>
    <p:extLst>
      <p:ext uri="{BB962C8B-B14F-4D97-AF65-F5344CB8AC3E}">
        <p14:creationId xmlns:p14="http://schemas.microsoft.com/office/powerpoint/2010/main" val="67073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現在の進捗</a:t>
            </a:r>
            <a:r>
              <a:rPr kumimoji="1" lang="en-US" altLang="ja-JP" dirty="0" smtClean="0"/>
              <a:t>(2)</a:t>
            </a:r>
            <a:endParaRPr kumimoji="1" lang="ja-JP" altLang="en-US" dirty="0"/>
          </a:p>
        </p:txBody>
      </p:sp>
      <p:sp>
        <p:nvSpPr>
          <p:cNvPr id="3" name="コンテンツ プレースホルダー 2"/>
          <p:cNvSpPr>
            <a:spLocks noGrp="1"/>
          </p:cNvSpPr>
          <p:nvPr>
            <p:ph idx="1"/>
          </p:nvPr>
        </p:nvSpPr>
        <p:spPr>
          <a:xfrm>
            <a:off x="3904548" y="1954916"/>
            <a:ext cx="4462212" cy="4023360"/>
          </a:xfrm>
        </p:spPr>
        <p:txBody>
          <a:bodyPr>
            <a:normAutofit/>
          </a:bodyPr>
          <a:lstStyle/>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解答確認画面で正解単語の音声出力</a:t>
            </a:r>
            <a:endParaRPr lang="en-US" altLang="ja-JP" dirty="0" smtClean="0"/>
          </a:p>
          <a:p>
            <a:pPr marL="0" indent="0">
              <a:buNone/>
            </a:pPr>
            <a:r>
              <a:rPr lang="ja-JP" altLang="en-US" dirty="0"/>
              <a:t>　</a:t>
            </a:r>
            <a:r>
              <a:rPr lang="ja-JP" altLang="en-US" dirty="0" smtClean="0"/>
              <a:t>を作成中．</a:t>
            </a:r>
            <a:endParaRPr lang="en-US" altLang="ja-JP" dirty="0" smtClean="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13</a:t>
            </a:fld>
            <a:endParaRPr lang="ja-JP" altLang="en-US">
              <a:solidFill>
                <a:prstClr val="black"/>
              </a:solidFill>
            </a:endParaRPr>
          </a:p>
        </p:txBody>
      </p:sp>
      <p:sp>
        <p:nvSpPr>
          <p:cNvPr id="7" name="テキスト ボックス 6"/>
          <p:cNvSpPr txBox="1"/>
          <p:nvPr/>
        </p:nvSpPr>
        <p:spPr>
          <a:xfrm>
            <a:off x="1498749" y="2192609"/>
            <a:ext cx="1569660" cy="369332"/>
          </a:xfrm>
          <a:prstGeom prst="rect">
            <a:avLst/>
          </a:prstGeom>
          <a:noFill/>
        </p:spPr>
        <p:txBody>
          <a:bodyPr wrap="none" rtlCol="0">
            <a:spAutoFit/>
          </a:bodyPr>
          <a:lstStyle/>
          <a:p>
            <a:r>
              <a:rPr lang="ja-JP" altLang="en-US" b="1" dirty="0" smtClean="0"/>
              <a:t>解答確認画面</a:t>
            </a:r>
            <a:endParaRPr kumimoji="1" lang="ja-JP" altLang="en-US" b="1"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23" y="2561941"/>
            <a:ext cx="2584247" cy="2935705"/>
          </a:xfrm>
          <a:prstGeom prst="rect">
            <a:avLst/>
          </a:prstGeom>
        </p:spPr>
      </p:pic>
    </p:spTree>
    <p:extLst>
      <p:ext uri="{BB962C8B-B14F-4D97-AF65-F5344CB8AC3E}">
        <p14:creationId xmlns:p14="http://schemas.microsoft.com/office/powerpoint/2010/main" val="416661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音声入力</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smtClean="0"/>
              <a:t>リスト</a:t>
            </a:r>
            <a:r>
              <a:rPr lang="ja-JP" altLang="en-US" dirty="0"/>
              <a:t>作成時のデータ入力補助を考える</a:t>
            </a:r>
            <a:r>
              <a:rPr lang="ja-JP" altLang="en-US" dirty="0" smtClean="0"/>
              <a:t>．</a:t>
            </a:r>
            <a:endParaRPr lang="ja-JP" altLang="en-US" dirty="0"/>
          </a:p>
          <a:p>
            <a:r>
              <a:rPr lang="ja-JP" altLang="en-US" dirty="0" smtClean="0"/>
              <a:t>　・</a:t>
            </a:r>
            <a:r>
              <a:rPr lang="en-US" altLang="ja-JP" dirty="0" smtClean="0"/>
              <a:t>PC</a:t>
            </a:r>
            <a:r>
              <a:rPr lang="ja-JP" altLang="en-US" dirty="0"/>
              <a:t>からの利用の場合，エクセルの</a:t>
            </a:r>
            <a:r>
              <a:rPr lang="en-US" altLang="ja-JP" dirty="0"/>
              <a:t>CSV</a:t>
            </a:r>
            <a:r>
              <a:rPr lang="ja-JP" altLang="en-US" dirty="0"/>
              <a:t>データを</a:t>
            </a:r>
            <a:r>
              <a:rPr lang="ja-JP" altLang="en-US" dirty="0" smtClean="0"/>
              <a:t>インポートし</a:t>
            </a:r>
            <a:endParaRPr lang="en-US" altLang="ja-JP" dirty="0" smtClean="0"/>
          </a:p>
          <a:p>
            <a:r>
              <a:rPr lang="ja-JP" altLang="en-US" dirty="0" smtClean="0"/>
              <a:t>　　リスト</a:t>
            </a:r>
            <a:r>
              <a:rPr lang="ja-JP" altLang="en-US" dirty="0"/>
              <a:t>を作成．</a:t>
            </a:r>
          </a:p>
          <a:p>
            <a:r>
              <a:rPr lang="ja-JP" altLang="en-US" dirty="0" smtClean="0"/>
              <a:t>　・</a:t>
            </a:r>
            <a:r>
              <a:rPr lang="en-US" altLang="ja-JP" dirty="0" smtClean="0"/>
              <a:t>HTML5</a:t>
            </a:r>
            <a:r>
              <a:rPr lang="ja-JP" altLang="en-US" dirty="0" smtClean="0"/>
              <a:t>の</a:t>
            </a:r>
            <a:r>
              <a:rPr lang="en-US" altLang="ja-JP" dirty="0" smtClean="0"/>
              <a:t>Web Speech API</a:t>
            </a:r>
            <a:r>
              <a:rPr lang="ja-JP" altLang="en-US" dirty="0" smtClean="0"/>
              <a:t>を利用し，マイクによる音声での入</a:t>
            </a:r>
            <a:endParaRPr lang="en-US" altLang="ja-JP" dirty="0" smtClean="0"/>
          </a:p>
          <a:p>
            <a:r>
              <a:rPr lang="ja-JP" altLang="en-US" dirty="0"/>
              <a:t>　</a:t>
            </a:r>
            <a:r>
              <a:rPr lang="ja-JP" altLang="en-US" dirty="0" smtClean="0"/>
              <a:t>　力</a:t>
            </a:r>
            <a:r>
              <a:rPr lang="ja-JP" altLang="en-US" dirty="0"/>
              <a:t>補助．</a:t>
            </a:r>
          </a:p>
          <a:p>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14</a:t>
            </a:fld>
            <a:endParaRPr lang="ja-JP" altLang="en-US">
              <a:solidFill>
                <a:prstClr val="black"/>
              </a:solidFill>
            </a:endParaRPr>
          </a:p>
        </p:txBody>
      </p:sp>
      <p:cxnSp>
        <p:nvCxnSpPr>
          <p:cNvPr id="5" name="直線コネクタ 4"/>
          <p:cNvCxnSpPr/>
          <p:nvPr/>
        </p:nvCxnSpPr>
        <p:spPr>
          <a:xfrm flipV="1">
            <a:off x="3788229" y="4403574"/>
            <a:ext cx="957942" cy="537028"/>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788229" y="5212023"/>
            <a:ext cx="899885" cy="512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146513" y="4258430"/>
            <a:ext cx="1657448" cy="165744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6148" y="4400352"/>
            <a:ext cx="1382081" cy="1382081"/>
          </a:xfrm>
          <a:prstGeom prst="rect">
            <a:avLst/>
          </a:prstGeom>
        </p:spPr>
      </p:pic>
    </p:spTree>
    <p:extLst>
      <p:ext uri="{BB962C8B-B14F-4D97-AF65-F5344CB8AC3E}">
        <p14:creationId xmlns:p14="http://schemas.microsoft.com/office/powerpoint/2010/main" val="300889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音声入力</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a:t>
            </a:r>
            <a:r>
              <a:rPr lang="en-US" altLang="ja-JP" dirty="0"/>
              <a:t>HTML5</a:t>
            </a:r>
            <a:r>
              <a:rPr lang="ja-JP" altLang="en-US" dirty="0"/>
              <a:t>の</a:t>
            </a:r>
            <a:r>
              <a:rPr lang="en-US" altLang="ja-JP" dirty="0"/>
              <a:t>Web Speech API</a:t>
            </a:r>
            <a:r>
              <a:rPr lang="ja-JP" altLang="en-US" dirty="0"/>
              <a:t>を採用</a:t>
            </a:r>
          </a:p>
          <a:p>
            <a:endParaRPr lang="ja-JP" altLang="en-US" dirty="0"/>
          </a:p>
          <a:p>
            <a:r>
              <a:rPr lang="ja-JP" altLang="en-US" dirty="0"/>
              <a:t>　</a:t>
            </a:r>
            <a:r>
              <a:rPr lang="ja-JP" altLang="en-US" dirty="0" smtClean="0"/>
              <a:t>・</a:t>
            </a:r>
            <a:r>
              <a:rPr lang="en-US" altLang="ja-JP" dirty="0"/>
              <a:t>Web</a:t>
            </a:r>
            <a:r>
              <a:rPr lang="ja-JP" altLang="en-US" dirty="0"/>
              <a:t>ブラウザで音声認識とテキストの読み上げ</a:t>
            </a:r>
            <a:r>
              <a:rPr lang="ja-JP" altLang="en-US" dirty="0" smtClean="0"/>
              <a:t>が可能</a:t>
            </a:r>
            <a:r>
              <a:rPr lang="ja-JP" altLang="en-US" dirty="0"/>
              <a:t>．</a:t>
            </a:r>
          </a:p>
          <a:p>
            <a:r>
              <a:rPr lang="ja-JP" altLang="en-US" dirty="0"/>
              <a:t>　</a:t>
            </a:r>
            <a:r>
              <a:rPr lang="ja-JP" altLang="en-US" dirty="0" smtClean="0"/>
              <a:t>・</a:t>
            </a:r>
            <a:r>
              <a:rPr lang="ja-JP" altLang="en-US" dirty="0"/>
              <a:t>単語登録時に音声認識を利用．</a:t>
            </a:r>
          </a:p>
          <a:p>
            <a:r>
              <a:rPr lang="ja-JP" altLang="en-US" dirty="0"/>
              <a:t>　</a:t>
            </a:r>
            <a:r>
              <a:rPr lang="ja-JP" altLang="en-US" dirty="0" smtClean="0"/>
              <a:t>・</a:t>
            </a:r>
            <a:r>
              <a:rPr lang="ja-JP" altLang="en-US" dirty="0"/>
              <a:t>解答表示時にテキストによる読み上げを利用．</a:t>
            </a:r>
          </a:p>
          <a:p>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15</a:t>
            </a:fld>
            <a:endParaRPr lang="ja-JP" altLang="en-US">
              <a:solidFill>
                <a:prstClr val="black"/>
              </a:solidFill>
            </a:endParaRPr>
          </a:p>
        </p:txBody>
      </p:sp>
    </p:spTree>
    <p:extLst>
      <p:ext uri="{BB962C8B-B14F-4D97-AF65-F5344CB8AC3E}">
        <p14:creationId xmlns:p14="http://schemas.microsoft.com/office/powerpoint/2010/main" val="342926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作問</a:t>
            </a:r>
            <a:r>
              <a:rPr kumimoji="1" lang="en-US" altLang="ja-JP" dirty="0" smtClean="0"/>
              <a:t>UI</a:t>
            </a:r>
            <a:endParaRPr kumimoji="1" lang="ja-JP" altLang="en-US" dirty="0"/>
          </a:p>
        </p:txBody>
      </p:sp>
      <p:sp>
        <p:nvSpPr>
          <p:cNvPr id="3" name="コンテンツ プレースホルダー 2"/>
          <p:cNvSpPr>
            <a:spLocks noGrp="1"/>
          </p:cNvSpPr>
          <p:nvPr>
            <p:ph idx="1"/>
          </p:nvPr>
        </p:nvSpPr>
        <p:spPr>
          <a:xfrm>
            <a:off x="3604297" y="1845734"/>
            <a:ext cx="4805066" cy="4023360"/>
          </a:xfrm>
        </p:spPr>
        <p:txBody>
          <a:bodyPr>
            <a:normAutofit/>
          </a:bodyPr>
          <a:lstStyle/>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a:t>英</a:t>
            </a:r>
            <a:r>
              <a:rPr lang="ja-JP" altLang="en-US" dirty="0" smtClean="0"/>
              <a:t>単語リストを作成する作問</a:t>
            </a:r>
            <a:r>
              <a:rPr lang="en-US" altLang="ja-JP" dirty="0" smtClean="0"/>
              <a:t>Web</a:t>
            </a:r>
            <a:r>
              <a:rPr lang="ja-JP" altLang="en-US" dirty="0" smtClean="0"/>
              <a:t>ページ．</a:t>
            </a:r>
            <a:endParaRPr lang="en-US" altLang="ja-JP" dirty="0" smtClean="0"/>
          </a:p>
          <a:p>
            <a:pPr marL="0" indent="0">
              <a:buNone/>
            </a:pPr>
            <a:r>
              <a:rPr lang="ja-JP" altLang="en-US" dirty="0" smtClean="0"/>
              <a:t>　動的にデータ数を追加していく機能が</a:t>
            </a:r>
            <a:endParaRPr lang="en-US" altLang="ja-JP" dirty="0" smtClean="0"/>
          </a:p>
          <a:p>
            <a:pPr marL="0" indent="0">
              <a:buNone/>
            </a:pPr>
            <a:r>
              <a:rPr lang="ja-JP" altLang="en-US" dirty="0"/>
              <a:t>　</a:t>
            </a:r>
            <a:r>
              <a:rPr lang="ja-JP" altLang="en-US" dirty="0" smtClean="0"/>
              <a:t>完成しているため，マイクによる音声</a:t>
            </a:r>
            <a:endParaRPr lang="en-US" altLang="ja-JP" dirty="0" smtClean="0"/>
          </a:p>
          <a:p>
            <a:pPr marL="0" indent="0">
              <a:buNone/>
            </a:pPr>
            <a:r>
              <a:rPr lang="ja-JP" altLang="en-US" dirty="0"/>
              <a:t>　</a:t>
            </a:r>
            <a:r>
              <a:rPr lang="ja-JP" altLang="en-US" dirty="0" smtClean="0"/>
              <a:t>入力機能を追加し，簡易入力を実現す</a:t>
            </a:r>
            <a:endParaRPr lang="en-US" altLang="ja-JP" dirty="0" smtClean="0"/>
          </a:p>
          <a:p>
            <a:pPr marL="0" indent="0">
              <a:buNone/>
            </a:pPr>
            <a:r>
              <a:rPr lang="ja-JP" altLang="en-US" dirty="0"/>
              <a:t>　</a:t>
            </a:r>
            <a:r>
              <a:rPr lang="ja-JP" altLang="en-US" dirty="0" smtClean="0"/>
              <a:t>る．</a:t>
            </a:r>
            <a:endParaRPr lang="en-US" altLang="ja-JP"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16</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192" y="3759047"/>
            <a:ext cx="1943104" cy="1943104"/>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45" y="1921934"/>
            <a:ext cx="2117699" cy="1652540"/>
          </a:xfrm>
          <a:prstGeom prst="rect">
            <a:avLst/>
          </a:prstGeom>
        </p:spPr>
      </p:pic>
    </p:spTree>
    <p:extLst>
      <p:ext uri="{BB962C8B-B14F-4D97-AF65-F5344CB8AC3E}">
        <p14:creationId xmlns:p14="http://schemas.microsoft.com/office/powerpoint/2010/main" val="3066197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インタラクティブ性</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a:t>
            </a:r>
            <a:r>
              <a:rPr lang="ja-JP" altLang="en-US" dirty="0"/>
              <a:t>リスト内の単語ごとに色の濃度を付与</a:t>
            </a:r>
            <a:r>
              <a:rPr lang="ja-JP" altLang="en-US" dirty="0" smtClean="0"/>
              <a:t>する．</a:t>
            </a:r>
            <a:endParaRPr lang="ja-JP" altLang="en-US" dirty="0"/>
          </a:p>
          <a:p>
            <a:endParaRPr lang="ja-JP" altLang="en-US" dirty="0"/>
          </a:p>
          <a:p>
            <a:r>
              <a:rPr lang="ja-JP" altLang="en-US" dirty="0"/>
              <a:t>　</a:t>
            </a:r>
            <a:r>
              <a:rPr lang="ja-JP" altLang="en-US" dirty="0" smtClean="0"/>
              <a:t>学習</a:t>
            </a:r>
            <a:r>
              <a:rPr lang="ja-JP" altLang="en-US" dirty="0"/>
              <a:t>時の正誤や最終学習日からの日数経過</a:t>
            </a:r>
            <a:r>
              <a:rPr lang="ja-JP" altLang="en-US" dirty="0" smtClean="0"/>
              <a:t>により</a:t>
            </a:r>
            <a:r>
              <a:rPr lang="ja-JP" altLang="en-US" dirty="0"/>
              <a:t>濃度を変化</a:t>
            </a:r>
            <a:r>
              <a:rPr lang="ja-JP" altLang="en-US" dirty="0" smtClean="0"/>
              <a:t>さ</a:t>
            </a:r>
            <a:endParaRPr lang="en-US" altLang="ja-JP" dirty="0" smtClean="0"/>
          </a:p>
          <a:p>
            <a:r>
              <a:rPr lang="ja-JP" altLang="en-US" dirty="0"/>
              <a:t>　</a:t>
            </a:r>
            <a:r>
              <a:rPr lang="ja-JP" altLang="en-US" dirty="0" smtClean="0"/>
              <a:t>せる</a:t>
            </a:r>
            <a:r>
              <a:rPr lang="ja-JP" altLang="en-US" dirty="0"/>
              <a:t>．</a:t>
            </a:r>
          </a:p>
          <a:p>
            <a:r>
              <a:rPr lang="ja-JP" altLang="en-US" dirty="0"/>
              <a:t>　　　</a:t>
            </a:r>
          </a:p>
          <a:p>
            <a:r>
              <a:rPr lang="ja-JP" altLang="en-US" dirty="0"/>
              <a:t>　　</a:t>
            </a:r>
            <a:r>
              <a:rPr lang="ja-JP" altLang="en-US" dirty="0" smtClean="0"/>
              <a:t>→</a:t>
            </a:r>
            <a:r>
              <a:rPr lang="ja-JP" altLang="en-US" dirty="0"/>
              <a:t>色により視覚化され，学習者自身が</a:t>
            </a:r>
            <a:r>
              <a:rPr lang="ja-JP" altLang="en-US" dirty="0" smtClean="0"/>
              <a:t>得意な</a:t>
            </a:r>
            <a:r>
              <a:rPr lang="ja-JP" altLang="en-US" dirty="0"/>
              <a:t>単語，苦手な</a:t>
            </a:r>
            <a:r>
              <a:rPr lang="ja-JP" altLang="en-US" dirty="0" smtClean="0"/>
              <a:t>単</a:t>
            </a:r>
            <a:endParaRPr lang="en-US" altLang="ja-JP" dirty="0" smtClean="0"/>
          </a:p>
          <a:p>
            <a:r>
              <a:rPr lang="ja-JP" altLang="en-US" dirty="0"/>
              <a:t>　</a:t>
            </a:r>
            <a:r>
              <a:rPr lang="ja-JP" altLang="en-US" dirty="0" smtClean="0"/>
              <a:t>　　語</a:t>
            </a:r>
            <a:r>
              <a:rPr lang="ja-JP" altLang="en-US" dirty="0"/>
              <a:t>，覚えるべき単語</a:t>
            </a:r>
            <a:r>
              <a:rPr lang="ja-JP" altLang="en-US" dirty="0" smtClean="0"/>
              <a:t>を把握</a:t>
            </a:r>
            <a:r>
              <a:rPr lang="ja-JP" altLang="en-US" dirty="0"/>
              <a:t>できる．</a:t>
            </a:r>
          </a:p>
          <a:p>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17</a:t>
            </a:fld>
            <a:endParaRPr lang="ja-JP" altLang="en-US">
              <a:solidFill>
                <a:prstClr val="black"/>
              </a:solidFill>
            </a:endParaRPr>
          </a:p>
        </p:txBody>
      </p:sp>
    </p:spTree>
    <p:extLst>
      <p:ext uri="{BB962C8B-B14F-4D97-AF65-F5344CB8AC3E}">
        <p14:creationId xmlns:p14="http://schemas.microsoft.com/office/powerpoint/2010/main" val="34508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smtClean="0"/>
              <a:t>学習者</a:t>
            </a:r>
            <a:r>
              <a:rPr lang="ja-JP" altLang="en-US" dirty="0"/>
              <a:t>の保持しているリストから，興味のあるジャンル</a:t>
            </a:r>
            <a:r>
              <a:rPr lang="ja-JP" altLang="en-US" dirty="0" smtClean="0"/>
              <a:t>を分析</a:t>
            </a:r>
            <a:r>
              <a:rPr lang="ja-JP" altLang="en-US" dirty="0"/>
              <a:t>．</a:t>
            </a:r>
          </a:p>
          <a:p>
            <a:r>
              <a:rPr lang="ja-JP" altLang="en-US" dirty="0"/>
              <a:t>　　</a:t>
            </a:r>
            <a:r>
              <a:rPr lang="ja-JP" altLang="en-US" dirty="0" smtClean="0"/>
              <a:t>・投稿</a:t>
            </a:r>
            <a:r>
              <a:rPr lang="ja-JP" altLang="en-US" dirty="0"/>
              <a:t>されているデータ</a:t>
            </a:r>
            <a:r>
              <a:rPr lang="ja-JP" altLang="en-US" dirty="0" err="1"/>
              <a:t>べ</a:t>
            </a:r>
            <a:r>
              <a:rPr lang="ja-JP" altLang="en-US" dirty="0"/>
              <a:t>ース内の人気度が高かったり</a:t>
            </a:r>
            <a:r>
              <a:rPr lang="ja-JP" altLang="en-US" dirty="0" smtClean="0"/>
              <a:t>，作</a:t>
            </a:r>
            <a:endParaRPr lang="en-US" altLang="ja-JP" dirty="0" smtClean="0"/>
          </a:p>
          <a:p>
            <a:r>
              <a:rPr lang="ja-JP" altLang="en-US" dirty="0"/>
              <a:t>　</a:t>
            </a:r>
            <a:r>
              <a:rPr lang="ja-JP" altLang="en-US" dirty="0" smtClean="0"/>
              <a:t>　　成</a:t>
            </a:r>
            <a:r>
              <a:rPr lang="ja-JP" altLang="en-US" dirty="0"/>
              <a:t>日が最近のリストを学習者に推薦</a:t>
            </a:r>
          </a:p>
          <a:p>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18</a:t>
            </a:fld>
            <a:endParaRPr lang="ja-JP" altLang="en-US">
              <a:solidFill>
                <a:prstClr val="black"/>
              </a:solidFill>
            </a:endParaRPr>
          </a:p>
        </p:txBody>
      </p:sp>
      <p:sp>
        <p:nvSpPr>
          <p:cNvPr id="5" name="正方形/長方形 4"/>
          <p:cNvSpPr/>
          <p:nvPr/>
        </p:nvSpPr>
        <p:spPr>
          <a:xfrm>
            <a:off x="1012802" y="3537284"/>
            <a:ext cx="7396561" cy="25322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solidFill>
                <a:prstClr val="black"/>
              </a:solidFill>
            </a:endParaRPr>
          </a:p>
        </p:txBody>
      </p:sp>
      <p:sp>
        <p:nvSpPr>
          <p:cNvPr id="6" name="角丸四角形 5"/>
          <p:cNvSpPr/>
          <p:nvPr/>
        </p:nvSpPr>
        <p:spPr>
          <a:xfrm>
            <a:off x="2613115" y="3790543"/>
            <a:ext cx="2628844" cy="2121533"/>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44871" y="4433229"/>
            <a:ext cx="830932" cy="830932"/>
          </a:xfrm>
          <a:prstGeom prst="rect">
            <a:avLst/>
          </a:prstGeom>
        </p:spPr>
      </p:pic>
      <p:sp>
        <p:nvSpPr>
          <p:cNvPr id="8" name="テキスト ボックス 7"/>
          <p:cNvSpPr txBox="1"/>
          <p:nvPr/>
        </p:nvSpPr>
        <p:spPr>
          <a:xfrm>
            <a:off x="1519722" y="5198509"/>
            <a:ext cx="1230705" cy="369332"/>
          </a:xfrm>
          <a:prstGeom prst="rect">
            <a:avLst/>
          </a:prstGeom>
          <a:noFill/>
        </p:spPr>
        <p:txBody>
          <a:bodyPr wrap="square" rtlCol="0">
            <a:spAutoFit/>
          </a:bodyPr>
          <a:lstStyle/>
          <a:p>
            <a:r>
              <a:rPr lang="ja-JP" altLang="en-US" dirty="0">
                <a:solidFill>
                  <a:prstClr val="black"/>
                </a:solidFill>
              </a:rPr>
              <a:t>学習者</a:t>
            </a:r>
            <a:r>
              <a:rPr lang="en-US" altLang="ja-JP" dirty="0" smtClean="0">
                <a:solidFill>
                  <a:prstClr val="black"/>
                </a:solidFill>
              </a:rPr>
              <a:t>A</a:t>
            </a:r>
            <a:endParaRPr lang="ja-JP" altLang="en-US" dirty="0">
              <a:solidFill>
                <a:prstClr val="black"/>
              </a:solidFill>
            </a:endParaRPr>
          </a:p>
        </p:txBody>
      </p:sp>
      <p:sp>
        <p:nvSpPr>
          <p:cNvPr id="9" name="テキスト ボックス 8"/>
          <p:cNvSpPr txBox="1"/>
          <p:nvPr/>
        </p:nvSpPr>
        <p:spPr>
          <a:xfrm>
            <a:off x="3643730" y="5557065"/>
            <a:ext cx="1553422" cy="369332"/>
          </a:xfrm>
          <a:prstGeom prst="rect">
            <a:avLst/>
          </a:prstGeom>
          <a:noFill/>
        </p:spPr>
        <p:txBody>
          <a:bodyPr wrap="square" rtlCol="0">
            <a:spAutoFit/>
          </a:bodyPr>
          <a:lstStyle/>
          <a:p>
            <a:r>
              <a:rPr lang="ja-JP" altLang="en-US" dirty="0">
                <a:solidFill>
                  <a:prstClr val="black"/>
                </a:solidFill>
              </a:rPr>
              <a:t>リスト</a:t>
            </a:r>
          </a:p>
        </p:txBody>
      </p: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739" y="4152883"/>
            <a:ext cx="625688" cy="625688"/>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4232" y="4173809"/>
            <a:ext cx="625688" cy="625688"/>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0725" y="4173809"/>
            <a:ext cx="625688" cy="625688"/>
          </a:xfrm>
          <a:prstGeom prst="rect">
            <a:avLst/>
          </a:prstGeom>
        </p:spPr>
      </p:pic>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739" y="4827769"/>
            <a:ext cx="625688" cy="625688"/>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4232" y="4848695"/>
            <a:ext cx="625688" cy="625688"/>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0725" y="4848695"/>
            <a:ext cx="625688" cy="625688"/>
          </a:xfrm>
          <a:prstGeom prst="rect">
            <a:avLst/>
          </a:prstGeom>
        </p:spPr>
      </p:pic>
      <p:sp>
        <p:nvSpPr>
          <p:cNvPr id="16" name="右矢印 15"/>
          <p:cNvSpPr/>
          <p:nvPr/>
        </p:nvSpPr>
        <p:spPr>
          <a:xfrm rot="10800000">
            <a:off x="5558589" y="4596062"/>
            <a:ext cx="567175" cy="4812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6442393" y="4515208"/>
            <a:ext cx="1107996" cy="646331"/>
          </a:xfrm>
          <a:prstGeom prst="rect">
            <a:avLst/>
          </a:prstGeom>
          <a:noFill/>
        </p:spPr>
        <p:txBody>
          <a:bodyPr wrap="none" rtlCol="0">
            <a:spAutoFit/>
          </a:bodyPr>
          <a:lstStyle/>
          <a:p>
            <a:r>
              <a:rPr kumimoji="1" lang="ja-JP" altLang="en-US" sz="3600" dirty="0" smtClean="0"/>
              <a:t>分析</a:t>
            </a:r>
            <a:endParaRPr kumimoji="1" lang="ja-JP" altLang="en-US" sz="3600" dirty="0"/>
          </a:p>
        </p:txBody>
      </p:sp>
    </p:spTree>
    <p:extLst>
      <p:ext uri="{BB962C8B-B14F-4D97-AF65-F5344CB8AC3E}">
        <p14:creationId xmlns:p14="http://schemas.microsoft.com/office/powerpoint/2010/main" val="355581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2635391" y="2808167"/>
            <a:ext cx="3918857" cy="3170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400" dirty="0" smtClean="0"/>
              <a:t>システム</a:t>
            </a:r>
            <a:r>
              <a:rPr lang="ja-JP" altLang="en-US" sz="4400" dirty="0" smtClean="0"/>
              <a:t>利用</a:t>
            </a:r>
            <a:r>
              <a:rPr lang="ja-JP" altLang="en-US" sz="4400" dirty="0"/>
              <a:t>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19</a:t>
            </a:fld>
            <a:endParaRPr lang="ja-JP" altLang="en-US">
              <a:solidFill>
                <a:prstClr val="black"/>
              </a:solidFill>
            </a:endParaRPr>
          </a:p>
        </p:txBody>
      </p:sp>
      <p:pic>
        <p:nvPicPr>
          <p:cNvPr id="34" name="図 33"/>
          <p:cNvPicPr/>
          <p:nvPr/>
        </p:nvPicPr>
        <p:blipFill>
          <a:blip r:embed="rId3" cstate="print">
            <a:extLst>
              <a:ext uri="{28A0092B-C50C-407E-A947-70E740481C1C}">
                <a14:useLocalDpi xmlns:a14="http://schemas.microsoft.com/office/drawing/2010/main" val="0"/>
              </a:ext>
            </a:extLst>
          </a:blip>
          <a:stretch>
            <a:fillRect/>
          </a:stretch>
        </p:blipFill>
        <p:spPr>
          <a:xfrm>
            <a:off x="822960" y="3935185"/>
            <a:ext cx="780322" cy="780322"/>
          </a:xfrm>
          <a:prstGeom prst="rect">
            <a:avLst/>
          </a:prstGeom>
        </p:spPr>
      </p:pic>
      <p:pic>
        <p:nvPicPr>
          <p:cNvPr id="38" name="図 37"/>
          <p:cNvPicPr/>
          <p:nvPr/>
        </p:nvPicPr>
        <p:blipFill>
          <a:blip r:embed="rId4" cstate="print">
            <a:extLst>
              <a:ext uri="{28A0092B-C50C-407E-A947-70E740481C1C}">
                <a14:useLocalDpi xmlns:a14="http://schemas.microsoft.com/office/drawing/2010/main" val="0"/>
              </a:ext>
            </a:extLst>
          </a:blip>
          <a:stretch>
            <a:fillRect/>
          </a:stretch>
        </p:blipFill>
        <p:spPr>
          <a:xfrm>
            <a:off x="4248572" y="3935185"/>
            <a:ext cx="692575" cy="780322"/>
          </a:xfrm>
          <a:prstGeom prst="rect">
            <a:avLst/>
          </a:prstGeom>
        </p:spPr>
      </p:pic>
      <p:sp>
        <p:nvSpPr>
          <p:cNvPr id="43" name="右矢印 42"/>
          <p:cNvSpPr/>
          <p:nvPr/>
        </p:nvSpPr>
        <p:spPr>
          <a:xfrm>
            <a:off x="1747923" y="363471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47" name="図 46"/>
          <p:cNvPicPr/>
          <p:nvPr/>
        </p:nvPicPr>
        <p:blipFill>
          <a:blip r:embed="rId3" cstate="print">
            <a:extLst>
              <a:ext uri="{28A0092B-C50C-407E-A947-70E740481C1C}">
                <a14:useLocalDpi xmlns:a14="http://schemas.microsoft.com/office/drawing/2010/main" val="0"/>
              </a:ext>
            </a:extLst>
          </a:blip>
          <a:stretch>
            <a:fillRect/>
          </a:stretch>
        </p:blipFill>
        <p:spPr>
          <a:xfrm>
            <a:off x="7590971" y="3935185"/>
            <a:ext cx="775789" cy="775789"/>
          </a:xfrm>
          <a:prstGeom prst="rect">
            <a:avLst/>
          </a:prstGeom>
        </p:spPr>
      </p:pic>
      <p:sp>
        <p:nvSpPr>
          <p:cNvPr id="17" name="テキスト ボックス 16"/>
          <p:cNvSpPr txBox="1"/>
          <p:nvPr/>
        </p:nvSpPr>
        <p:spPr>
          <a:xfrm>
            <a:off x="3925406" y="1993112"/>
            <a:ext cx="1107996" cy="369332"/>
          </a:xfrm>
          <a:prstGeom prst="rect">
            <a:avLst/>
          </a:prstGeom>
          <a:noFill/>
        </p:spPr>
        <p:txBody>
          <a:bodyPr wrap="none" rtlCol="0">
            <a:spAutoFit/>
          </a:bodyPr>
          <a:lstStyle/>
          <a:p>
            <a:r>
              <a:rPr lang="ja-JP" altLang="en-US" b="1" dirty="0" smtClean="0"/>
              <a:t>共有</a:t>
            </a:r>
            <a:r>
              <a:rPr lang="ja-JP" altLang="en-US" b="1" dirty="0"/>
              <a:t>機能</a:t>
            </a:r>
            <a:endParaRPr kumimoji="1" lang="ja-JP" altLang="en-US" b="1" dirty="0"/>
          </a:p>
        </p:txBody>
      </p:sp>
      <p:sp>
        <p:nvSpPr>
          <p:cNvPr id="48" name="テキスト ボックス 47"/>
          <p:cNvSpPr txBox="1"/>
          <p:nvPr/>
        </p:nvSpPr>
        <p:spPr>
          <a:xfrm>
            <a:off x="4156239" y="3450046"/>
            <a:ext cx="646331" cy="369332"/>
          </a:xfrm>
          <a:prstGeom prst="rect">
            <a:avLst/>
          </a:prstGeom>
          <a:noFill/>
        </p:spPr>
        <p:txBody>
          <a:bodyPr wrap="none" rtlCol="0">
            <a:spAutoFit/>
          </a:bodyPr>
          <a:lstStyle/>
          <a:p>
            <a:r>
              <a:rPr lang="ja-JP" altLang="en-US" b="1" dirty="0"/>
              <a:t>問題</a:t>
            </a:r>
            <a:endParaRPr kumimoji="1" lang="ja-JP" altLang="en-US" b="1" dirty="0"/>
          </a:p>
        </p:txBody>
      </p:sp>
      <p:pic>
        <p:nvPicPr>
          <p:cNvPr id="49" name="図 48"/>
          <p:cNvPicPr/>
          <p:nvPr/>
        </p:nvPicPr>
        <p:blipFill>
          <a:blip r:embed="rId4" cstate="print">
            <a:extLst>
              <a:ext uri="{28A0092B-C50C-407E-A947-70E740481C1C}">
                <a14:useLocalDpi xmlns:a14="http://schemas.microsoft.com/office/drawing/2010/main" val="0"/>
              </a:ext>
            </a:extLst>
          </a:blip>
          <a:stretch>
            <a:fillRect/>
          </a:stretch>
        </p:blipFill>
        <p:spPr>
          <a:xfrm>
            <a:off x="5033402" y="3935185"/>
            <a:ext cx="692575" cy="780322"/>
          </a:xfrm>
          <a:prstGeom prst="rect">
            <a:avLst/>
          </a:prstGeom>
        </p:spPr>
      </p:pic>
      <p:pic>
        <p:nvPicPr>
          <p:cNvPr id="50" name="図 49"/>
          <p:cNvPicPr/>
          <p:nvPr/>
        </p:nvPicPr>
        <p:blipFill>
          <a:blip r:embed="rId4" cstate="print">
            <a:extLst>
              <a:ext uri="{28A0092B-C50C-407E-A947-70E740481C1C}">
                <a14:useLocalDpi xmlns:a14="http://schemas.microsoft.com/office/drawing/2010/main" val="0"/>
              </a:ext>
            </a:extLst>
          </a:blip>
          <a:stretch>
            <a:fillRect/>
          </a:stretch>
        </p:blipFill>
        <p:spPr>
          <a:xfrm>
            <a:off x="3463742" y="3930652"/>
            <a:ext cx="692575" cy="780322"/>
          </a:xfrm>
          <a:prstGeom prst="rect">
            <a:avLst/>
          </a:prstGeom>
        </p:spPr>
      </p:pic>
      <p:pic>
        <p:nvPicPr>
          <p:cNvPr id="52" name="図 51"/>
          <p:cNvPicPr/>
          <p:nvPr/>
        </p:nvPicPr>
        <p:blipFill>
          <a:blip r:embed="rId4" cstate="print">
            <a:extLst>
              <a:ext uri="{28A0092B-C50C-407E-A947-70E740481C1C}">
                <a14:useLocalDpi xmlns:a14="http://schemas.microsoft.com/office/drawing/2010/main" val="0"/>
              </a:ext>
            </a:extLst>
          </a:blip>
          <a:stretch>
            <a:fillRect/>
          </a:stretch>
        </p:blipFill>
        <p:spPr>
          <a:xfrm>
            <a:off x="4248572" y="4938056"/>
            <a:ext cx="692575" cy="780322"/>
          </a:xfrm>
          <a:prstGeom prst="rect">
            <a:avLst/>
          </a:prstGeom>
        </p:spPr>
      </p:pic>
      <p:pic>
        <p:nvPicPr>
          <p:cNvPr id="53" name="図 52"/>
          <p:cNvPicPr/>
          <p:nvPr/>
        </p:nvPicPr>
        <p:blipFill>
          <a:blip r:embed="rId4" cstate="print">
            <a:extLst>
              <a:ext uri="{28A0092B-C50C-407E-A947-70E740481C1C}">
                <a14:useLocalDpi xmlns:a14="http://schemas.microsoft.com/office/drawing/2010/main" val="0"/>
              </a:ext>
            </a:extLst>
          </a:blip>
          <a:stretch>
            <a:fillRect/>
          </a:stretch>
        </p:blipFill>
        <p:spPr>
          <a:xfrm>
            <a:off x="5033402" y="4938056"/>
            <a:ext cx="692575" cy="780322"/>
          </a:xfrm>
          <a:prstGeom prst="rect">
            <a:avLst/>
          </a:prstGeom>
        </p:spPr>
      </p:pic>
      <p:pic>
        <p:nvPicPr>
          <p:cNvPr id="54" name="図 53"/>
          <p:cNvPicPr/>
          <p:nvPr/>
        </p:nvPicPr>
        <p:blipFill>
          <a:blip r:embed="rId4" cstate="print">
            <a:extLst>
              <a:ext uri="{28A0092B-C50C-407E-A947-70E740481C1C}">
                <a14:useLocalDpi xmlns:a14="http://schemas.microsoft.com/office/drawing/2010/main" val="0"/>
              </a:ext>
            </a:extLst>
          </a:blip>
          <a:stretch>
            <a:fillRect/>
          </a:stretch>
        </p:blipFill>
        <p:spPr>
          <a:xfrm>
            <a:off x="3463742" y="4933523"/>
            <a:ext cx="692575" cy="780322"/>
          </a:xfrm>
          <a:prstGeom prst="rect">
            <a:avLst/>
          </a:prstGeom>
        </p:spPr>
      </p:pic>
      <p:sp>
        <p:nvSpPr>
          <p:cNvPr id="55" name="右矢印 54"/>
          <p:cNvSpPr/>
          <p:nvPr/>
        </p:nvSpPr>
        <p:spPr>
          <a:xfrm>
            <a:off x="5871527" y="363471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6" name="右矢印 55"/>
          <p:cNvSpPr/>
          <p:nvPr/>
        </p:nvSpPr>
        <p:spPr>
          <a:xfrm rot="10800000">
            <a:off x="1747923" y="441152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7" name="右矢印 56"/>
          <p:cNvSpPr/>
          <p:nvPr/>
        </p:nvSpPr>
        <p:spPr>
          <a:xfrm rot="10800000">
            <a:off x="5871527" y="441152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8" name="テキスト ボックス 57"/>
          <p:cNvSpPr txBox="1"/>
          <p:nvPr/>
        </p:nvSpPr>
        <p:spPr>
          <a:xfrm>
            <a:off x="774539" y="3450046"/>
            <a:ext cx="877163" cy="369332"/>
          </a:xfrm>
          <a:prstGeom prst="rect">
            <a:avLst/>
          </a:prstGeom>
          <a:noFill/>
        </p:spPr>
        <p:txBody>
          <a:bodyPr wrap="none" rtlCol="0">
            <a:spAutoFit/>
          </a:bodyPr>
          <a:lstStyle/>
          <a:p>
            <a:r>
              <a:rPr lang="ja-JP" altLang="en-US" b="1" dirty="0" smtClean="0"/>
              <a:t>作問者</a:t>
            </a:r>
            <a:endParaRPr kumimoji="1" lang="ja-JP" altLang="en-US" b="1" dirty="0"/>
          </a:p>
        </p:txBody>
      </p:sp>
      <p:sp>
        <p:nvSpPr>
          <p:cNvPr id="59" name="テキスト ボックス 58"/>
          <p:cNvSpPr txBox="1"/>
          <p:nvPr/>
        </p:nvSpPr>
        <p:spPr>
          <a:xfrm>
            <a:off x="7540283" y="3450046"/>
            <a:ext cx="877163" cy="369332"/>
          </a:xfrm>
          <a:prstGeom prst="rect">
            <a:avLst/>
          </a:prstGeom>
          <a:noFill/>
        </p:spPr>
        <p:txBody>
          <a:bodyPr wrap="none" rtlCol="0">
            <a:spAutoFit/>
          </a:bodyPr>
          <a:lstStyle/>
          <a:p>
            <a:r>
              <a:rPr lang="ja-JP" altLang="en-US" b="1" dirty="0"/>
              <a:t>学習</a:t>
            </a:r>
            <a:r>
              <a:rPr lang="ja-JP" altLang="en-US" b="1" dirty="0" smtClean="0"/>
              <a:t>者</a:t>
            </a:r>
            <a:endParaRPr kumimoji="1" lang="ja-JP" altLang="en-US" b="1" dirty="0"/>
          </a:p>
        </p:txBody>
      </p:sp>
      <p:sp>
        <p:nvSpPr>
          <p:cNvPr id="60" name="テキスト ボックス 59"/>
          <p:cNvSpPr txBox="1"/>
          <p:nvPr/>
        </p:nvSpPr>
        <p:spPr>
          <a:xfrm>
            <a:off x="1667228" y="3284806"/>
            <a:ext cx="1800493" cy="307777"/>
          </a:xfrm>
          <a:prstGeom prst="rect">
            <a:avLst/>
          </a:prstGeom>
          <a:noFill/>
        </p:spPr>
        <p:txBody>
          <a:bodyPr wrap="none" rtlCol="0">
            <a:spAutoFit/>
          </a:bodyPr>
          <a:lstStyle/>
          <a:p>
            <a:r>
              <a:rPr lang="ja-JP" altLang="en-US" sz="1400" dirty="0" smtClean="0"/>
              <a:t>①問題</a:t>
            </a:r>
            <a:r>
              <a:rPr lang="ja-JP" altLang="en-US" sz="1400" dirty="0"/>
              <a:t>が</a:t>
            </a:r>
            <a:r>
              <a:rPr lang="ja-JP" altLang="en-US" sz="1400" dirty="0" smtClean="0"/>
              <a:t>投稿される</a:t>
            </a:r>
            <a:endParaRPr kumimoji="1" lang="ja-JP" altLang="en-US" sz="1400" dirty="0"/>
          </a:p>
        </p:txBody>
      </p:sp>
      <p:sp>
        <p:nvSpPr>
          <p:cNvPr id="61" name="テキスト ボックス 60"/>
          <p:cNvSpPr txBox="1"/>
          <p:nvPr/>
        </p:nvSpPr>
        <p:spPr>
          <a:xfrm>
            <a:off x="1667228" y="5217165"/>
            <a:ext cx="1620957" cy="307777"/>
          </a:xfrm>
          <a:prstGeom prst="rect">
            <a:avLst/>
          </a:prstGeom>
          <a:noFill/>
        </p:spPr>
        <p:txBody>
          <a:bodyPr wrap="none" rtlCol="0">
            <a:spAutoFit/>
          </a:bodyPr>
          <a:lstStyle/>
          <a:p>
            <a:r>
              <a:rPr lang="ja-JP" altLang="en-US" sz="1400" dirty="0" smtClean="0"/>
              <a:t>④学習状況の把握</a:t>
            </a:r>
            <a:endParaRPr kumimoji="1" lang="ja-JP" altLang="en-US" sz="1400" dirty="0"/>
          </a:p>
        </p:txBody>
      </p:sp>
      <p:sp>
        <p:nvSpPr>
          <p:cNvPr id="62" name="テキスト ボックス 61"/>
          <p:cNvSpPr txBox="1"/>
          <p:nvPr/>
        </p:nvSpPr>
        <p:spPr>
          <a:xfrm>
            <a:off x="5871526" y="3296157"/>
            <a:ext cx="1800493" cy="307777"/>
          </a:xfrm>
          <a:prstGeom prst="rect">
            <a:avLst/>
          </a:prstGeom>
          <a:noFill/>
        </p:spPr>
        <p:txBody>
          <a:bodyPr wrap="none" rtlCol="0">
            <a:spAutoFit/>
          </a:bodyPr>
          <a:lstStyle/>
          <a:p>
            <a:r>
              <a:rPr lang="ja-JP" altLang="en-US" sz="1400" dirty="0" smtClean="0"/>
              <a:t>②適した問題を提供</a:t>
            </a:r>
            <a:endParaRPr kumimoji="1" lang="ja-JP" altLang="en-US" sz="1400" dirty="0"/>
          </a:p>
        </p:txBody>
      </p:sp>
      <p:sp>
        <p:nvSpPr>
          <p:cNvPr id="63" name="テキスト ボックス 62"/>
          <p:cNvSpPr txBox="1"/>
          <p:nvPr/>
        </p:nvSpPr>
        <p:spPr>
          <a:xfrm>
            <a:off x="5866354" y="5162730"/>
            <a:ext cx="1620957" cy="307777"/>
          </a:xfrm>
          <a:prstGeom prst="rect">
            <a:avLst/>
          </a:prstGeom>
          <a:noFill/>
        </p:spPr>
        <p:txBody>
          <a:bodyPr wrap="none" rtlCol="0">
            <a:spAutoFit/>
          </a:bodyPr>
          <a:lstStyle/>
          <a:p>
            <a:r>
              <a:rPr lang="ja-JP" altLang="en-US" sz="1400" dirty="0" smtClean="0"/>
              <a:t>③学習状況を記録</a:t>
            </a:r>
            <a:endParaRPr kumimoji="1" lang="ja-JP" altLang="en-US" sz="1400"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0782" y="2348049"/>
            <a:ext cx="837244" cy="837244"/>
          </a:xfrm>
          <a:prstGeom prst="rect">
            <a:avLst/>
          </a:prstGeom>
        </p:spPr>
      </p:pic>
    </p:spTree>
    <p:extLst>
      <p:ext uri="{BB962C8B-B14F-4D97-AF65-F5344CB8AC3E}">
        <p14:creationId xmlns:p14="http://schemas.microsoft.com/office/powerpoint/2010/main" val="292341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ja-JP" altLang="en-US" dirty="0" smtClean="0"/>
              <a:t>の英語の勉強法</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pPr marL="0" indent="0">
              <a:lnSpc>
                <a:spcPts val="2000"/>
              </a:lnSpc>
              <a:buNone/>
            </a:pPr>
            <a:endParaRPr lang="en-US" altLang="ja-JP" dirty="0" smtClean="0"/>
          </a:p>
          <a:p>
            <a:pPr>
              <a:lnSpc>
                <a:spcPts val="2000"/>
              </a:lnSpc>
              <a:buFont typeface="Wingdings" panose="05000000000000000000" pitchFamily="2" charset="2"/>
              <a:buChar char="l"/>
            </a:pPr>
            <a:r>
              <a:rPr lang="ja-JP" altLang="en-US" sz="6400" dirty="0" smtClean="0"/>
              <a:t>中学校および高校の授業では、音読，発音練習，文法の説明などの「聞く」「読</a:t>
            </a:r>
            <a:endParaRPr lang="en-US" altLang="ja-JP" sz="6400" dirty="0" smtClean="0"/>
          </a:p>
          <a:p>
            <a:pPr marL="0" indent="0">
              <a:lnSpc>
                <a:spcPts val="2000"/>
              </a:lnSpc>
              <a:buNone/>
            </a:pPr>
            <a:r>
              <a:rPr lang="ja-JP" altLang="en-US" sz="6400" dirty="0"/>
              <a:t>　</a:t>
            </a:r>
            <a:r>
              <a:rPr lang="ja-JP" altLang="en-US" sz="6400" dirty="0" smtClean="0"/>
              <a:t>む」活動が中心． </a:t>
            </a:r>
            <a:r>
              <a:rPr lang="en-US" altLang="ja-JP" sz="6400" dirty="0" smtClean="0"/>
              <a:t>(</a:t>
            </a:r>
            <a:r>
              <a:rPr lang="ja-JP" altLang="en-US" sz="6400" dirty="0" smtClean="0"/>
              <a:t>中高の英語指導に関する実態調査</a:t>
            </a:r>
            <a:r>
              <a:rPr lang="en-US" altLang="ja-JP" sz="6400" dirty="0" smtClean="0"/>
              <a:t>2015</a:t>
            </a:r>
            <a:r>
              <a:rPr lang="ja-JP" altLang="en-US" sz="6400" dirty="0" smtClean="0"/>
              <a:t>より</a:t>
            </a:r>
            <a:r>
              <a:rPr lang="en-US" altLang="ja-JP" sz="6400" dirty="0" smtClean="0"/>
              <a:t>)</a:t>
            </a:r>
          </a:p>
          <a:p>
            <a:pPr marL="0" indent="0">
              <a:lnSpc>
                <a:spcPts val="2000"/>
              </a:lnSpc>
              <a:buNone/>
            </a:pPr>
            <a:r>
              <a:rPr lang="ja-JP" altLang="en-US" sz="6400" dirty="0" smtClean="0"/>
              <a:t>→テキストを使った</a:t>
            </a:r>
            <a:r>
              <a:rPr lang="ja-JP" altLang="en-US" sz="6400" dirty="0" smtClean="0">
                <a:solidFill>
                  <a:srgbClr val="FF0000"/>
                </a:solidFill>
              </a:rPr>
              <a:t>「受動的な学習」</a:t>
            </a:r>
            <a:r>
              <a:rPr lang="ja-JP" altLang="en-US" sz="6400" dirty="0" smtClean="0"/>
              <a:t>が多く</a:t>
            </a:r>
            <a:r>
              <a:rPr lang="ja-JP" altLang="en-US" sz="6400" dirty="0" smtClean="0"/>
              <a:t>，「英語の基礎力」を重視している</a:t>
            </a:r>
            <a:r>
              <a:rPr lang="en-US" altLang="ja-JP" sz="6400" dirty="0" smtClean="0"/>
              <a:t>.</a:t>
            </a:r>
            <a:endParaRPr lang="en-US" altLang="ja-JP" sz="6400" dirty="0" smtClean="0"/>
          </a:p>
          <a:p>
            <a:pPr>
              <a:lnSpc>
                <a:spcPts val="2000"/>
              </a:lnSpc>
              <a:buFont typeface="Wingdings" panose="05000000000000000000" pitchFamily="2" charset="2"/>
              <a:buChar char="l"/>
            </a:pPr>
            <a:endParaRPr lang="en-US" altLang="ja-JP" sz="6400" dirty="0" smtClean="0"/>
          </a:p>
          <a:p>
            <a:pPr>
              <a:lnSpc>
                <a:spcPts val="2000"/>
              </a:lnSpc>
              <a:buFont typeface="Wingdings" panose="05000000000000000000" pitchFamily="2" charset="2"/>
              <a:buChar char="l"/>
            </a:pPr>
            <a:r>
              <a:rPr lang="ja-JP" altLang="en-US" sz="6400" dirty="0" smtClean="0"/>
              <a:t>社会人は</a:t>
            </a:r>
            <a:r>
              <a:rPr lang="en-US" altLang="ja-JP" sz="6400" dirty="0" smtClean="0"/>
              <a:t>TOEIC</a:t>
            </a:r>
            <a:r>
              <a:rPr lang="ja-JP" altLang="en-US" sz="6400" dirty="0" smtClean="0"/>
              <a:t>やオンライン</a:t>
            </a:r>
            <a:r>
              <a:rPr lang="ja-JP" altLang="en-US" sz="6400" dirty="0"/>
              <a:t>英語学習</a:t>
            </a:r>
            <a:r>
              <a:rPr lang="ja-JP" altLang="en-US" sz="6400" dirty="0" smtClean="0"/>
              <a:t>サービス，英</a:t>
            </a:r>
            <a:r>
              <a:rPr lang="ja-JP" altLang="en-US" sz="6400" dirty="0"/>
              <a:t>会話</a:t>
            </a:r>
            <a:r>
              <a:rPr lang="ja-JP" altLang="en-US" sz="6400" dirty="0" smtClean="0"/>
              <a:t>講座などが中心</a:t>
            </a:r>
            <a:r>
              <a:rPr lang="ja-JP" altLang="en-US" sz="6400" dirty="0" smtClean="0"/>
              <a:t>．</a:t>
            </a:r>
            <a:endParaRPr lang="en-US" altLang="ja-JP" sz="6400" dirty="0"/>
          </a:p>
          <a:p>
            <a:pPr marL="0" indent="0">
              <a:lnSpc>
                <a:spcPts val="2000"/>
              </a:lnSpc>
              <a:buNone/>
            </a:pPr>
            <a:r>
              <a:rPr kumimoji="1" lang="ja-JP" altLang="en-US" sz="6400" dirty="0" smtClean="0"/>
              <a:t>→</a:t>
            </a:r>
            <a:r>
              <a:rPr kumimoji="1" lang="en-US" altLang="ja-JP" sz="6400" dirty="0" smtClean="0"/>
              <a:t>TOEIC</a:t>
            </a:r>
            <a:r>
              <a:rPr kumimoji="1" lang="ja-JP" altLang="en-US" sz="6400" dirty="0" smtClean="0"/>
              <a:t>は日本企業の英語学習評価指針として基準とされて</a:t>
            </a:r>
            <a:r>
              <a:rPr lang="ja-JP" altLang="en-US" sz="6400" dirty="0" smtClean="0"/>
              <a:t>おり，問題集による座</a:t>
            </a:r>
            <a:endParaRPr lang="en-US" altLang="ja-JP" sz="6400" dirty="0" smtClean="0"/>
          </a:p>
          <a:p>
            <a:pPr marL="0" indent="0">
              <a:lnSpc>
                <a:spcPts val="2000"/>
              </a:lnSpc>
              <a:buNone/>
            </a:pPr>
            <a:r>
              <a:rPr lang="ja-JP" altLang="en-US" sz="6400" dirty="0" smtClean="0"/>
              <a:t>　学が多い</a:t>
            </a:r>
            <a:r>
              <a:rPr kumimoji="1" lang="ja-JP" altLang="en-US" sz="6400" dirty="0" smtClean="0"/>
              <a:t>．社会人になるとテキストの例文だけを覚える「受動的な学習」では</a:t>
            </a:r>
            <a:r>
              <a:rPr kumimoji="1" lang="ja-JP" altLang="en-US" sz="6400" dirty="0" err="1" smtClean="0"/>
              <a:t>な</a:t>
            </a:r>
            <a:endParaRPr kumimoji="1" lang="en-US" altLang="ja-JP" sz="6400" dirty="0" smtClean="0"/>
          </a:p>
          <a:p>
            <a:pPr marL="0" indent="0">
              <a:lnSpc>
                <a:spcPts val="2000"/>
              </a:lnSpc>
              <a:buNone/>
            </a:pPr>
            <a:r>
              <a:rPr lang="ja-JP" altLang="en-US" sz="6400" dirty="0"/>
              <a:t>　</a:t>
            </a:r>
            <a:r>
              <a:rPr kumimoji="1" lang="ja-JP" altLang="en-US" sz="6400" dirty="0" smtClean="0"/>
              <a:t>く，「実践的な会話力」が重視している</a:t>
            </a:r>
            <a:r>
              <a:rPr kumimoji="1" lang="en-US" altLang="ja-JP" sz="6400" dirty="0" smtClean="0"/>
              <a:t>.</a:t>
            </a: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127022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p>
          <a:p>
            <a:pPr>
              <a:lnSpc>
                <a:spcPts val="2000"/>
              </a:lnSpc>
              <a:buFont typeface="Wingdings" panose="05000000000000000000" pitchFamily="2" charset="2"/>
              <a:buChar char="l"/>
            </a:pPr>
            <a:r>
              <a:rPr lang="en-US" altLang="ja-JP" dirty="0">
                <a:latin typeface="+mj-ea"/>
                <a:ea typeface="+mj-ea"/>
              </a:rPr>
              <a:t>e</a:t>
            </a:r>
            <a:r>
              <a:rPr lang="ja-JP" altLang="en-US" dirty="0" smtClean="0">
                <a:latin typeface="+mj-ea"/>
                <a:ea typeface="+mj-ea"/>
              </a:rPr>
              <a:t>ラーニング</a:t>
            </a:r>
            <a:r>
              <a:rPr lang="ja-JP" altLang="en-US" dirty="0">
                <a:latin typeface="+mj-ea"/>
                <a:ea typeface="+mj-ea"/>
              </a:rPr>
              <a:t>学習</a:t>
            </a:r>
            <a:r>
              <a:rPr lang="ja-JP" altLang="en-US" dirty="0" smtClean="0">
                <a:latin typeface="+mj-ea"/>
                <a:ea typeface="+mj-ea"/>
              </a:rPr>
              <a:t>は場所</a:t>
            </a:r>
            <a:r>
              <a:rPr lang="ja-JP" altLang="en-US" dirty="0">
                <a:latin typeface="+mj-ea"/>
                <a:ea typeface="+mj-ea"/>
              </a:rPr>
              <a:t>や時間を問わず</a:t>
            </a:r>
            <a:r>
              <a:rPr lang="ja-JP" altLang="en-US" dirty="0" smtClean="0">
                <a:latin typeface="+mj-ea"/>
                <a:ea typeface="+mj-ea"/>
              </a:rPr>
              <a:t>行えたり，学習の管理</a:t>
            </a:r>
            <a:endParaRPr lang="en-US" altLang="ja-JP" dirty="0" smtClean="0">
              <a:latin typeface="+mj-ea"/>
              <a:ea typeface="+mj-ea"/>
            </a:endParaRPr>
          </a:p>
          <a:p>
            <a:pPr marL="0" indent="0">
              <a:lnSpc>
                <a:spcPts val="2000"/>
              </a:lnSpc>
              <a:buNone/>
            </a:pPr>
            <a:r>
              <a:rPr lang="ja-JP" altLang="en-US" dirty="0" smtClean="0">
                <a:latin typeface="+mj-ea"/>
                <a:ea typeface="+mj-ea"/>
              </a:rPr>
              <a:t>　がしやすい．学習に利用する企業や学校が増加している</a:t>
            </a:r>
            <a:r>
              <a:rPr lang="ja-JP" altLang="en-US" dirty="0" smtClean="0">
                <a:latin typeface="+mj-ea"/>
                <a:ea typeface="+mj-ea"/>
              </a:rPr>
              <a:t>．</a:t>
            </a:r>
            <a:endParaRPr lang="en-US" altLang="ja-JP" dirty="0">
              <a:latin typeface="+mj-ea"/>
              <a:ea typeface="+mj-ea"/>
            </a:endParaRPr>
          </a:p>
          <a:p>
            <a:pPr marL="0" indent="0">
              <a:lnSpc>
                <a:spcPts val="2000"/>
              </a:lnSpc>
              <a:buNone/>
            </a:pPr>
            <a:endParaRPr lang="en-US" altLang="ja-JP" dirty="0" smtClean="0"/>
          </a:p>
          <a:p>
            <a:pPr>
              <a:lnSpc>
                <a:spcPts val="2000"/>
              </a:lnSpc>
              <a:buFont typeface="Wingdings" panose="05000000000000000000" pitchFamily="2" charset="2"/>
              <a:buChar char="l"/>
            </a:pPr>
            <a:r>
              <a:rPr lang="en-US" altLang="ja-JP" dirty="0"/>
              <a:t>e</a:t>
            </a:r>
            <a:r>
              <a:rPr lang="ja-JP" altLang="en-US" dirty="0" smtClean="0"/>
              <a:t>ラーニング学習者は，</a:t>
            </a:r>
            <a:r>
              <a:rPr lang="ja-JP" altLang="en-US" dirty="0" smtClean="0">
                <a:solidFill>
                  <a:srgbClr val="FF0000"/>
                </a:solidFill>
              </a:rPr>
              <a:t>「モチベーションの維持」</a:t>
            </a:r>
            <a:r>
              <a:rPr lang="ja-JP" altLang="en-US" dirty="0" smtClean="0"/>
              <a:t>が難しいとい</a:t>
            </a:r>
            <a:endParaRPr lang="en-US" altLang="ja-JP" dirty="0" smtClean="0"/>
          </a:p>
          <a:p>
            <a:pPr marL="0" indent="0">
              <a:lnSpc>
                <a:spcPts val="2000"/>
              </a:lnSpc>
              <a:buNone/>
            </a:pPr>
            <a:r>
              <a:rPr lang="ja-JP" altLang="en-US" dirty="0" smtClean="0"/>
              <a:t>　</a:t>
            </a:r>
            <a:r>
              <a:rPr lang="ja-JP" altLang="en-US" dirty="0" err="1" smtClean="0"/>
              <a:t>う</a:t>
            </a:r>
            <a:r>
              <a:rPr lang="ja-JP" altLang="en-US" dirty="0" smtClean="0"/>
              <a:t>課題が</a:t>
            </a:r>
            <a:r>
              <a:rPr lang="ja-JP" altLang="en-US" dirty="0"/>
              <a:t>多い</a:t>
            </a:r>
            <a:r>
              <a:rPr lang="ja-JP" altLang="en-US" dirty="0" smtClean="0"/>
              <a:t>．</a:t>
            </a:r>
            <a:endParaRPr lang="en-US" altLang="ja-JP" dirty="0" smtClean="0"/>
          </a:p>
          <a:p>
            <a:pPr marL="0" indent="0">
              <a:lnSpc>
                <a:spcPts val="2000"/>
              </a:lnSpc>
              <a:buNone/>
            </a:pPr>
            <a:endParaRPr lang="en-US" altLang="ja-JP" dirty="0" smtClean="0"/>
          </a:p>
          <a:p>
            <a:pPr>
              <a:lnSpc>
                <a:spcPts val="2000"/>
              </a:lnSpc>
              <a:buFont typeface="Wingdings" panose="05000000000000000000" pitchFamily="2" charset="2"/>
              <a:buChar char="l"/>
            </a:pPr>
            <a:r>
              <a:rPr lang="ja-JP" altLang="en-US" dirty="0" smtClean="0"/>
              <a:t>既</a:t>
            </a:r>
            <a:r>
              <a:rPr lang="ja-JP" altLang="en-US" dirty="0"/>
              <a:t>に</a:t>
            </a:r>
            <a:r>
              <a:rPr lang="en-US" altLang="ja-JP" dirty="0"/>
              <a:t>e</a:t>
            </a:r>
            <a:r>
              <a:rPr lang="ja-JP" altLang="en-US" dirty="0"/>
              <a:t>ラーニングを導入している大学の多くが、</a:t>
            </a:r>
            <a:r>
              <a:rPr lang="ja-JP" altLang="en-US" dirty="0">
                <a:solidFill>
                  <a:srgbClr val="FF0000"/>
                </a:solidFill>
              </a:rPr>
              <a:t>「コンテンツ</a:t>
            </a:r>
            <a:endParaRPr lang="en-US" altLang="ja-JP" dirty="0">
              <a:solidFill>
                <a:srgbClr val="FF0000"/>
              </a:solidFill>
            </a:endParaRPr>
          </a:p>
          <a:p>
            <a:pPr marL="0" indent="0">
              <a:lnSpc>
                <a:spcPts val="2000"/>
              </a:lnSpc>
              <a:buNone/>
            </a:pPr>
            <a:r>
              <a:rPr lang="ja-JP" altLang="en-US" dirty="0">
                <a:solidFill>
                  <a:srgbClr val="FF0000"/>
                </a:solidFill>
              </a:rPr>
              <a:t>　</a:t>
            </a:r>
            <a:r>
              <a:rPr lang="ja-JP" altLang="en-US" dirty="0" smtClean="0">
                <a:solidFill>
                  <a:srgbClr val="FF0000"/>
                </a:solidFill>
              </a:rPr>
              <a:t>作成</a:t>
            </a:r>
            <a:r>
              <a:rPr lang="ja-JP" altLang="en-US" dirty="0">
                <a:solidFill>
                  <a:srgbClr val="FF0000"/>
                </a:solidFill>
              </a:rPr>
              <a:t>」</a:t>
            </a:r>
            <a:r>
              <a:rPr lang="ja-JP" altLang="en-US" dirty="0"/>
              <a:t>を導入上の課題としている．</a:t>
            </a:r>
            <a:endParaRPr lang="en-US" altLang="ja-JP" dirty="0"/>
          </a:p>
          <a:p>
            <a:pPr marL="0" indent="0">
              <a:lnSpc>
                <a:spcPts val="2000"/>
              </a:lnSpc>
              <a:buNone/>
            </a:pPr>
            <a:endParaRPr lang="ja-JP" altLang="en-US" dirty="0" smtClean="0"/>
          </a:p>
          <a:p>
            <a:pPr marL="0" indent="0">
              <a:lnSpc>
                <a:spcPts val="2000"/>
              </a:lnSpc>
              <a:buNone/>
            </a:pPr>
            <a:endParaRPr lang="en-US" altLang="ja-JP" dirty="0"/>
          </a:p>
          <a:p>
            <a:pPr marL="0" indent="0">
              <a:lnSpc>
                <a:spcPts val="20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3034939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a:t>
            </a:r>
            <a:r>
              <a:rPr kumimoji="1" lang="ja-JP" altLang="en-US" dirty="0" smtClean="0"/>
              <a:t>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sz="1400" dirty="0" smtClean="0"/>
          </a:p>
          <a:p>
            <a:pPr>
              <a:buFont typeface="Wingdings" panose="05000000000000000000" pitchFamily="2" charset="2"/>
              <a:buChar char="l"/>
            </a:pPr>
            <a:r>
              <a:rPr lang="ja-JP" altLang="en-US" sz="1400" dirty="0" smtClean="0"/>
              <a:t>作問演習システム「</a:t>
            </a:r>
            <a:r>
              <a:rPr lang="en-US" altLang="ja-JP" sz="1400" dirty="0" err="1" smtClean="0"/>
              <a:t>CollabTest</a:t>
            </a:r>
            <a:r>
              <a:rPr lang="ja-JP" altLang="en-US" sz="1400" dirty="0" smtClean="0"/>
              <a:t>」利用による学習効果の検証</a:t>
            </a:r>
            <a:endParaRPr lang="en-US" altLang="ja-JP" sz="1400" dirty="0" smtClean="0"/>
          </a:p>
          <a:p>
            <a:pPr marL="0" indent="0">
              <a:buNone/>
            </a:pPr>
            <a:r>
              <a:rPr lang="ja-JP" altLang="en-US" sz="1400" dirty="0" smtClean="0"/>
              <a:t>　</a:t>
            </a:r>
            <a:r>
              <a:rPr lang="en-US" altLang="ja-JP" sz="1400" dirty="0"/>
              <a:t>(</a:t>
            </a:r>
            <a:r>
              <a:rPr lang="ja-JP" altLang="en-US" sz="1400" dirty="0" smtClean="0"/>
              <a:t>創価大学工学部：高木・坂部</a:t>
            </a:r>
            <a:r>
              <a:rPr lang="ja-JP" altLang="en-US" sz="1400" dirty="0"/>
              <a:t>・</a:t>
            </a:r>
            <a:r>
              <a:rPr lang="ja-JP" altLang="en-US" sz="1400" dirty="0" smtClean="0"/>
              <a:t>勅使河原，全国大学</a:t>
            </a:r>
            <a:r>
              <a:rPr lang="en-US" altLang="ja-JP" sz="1400" dirty="0" smtClean="0"/>
              <a:t>IT</a:t>
            </a:r>
            <a:r>
              <a:rPr lang="ja-JP" altLang="en-US" sz="1400" dirty="0" smtClean="0"/>
              <a:t>活用教育方法研究発表会，</a:t>
            </a:r>
            <a:r>
              <a:rPr lang="en-US" altLang="ja-JP" sz="1400" dirty="0" smtClean="0"/>
              <a:t>2009)</a:t>
            </a:r>
          </a:p>
          <a:p>
            <a:pPr marL="0" indent="0">
              <a:buNone/>
            </a:pPr>
            <a:r>
              <a:rPr lang="ja-JP" altLang="en-US" sz="1400" dirty="0" smtClean="0"/>
              <a:t>　・学習者同士の評価</a:t>
            </a:r>
            <a:endParaRPr lang="en-US" altLang="ja-JP" sz="1400" dirty="0" smtClean="0"/>
          </a:p>
          <a:p>
            <a:pPr>
              <a:buFont typeface="Wingdings" panose="05000000000000000000" pitchFamily="2" charset="2"/>
              <a:buChar char="l"/>
            </a:pPr>
            <a:r>
              <a:rPr lang="ja-JP" altLang="en-US" sz="1400" dirty="0" smtClean="0"/>
              <a:t>テスト理論に基づいた作問アドバイス生成システムの開発</a:t>
            </a:r>
            <a:endParaRPr lang="en-US" altLang="ja-JP" sz="1400" dirty="0" smtClean="0"/>
          </a:p>
          <a:p>
            <a:pPr marL="0" indent="0">
              <a:buNone/>
            </a:pPr>
            <a:r>
              <a:rPr lang="ja-JP" altLang="en-US" sz="1400" dirty="0" smtClean="0"/>
              <a:t>　</a:t>
            </a:r>
            <a:r>
              <a:rPr lang="en-US" altLang="ja-JP" sz="1400" dirty="0" smtClean="0"/>
              <a:t>(</a:t>
            </a:r>
            <a:r>
              <a:rPr lang="ja-JP" altLang="en-US" sz="1400" dirty="0" smtClean="0"/>
              <a:t>岩手県立大学大学院：林・高木・山田・佐々木，教育システム情報学会，</a:t>
            </a:r>
            <a:r>
              <a:rPr lang="en-US" altLang="ja-JP" sz="1400" dirty="0" smtClean="0"/>
              <a:t>2015)</a:t>
            </a:r>
          </a:p>
          <a:p>
            <a:pPr marL="0" indent="0">
              <a:buNone/>
            </a:pPr>
            <a:r>
              <a:rPr lang="ja-JP" altLang="en-US" sz="1400" dirty="0"/>
              <a:t>　</a:t>
            </a:r>
            <a:r>
              <a:rPr lang="ja-JP" altLang="en-US" sz="1400" dirty="0" smtClean="0"/>
              <a:t>・問題に対するアドバイス</a:t>
            </a:r>
            <a:r>
              <a:rPr lang="ja-JP" altLang="en-US" sz="1400" dirty="0" smtClean="0"/>
              <a:t>生成</a:t>
            </a:r>
            <a:endParaRPr lang="en-US" altLang="ja-JP" sz="1400" dirty="0" smtClean="0"/>
          </a:p>
          <a:p>
            <a:pPr>
              <a:buFont typeface="Wingdings" panose="05000000000000000000" pitchFamily="2" charset="2"/>
              <a:buChar char="l"/>
            </a:pPr>
            <a:r>
              <a:rPr lang="ja-JP" altLang="en-US" sz="1400" dirty="0"/>
              <a:t>作問学習のモデル化</a:t>
            </a:r>
            <a:endParaRPr lang="en-US" altLang="ja-JP" sz="1400" dirty="0"/>
          </a:p>
          <a:p>
            <a:pPr marL="0" indent="0">
              <a:buNone/>
            </a:pPr>
            <a:r>
              <a:rPr lang="ja-JP" altLang="en-US" sz="1400" dirty="0"/>
              <a:t>　</a:t>
            </a:r>
            <a:r>
              <a:rPr lang="en-US" altLang="ja-JP" sz="1400" dirty="0"/>
              <a:t>(</a:t>
            </a:r>
            <a:r>
              <a:rPr lang="ja-JP" altLang="en-US" sz="1400" dirty="0"/>
              <a:t>広島大学大学院：平嶋 宗，人工知能学会全国大会，</a:t>
            </a:r>
            <a:r>
              <a:rPr lang="en-US" altLang="ja-JP" sz="1400" dirty="0"/>
              <a:t>2005)</a:t>
            </a:r>
            <a:endParaRPr lang="ja-JP" altLang="en-US" sz="1400" dirty="0"/>
          </a:p>
          <a:p>
            <a:pPr marL="0" indent="0">
              <a:buNone/>
            </a:pPr>
            <a:r>
              <a:rPr lang="ja-JP" altLang="en-US" sz="1400" dirty="0"/>
              <a:t>　・作問による学習効果</a:t>
            </a:r>
            <a:endParaRPr lang="en-US" altLang="ja-JP" sz="1400" dirty="0"/>
          </a:p>
          <a:p>
            <a:pPr marL="0" indent="0">
              <a:buNone/>
            </a:pPr>
            <a:endParaRPr lang="en-US" altLang="ja-JP" sz="1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69595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a:t>
            </a:r>
            <a:r>
              <a:rPr kumimoji="1" lang="ja-JP" altLang="en-US" dirty="0" smtClean="0"/>
              <a:t>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sz="1400" dirty="0" smtClean="0"/>
          </a:p>
          <a:p>
            <a:pPr>
              <a:buFont typeface="Wingdings" panose="05000000000000000000" pitchFamily="2" charset="2"/>
              <a:buChar char="l"/>
            </a:pPr>
            <a:r>
              <a:rPr lang="ja-JP" altLang="en-US" sz="1400" dirty="0" smtClean="0"/>
              <a:t>「問題を作ることによる学習」の知的支援環境に関する研究</a:t>
            </a:r>
            <a:endParaRPr lang="en-US" altLang="ja-JP" sz="1400" dirty="0"/>
          </a:p>
          <a:p>
            <a:pPr marL="0" indent="0">
              <a:buNone/>
            </a:pPr>
            <a:r>
              <a:rPr lang="ja-JP" altLang="en-US" sz="1400" dirty="0"/>
              <a:t>　</a:t>
            </a:r>
            <a:r>
              <a:rPr lang="en-US" altLang="ja-JP" sz="1400" dirty="0" smtClean="0"/>
              <a:t>(</a:t>
            </a:r>
            <a:r>
              <a:rPr lang="zh-CN" altLang="en-US" sz="1400" dirty="0">
                <a:latin typeface="メイリオ" panose="020B0604030504040204" pitchFamily="50" charset="-128"/>
                <a:ea typeface="メイリオ" panose="020B0604030504040204" pitchFamily="50" charset="-128"/>
              </a:rPr>
              <a:t>九州工業大学</a:t>
            </a:r>
            <a:r>
              <a:rPr lang="zh-CN" altLang="en-US" sz="1400" dirty="0" smtClean="0">
                <a:latin typeface="メイリオ" panose="020B0604030504040204" pitchFamily="50" charset="-128"/>
                <a:ea typeface="メイリオ" panose="020B0604030504040204" pitchFamily="50" charset="-128"/>
              </a:rPr>
              <a:t>大学院</a:t>
            </a:r>
            <a:r>
              <a:rPr lang="ja-JP" altLang="en-US" sz="1400" dirty="0" smtClean="0"/>
              <a:t>：中野 明，</a:t>
            </a:r>
            <a:r>
              <a:rPr lang="ja-JP" altLang="en-US" sz="1400" dirty="0"/>
              <a:t>人工</a:t>
            </a:r>
            <a:r>
              <a:rPr lang="ja-JP" altLang="en-US" sz="1400" dirty="0" smtClean="0"/>
              <a:t>知能分野における博士論文，</a:t>
            </a:r>
            <a:r>
              <a:rPr lang="en-US" altLang="ja-JP" sz="1400" dirty="0" smtClean="0"/>
              <a:t>2004)</a:t>
            </a:r>
            <a:endParaRPr lang="ja-JP" altLang="en-US" sz="1400" dirty="0"/>
          </a:p>
          <a:p>
            <a:pPr marL="0" indent="0">
              <a:buNone/>
            </a:pPr>
            <a:r>
              <a:rPr lang="ja-JP" altLang="en-US" sz="1400" dirty="0"/>
              <a:t>　</a:t>
            </a:r>
            <a:r>
              <a:rPr lang="ja-JP" altLang="en-US" sz="1400" dirty="0" smtClean="0"/>
              <a:t>・問題作成に</a:t>
            </a:r>
            <a:r>
              <a:rPr lang="ja-JP" altLang="en-US" sz="1400" dirty="0"/>
              <a:t>よる</a:t>
            </a:r>
            <a:r>
              <a:rPr lang="ja-JP" altLang="en-US" sz="1400" dirty="0" smtClean="0"/>
              <a:t>学習</a:t>
            </a:r>
            <a:endParaRPr lang="en-US" altLang="ja-JP" sz="1400" dirty="0"/>
          </a:p>
          <a:p>
            <a:pPr>
              <a:buFont typeface="Wingdings" panose="05000000000000000000" pitchFamily="2" charset="2"/>
              <a:buChar char="l"/>
            </a:pPr>
            <a:r>
              <a:rPr lang="ja-JP" altLang="en-US" sz="1400" dirty="0" smtClean="0"/>
              <a:t>学生同士による問題作成を取り入れた会計教育におけるモバイルラーニングの授業設計と組</a:t>
            </a:r>
            <a:endParaRPr lang="en-US" altLang="ja-JP" sz="1400" dirty="0" smtClean="0"/>
          </a:p>
          <a:p>
            <a:pPr marL="0" indent="0">
              <a:buNone/>
            </a:pPr>
            <a:r>
              <a:rPr lang="ja-JP" altLang="en-US" sz="1400" dirty="0"/>
              <a:t>　</a:t>
            </a:r>
            <a:r>
              <a:rPr lang="ja-JP" altLang="en-US" sz="1400" dirty="0" smtClean="0"/>
              <a:t>織的支援の構築</a:t>
            </a:r>
            <a:endParaRPr lang="en-US" altLang="ja-JP" sz="1400" dirty="0"/>
          </a:p>
          <a:p>
            <a:pPr marL="0" indent="0">
              <a:buNone/>
            </a:pPr>
            <a:r>
              <a:rPr lang="ja-JP" altLang="en-US" sz="1400" dirty="0"/>
              <a:t>　</a:t>
            </a:r>
            <a:r>
              <a:rPr lang="en-US" altLang="ja-JP" sz="1400" dirty="0" smtClean="0"/>
              <a:t>(</a:t>
            </a:r>
            <a:r>
              <a:rPr lang="ja-JP" altLang="en-US" sz="1400" dirty="0" smtClean="0"/>
              <a:t>関西大学：岩崎・柴，関西大学高等教育研究，</a:t>
            </a:r>
            <a:r>
              <a:rPr lang="en-US" altLang="ja-JP" sz="1400" dirty="0" smtClean="0"/>
              <a:t>2015</a:t>
            </a:r>
            <a:r>
              <a:rPr lang="en-US" altLang="ja-JP" sz="1400" dirty="0"/>
              <a:t>)</a:t>
            </a:r>
            <a:endParaRPr lang="ja-JP" altLang="en-US" sz="1400" dirty="0"/>
          </a:p>
          <a:p>
            <a:pPr marL="0" indent="0">
              <a:buNone/>
            </a:pPr>
            <a:r>
              <a:rPr lang="ja-JP" altLang="en-US" sz="1400" dirty="0"/>
              <a:t>　</a:t>
            </a:r>
            <a:r>
              <a:rPr lang="ja-JP" altLang="en-US" sz="1400" dirty="0" smtClean="0"/>
              <a:t>・学生同士の自由形式での問題評価</a:t>
            </a:r>
            <a:endParaRPr lang="en-US" altLang="ja-JP" sz="1400" dirty="0" smtClean="0"/>
          </a:p>
          <a:p>
            <a:pPr>
              <a:buFont typeface="Wingdings" panose="05000000000000000000" pitchFamily="2" charset="2"/>
              <a:buChar char="l"/>
            </a:pPr>
            <a:r>
              <a:rPr lang="ja-JP" altLang="en-US" sz="1400" dirty="0" smtClean="0"/>
              <a:t>中高の英語指導に関する実態調査</a:t>
            </a:r>
            <a:r>
              <a:rPr lang="en-US" altLang="ja-JP" sz="1400" dirty="0" smtClean="0"/>
              <a:t>2015</a:t>
            </a:r>
          </a:p>
          <a:p>
            <a:pPr marL="0" indent="0">
              <a:buNone/>
            </a:pPr>
            <a:r>
              <a:rPr lang="ja-JP" altLang="en-US" sz="1400" dirty="0" smtClean="0"/>
              <a:t>　</a:t>
            </a:r>
            <a:r>
              <a:rPr lang="en-US" altLang="ja-JP" sz="1400" dirty="0" smtClean="0"/>
              <a:t>(</a:t>
            </a:r>
            <a:r>
              <a:rPr lang="ja-JP" altLang="en-US" sz="1400" dirty="0" smtClean="0"/>
              <a:t>ベネッセ教育総合研究所，</a:t>
            </a:r>
            <a:r>
              <a:rPr lang="en-US" altLang="ja-JP" sz="1400" dirty="0" smtClean="0"/>
              <a:t>2015)</a:t>
            </a:r>
            <a:endParaRPr lang="en-US" altLang="ja-JP" sz="1400" dirty="0"/>
          </a:p>
          <a:p>
            <a:pPr marL="0" indent="0">
              <a:buNone/>
            </a:pPr>
            <a:endParaRPr kumimoji="1" lang="en-US" altLang="ja-JP" sz="1400" dirty="0" smtClean="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130600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pPr marL="0" indent="0">
              <a:lnSpc>
                <a:spcPts val="2000"/>
              </a:lnSpc>
              <a:buNone/>
            </a:pPr>
            <a:endParaRPr lang="en-US" altLang="ja-JP" dirty="0" smtClean="0"/>
          </a:p>
          <a:p>
            <a:pPr>
              <a:lnSpc>
                <a:spcPts val="2000"/>
              </a:lnSpc>
              <a:buFont typeface="Wingdings" panose="05000000000000000000" pitchFamily="2" charset="2"/>
              <a:buChar char="l"/>
            </a:pPr>
            <a:r>
              <a:rPr lang="ja-JP" altLang="en-US" sz="6400" dirty="0" smtClean="0"/>
              <a:t>用意された問題を解くだけでは，テキストでの「受動的な学習」と変わらない．</a:t>
            </a:r>
            <a:endParaRPr lang="en-US" altLang="ja-JP" sz="6400" dirty="0" smtClean="0"/>
          </a:p>
          <a:p>
            <a:pPr marL="0" indent="0">
              <a:lnSpc>
                <a:spcPts val="2000"/>
              </a:lnSpc>
              <a:buNone/>
            </a:pPr>
            <a:r>
              <a:rPr lang="ja-JP" altLang="en-US" sz="6400" dirty="0"/>
              <a:t>　</a:t>
            </a:r>
            <a:r>
              <a:rPr lang="ja-JP" altLang="en-US" sz="6400" dirty="0" smtClean="0"/>
              <a:t>→座学での学習と差別化ができないと，</a:t>
            </a:r>
            <a:r>
              <a:rPr lang="en-US" altLang="ja-JP" sz="6400" dirty="0" smtClean="0"/>
              <a:t>e</a:t>
            </a:r>
            <a:r>
              <a:rPr lang="ja-JP" altLang="en-US" sz="6400" dirty="0" smtClean="0"/>
              <a:t>ラーニング学習の</a:t>
            </a:r>
            <a:r>
              <a:rPr lang="ja-JP" altLang="en-US" sz="6400" dirty="0" smtClean="0">
                <a:solidFill>
                  <a:srgbClr val="FF0000"/>
                </a:solidFill>
              </a:rPr>
              <a:t>「モチベーションの</a:t>
            </a:r>
            <a:endParaRPr lang="en-US" altLang="ja-JP" sz="6400" dirty="0" smtClean="0">
              <a:solidFill>
                <a:srgbClr val="FF0000"/>
              </a:solidFill>
            </a:endParaRPr>
          </a:p>
          <a:p>
            <a:pPr marL="0" indent="0">
              <a:lnSpc>
                <a:spcPts val="2000"/>
              </a:lnSpc>
              <a:buNone/>
            </a:pPr>
            <a:r>
              <a:rPr lang="ja-JP" altLang="en-US" sz="6400" dirty="0">
                <a:solidFill>
                  <a:srgbClr val="FF0000"/>
                </a:solidFill>
              </a:rPr>
              <a:t>　</a:t>
            </a:r>
            <a:r>
              <a:rPr lang="ja-JP" altLang="en-US" sz="6400" dirty="0" smtClean="0">
                <a:solidFill>
                  <a:srgbClr val="FF0000"/>
                </a:solidFill>
              </a:rPr>
              <a:t>　維持」</a:t>
            </a:r>
            <a:r>
              <a:rPr lang="ja-JP" altLang="en-US" sz="6400" dirty="0" smtClean="0"/>
              <a:t>が難しくなる．</a:t>
            </a:r>
            <a:endParaRPr lang="en-US" altLang="ja-JP" sz="6400" dirty="0" smtClean="0"/>
          </a:p>
          <a:p>
            <a:pPr marL="0" indent="0">
              <a:lnSpc>
                <a:spcPts val="2000"/>
              </a:lnSpc>
              <a:buNone/>
            </a:pPr>
            <a:endParaRPr lang="en-US" altLang="ja-JP" sz="6400" dirty="0" smtClean="0"/>
          </a:p>
          <a:p>
            <a:pPr>
              <a:lnSpc>
                <a:spcPts val="2000"/>
              </a:lnSpc>
              <a:buFont typeface="Wingdings" panose="05000000000000000000" pitchFamily="2" charset="2"/>
              <a:buChar char="l"/>
            </a:pPr>
            <a:r>
              <a:rPr lang="ja-JP" altLang="en-US" sz="6400" dirty="0" smtClean="0"/>
              <a:t>テスト問題から学習者を評価することは多いが，テスト問題自体を評価すること</a:t>
            </a:r>
            <a:endParaRPr lang="en-US" altLang="ja-JP" sz="6400" dirty="0" smtClean="0"/>
          </a:p>
          <a:p>
            <a:pPr marL="0" indent="0">
              <a:lnSpc>
                <a:spcPts val="2000"/>
              </a:lnSpc>
              <a:buNone/>
            </a:pPr>
            <a:r>
              <a:rPr lang="ja-JP" altLang="en-US" sz="6400" dirty="0"/>
              <a:t>　</a:t>
            </a:r>
            <a:r>
              <a:rPr lang="ja-JP" altLang="en-US" sz="6400" dirty="0" smtClean="0"/>
              <a:t>は少ない．</a:t>
            </a:r>
            <a:endParaRPr lang="en-US" altLang="ja-JP" sz="6400" dirty="0"/>
          </a:p>
          <a:p>
            <a:pPr marL="0" indent="0">
              <a:lnSpc>
                <a:spcPts val="2000"/>
              </a:lnSpc>
              <a:buNone/>
            </a:pPr>
            <a:r>
              <a:rPr lang="ja-JP" altLang="en-US" sz="6400" dirty="0" smtClean="0"/>
              <a:t>　→評価のための問題の分析は負担が大きいため，</a:t>
            </a:r>
            <a:r>
              <a:rPr lang="en-US" altLang="ja-JP" sz="6400" dirty="0" smtClean="0"/>
              <a:t>e</a:t>
            </a:r>
            <a:r>
              <a:rPr lang="ja-JP" altLang="en-US" sz="6400" dirty="0" smtClean="0"/>
              <a:t>ラーニング提供側には</a:t>
            </a:r>
            <a:r>
              <a:rPr lang="ja-JP" altLang="en-US" sz="6400" dirty="0" smtClean="0">
                <a:solidFill>
                  <a:srgbClr val="FF0000"/>
                </a:solidFill>
              </a:rPr>
              <a:t>「コン</a:t>
            </a:r>
            <a:endParaRPr lang="en-US" altLang="ja-JP" sz="6400" dirty="0" smtClean="0">
              <a:solidFill>
                <a:srgbClr val="FF0000"/>
              </a:solidFill>
            </a:endParaRPr>
          </a:p>
          <a:p>
            <a:pPr marL="0" indent="0">
              <a:lnSpc>
                <a:spcPts val="2000"/>
              </a:lnSpc>
              <a:buNone/>
            </a:pPr>
            <a:r>
              <a:rPr lang="ja-JP" altLang="en-US" sz="6400" dirty="0">
                <a:solidFill>
                  <a:srgbClr val="FF0000"/>
                </a:solidFill>
              </a:rPr>
              <a:t>　</a:t>
            </a:r>
            <a:r>
              <a:rPr lang="ja-JP" altLang="en-US" sz="6400" dirty="0" smtClean="0">
                <a:solidFill>
                  <a:srgbClr val="FF0000"/>
                </a:solidFill>
              </a:rPr>
              <a:t>　テンツの作成」</a:t>
            </a:r>
            <a:r>
              <a:rPr lang="ja-JP" altLang="en-US" sz="6400" dirty="0" smtClean="0"/>
              <a:t>が課題となっている．</a:t>
            </a:r>
            <a:endParaRPr lang="en-US" altLang="ja-JP" sz="6400" dirty="0" smtClean="0"/>
          </a:p>
          <a:p>
            <a:pPr>
              <a:lnSpc>
                <a:spcPts val="2000"/>
              </a:lnSpc>
              <a:buFont typeface="Wingdings" panose="05000000000000000000" pitchFamily="2" charset="2"/>
              <a:buChar char="l"/>
            </a:pP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6</a:t>
            </a:fld>
            <a:endParaRPr lang="ja-JP" altLang="en-US">
              <a:solidFill>
                <a:prstClr val="black"/>
              </a:solidFill>
            </a:endParaRPr>
          </a:p>
        </p:txBody>
      </p:sp>
    </p:spTree>
    <p:extLst>
      <p:ext uri="{BB962C8B-B14F-4D97-AF65-F5344CB8AC3E}">
        <p14:creationId xmlns:p14="http://schemas.microsoft.com/office/powerpoint/2010/main" val="425412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marL="0" indent="0">
              <a:lnSpc>
                <a:spcPts val="2000"/>
              </a:lnSpc>
              <a:buNone/>
            </a:pPr>
            <a:endParaRPr lang="en-US" altLang="ja-JP" dirty="0" smtClean="0">
              <a:latin typeface="+mn-ea"/>
            </a:endParaRPr>
          </a:p>
          <a:p>
            <a:pPr>
              <a:lnSpc>
                <a:spcPts val="2000"/>
              </a:lnSpc>
              <a:buFont typeface="Wingdings" panose="05000000000000000000" pitchFamily="2" charset="2"/>
              <a:buChar char="l"/>
            </a:pPr>
            <a:r>
              <a:rPr lang="ja-JP" altLang="en-US" dirty="0">
                <a:latin typeface="+mn-ea"/>
              </a:rPr>
              <a:t>誰でも問題を作成し，投稿できる学習システムを構築する．</a:t>
            </a:r>
          </a:p>
          <a:p>
            <a:pPr marL="0" indent="0">
              <a:lnSpc>
                <a:spcPts val="2000"/>
              </a:lnSpc>
              <a:buNone/>
            </a:pPr>
            <a:r>
              <a:rPr lang="ja-JP" altLang="en-US" dirty="0" smtClean="0">
                <a:latin typeface="+mn-ea"/>
              </a:rPr>
              <a:t>　→従来</a:t>
            </a:r>
            <a:r>
              <a:rPr lang="ja-JP" altLang="en-US" dirty="0">
                <a:latin typeface="+mn-ea"/>
              </a:rPr>
              <a:t>の</a:t>
            </a:r>
            <a:r>
              <a:rPr lang="en-US" altLang="ja-JP" dirty="0">
                <a:latin typeface="+mn-ea"/>
              </a:rPr>
              <a:t>1</a:t>
            </a:r>
            <a:r>
              <a:rPr lang="ja-JP" altLang="en-US" dirty="0">
                <a:latin typeface="+mn-ea"/>
              </a:rPr>
              <a:t>対多の学習に対し，多対多の学習を実現する</a:t>
            </a:r>
            <a:r>
              <a:rPr lang="ja-JP" altLang="en-US" dirty="0" smtClean="0">
                <a:latin typeface="+mn-ea"/>
              </a:rPr>
              <a:t>．これにより，「受</a:t>
            </a:r>
            <a:endParaRPr lang="en-US" altLang="ja-JP" dirty="0" smtClean="0">
              <a:latin typeface="+mn-ea"/>
            </a:endParaRPr>
          </a:p>
          <a:p>
            <a:pPr marL="0" indent="0">
              <a:lnSpc>
                <a:spcPts val="2000"/>
              </a:lnSpc>
              <a:buNone/>
            </a:pPr>
            <a:r>
              <a:rPr lang="ja-JP" altLang="en-US" dirty="0" smtClean="0">
                <a:latin typeface="+mn-ea"/>
              </a:rPr>
              <a:t>　　動的な学習」だけでなく，問題を作成することでの学習を可能にする．</a:t>
            </a:r>
            <a:endParaRPr lang="ja-JP" altLang="en-US" dirty="0">
              <a:latin typeface="+mn-ea"/>
            </a:endParaRPr>
          </a:p>
          <a:p>
            <a:pPr>
              <a:lnSpc>
                <a:spcPts val="2000"/>
              </a:lnSpc>
              <a:buFont typeface="Wingdings" panose="05000000000000000000" pitchFamily="2" charset="2"/>
              <a:buChar char="l"/>
            </a:pPr>
            <a:r>
              <a:rPr lang="ja-JP" altLang="en-US" dirty="0" smtClean="0">
                <a:latin typeface="+mn-ea"/>
              </a:rPr>
              <a:t>幅広い学習者の学習状況から問題の分析・評価をシステムで行う．</a:t>
            </a:r>
            <a:endParaRPr lang="en-US" altLang="ja-JP" dirty="0" smtClean="0">
              <a:latin typeface="+mn-ea"/>
            </a:endParaRPr>
          </a:p>
          <a:p>
            <a:pPr marL="0" indent="0">
              <a:lnSpc>
                <a:spcPts val="2000"/>
              </a:lnSpc>
              <a:buNone/>
            </a:pPr>
            <a:r>
              <a:rPr lang="ja-JP" altLang="en-US" dirty="0">
                <a:latin typeface="+mn-ea"/>
              </a:rPr>
              <a:t>　</a:t>
            </a:r>
            <a:r>
              <a:rPr lang="ja-JP" altLang="en-US" dirty="0" smtClean="0">
                <a:latin typeface="+mn-ea"/>
              </a:rPr>
              <a:t>→</a:t>
            </a:r>
            <a:r>
              <a:rPr lang="ja-JP" altLang="en-US" dirty="0" smtClean="0">
                <a:latin typeface="+mn-ea"/>
              </a:rPr>
              <a:t>均質的なデータが取れ，信頼度はより安定する．また，作問者の分析負</a:t>
            </a:r>
            <a:endParaRPr lang="en-US" altLang="ja-JP" dirty="0" smtClean="0">
              <a:latin typeface="+mn-ea"/>
            </a:endParaRPr>
          </a:p>
          <a:p>
            <a:pPr marL="0" indent="0">
              <a:lnSpc>
                <a:spcPts val="2000"/>
              </a:lnSpc>
              <a:buNone/>
            </a:pPr>
            <a:r>
              <a:rPr lang="ja-JP" altLang="en-US" dirty="0">
                <a:latin typeface="+mn-ea"/>
              </a:rPr>
              <a:t>　</a:t>
            </a:r>
            <a:r>
              <a:rPr lang="ja-JP" altLang="en-US" dirty="0" smtClean="0">
                <a:latin typeface="+mn-ea"/>
              </a:rPr>
              <a:t>　</a:t>
            </a:r>
            <a:r>
              <a:rPr lang="ja-JP" altLang="en-US" dirty="0" smtClean="0">
                <a:latin typeface="+mn-ea"/>
              </a:rPr>
              <a:t>担の軽減となる．</a:t>
            </a:r>
            <a:endParaRPr lang="en-US" altLang="ja-JP" dirty="0" smtClean="0">
              <a:latin typeface="+mn-ea"/>
            </a:endParaRPr>
          </a:p>
          <a:p>
            <a:pPr marL="0" indent="0">
              <a:lnSpc>
                <a:spcPts val="2000"/>
              </a:lnSpc>
              <a:buNone/>
            </a:pPr>
            <a:r>
              <a:rPr lang="ja-JP" altLang="en-US" dirty="0" smtClean="0">
                <a:latin typeface="+mn-ea"/>
              </a:rPr>
              <a:t>　</a:t>
            </a:r>
            <a:r>
              <a:rPr lang="ja-JP" altLang="en-US" dirty="0" smtClean="0">
                <a:latin typeface="+mn-ea"/>
              </a:rPr>
              <a:t>　</a:t>
            </a:r>
            <a:r>
              <a:rPr lang="ja-JP" altLang="en-US" dirty="0" smtClean="0">
                <a:solidFill>
                  <a:srgbClr val="FF0000"/>
                </a:solidFill>
                <a:latin typeface="+mn-ea"/>
              </a:rPr>
              <a:t>問題</a:t>
            </a:r>
            <a:r>
              <a:rPr lang="ja-JP" altLang="en-US" dirty="0" smtClean="0">
                <a:solidFill>
                  <a:srgbClr val="FF0000"/>
                </a:solidFill>
                <a:latin typeface="+mn-ea"/>
              </a:rPr>
              <a:t>の改善点，利用状況を把握することができ，「コンテンツ</a:t>
            </a:r>
            <a:endParaRPr lang="en-US" altLang="ja-JP" dirty="0" smtClean="0">
              <a:solidFill>
                <a:srgbClr val="FF0000"/>
              </a:solidFill>
              <a:latin typeface="+mn-ea"/>
            </a:endParaRPr>
          </a:p>
          <a:p>
            <a:pPr>
              <a:lnSpc>
                <a:spcPts val="2000"/>
              </a:lnSpc>
            </a:pPr>
            <a:r>
              <a:rPr lang="ja-JP" altLang="en-US" dirty="0">
                <a:solidFill>
                  <a:srgbClr val="FF0000"/>
                </a:solidFill>
                <a:latin typeface="+mn-ea"/>
              </a:rPr>
              <a:t>　</a:t>
            </a:r>
            <a:r>
              <a:rPr lang="ja-JP" altLang="en-US" dirty="0" smtClean="0">
                <a:solidFill>
                  <a:srgbClr val="FF0000"/>
                </a:solidFill>
                <a:latin typeface="+mn-ea"/>
              </a:rPr>
              <a:t>　の作成」の課題解決に役立つ．</a:t>
            </a:r>
            <a:endParaRPr kumimoji="1" lang="ja-JP" altLang="en-US"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7</a:t>
            </a:fld>
            <a:endParaRPr lang="ja-JP" altLang="en-US">
              <a:solidFill>
                <a:prstClr val="black"/>
              </a:solidFill>
            </a:endParaRPr>
          </a:p>
        </p:txBody>
      </p:sp>
      <p:sp>
        <p:nvSpPr>
          <p:cNvPr id="6" name="右矢印 5"/>
          <p:cNvSpPr/>
          <p:nvPr/>
        </p:nvSpPr>
        <p:spPr>
          <a:xfrm>
            <a:off x="798750" y="4768427"/>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4803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708029" y="2431780"/>
            <a:ext cx="3406260" cy="36201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400" dirty="0" smtClean="0"/>
              <a:t>提案システム図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8</a:t>
            </a:fld>
            <a:endParaRPr lang="ja-JP" altLang="en-US">
              <a:solidFill>
                <a:prstClr val="black"/>
              </a:solidFill>
            </a:endParaRPr>
          </a:p>
        </p:txBody>
      </p:sp>
      <p:sp>
        <p:nvSpPr>
          <p:cNvPr id="7" name="テキスト ボックス 6"/>
          <p:cNvSpPr txBox="1"/>
          <p:nvPr/>
        </p:nvSpPr>
        <p:spPr>
          <a:xfrm>
            <a:off x="6828666" y="3835118"/>
            <a:ext cx="949529" cy="369332"/>
          </a:xfrm>
          <a:prstGeom prst="rect">
            <a:avLst/>
          </a:prstGeom>
          <a:noFill/>
        </p:spPr>
        <p:txBody>
          <a:bodyPr wrap="square" rtlCol="0">
            <a:spAutoFit/>
          </a:bodyPr>
          <a:lstStyle/>
          <a:p>
            <a:r>
              <a:rPr lang="ja-JP" altLang="en-US" dirty="0" smtClean="0">
                <a:solidFill>
                  <a:prstClr val="black"/>
                </a:solidFill>
              </a:rPr>
              <a:t>作問者</a:t>
            </a:r>
            <a:endParaRPr lang="ja-JP" altLang="en-US" dirty="0">
              <a:solidFill>
                <a:prstClr val="black"/>
              </a:solidFill>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930" y="2985195"/>
            <a:ext cx="755455" cy="755455"/>
          </a:xfrm>
          <a:prstGeom prst="rect">
            <a:avLst/>
          </a:prstGeom>
        </p:spPr>
      </p:pic>
      <p:sp>
        <p:nvSpPr>
          <p:cNvPr id="12" name="テキスト ボックス 11"/>
          <p:cNvSpPr txBox="1"/>
          <p:nvPr/>
        </p:nvSpPr>
        <p:spPr>
          <a:xfrm>
            <a:off x="1107432" y="2603129"/>
            <a:ext cx="2785599" cy="923330"/>
          </a:xfrm>
          <a:prstGeom prst="rect">
            <a:avLst/>
          </a:prstGeom>
          <a:noFill/>
        </p:spPr>
        <p:txBody>
          <a:bodyPr wrap="square" rtlCol="0">
            <a:spAutoFit/>
          </a:bodyPr>
          <a:lstStyle/>
          <a:p>
            <a:r>
              <a:rPr lang="ja-JP" altLang="en-US" dirty="0" smtClean="0">
                <a:solidFill>
                  <a:prstClr val="black"/>
                </a:solidFill>
              </a:rPr>
              <a:t>・作成機能</a:t>
            </a:r>
            <a:endParaRPr lang="en-US" altLang="ja-JP" dirty="0" smtClean="0">
              <a:solidFill>
                <a:prstClr val="black"/>
              </a:solidFill>
            </a:endParaRPr>
          </a:p>
          <a:p>
            <a:r>
              <a:rPr lang="ja-JP" altLang="en-US" dirty="0" smtClean="0">
                <a:solidFill>
                  <a:prstClr val="black"/>
                </a:solidFill>
              </a:rPr>
              <a:t>・共有機能</a:t>
            </a:r>
            <a:endParaRPr lang="en-US" altLang="ja-JP" dirty="0" smtClean="0">
              <a:solidFill>
                <a:prstClr val="black"/>
              </a:solidFill>
            </a:endParaRPr>
          </a:p>
          <a:p>
            <a:r>
              <a:rPr lang="ja-JP" altLang="en-US" dirty="0" smtClean="0">
                <a:solidFill>
                  <a:prstClr val="black"/>
                </a:solidFill>
              </a:rPr>
              <a:t>・学習機能</a:t>
            </a:r>
            <a:endParaRPr lang="en-US" altLang="ja-JP" dirty="0" smtClean="0">
              <a:solidFill>
                <a:prstClr val="black"/>
              </a:solidFill>
            </a:endParaRPr>
          </a:p>
        </p:txBody>
      </p:sp>
      <p:sp>
        <p:nvSpPr>
          <p:cNvPr id="19" name="テキスト ボックス 18"/>
          <p:cNvSpPr txBox="1"/>
          <p:nvPr/>
        </p:nvSpPr>
        <p:spPr>
          <a:xfrm>
            <a:off x="6089312" y="3126964"/>
            <a:ext cx="1801738" cy="369332"/>
          </a:xfrm>
          <a:prstGeom prst="rect">
            <a:avLst/>
          </a:prstGeom>
          <a:noFill/>
        </p:spPr>
        <p:txBody>
          <a:bodyPr wrap="square" rtlCol="0">
            <a:spAutoFit/>
          </a:bodyPr>
          <a:lstStyle/>
          <a:p>
            <a:r>
              <a:rPr lang="ja-JP" altLang="en-US" dirty="0" smtClean="0">
                <a:solidFill>
                  <a:prstClr val="black"/>
                </a:solidFill>
              </a:rPr>
              <a:t>学習者</a:t>
            </a:r>
            <a:endParaRPr lang="ja-JP" altLang="en-US" dirty="0">
              <a:solidFill>
                <a:prstClr val="black"/>
              </a:solidFill>
            </a:endParaRPr>
          </a:p>
        </p:txBody>
      </p:sp>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8629" y="2428306"/>
            <a:ext cx="755455" cy="755455"/>
          </a:xfrm>
          <a:prstGeom prst="rect">
            <a:avLst/>
          </a:prstGeom>
        </p:spPr>
      </p:pic>
      <p:sp>
        <p:nvSpPr>
          <p:cNvPr id="33" name="下矢印 32"/>
          <p:cNvSpPr/>
          <p:nvPr/>
        </p:nvSpPr>
        <p:spPr>
          <a:xfrm rot="5400000">
            <a:off x="4933194" y="2321626"/>
            <a:ext cx="651125" cy="26352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107432" y="2541867"/>
            <a:ext cx="2768787" cy="1447019"/>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下矢印 29"/>
          <p:cNvSpPr/>
          <p:nvPr/>
        </p:nvSpPr>
        <p:spPr>
          <a:xfrm rot="5400000">
            <a:off x="4387592" y="2190330"/>
            <a:ext cx="644862" cy="1537734"/>
          </a:xfrm>
          <a:prstGeom prst="down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屈折矢印 12"/>
          <p:cNvSpPr/>
          <p:nvPr/>
        </p:nvSpPr>
        <p:spPr>
          <a:xfrm>
            <a:off x="4020604" y="4171027"/>
            <a:ext cx="3607973" cy="1472212"/>
          </a:xfrm>
          <a:prstGeom prst="bentUpArrow">
            <a:avLst>
              <a:gd name="adj1" fmla="val 21864"/>
              <a:gd name="adj2" fmla="val 23348"/>
              <a:gd name="adj3" fmla="val 2610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テキスト ボックス 35"/>
          <p:cNvSpPr txBox="1"/>
          <p:nvPr/>
        </p:nvSpPr>
        <p:spPr>
          <a:xfrm>
            <a:off x="123949" y="2016780"/>
            <a:ext cx="4031873" cy="461665"/>
          </a:xfrm>
          <a:prstGeom prst="rect">
            <a:avLst/>
          </a:prstGeom>
          <a:noFill/>
        </p:spPr>
        <p:txBody>
          <a:bodyPr wrap="none" rtlCol="0">
            <a:spAutoFit/>
          </a:bodyPr>
          <a:lstStyle/>
          <a:p>
            <a:r>
              <a:rPr lang="ja-JP" altLang="en-US" sz="2400" dirty="0" smtClean="0">
                <a:solidFill>
                  <a:prstClr val="black"/>
                </a:solidFill>
              </a:rPr>
              <a:t>投稿型</a:t>
            </a:r>
            <a:r>
              <a:rPr lang="en-US" altLang="ja-JP" sz="2400" dirty="0" smtClean="0">
                <a:solidFill>
                  <a:prstClr val="black"/>
                </a:solidFill>
              </a:rPr>
              <a:t>e</a:t>
            </a:r>
            <a:r>
              <a:rPr lang="ja-JP" altLang="en-US" sz="2400" dirty="0" smtClean="0">
                <a:solidFill>
                  <a:prstClr val="black"/>
                </a:solidFill>
              </a:rPr>
              <a:t>ラーニングシステム</a:t>
            </a:r>
            <a:endParaRPr lang="ja-JP" altLang="en-US" sz="2400" dirty="0">
              <a:solidFill>
                <a:prstClr val="black"/>
              </a:solidFill>
            </a:endParaRPr>
          </a:p>
        </p:txBody>
      </p:sp>
      <p:sp>
        <p:nvSpPr>
          <p:cNvPr id="40" name="正方形/長方形 39"/>
          <p:cNvSpPr/>
          <p:nvPr/>
        </p:nvSpPr>
        <p:spPr>
          <a:xfrm>
            <a:off x="1042494" y="5066196"/>
            <a:ext cx="2833725" cy="455355"/>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649481" y="5318613"/>
            <a:ext cx="2223642" cy="369332"/>
          </a:xfrm>
          <a:prstGeom prst="rect">
            <a:avLst/>
          </a:prstGeom>
          <a:noFill/>
        </p:spPr>
        <p:txBody>
          <a:bodyPr wrap="square" rtlCol="0">
            <a:spAutoFit/>
          </a:bodyPr>
          <a:lstStyle/>
          <a:p>
            <a:r>
              <a:rPr lang="ja-JP" altLang="en-US" dirty="0" smtClean="0">
                <a:solidFill>
                  <a:prstClr val="black"/>
                </a:solidFill>
              </a:rPr>
              <a:t>④</a:t>
            </a:r>
            <a:r>
              <a:rPr lang="ja-JP" altLang="en-US" dirty="0" smtClean="0">
                <a:solidFill>
                  <a:prstClr val="black"/>
                </a:solidFill>
              </a:rPr>
              <a:t>問題の分析</a:t>
            </a:r>
            <a:r>
              <a:rPr lang="ja-JP" altLang="en-US" dirty="0" smtClean="0">
                <a:solidFill>
                  <a:prstClr val="black"/>
                </a:solidFill>
              </a:rPr>
              <a:t>結果</a:t>
            </a:r>
            <a:endParaRPr lang="en-US" altLang="ja-JP" dirty="0" smtClean="0">
              <a:solidFill>
                <a:prstClr val="black"/>
              </a:solidFill>
            </a:endParaRPr>
          </a:p>
        </p:txBody>
      </p:sp>
      <p:sp>
        <p:nvSpPr>
          <p:cNvPr id="39" name="下矢印 38"/>
          <p:cNvSpPr/>
          <p:nvPr/>
        </p:nvSpPr>
        <p:spPr>
          <a:xfrm>
            <a:off x="810666" y="3932463"/>
            <a:ext cx="3126872" cy="1197174"/>
          </a:xfrm>
          <a:prstGeom prst="downArrow">
            <a:avLst>
              <a:gd name="adj1" fmla="val 42304"/>
              <a:gd name="adj2" fmla="val 5301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1" name="テキスト ボックス 40"/>
          <p:cNvSpPr txBox="1"/>
          <p:nvPr/>
        </p:nvSpPr>
        <p:spPr>
          <a:xfrm>
            <a:off x="1073136" y="5120237"/>
            <a:ext cx="3082686" cy="369332"/>
          </a:xfrm>
          <a:prstGeom prst="rect">
            <a:avLst/>
          </a:prstGeom>
          <a:noFill/>
        </p:spPr>
        <p:txBody>
          <a:bodyPr wrap="square" rtlCol="0">
            <a:spAutoFit/>
          </a:bodyPr>
          <a:lstStyle/>
          <a:p>
            <a:r>
              <a:rPr lang="ja-JP" altLang="en-US" dirty="0" smtClean="0"/>
              <a:t>・</a:t>
            </a:r>
            <a:r>
              <a:rPr lang="ja-JP" altLang="en-US" dirty="0" smtClean="0"/>
              <a:t>信頼度評価</a:t>
            </a:r>
            <a:r>
              <a:rPr lang="ja-JP" altLang="en-US" dirty="0" smtClean="0"/>
              <a:t>機能</a:t>
            </a:r>
            <a:endParaRPr lang="en-US" altLang="ja-JP" dirty="0" smtClean="0"/>
          </a:p>
        </p:txBody>
      </p:sp>
      <p:sp>
        <p:nvSpPr>
          <p:cNvPr id="42" name="テキスト ボックス 41"/>
          <p:cNvSpPr txBox="1"/>
          <p:nvPr/>
        </p:nvSpPr>
        <p:spPr>
          <a:xfrm>
            <a:off x="1317988" y="4498639"/>
            <a:ext cx="2186341" cy="369332"/>
          </a:xfrm>
          <a:prstGeom prst="rect">
            <a:avLst/>
          </a:prstGeom>
          <a:noFill/>
        </p:spPr>
        <p:txBody>
          <a:bodyPr wrap="square" rtlCol="0">
            <a:spAutoFit/>
          </a:bodyPr>
          <a:lstStyle/>
          <a:p>
            <a:r>
              <a:rPr lang="ja-JP" altLang="en-US" dirty="0" smtClean="0">
                <a:solidFill>
                  <a:prstClr val="black"/>
                </a:solidFill>
              </a:rPr>
              <a:t>③問題の学習結果</a:t>
            </a:r>
            <a:endParaRPr lang="en-US" altLang="ja-JP" dirty="0" smtClean="0">
              <a:solidFill>
                <a:prstClr val="black"/>
              </a:solidFill>
            </a:endParaRPr>
          </a:p>
        </p:txBody>
      </p:sp>
      <p:sp>
        <p:nvSpPr>
          <p:cNvPr id="23" name="テキスト ボックス 22"/>
          <p:cNvSpPr txBox="1"/>
          <p:nvPr/>
        </p:nvSpPr>
        <p:spPr>
          <a:xfrm>
            <a:off x="4597652" y="5689978"/>
            <a:ext cx="3030925" cy="646331"/>
          </a:xfrm>
          <a:prstGeom prst="rect">
            <a:avLst/>
          </a:prstGeom>
          <a:noFill/>
          <a:ln>
            <a:solidFill>
              <a:srgbClr val="FF0000"/>
            </a:solidFill>
          </a:ln>
        </p:spPr>
        <p:txBody>
          <a:bodyPr wrap="square" rtlCol="0">
            <a:spAutoFit/>
          </a:bodyPr>
          <a:lstStyle/>
          <a:p>
            <a:r>
              <a:rPr lang="ja-JP" altLang="en-US" dirty="0" smtClean="0">
                <a:solidFill>
                  <a:srgbClr val="FF0000"/>
                </a:solidFill>
              </a:rPr>
              <a:t>問題の分析結果や利用状況を把握することができる．</a:t>
            </a:r>
            <a:endParaRPr lang="en-US" altLang="ja-JP" dirty="0" smtClean="0">
              <a:solidFill>
                <a:srgbClr val="FF0000"/>
              </a:solidFill>
            </a:endParaRPr>
          </a:p>
        </p:txBody>
      </p:sp>
      <p:sp>
        <p:nvSpPr>
          <p:cNvPr id="24" name="テキスト ボックス 23"/>
          <p:cNvSpPr txBox="1"/>
          <p:nvPr/>
        </p:nvSpPr>
        <p:spPr>
          <a:xfrm>
            <a:off x="4989084" y="3882419"/>
            <a:ext cx="1455821" cy="646331"/>
          </a:xfrm>
          <a:prstGeom prst="rect">
            <a:avLst/>
          </a:prstGeom>
          <a:noFill/>
          <a:ln>
            <a:solidFill>
              <a:srgbClr val="FF0000"/>
            </a:solidFill>
          </a:ln>
        </p:spPr>
        <p:txBody>
          <a:bodyPr wrap="square" rtlCol="0">
            <a:spAutoFit/>
          </a:bodyPr>
          <a:lstStyle/>
          <a:p>
            <a:r>
              <a:rPr lang="ja-JP" altLang="en-US" dirty="0" smtClean="0">
                <a:solidFill>
                  <a:srgbClr val="FF0000"/>
                </a:solidFill>
              </a:rPr>
              <a:t>作問による学習が可能</a:t>
            </a:r>
            <a:endParaRPr lang="en-US" altLang="ja-JP" dirty="0" smtClean="0">
              <a:solidFill>
                <a:srgbClr val="FF0000"/>
              </a:solidFill>
            </a:endParaRPr>
          </a:p>
        </p:txBody>
      </p:sp>
      <p:sp>
        <p:nvSpPr>
          <p:cNvPr id="10" name="テキスト ボックス 9"/>
          <p:cNvSpPr txBox="1"/>
          <p:nvPr/>
        </p:nvSpPr>
        <p:spPr>
          <a:xfrm>
            <a:off x="4635910" y="3472530"/>
            <a:ext cx="1403383" cy="369332"/>
          </a:xfrm>
          <a:prstGeom prst="rect">
            <a:avLst/>
          </a:prstGeom>
          <a:noFill/>
        </p:spPr>
        <p:txBody>
          <a:bodyPr wrap="square" rtlCol="0">
            <a:spAutoFit/>
          </a:bodyPr>
          <a:lstStyle/>
          <a:p>
            <a:r>
              <a:rPr lang="ja-JP" altLang="en-US" dirty="0" smtClean="0">
                <a:solidFill>
                  <a:prstClr val="black"/>
                </a:solidFill>
              </a:rPr>
              <a:t>①問題投稿</a:t>
            </a:r>
            <a:endParaRPr lang="ja-JP" altLang="en-US" dirty="0">
              <a:solidFill>
                <a:prstClr val="black"/>
              </a:solidFill>
            </a:endParaRPr>
          </a:p>
        </p:txBody>
      </p:sp>
      <p:sp>
        <p:nvSpPr>
          <p:cNvPr id="22" name="テキスト ボックス 21"/>
          <p:cNvSpPr txBox="1"/>
          <p:nvPr/>
        </p:nvSpPr>
        <p:spPr>
          <a:xfrm>
            <a:off x="4102564" y="2781788"/>
            <a:ext cx="1463390" cy="369332"/>
          </a:xfrm>
          <a:prstGeom prst="rect">
            <a:avLst/>
          </a:prstGeom>
          <a:noFill/>
        </p:spPr>
        <p:txBody>
          <a:bodyPr wrap="square" rtlCol="0">
            <a:spAutoFit/>
          </a:bodyPr>
          <a:lstStyle/>
          <a:p>
            <a:r>
              <a:rPr lang="ja-JP" altLang="en-US" dirty="0" smtClean="0">
                <a:solidFill>
                  <a:prstClr val="black"/>
                </a:solidFill>
              </a:rPr>
              <a:t>②学習分析</a:t>
            </a:r>
            <a:endParaRPr lang="ja-JP" altLang="en-US" dirty="0">
              <a:solidFill>
                <a:prstClr val="black"/>
              </a:solidFill>
            </a:endParaRPr>
          </a:p>
        </p:txBody>
      </p:sp>
    </p:spTree>
    <p:extLst>
      <p:ext uri="{BB962C8B-B14F-4D97-AF65-F5344CB8AC3E}">
        <p14:creationId xmlns:p14="http://schemas.microsoft.com/office/powerpoint/2010/main" val="137695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信頼度の測定</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ts val="2000"/>
              </a:lnSpc>
              <a:buNone/>
            </a:pPr>
            <a:endParaRPr lang="en-US" altLang="ja-JP" dirty="0" smtClean="0">
              <a:latin typeface="+mn-ea"/>
            </a:endParaRPr>
          </a:p>
          <a:p>
            <a:pPr marL="0" indent="0">
              <a:lnSpc>
                <a:spcPts val="2000"/>
              </a:lnSpc>
              <a:buNone/>
            </a:pPr>
            <a:r>
              <a:rPr lang="ja-JP" altLang="en-US" dirty="0" smtClean="0">
                <a:solidFill>
                  <a:srgbClr val="FF0000"/>
                </a:solidFill>
                <a:latin typeface="+mn-ea"/>
              </a:rPr>
              <a:t>クローンバックの</a:t>
            </a:r>
            <a:r>
              <a:rPr lang="en-US" altLang="ja-JP" dirty="0" smtClean="0">
                <a:solidFill>
                  <a:srgbClr val="FF0000"/>
                </a:solidFill>
                <a:latin typeface="+mn-ea"/>
              </a:rPr>
              <a:t>α</a:t>
            </a:r>
            <a:r>
              <a:rPr lang="ja-JP" altLang="en-US" dirty="0" smtClean="0">
                <a:solidFill>
                  <a:srgbClr val="FF0000"/>
                </a:solidFill>
                <a:latin typeface="+mn-ea"/>
              </a:rPr>
              <a:t>係数</a:t>
            </a:r>
            <a:r>
              <a:rPr lang="ja-JP" altLang="en-US" dirty="0" smtClean="0">
                <a:latin typeface="+mn-ea"/>
              </a:rPr>
              <a:t>を利用．</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個々の問題が整合性を持つかどうかを判定できる．</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質問紙やテストの信頼性の評価するための指標の一つ．</a:t>
            </a:r>
            <a:endParaRPr lang="en-US" altLang="ja-JP" dirty="0">
              <a:latin typeface="+mn-ea"/>
            </a:endParaRPr>
          </a:p>
          <a:p>
            <a:pPr marL="0" indent="0">
              <a:lnSpc>
                <a:spcPts val="2000"/>
              </a:lnSpc>
              <a:buNone/>
            </a:pPr>
            <a:r>
              <a:rPr lang="ja-JP" altLang="en-US" dirty="0">
                <a:latin typeface="+mn-ea"/>
              </a:rPr>
              <a:t>　</a:t>
            </a:r>
            <a:endParaRPr lang="en-US" altLang="ja-JP" dirty="0" smtClean="0">
              <a:latin typeface="+mn-ea"/>
            </a:endParaRPr>
          </a:p>
          <a:p>
            <a:pPr>
              <a:lnSpc>
                <a:spcPts val="2000"/>
              </a:lnSpc>
            </a:pPr>
            <a:endParaRPr kumimoji="1" lang="ja-JP" altLang="en-US"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9</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4041" y="3643086"/>
            <a:ext cx="2921635" cy="2226008"/>
          </a:xfrm>
          <a:prstGeom prst="rect">
            <a:avLst/>
          </a:prstGeom>
        </p:spPr>
      </p:pic>
    </p:spTree>
    <p:extLst>
      <p:ext uri="{BB962C8B-B14F-4D97-AF65-F5344CB8AC3E}">
        <p14:creationId xmlns:p14="http://schemas.microsoft.com/office/powerpoint/2010/main" val="51104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3389</TotalTime>
  <Words>1152</Words>
  <Application>Microsoft Office PowerPoint</Application>
  <PresentationFormat>画面に合わせる (4:3)</PresentationFormat>
  <Paragraphs>273</Paragraphs>
  <Slides>19</Slides>
  <Notes>19</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メイリオ</vt:lpstr>
      <vt:lpstr>Calibri</vt:lpstr>
      <vt:lpstr>Wingdings</vt:lpstr>
      <vt:lpstr>レトロスペクト</vt:lpstr>
      <vt:lpstr>投稿型eラーニング英語学習による 問題の評価と作問者支援</vt:lpstr>
      <vt:lpstr>従来の英語の勉強法</vt:lpstr>
      <vt:lpstr>研究背景</vt:lpstr>
      <vt:lpstr>関連研究(1)</vt:lpstr>
      <vt:lpstr>関連研究(2)</vt:lpstr>
      <vt:lpstr>研究課題</vt:lpstr>
      <vt:lpstr>提案システム</vt:lpstr>
      <vt:lpstr>提案システム図</vt:lpstr>
      <vt:lpstr>信頼度の測定</vt:lpstr>
      <vt:lpstr>実装</vt:lpstr>
      <vt:lpstr>今後の予定</vt:lpstr>
      <vt:lpstr>システム概要図</vt:lpstr>
      <vt:lpstr>現在の進捗(2)</vt:lpstr>
      <vt:lpstr>音声入力1</vt:lpstr>
      <vt:lpstr>音声入力2</vt:lpstr>
      <vt:lpstr>作問UI</vt:lpstr>
      <vt:lpstr>インタラクティブ性</vt:lpstr>
      <vt:lpstr>評価</vt:lpstr>
      <vt:lpstr>システム利用図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星野勇太</cp:lastModifiedBy>
  <cp:revision>313</cp:revision>
  <cp:lastPrinted>2017-07-26T00:43:25Z</cp:lastPrinted>
  <dcterms:created xsi:type="dcterms:W3CDTF">2017-06-01T04:25:56Z</dcterms:created>
  <dcterms:modified xsi:type="dcterms:W3CDTF">2017-11-08T03:58:52Z</dcterms:modified>
</cp:coreProperties>
</file>