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7" r:id="rId2"/>
    <p:sldId id="279" r:id="rId3"/>
    <p:sldId id="312" r:id="rId4"/>
    <p:sldId id="282" r:id="rId5"/>
    <p:sldId id="311" r:id="rId6"/>
    <p:sldId id="316" r:id="rId7"/>
    <p:sldId id="300" r:id="rId8"/>
    <p:sldId id="317" r:id="rId9"/>
    <p:sldId id="304" r:id="rId10"/>
    <p:sldId id="283" r:id="rId11"/>
    <p:sldId id="301" r:id="rId12"/>
    <p:sldId id="314" r:id="rId13"/>
    <p:sldId id="315" r:id="rId14"/>
    <p:sldId id="308" r:id="rId15"/>
    <p:sldId id="313" r:id="rId16"/>
    <p:sldId id="307" r:id="rId17"/>
    <p:sldId id="306" r:id="rId18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4" autoAdjust="0"/>
    <p:restoredTop sz="72425" autoAdjust="0"/>
  </p:normalViewPr>
  <p:slideViewPr>
    <p:cSldViewPr snapToGrid="0">
      <p:cViewPr varScale="1">
        <p:scale>
          <a:sx n="66" d="100"/>
          <a:sy n="66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EB05C-B41B-4ABD-8874-FA1BE37EF88D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9ED15-73D3-44F2-B2AA-8A91466AC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88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1092-82E5-419A-B79E-21E0AC79859A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18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12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267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クローンバックの</a:t>
            </a:r>
            <a:r>
              <a:rPr kumimoji="1" lang="en-US" altLang="ja-JP" dirty="0" smtClean="0"/>
              <a:t>α</a:t>
            </a:r>
            <a:r>
              <a:rPr kumimoji="1" lang="ja-JP" altLang="en-US" dirty="0" smtClean="0"/>
              <a:t>係数：テストに一番よく使われる．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他テスト：再テスト法，並行テスト法，折半法など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信頼性：尺度の測定値の一貫性・安定性を表す概念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一貫性：似た被験者が同じ結果を出すか．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安定性：同じ被験者が繰り返しテストを行い，同じ結果を出すか．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428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・学びたいものを大まかにしか選べない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・学習効果が薄いと学習の継続は難しい．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[e</a:t>
            </a:r>
            <a:r>
              <a:rPr kumimoji="1" lang="ja-JP" altLang="en-US" dirty="0" smtClean="0"/>
              <a:t>ラーニングの問題点</a:t>
            </a:r>
            <a:r>
              <a:rPr kumimoji="1" lang="en-US" altLang="ja-JP" dirty="0" smtClean="0"/>
              <a:t>]</a:t>
            </a:r>
          </a:p>
          <a:p>
            <a:r>
              <a:rPr kumimoji="1" lang="ja-JP" altLang="en-US" dirty="0" smtClean="0"/>
              <a:t>座学はいくらでも本がある．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ラーニングは登録されている問題のみで少ない．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</a:t>
            </a:r>
          </a:p>
          <a:p>
            <a:r>
              <a:rPr kumimoji="1" lang="en-US" altLang="ja-JP" dirty="0" smtClean="0"/>
              <a:t>//</a:t>
            </a:r>
            <a:r>
              <a:rPr kumimoji="1" lang="ja-JP" altLang="en-US" dirty="0" smtClean="0"/>
              <a:t>研究背景に従来の英語学習法スライドを挿入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694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クローンバックの</a:t>
            </a:r>
            <a:r>
              <a:rPr kumimoji="1" lang="en-US" altLang="ja-JP" dirty="0" smtClean="0"/>
              <a:t>α</a:t>
            </a:r>
            <a:r>
              <a:rPr kumimoji="1" lang="ja-JP" altLang="en-US" dirty="0" smtClean="0"/>
              <a:t>係数：テストに一番よく使われる．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他テスト：再テスト法，並行テスト法，折半法など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信頼性：尺度の測定値の一貫性・安定性を表す概念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一貫性：似た被験者が同じ結果を出すか．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安定性：同じ被験者が繰り返しテストを行い，同じ結果を出すか．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348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「聞く」「読む」　＞　「話す」「書く」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「音読」「発音練習」「文法の説明」が多い．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「自分のことや気持ちや考えを英語で書く」「英語で教科書本文の要約を話す」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「即興で自分のことや気持ちや考えを英語で話す」「英語で教科書本文の要約を書く」などの「話す」「書く」活動の実施率は低い．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特に「ディスカッション」「ディベート」は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割未満と低い．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「スタディサプリ</a:t>
            </a:r>
            <a:r>
              <a:rPr kumimoji="1" lang="ja-JP" altLang="en-US" baseline="0" dirty="0" smtClean="0"/>
              <a:t> </a:t>
            </a:r>
            <a:r>
              <a:rPr kumimoji="1" lang="en-US" altLang="ja-JP" baseline="0" dirty="0" smtClean="0"/>
              <a:t>ENGLISH</a:t>
            </a:r>
            <a:r>
              <a:rPr kumimoji="1" lang="ja-JP" altLang="en-US" dirty="0" smtClean="0"/>
              <a:t>」「</a:t>
            </a:r>
            <a:r>
              <a:rPr kumimoji="1" lang="en-US" altLang="ja-JP" dirty="0" smtClean="0"/>
              <a:t>DMM</a:t>
            </a:r>
            <a:r>
              <a:rPr kumimoji="1" lang="ja-JP" altLang="en-US" dirty="0" smtClean="0"/>
              <a:t>英会話」「」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日本企業の英語力評価指針として</a:t>
            </a:r>
            <a:r>
              <a:rPr kumimoji="1" lang="en-US" altLang="ja-JP" dirty="0" smtClean="0"/>
              <a:t>TOEIC</a:t>
            </a:r>
            <a:r>
              <a:rPr kumimoji="1" lang="ja-JP" altLang="en-US" dirty="0" smtClean="0"/>
              <a:t>点数を基準としている．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290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学習者の利用状況を作問者にフォローアップすることで，作問意識を向上</a:t>
            </a:r>
            <a:endParaRPr kumimoji="1" lang="en-US" altLang="ja-JP" dirty="0" smtClean="0"/>
          </a:p>
          <a:p>
            <a:r>
              <a:rPr kumimoji="1" lang="ja-JP" altLang="en-US" dirty="0" smtClean="0"/>
              <a:t>問題数が増え，評価により差別化をし，より良い問題が作成される．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好循環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418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学習者の利用状況を作問者にフォローアップすることで，作問意識を向上</a:t>
            </a:r>
            <a:endParaRPr kumimoji="1" lang="en-US" altLang="ja-JP" dirty="0" smtClean="0"/>
          </a:p>
          <a:p>
            <a:r>
              <a:rPr kumimoji="1" lang="ja-JP" altLang="en-US" dirty="0" smtClean="0"/>
              <a:t>問題数が増え，評価により差別化をし，より良い問題が作成される．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好循環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データベースに大多数のリスト（単語帳）を保持．各学習者が自由にリストをアップロードダウンロードできる．</a:t>
            </a:r>
            <a:r>
              <a:rPr kumimoji="1" lang="en-US" altLang="ja-JP" dirty="0" smtClean="0"/>
              <a:t>MySQL</a:t>
            </a:r>
            <a:r>
              <a:rPr kumimoji="1" lang="ja-JP" altLang="en-US" dirty="0" smtClean="0"/>
              <a:t>により実装．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60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・学びたいものを大まかにしか選べない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・学習効果が薄いと学習の継続は難しい．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[e</a:t>
            </a:r>
            <a:r>
              <a:rPr kumimoji="1" lang="ja-JP" altLang="en-US" dirty="0" smtClean="0"/>
              <a:t>ラーニングの問題点</a:t>
            </a:r>
            <a:r>
              <a:rPr kumimoji="1" lang="en-US" altLang="ja-JP" dirty="0" smtClean="0"/>
              <a:t>]</a:t>
            </a:r>
          </a:p>
          <a:p>
            <a:r>
              <a:rPr kumimoji="1" lang="ja-JP" altLang="en-US" dirty="0" smtClean="0"/>
              <a:t>座学はいくらでも本がある．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ラーニングは登録されている問題のみで少ない．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</a:t>
            </a:r>
          </a:p>
          <a:p>
            <a:r>
              <a:rPr kumimoji="1" lang="ja-JP" altLang="en-US" dirty="0" smtClean="0"/>
              <a:t>英語</a:t>
            </a:r>
            <a:r>
              <a:rPr kumimoji="1" lang="en-US" altLang="ja-JP" dirty="0" smtClean="0"/>
              <a:t>e-</a:t>
            </a:r>
            <a:r>
              <a:rPr kumimoji="1" lang="ja-JP" altLang="en-US" dirty="0" smtClean="0"/>
              <a:t>ラーニング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Reallyenglish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180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</a:p>
          <a:p>
            <a:r>
              <a:rPr kumimoji="1" lang="en-US" altLang="ja-JP" dirty="0" smtClean="0"/>
              <a:t>  [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・教員と学生または学生同士のコミュニケーション機会の増加・学習効果の向上</a:t>
            </a:r>
            <a:endParaRPr kumimoji="1" lang="en-US" altLang="ja-JP" dirty="0" smtClean="0"/>
          </a:p>
          <a:p>
            <a:r>
              <a:rPr kumimoji="1" lang="en-US" altLang="ja-JP" baseline="0" dirty="0" smtClean="0"/>
              <a:t>  [</a:t>
            </a:r>
            <a:r>
              <a:rPr kumimoji="1" lang="ja-JP" altLang="en-US" baseline="0" dirty="0" smtClean="0"/>
              <a:t>アプローチ</a:t>
            </a:r>
            <a:r>
              <a:rPr kumimoji="1" lang="en-US" altLang="ja-JP" baseline="0" dirty="0" smtClean="0"/>
              <a:t>]</a:t>
            </a:r>
            <a:r>
              <a:rPr kumimoji="1" lang="ja-JP" altLang="en-US" baseline="0" dirty="0" smtClean="0"/>
              <a:t>・学生に問題を作成させ，学生同士が評価する．→コミュニケーション機会の増加．→モチベーションの維持．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2</a:t>
            </a:r>
          </a:p>
          <a:p>
            <a:r>
              <a:rPr kumimoji="1" lang="en-US" altLang="ja-JP" dirty="0" smtClean="0"/>
              <a:t>  [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問題の分析負担の軽減．</a:t>
            </a:r>
            <a:endParaRPr kumimoji="1" lang="en-US" altLang="ja-JP" dirty="0" smtClean="0"/>
          </a:p>
          <a:p>
            <a:r>
              <a:rPr kumimoji="1" lang="en-US" altLang="ja-JP" baseline="0" dirty="0" smtClean="0"/>
              <a:t>  [</a:t>
            </a:r>
            <a:r>
              <a:rPr kumimoji="1" lang="ja-JP" altLang="en-US" baseline="0" dirty="0" smtClean="0"/>
              <a:t>アプローチ</a:t>
            </a:r>
            <a:r>
              <a:rPr kumimoji="1" lang="en-US" altLang="ja-JP" baseline="0" dirty="0" smtClean="0"/>
              <a:t>]</a:t>
            </a:r>
            <a:r>
              <a:rPr kumimoji="1" lang="ja-JP" altLang="en-US" baseline="0" dirty="0" smtClean="0"/>
              <a:t>分析結果と次回作問時のアドバイス生成により，専門知識を持たない作問者を支援する．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3</a:t>
            </a:r>
          </a:p>
          <a:p>
            <a:r>
              <a:rPr kumimoji="1" lang="en-US" altLang="ja-JP" dirty="0" smtClean="0"/>
              <a:t>  []</a:t>
            </a:r>
          </a:p>
          <a:p>
            <a:r>
              <a:rPr kumimoji="1" lang="en-US" altLang="ja-JP" dirty="0" smtClean="0"/>
              <a:t>  [</a:t>
            </a:r>
            <a:r>
              <a:rPr kumimoji="1" lang="ja-JP" altLang="en-US" dirty="0" smtClean="0"/>
              <a:t>アプローチ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学習者の作った問題の自動診断の研究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406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</a:p>
          <a:p>
            <a:r>
              <a:rPr kumimoji="1" lang="en-US" altLang="ja-JP" dirty="0" smtClean="0"/>
              <a:t>  [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・教員と学生または学生同士のコミュニケーション機会の増加・学習効果の向上</a:t>
            </a:r>
            <a:endParaRPr kumimoji="1" lang="en-US" altLang="ja-JP" dirty="0" smtClean="0"/>
          </a:p>
          <a:p>
            <a:r>
              <a:rPr kumimoji="1" lang="en-US" altLang="ja-JP" baseline="0" dirty="0" smtClean="0"/>
              <a:t>  [</a:t>
            </a:r>
            <a:r>
              <a:rPr kumimoji="1" lang="ja-JP" altLang="en-US" baseline="0" dirty="0" smtClean="0"/>
              <a:t>アプローチ</a:t>
            </a:r>
            <a:r>
              <a:rPr kumimoji="1" lang="en-US" altLang="ja-JP" baseline="0" dirty="0" smtClean="0"/>
              <a:t>]</a:t>
            </a:r>
            <a:r>
              <a:rPr kumimoji="1" lang="ja-JP" altLang="en-US" baseline="0" dirty="0" smtClean="0"/>
              <a:t>・学生に問題を作成させ，学生同士が評価する．→コミュニケーション機会の増加．→モチベーションの維持．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4</a:t>
            </a:r>
          </a:p>
          <a:p>
            <a:r>
              <a:rPr kumimoji="1" lang="en-US" altLang="ja-JP" dirty="0" smtClean="0"/>
              <a:t>  [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問題の分析負担の軽減．</a:t>
            </a:r>
            <a:endParaRPr kumimoji="1" lang="en-US" altLang="ja-JP" dirty="0" smtClean="0"/>
          </a:p>
          <a:p>
            <a:r>
              <a:rPr kumimoji="1" lang="en-US" altLang="ja-JP" baseline="0" dirty="0" smtClean="0"/>
              <a:t>  [</a:t>
            </a:r>
            <a:r>
              <a:rPr kumimoji="1" lang="ja-JP" altLang="en-US" baseline="0" dirty="0" smtClean="0"/>
              <a:t>アプローチ</a:t>
            </a:r>
            <a:r>
              <a:rPr kumimoji="1" lang="en-US" altLang="ja-JP" baseline="0" dirty="0" smtClean="0"/>
              <a:t>]</a:t>
            </a:r>
            <a:r>
              <a:rPr kumimoji="1" lang="ja-JP" altLang="en-US" baseline="0" dirty="0" smtClean="0"/>
              <a:t>分析結果と次回作問時のアドバイス生成により，専門知識を持たない作問者を支援する．</a:t>
            </a:r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29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投稿型のメリット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・従来，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対多の学習に対し，多対多での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ラーニングを提供．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既存の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e-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ラーニング学習では，学習者に提供した問題が適切であったかの評価方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　法が乏しく，解決する必要がある．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問題の難易度を正しく評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価することで，学習者に適した難易度の問題提供ができると考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える．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549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投稿型のメリット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・従来，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対多の学習に対し，多対多での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ラーニングを提供．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</a:t>
            </a:r>
          </a:p>
          <a:p>
            <a:endParaRPr kumimoji="1" lang="ja-JP" altLang="en-US" dirty="0" smtClean="0"/>
          </a:p>
          <a:p>
            <a:r>
              <a:rPr kumimoji="1" lang="ja-JP" altLang="en-US" dirty="0" smtClean="0"/>
              <a:t>作問初学者は，専門知識が乏しく作成した問題を評価することが困難である．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841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評価：どれだけの価値・価格があるかをみさだめる．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-------------------------------------------------------------------------------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→従来の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対多の学習に対し，多対多の学習を実現する．これにより，「受</a:t>
            </a:r>
            <a:endParaRPr lang="en-US" altLang="ja-JP" sz="1200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　動的な学習」だけでなく，問題を作成することでの学習を可能にする．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654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評価：どれだけの価値・価格があるかをみさだめる．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-------------------------------------------------------------------------------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→従来の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対多の学習に対し，多対多の学習を実現する．これにより，「受</a:t>
            </a:r>
            <a:endParaRPr lang="en-US" altLang="ja-JP" sz="1200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　動的な学習」だけでなく，問題を作成することでの学習を可能にする．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075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学習者の利用状況を作問者にフォローアップすることで，作問意識を向上</a:t>
            </a:r>
            <a:endParaRPr kumimoji="1" lang="en-US" altLang="ja-JP" dirty="0" smtClean="0"/>
          </a:p>
          <a:p>
            <a:r>
              <a:rPr kumimoji="1" lang="ja-JP" altLang="en-US" dirty="0" smtClean="0"/>
              <a:t>問題数が増え，評価により差別化をし，より良い問題が作成される．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好循環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81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6636-B21A-4D69-9D48-9D7EBE0AE5B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14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6901-C475-4F22-94BE-11406DF1666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68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80C1-CC76-4A78-A028-EB6B7B6CF69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7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44919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E7CC-2BE0-4FBF-975C-77D34B1EF4D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19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6F8F-5CC7-452F-B419-D054A2A3370B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17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BE04-2E3F-47C3-965C-627C245E908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4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6A1C-F188-47C3-B0F3-E6CB1A4A4D90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D779-F998-4532-B357-651CA15D21DB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47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FBF9-697E-4CF2-B0BF-79CEEBE760DB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7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285ACF5-36B6-4D1C-AA34-85BE9D69D2C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49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F211-F67C-45C2-93D2-AD077E0A6749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1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19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39255"/>
            <a:ext cx="7543801" cy="46298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C01D6E-77A5-41B5-A77D-DE229BA9DDA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7277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0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81744" y="2910160"/>
            <a:ext cx="7709805" cy="1790700"/>
          </a:xfrm>
        </p:spPr>
        <p:txBody>
          <a:bodyPr anchor="ctr">
            <a:noAutofit/>
          </a:bodyPr>
          <a:lstStyle/>
          <a:p>
            <a:r>
              <a:rPr lang="ja-JP" altLang="en-US" sz="3600" dirty="0" smtClean="0"/>
              <a:t>投稿型</a:t>
            </a:r>
            <a:r>
              <a:rPr lang="en-US" altLang="ja-JP" sz="3600" dirty="0" smtClean="0"/>
              <a:t>e</a:t>
            </a:r>
            <a:r>
              <a:rPr lang="ja-JP" altLang="en-US" sz="3600" dirty="0" smtClean="0"/>
              <a:t>ラーニング英語学習におけ</a:t>
            </a:r>
            <a:r>
              <a:rPr lang="ja-JP" altLang="en-US" sz="3600" dirty="0"/>
              <a:t>る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問題の評価と作問者支援</a:t>
            </a:r>
            <a:endParaRPr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2714" y="4551620"/>
            <a:ext cx="6858000" cy="1241823"/>
          </a:xfrm>
        </p:spPr>
        <p:txBody>
          <a:bodyPr anchor="ctr">
            <a:noAutofit/>
          </a:bodyPr>
          <a:lstStyle/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1421009</a:t>
            </a:r>
            <a:r>
              <a:rPr lang="ja-JP" altLang="en-US" dirty="0" smtClean="0"/>
              <a:t>　氏名：星野</a:t>
            </a:r>
            <a:r>
              <a:rPr lang="ja-JP" altLang="en-US" dirty="0"/>
              <a:t>勇</a:t>
            </a:r>
            <a:r>
              <a:rPr lang="ja-JP" altLang="en-US" dirty="0" smtClean="0"/>
              <a:t>太</a:t>
            </a:r>
            <a:endParaRPr lang="en-US" altLang="ja-JP" dirty="0" smtClean="0"/>
          </a:p>
          <a:p>
            <a:r>
              <a:rPr lang="ja-JP" altLang="en-US" dirty="0" smtClean="0"/>
              <a:t>指導</a:t>
            </a:r>
            <a:r>
              <a:rPr lang="ja-JP" altLang="en-US" dirty="0"/>
              <a:t>教員：鷹野孝典</a:t>
            </a:r>
            <a:endParaRPr lang="en-US" altLang="ja-JP" dirty="0"/>
          </a:p>
          <a:p>
            <a:endParaRPr kumimoji="1" lang="ja-JP" altLang="en-US" sz="20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4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/>
              <a:t>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誰でも問題を簡単に作成し，投稿できるシステムを構築．学習状況が把握</a:t>
            </a:r>
            <a:r>
              <a:rPr lang="ja-JP" altLang="en-US" smtClean="0"/>
              <a:t>できる</a:t>
            </a:r>
            <a:r>
              <a:rPr lang="ja-JP" altLang="en-US" smtClean="0"/>
              <a:t>．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学習状況から問題を分析・評価する機能の作成．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10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44" y="2397923"/>
            <a:ext cx="7852229" cy="23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/>
              <a:t>今後の</a:t>
            </a:r>
            <a:r>
              <a:rPr lang="ja-JP" altLang="en-US" dirty="0"/>
              <a:t>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実装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問題作成画面の改良．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レベル手法の定義．実験の定義．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12</a:t>
            </a:r>
            <a:r>
              <a:rPr lang="ja-JP" altLang="en-US" dirty="0" smtClean="0"/>
              <a:t>月　執筆開始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0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 smtClean="0"/>
              <a:t>信頼度の測定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クローンバックの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α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係数</a:t>
            </a:r>
            <a:r>
              <a:rPr lang="ja-JP" altLang="en-US" dirty="0" smtClean="0">
                <a:latin typeface="+mn-ea"/>
              </a:rPr>
              <a:t>を利用．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個々の問題が整合性を持つかどうかを判定できる．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質問紙やテストの信頼性の評価するための指標の一つ．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あらゆる</a:t>
            </a:r>
            <a:r>
              <a:rPr lang="ja-JP" altLang="en-US" dirty="0"/>
              <a:t>相関係数を計算しその平均を</a:t>
            </a:r>
            <a:r>
              <a:rPr lang="ja-JP" altLang="en-US" dirty="0" smtClean="0"/>
              <a:t>とる．</a:t>
            </a:r>
            <a:endParaRPr lang="en-US" altLang="ja-JP" dirty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en-US" altLang="ja-JP" dirty="0">
                <a:latin typeface="+mn-ea"/>
              </a:rPr>
              <a:t>α</a:t>
            </a:r>
            <a:r>
              <a:rPr lang="en-US" altLang="ja-JP" dirty="0" smtClean="0">
                <a:latin typeface="+mn-ea"/>
              </a:rPr>
              <a:t>=</a:t>
            </a:r>
            <a:r>
              <a:rPr lang="ja-JP" altLang="en-US" dirty="0">
                <a:latin typeface="+mn-ea"/>
              </a:rPr>
              <a:t>問題</a:t>
            </a:r>
            <a:r>
              <a:rPr lang="ja-JP" altLang="en-US" dirty="0" smtClean="0">
                <a:latin typeface="+mn-ea"/>
              </a:rPr>
              <a:t>数</a:t>
            </a:r>
            <a:r>
              <a:rPr lang="en-US" altLang="ja-JP" dirty="0">
                <a:latin typeface="+mn-ea"/>
              </a:rPr>
              <a:t>/ </a:t>
            </a:r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問題</a:t>
            </a:r>
            <a:r>
              <a:rPr lang="ja-JP" altLang="en-US" dirty="0" smtClean="0">
                <a:latin typeface="+mn-ea"/>
              </a:rPr>
              <a:t>数</a:t>
            </a:r>
            <a:r>
              <a:rPr lang="en-US" altLang="ja-JP" dirty="0">
                <a:latin typeface="+mn-ea"/>
              </a:rPr>
              <a:t>-1) × </a:t>
            </a:r>
            <a:r>
              <a:rPr lang="en-US" altLang="ja-JP" dirty="0" smtClean="0">
                <a:latin typeface="+mn-ea"/>
              </a:rPr>
              <a:t>{</a:t>
            </a:r>
            <a:r>
              <a:rPr lang="en-US" altLang="ja-JP" dirty="0">
                <a:latin typeface="+mn-ea"/>
              </a:rPr>
              <a:t>1-(</a:t>
            </a:r>
            <a:r>
              <a:rPr lang="ja-JP" altLang="en-US" dirty="0" smtClean="0">
                <a:latin typeface="+mn-ea"/>
              </a:rPr>
              <a:t>各問題の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分散</a:t>
            </a:r>
            <a:r>
              <a:rPr lang="ja-JP" altLang="en-US" dirty="0">
                <a:latin typeface="+mn-ea"/>
              </a:rPr>
              <a:t>の合計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合計点の</a:t>
            </a:r>
            <a:r>
              <a:rPr lang="ja-JP" altLang="en-US" dirty="0" smtClean="0">
                <a:latin typeface="+mn-ea"/>
              </a:rPr>
              <a:t>分散</a:t>
            </a:r>
            <a:r>
              <a:rPr lang="en-US" altLang="ja-JP" dirty="0" smtClean="0">
                <a:latin typeface="+mn-ea"/>
              </a:rPr>
              <a:t>)}</a:t>
            </a: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+mn-ea"/>
              </a:rPr>
              <a:t>0</a:t>
            </a:r>
            <a:r>
              <a:rPr lang="ja-JP" altLang="en-US" dirty="0" smtClean="0">
                <a:latin typeface="+mn-ea"/>
              </a:rPr>
              <a:t>が信頼度最低，１が信頼度最高</a:t>
            </a:r>
            <a:endParaRPr lang="en-US" altLang="ja-JP" dirty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</a:pPr>
            <a:endParaRPr kumimoji="1" lang="ja-JP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12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84" y="3884393"/>
            <a:ext cx="3131716" cy="2386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894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 </a:t>
            </a: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j-ea"/>
                <a:ea typeface="+mj-ea"/>
              </a:rPr>
              <a:t>従来の英語の学習法</a:t>
            </a:r>
            <a:endParaRPr lang="en-US" altLang="ja-JP" dirty="0" smtClean="0"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j-ea"/>
                <a:ea typeface="+mj-ea"/>
              </a:rPr>
              <a:t>　</a:t>
            </a:r>
            <a:r>
              <a:rPr lang="ja-JP" altLang="en-US" dirty="0" smtClean="0"/>
              <a:t>テキストを使った</a:t>
            </a:r>
            <a:r>
              <a:rPr lang="ja-JP" altLang="en-US" dirty="0">
                <a:solidFill>
                  <a:srgbClr val="FF0000"/>
                </a:solidFill>
              </a:rPr>
              <a:t>「受動的な学習</a:t>
            </a:r>
            <a:r>
              <a:rPr lang="ja-JP" altLang="en-US" dirty="0" smtClean="0">
                <a:solidFill>
                  <a:srgbClr val="FF0000"/>
                </a:solidFill>
              </a:rPr>
              <a:t>」</a:t>
            </a:r>
            <a:r>
              <a:rPr lang="ja-JP" altLang="en-US" dirty="0" smtClean="0"/>
              <a:t>が多い，</a:t>
            </a:r>
            <a:r>
              <a:rPr lang="ja-JP" altLang="en-US" dirty="0"/>
              <a:t>「英語の基礎力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を</a:t>
            </a:r>
            <a:r>
              <a:rPr lang="ja-JP" altLang="en-US" dirty="0"/>
              <a:t>重視している</a:t>
            </a:r>
            <a:r>
              <a:rPr lang="en-US" altLang="ja-JP" dirty="0" smtClean="0"/>
              <a:t>.</a:t>
            </a:r>
            <a:endParaRPr lang="en-US" altLang="ja-JP" dirty="0" smtClean="0">
              <a:latin typeface="+mj-ea"/>
              <a:ea typeface="+mj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+mj-ea"/>
                <a:ea typeface="+mj-ea"/>
              </a:rPr>
              <a:t>e</a:t>
            </a:r>
            <a:r>
              <a:rPr lang="ja-JP" altLang="en-US" dirty="0" smtClean="0">
                <a:latin typeface="+mj-ea"/>
                <a:ea typeface="+mj-ea"/>
              </a:rPr>
              <a:t>ラーニング</a:t>
            </a:r>
            <a:r>
              <a:rPr lang="ja-JP" altLang="en-US" dirty="0">
                <a:latin typeface="+mj-ea"/>
                <a:ea typeface="+mj-ea"/>
              </a:rPr>
              <a:t>学習</a:t>
            </a:r>
            <a:r>
              <a:rPr lang="ja-JP" altLang="en-US" dirty="0" smtClean="0">
                <a:latin typeface="+mj-ea"/>
                <a:ea typeface="+mj-ea"/>
              </a:rPr>
              <a:t>は場所</a:t>
            </a:r>
            <a:r>
              <a:rPr lang="ja-JP" altLang="en-US" dirty="0">
                <a:latin typeface="+mj-ea"/>
                <a:ea typeface="+mj-ea"/>
              </a:rPr>
              <a:t>や時間を問わず</a:t>
            </a:r>
            <a:r>
              <a:rPr lang="ja-JP" altLang="en-US" dirty="0" smtClean="0">
                <a:latin typeface="+mj-ea"/>
                <a:ea typeface="+mj-ea"/>
              </a:rPr>
              <a:t>行えたり，学習の管理</a:t>
            </a:r>
            <a:endParaRPr lang="en-US" altLang="ja-JP" dirty="0" smtClean="0"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j-ea"/>
                <a:ea typeface="+mj-ea"/>
              </a:rPr>
              <a:t>　がしやすい．学習に利用する企業や学校が増加している．</a:t>
            </a:r>
            <a:endParaRPr lang="en-US" altLang="ja-JP" dirty="0" smtClean="0"/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/>
              <a:t>既</a:t>
            </a:r>
            <a:r>
              <a:rPr lang="ja-JP" altLang="en-US" dirty="0"/>
              <a:t>に</a:t>
            </a:r>
            <a:r>
              <a:rPr lang="en-US" altLang="ja-JP" dirty="0"/>
              <a:t>e</a:t>
            </a:r>
            <a:r>
              <a:rPr lang="ja-JP" altLang="en-US" dirty="0"/>
              <a:t>ラーニングを導入している大学の多くが、</a:t>
            </a:r>
            <a:r>
              <a:rPr lang="ja-JP" altLang="en-US" dirty="0">
                <a:solidFill>
                  <a:srgbClr val="FF0000"/>
                </a:solidFill>
              </a:rPr>
              <a:t>「コンテンツ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作成</a:t>
            </a:r>
            <a:r>
              <a:rPr lang="ja-JP" altLang="en-US" dirty="0">
                <a:solidFill>
                  <a:srgbClr val="FF0000"/>
                </a:solidFill>
              </a:rPr>
              <a:t>」</a:t>
            </a:r>
            <a:r>
              <a:rPr lang="ja-JP" altLang="en-US" dirty="0"/>
              <a:t>を導入上の課題としている．</a:t>
            </a:r>
            <a:endParaRPr lang="en-US" altLang="ja-JP" dirty="0"/>
          </a:p>
          <a:p>
            <a:pPr marL="0" indent="0">
              <a:lnSpc>
                <a:spcPts val="2000"/>
              </a:lnSpc>
              <a:buNone/>
            </a:pPr>
            <a:endParaRPr lang="ja-JP" altLang="en-US" dirty="0" smtClean="0"/>
          </a:p>
          <a:p>
            <a:pPr marL="0" indent="0">
              <a:lnSpc>
                <a:spcPts val="2000"/>
              </a:lnSpc>
              <a:buNone/>
            </a:pPr>
            <a:endParaRPr lang="en-US" altLang="ja-JP" dirty="0"/>
          </a:p>
          <a:p>
            <a:pPr marL="0" indent="0">
              <a:lnSpc>
                <a:spcPts val="2000"/>
              </a:lnSpc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3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信頼度の測定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クローンバックの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α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係数</a:t>
            </a:r>
            <a:r>
              <a:rPr lang="ja-JP" altLang="en-US" dirty="0" smtClean="0">
                <a:latin typeface="+mn-ea"/>
              </a:rPr>
              <a:t>を利用．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個々の問題が整合性を持つかどうかを判定できる．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質問紙やテストの信頼性の評価するための指標の一つ．</a:t>
            </a:r>
            <a:endParaRPr lang="en-US" altLang="ja-JP" dirty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</a:pPr>
            <a:endParaRPr kumimoji="1" lang="ja-JP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14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041" y="3643086"/>
            <a:ext cx="2921635" cy="22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の英語の勉強法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/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sz="6400" dirty="0" smtClean="0"/>
              <a:t>中学校および高校の授業では、音読，発音練習，文法の説明などの「聞く」「読</a:t>
            </a:r>
            <a:endParaRPr lang="en-US" altLang="ja-JP" sz="6400" dirty="0" smtClean="0"/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6400" dirty="0"/>
              <a:t>　</a:t>
            </a:r>
            <a:r>
              <a:rPr lang="ja-JP" altLang="en-US" sz="6400" dirty="0" smtClean="0"/>
              <a:t>む」活動が中心． </a:t>
            </a:r>
            <a:r>
              <a:rPr lang="en-US" altLang="ja-JP" sz="6400" dirty="0" smtClean="0"/>
              <a:t>(</a:t>
            </a:r>
            <a:r>
              <a:rPr lang="ja-JP" altLang="en-US" sz="6400" dirty="0" smtClean="0"/>
              <a:t>中高の英語指導に関する実態調査</a:t>
            </a:r>
            <a:r>
              <a:rPr lang="en-US" altLang="ja-JP" sz="6400" dirty="0" smtClean="0"/>
              <a:t>2015</a:t>
            </a:r>
            <a:r>
              <a:rPr lang="ja-JP" altLang="en-US" sz="6400" dirty="0" smtClean="0"/>
              <a:t>より</a:t>
            </a:r>
            <a:r>
              <a:rPr lang="en-US" altLang="ja-JP" sz="6400" dirty="0" smtClean="0"/>
              <a:t>)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6400" dirty="0" smtClean="0"/>
              <a:t>→テキストを使った</a:t>
            </a:r>
            <a:r>
              <a:rPr lang="ja-JP" altLang="en-US" sz="6400" dirty="0" smtClean="0">
                <a:solidFill>
                  <a:srgbClr val="FF0000"/>
                </a:solidFill>
              </a:rPr>
              <a:t>「受動的な学習」</a:t>
            </a:r>
            <a:r>
              <a:rPr lang="ja-JP" altLang="en-US" sz="6400" dirty="0" smtClean="0"/>
              <a:t>が多く，「英語の基礎力」を重視している</a:t>
            </a:r>
            <a:r>
              <a:rPr lang="en-US" altLang="ja-JP" sz="6400" dirty="0" smtClean="0"/>
              <a:t>.</a:t>
            </a: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endParaRPr lang="en-US" altLang="ja-JP" sz="6400" dirty="0" smtClean="0"/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sz="6400" dirty="0" smtClean="0"/>
              <a:t>社会人は</a:t>
            </a:r>
            <a:r>
              <a:rPr lang="en-US" altLang="ja-JP" sz="6400" dirty="0" smtClean="0"/>
              <a:t>TOEIC</a:t>
            </a:r>
            <a:r>
              <a:rPr lang="ja-JP" altLang="en-US" sz="6400" dirty="0" smtClean="0"/>
              <a:t>やオンライン</a:t>
            </a:r>
            <a:r>
              <a:rPr lang="ja-JP" altLang="en-US" sz="6400" dirty="0"/>
              <a:t>英語学習</a:t>
            </a:r>
            <a:r>
              <a:rPr lang="ja-JP" altLang="en-US" sz="6400" dirty="0" smtClean="0"/>
              <a:t>サービス，英</a:t>
            </a:r>
            <a:r>
              <a:rPr lang="ja-JP" altLang="en-US" sz="6400" dirty="0"/>
              <a:t>会話</a:t>
            </a:r>
            <a:r>
              <a:rPr lang="ja-JP" altLang="en-US" sz="6400" dirty="0" smtClean="0"/>
              <a:t>講座などが中心．</a:t>
            </a:r>
            <a:endParaRPr lang="en-US" altLang="ja-JP" sz="6400" dirty="0"/>
          </a:p>
          <a:p>
            <a:pPr marL="0" indent="0">
              <a:lnSpc>
                <a:spcPts val="2000"/>
              </a:lnSpc>
              <a:buNone/>
            </a:pPr>
            <a:r>
              <a:rPr kumimoji="1" lang="ja-JP" altLang="en-US" sz="6400" dirty="0" smtClean="0"/>
              <a:t>→</a:t>
            </a:r>
            <a:r>
              <a:rPr kumimoji="1" lang="en-US" altLang="ja-JP" sz="6400" dirty="0" smtClean="0"/>
              <a:t>TOEIC</a:t>
            </a:r>
            <a:r>
              <a:rPr kumimoji="1" lang="ja-JP" altLang="en-US" sz="6400" dirty="0" smtClean="0"/>
              <a:t>は日本企業の英語学習評価指針として基準とされて</a:t>
            </a:r>
            <a:r>
              <a:rPr lang="ja-JP" altLang="en-US" sz="6400" dirty="0" smtClean="0"/>
              <a:t>おり，問題集による座</a:t>
            </a:r>
            <a:endParaRPr lang="en-US" altLang="ja-JP" sz="6400" dirty="0" smtClean="0"/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6400" dirty="0" smtClean="0"/>
              <a:t>　学が多い</a:t>
            </a:r>
            <a:r>
              <a:rPr kumimoji="1" lang="ja-JP" altLang="en-US" sz="6400" dirty="0" smtClean="0"/>
              <a:t>．社会人になるとテキストの例文だけを覚える「受動的な学習」では</a:t>
            </a:r>
            <a:r>
              <a:rPr kumimoji="1" lang="ja-JP" altLang="en-US" sz="6400" dirty="0" err="1" smtClean="0"/>
              <a:t>な</a:t>
            </a:r>
            <a:endParaRPr kumimoji="1" lang="en-US" altLang="ja-JP" sz="6400" dirty="0" smtClean="0"/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6400" dirty="0"/>
              <a:t>　</a:t>
            </a:r>
            <a:r>
              <a:rPr kumimoji="1" lang="ja-JP" altLang="en-US" sz="6400" dirty="0" smtClean="0"/>
              <a:t>く，「実践的な会話力」が重視している</a:t>
            </a:r>
            <a:r>
              <a:rPr kumimoji="1" lang="en-US" altLang="ja-JP" sz="6400" dirty="0" smtClean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1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システム概要図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16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34" y="2299738"/>
            <a:ext cx="837244" cy="83724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116156" y="31860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作成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5391" y="5558939"/>
            <a:ext cx="9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作問者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27" y="4760110"/>
            <a:ext cx="755455" cy="75545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977986" y="40158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作成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89" y="2299738"/>
            <a:ext cx="837244" cy="837244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3762913" y="31860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共有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76" y="2299738"/>
            <a:ext cx="837244" cy="837244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2598196" y="3119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投稿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02100" y="31487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学習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289421" y="30600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提供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361945" y="5558939"/>
            <a:ext cx="9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学習者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81" y="4760110"/>
            <a:ext cx="755455" cy="755455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986930" y="4051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学習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96" y="4739482"/>
            <a:ext cx="837244" cy="837244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3739420" y="56258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ログ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998648" y="54411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学習を分析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072351" y="54411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利用状況の管理</a:t>
            </a:r>
            <a:endParaRPr lang="en-US" altLang="ja-JP" dirty="0" smtClean="0">
              <a:solidFill>
                <a:prstClr val="black"/>
              </a:solidFill>
            </a:endParaRPr>
          </a:p>
        </p:txBody>
      </p:sp>
      <p:sp>
        <p:nvSpPr>
          <p:cNvPr id="29" name="下矢印 28"/>
          <p:cNvSpPr/>
          <p:nvPr/>
        </p:nvSpPr>
        <p:spPr>
          <a:xfrm rot="16200000">
            <a:off x="2759558" y="2430159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 rot="16200000">
            <a:off x="5373824" y="2370340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 rot="10800000">
            <a:off x="6509403" y="3782536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 rot="10800000">
            <a:off x="1431390" y="3786632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 rot="5400000">
            <a:off x="2615425" y="4709786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下矢印 32"/>
          <p:cNvSpPr/>
          <p:nvPr/>
        </p:nvSpPr>
        <p:spPr>
          <a:xfrm rot="5400000">
            <a:off x="5429298" y="4779403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下矢印 33"/>
          <p:cNvSpPr/>
          <p:nvPr/>
        </p:nvSpPr>
        <p:spPr>
          <a:xfrm rot="7996526">
            <a:off x="5114816" y="3851434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720532" y="40257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評価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3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/>
          <p:cNvSpPr/>
          <p:nvPr/>
        </p:nvSpPr>
        <p:spPr>
          <a:xfrm>
            <a:off x="2635391" y="2808167"/>
            <a:ext cx="3918857" cy="3170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システム</a:t>
            </a:r>
            <a:r>
              <a:rPr lang="ja-JP" altLang="en-US" sz="4400" dirty="0" smtClean="0"/>
              <a:t>利用</a:t>
            </a:r>
            <a:r>
              <a:rPr lang="ja-JP" altLang="en-US" sz="4400" dirty="0"/>
              <a:t>図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17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34" name="図 3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935185"/>
            <a:ext cx="780322" cy="780322"/>
          </a:xfrm>
          <a:prstGeom prst="rect">
            <a:avLst/>
          </a:prstGeom>
        </p:spPr>
      </p:pic>
      <p:pic>
        <p:nvPicPr>
          <p:cNvPr id="38" name="図 3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72" y="3935185"/>
            <a:ext cx="692575" cy="780322"/>
          </a:xfrm>
          <a:prstGeom prst="rect">
            <a:avLst/>
          </a:prstGeom>
        </p:spPr>
      </p:pic>
      <p:sp>
        <p:nvSpPr>
          <p:cNvPr id="43" name="右矢印 42"/>
          <p:cNvSpPr/>
          <p:nvPr/>
        </p:nvSpPr>
        <p:spPr>
          <a:xfrm>
            <a:off x="1747923" y="3634712"/>
            <a:ext cx="1463926" cy="66553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47" name="図 4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71" y="3935185"/>
            <a:ext cx="775789" cy="775789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3925406" y="19931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共有</a:t>
            </a:r>
            <a:r>
              <a:rPr lang="ja-JP" altLang="en-US" b="1" dirty="0"/>
              <a:t>機能</a:t>
            </a:r>
            <a:endParaRPr kumimoji="1" lang="ja-JP" altLang="en-US" b="1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156239" y="34500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問題</a:t>
            </a:r>
            <a:endParaRPr kumimoji="1" lang="ja-JP" altLang="en-US" b="1" dirty="0"/>
          </a:p>
        </p:txBody>
      </p:sp>
      <p:pic>
        <p:nvPicPr>
          <p:cNvPr id="49" name="図 4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02" y="3935185"/>
            <a:ext cx="692575" cy="780322"/>
          </a:xfrm>
          <a:prstGeom prst="rect">
            <a:avLst/>
          </a:prstGeom>
        </p:spPr>
      </p:pic>
      <p:pic>
        <p:nvPicPr>
          <p:cNvPr id="50" name="図 4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42" y="3930652"/>
            <a:ext cx="692575" cy="780322"/>
          </a:xfrm>
          <a:prstGeom prst="rect">
            <a:avLst/>
          </a:prstGeom>
        </p:spPr>
      </p:pic>
      <p:pic>
        <p:nvPicPr>
          <p:cNvPr id="52" name="図 5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72" y="4938056"/>
            <a:ext cx="692575" cy="780322"/>
          </a:xfrm>
          <a:prstGeom prst="rect">
            <a:avLst/>
          </a:prstGeom>
        </p:spPr>
      </p:pic>
      <p:pic>
        <p:nvPicPr>
          <p:cNvPr id="53" name="図 5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02" y="4938056"/>
            <a:ext cx="692575" cy="780322"/>
          </a:xfrm>
          <a:prstGeom prst="rect">
            <a:avLst/>
          </a:prstGeom>
        </p:spPr>
      </p:pic>
      <p:pic>
        <p:nvPicPr>
          <p:cNvPr id="54" name="図 5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42" y="4933523"/>
            <a:ext cx="692575" cy="780322"/>
          </a:xfrm>
          <a:prstGeom prst="rect">
            <a:avLst/>
          </a:prstGeom>
        </p:spPr>
      </p:pic>
      <p:sp>
        <p:nvSpPr>
          <p:cNvPr id="55" name="右矢印 54"/>
          <p:cNvSpPr/>
          <p:nvPr/>
        </p:nvSpPr>
        <p:spPr>
          <a:xfrm>
            <a:off x="5871527" y="3634712"/>
            <a:ext cx="1463926" cy="66553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6" name="右矢印 55"/>
          <p:cNvSpPr/>
          <p:nvPr/>
        </p:nvSpPr>
        <p:spPr>
          <a:xfrm rot="10800000">
            <a:off x="1747923" y="4411522"/>
            <a:ext cx="1463926" cy="66553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7" name="右矢印 56"/>
          <p:cNvSpPr/>
          <p:nvPr/>
        </p:nvSpPr>
        <p:spPr>
          <a:xfrm rot="10800000">
            <a:off x="5871527" y="4411522"/>
            <a:ext cx="1463926" cy="66553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74539" y="34500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作問者</a:t>
            </a:r>
            <a:endParaRPr kumimoji="1" lang="ja-JP" altLang="en-US" b="1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540283" y="34500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学習</a:t>
            </a:r>
            <a:r>
              <a:rPr lang="ja-JP" altLang="en-US" b="1" dirty="0" smtClean="0"/>
              <a:t>者</a:t>
            </a:r>
            <a:endParaRPr kumimoji="1" lang="ja-JP" altLang="en-US" b="1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667228" y="3284806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①問題</a:t>
            </a:r>
            <a:r>
              <a:rPr lang="ja-JP" altLang="en-US" sz="1400" dirty="0"/>
              <a:t>が</a:t>
            </a:r>
            <a:r>
              <a:rPr lang="ja-JP" altLang="en-US" sz="1400" dirty="0" smtClean="0"/>
              <a:t>投稿される</a:t>
            </a:r>
            <a:endParaRPr kumimoji="1" lang="ja-JP" altLang="en-US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667228" y="521716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④学習状況の把握</a:t>
            </a:r>
            <a:endParaRPr kumimoji="1" lang="ja-JP" altLang="en-US" sz="14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871526" y="329615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②適した問題を提供</a:t>
            </a:r>
            <a:endParaRPr kumimoji="1" lang="ja-JP" altLang="en-US" sz="14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866354" y="516273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③学習状況を記録</a:t>
            </a:r>
            <a:endParaRPr kumimoji="1" lang="ja-JP" altLang="en-US" sz="1400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82" y="2348049"/>
            <a:ext cx="837244" cy="8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dirty="0" smtClean="0">
                <a:latin typeface="+mj-ea"/>
                <a:ea typeface="+mj-ea"/>
              </a:rPr>
              <a:t> </a:t>
            </a: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中学校および高校の授業では，「音読」「発音練習」「文法の</a:t>
            </a:r>
            <a:endParaRPr lang="en-US" altLang="ja-JP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　説明」などの，テキストを使った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「受動的な学習」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が多い．</a:t>
            </a:r>
            <a:endParaRPr lang="en-US" altLang="ja-JP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([</a:t>
            </a:r>
            <a:r>
              <a:rPr lang="en-US" altLang="ja-JP" sz="1600" dirty="0"/>
              <a:t>1</a:t>
            </a:r>
            <a:r>
              <a:rPr lang="en-US" altLang="ja-JP" sz="1600" dirty="0" smtClean="0"/>
              <a:t>]</a:t>
            </a:r>
            <a:r>
              <a:rPr lang="ja-JP" altLang="en-US" sz="1600" dirty="0" smtClean="0"/>
              <a:t>：中高</a:t>
            </a:r>
            <a:r>
              <a:rPr lang="ja-JP" altLang="en-US" sz="1600" dirty="0"/>
              <a:t>の英語指導に関する実態調査</a:t>
            </a:r>
            <a:r>
              <a:rPr lang="en-US" altLang="ja-JP" sz="1600" dirty="0" smtClean="0"/>
              <a:t>2015)</a:t>
            </a:r>
            <a:endParaRPr lang="en-US" altLang="ja-JP" sz="1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社会人においても，</a:t>
            </a:r>
            <a:r>
              <a:rPr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TOEIC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問題集によるテキスト学習が多い．</a:t>
            </a:r>
            <a:endParaRPr lang="en-US" altLang="ja-JP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j-ea"/>
              <a:ea typeface="+mj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語学学習の１つの方法として，</a:t>
            </a:r>
            <a:r>
              <a:rPr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e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ラーニング学習が普及しつつ</a:t>
            </a:r>
            <a:endParaRPr lang="en-US" altLang="ja-JP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j-ea"/>
                <a:ea typeface="+mj-ea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ある．利用者には，</a:t>
            </a:r>
            <a:r>
              <a:rPr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｢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自分の好きな時間に学習できる</a:t>
            </a:r>
            <a:r>
              <a:rPr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｣｢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何度も繰</a:t>
            </a:r>
            <a:endParaRPr lang="en-US" altLang="ja-JP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j-ea"/>
                <a:ea typeface="+mj-ea"/>
              </a:rPr>
              <a:t>　</a:t>
            </a:r>
            <a:r>
              <a:rPr lang="ja-JP" altLang="en-US" dirty="0" err="1" smtClean="0">
                <a:solidFill>
                  <a:schemeClr val="tx1"/>
                </a:solidFill>
                <a:latin typeface="+mj-ea"/>
                <a:ea typeface="+mj-ea"/>
              </a:rPr>
              <a:t>り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返すことができる」などのメリットがある．しかしデメリッ</a:t>
            </a:r>
            <a:endParaRPr lang="en-US" altLang="ja-JP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　トもいくつか存在する．</a:t>
            </a:r>
            <a:endParaRPr lang="en-US" altLang="ja-JP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9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/>
              <a:t>関連研究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[1]</a:t>
            </a:r>
            <a:r>
              <a:rPr lang="ja-JP" altLang="en-US" dirty="0" smtClean="0"/>
              <a:t>：中高の英語指導に関する実態調査</a:t>
            </a:r>
            <a:r>
              <a:rPr lang="en-US" altLang="ja-JP" dirty="0" smtClean="0"/>
              <a:t>2015</a:t>
            </a:r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ベネッセ教育総合研究所，</a:t>
            </a:r>
            <a:r>
              <a:rPr lang="en-US" altLang="ja-JP" sz="1600" dirty="0" smtClean="0"/>
              <a:t>2015)</a:t>
            </a:r>
          </a:p>
          <a:p>
            <a:pPr marL="0" indent="0">
              <a:buNone/>
            </a:pPr>
            <a:r>
              <a:rPr lang="ja-JP" altLang="en-US" sz="1600" dirty="0" smtClean="0"/>
              <a:t>　・中学校高校を対象に，英語に対する意識調査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dirty="0" smtClean="0"/>
              <a:t>[2]</a:t>
            </a:r>
            <a:r>
              <a:rPr lang="ja-JP" altLang="en-US" dirty="0" smtClean="0"/>
              <a:t>：「生活者の</a:t>
            </a:r>
            <a:r>
              <a:rPr lang="en-US" altLang="ja-JP" dirty="0" smtClean="0"/>
              <a:t>e</a:t>
            </a:r>
            <a:r>
              <a:rPr lang="ja-JP" altLang="en-US" dirty="0" smtClean="0"/>
              <a:t>ラーニング利用状況実態調査」実施結果のご報告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日本イーラーニングコンソシアム，</a:t>
            </a:r>
            <a:r>
              <a:rPr lang="en-US" altLang="ja-JP" sz="1600" dirty="0" smtClean="0"/>
              <a:t>2016)</a:t>
            </a:r>
          </a:p>
          <a:p>
            <a:pPr marL="0" indent="0">
              <a:buNone/>
            </a:pPr>
            <a:r>
              <a:rPr lang="ja-JP" altLang="en-US" sz="1600" dirty="0" smtClean="0"/>
              <a:t>　・</a:t>
            </a:r>
            <a:r>
              <a:rPr lang="en-US" altLang="ja-JP" sz="1600" dirty="0" smtClean="0"/>
              <a:t>e</a:t>
            </a:r>
            <a:r>
              <a:rPr lang="ja-JP" altLang="en-US" sz="1600" dirty="0" smtClean="0"/>
              <a:t>ラーニング利用状況，市場動向の調査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sz="1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/>
              <a:t>関連研究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[3]</a:t>
            </a:r>
            <a:r>
              <a:rPr lang="ja-JP" altLang="en-US" dirty="0" smtClean="0"/>
              <a:t>：作問演習システム「</a:t>
            </a:r>
            <a:r>
              <a:rPr lang="en-US" altLang="ja-JP" dirty="0" err="1" smtClean="0"/>
              <a:t>CollabTest</a:t>
            </a:r>
            <a:r>
              <a:rPr lang="ja-JP" altLang="en-US" dirty="0" smtClean="0"/>
              <a:t>」利用による学習効果の検証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創価大学工学部：高木・坂部</a:t>
            </a:r>
            <a:r>
              <a:rPr lang="ja-JP" altLang="en-US" sz="1600" dirty="0"/>
              <a:t>・</a:t>
            </a:r>
            <a:r>
              <a:rPr lang="ja-JP" altLang="en-US" sz="1600" dirty="0" smtClean="0"/>
              <a:t>勅使河原，全国大学</a:t>
            </a:r>
            <a:r>
              <a:rPr lang="en-US" altLang="ja-JP" sz="1600" dirty="0" smtClean="0"/>
              <a:t>IT</a:t>
            </a:r>
            <a:r>
              <a:rPr lang="ja-JP" altLang="en-US" sz="1600" dirty="0" smtClean="0"/>
              <a:t>活用教育方法研究発表会，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2009)</a:t>
            </a:r>
          </a:p>
          <a:p>
            <a:pPr marL="0" indent="0">
              <a:buNone/>
            </a:pPr>
            <a:r>
              <a:rPr lang="ja-JP" altLang="en-US" sz="1600" dirty="0" smtClean="0"/>
              <a:t>　・学習者が問題を作成し，</a:t>
            </a:r>
            <a:r>
              <a:rPr lang="en-US" altLang="ja-JP" sz="1600" dirty="0" smtClean="0"/>
              <a:t>e</a:t>
            </a:r>
            <a:r>
              <a:rPr lang="ja-JP" altLang="en-US" sz="1600" dirty="0" smtClean="0"/>
              <a:t>ラーニングで収集した後，その問題でテストする．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・従来の</a:t>
            </a:r>
            <a:r>
              <a:rPr lang="en-US" altLang="ja-JP" sz="1600" dirty="0" smtClean="0"/>
              <a:t>e</a:t>
            </a:r>
            <a:r>
              <a:rPr lang="ja-JP" altLang="en-US" sz="1600" dirty="0" smtClean="0"/>
              <a:t>ラーニングとは異なった特徴がある．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dirty="0" smtClean="0"/>
              <a:t>[4]</a:t>
            </a:r>
            <a:r>
              <a:rPr lang="ja-JP" altLang="en-US" dirty="0" smtClean="0"/>
              <a:t>：テスト理論に基づいた作問アドバイス生成システムの開発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岩手県立大学大学院：林・高木・山田・佐々木，教育システム情報学会，</a:t>
            </a:r>
            <a:r>
              <a:rPr lang="en-US" altLang="ja-JP" sz="1600" dirty="0" smtClean="0"/>
              <a:t>2015)</a:t>
            </a:r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・問題に対するアドバイス生成．問題分析負担の軽減，作問スキルの向上．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95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/>
              <a:t>研究動機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239255"/>
            <a:ext cx="7543801" cy="4847646"/>
          </a:xfrm>
        </p:spPr>
        <p:txBody>
          <a:bodyPr>
            <a:norm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en-US" altLang="ja-JP" dirty="0" smtClean="0"/>
              <a:t>e</a:t>
            </a:r>
            <a:r>
              <a:rPr lang="ja-JP" altLang="en-US" dirty="0" smtClean="0"/>
              <a:t>ラーニング</a:t>
            </a:r>
            <a:r>
              <a:rPr lang="ja-JP" altLang="en-US" dirty="0"/>
              <a:t>導入</a:t>
            </a:r>
            <a:r>
              <a:rPr lang="ja-JP" altLang="en-US" dirty="0" smtClean="0"/>
              <a:t>企業</a:t>
            </a:r>
            <a:r>
              <a:rPr lang="ja-JP" altLang="en-US" dirty="0"/>
              <a:t>の</a:t>
            </a:r>
            <a:r>
              <a:rPr lang="ja-JP" altLang="en-US" dirty="0" smtClean="0"/>
              <a:t>過半数が，以下の３項目を課題視して</a:t>
            </a:r>
            <a:endParaRPr lang="en-US" altLang="ja-JP" dirty="0" smtClean="0"/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いる．</a:t>
            </a:r>
            <a:r>
              <a:rPr lang="en-US" altLang="ja-JP" sz="1600" dirty="0" smtClean="0"/>
              <a:t>([2]</a:t>
            </a:r>
            <a:r>
              <a:rPr lang="ja-JP" altLang="en-US" sz="1600" dirty="0" smtClean="0"/>
              <a:t>：「</a:t>
            </a:r>
            <a:r>
              <a:rPr lang="ja-JP" altLang="en-US" sz="1600" dirty="0"/>
              <a:t>生活者の</a:t>
            </a:r>
            <a:r>
              <a:rPr lang="en-US" altLang="ja-JP" sz="1600" dirty="0"/>
              <a:t>e</a:t>
            </a:r>
            <a:r>
              <a:rPr lang="ja-JP" altLang="en-US" sz="1600" dirty="0"/>
              <a:t>ラーニング利用状況実態調査」実施結果の</a:t>
            </a:r>
            <a:r>
              <a:rPr lang="ja-JP" altLang="en-US" sz="1600" dirty="0" smtClean="0"/>
              <a:t>ご報告</a:t>
            </a:r>
            <a:r>
              <a:rPr lang="en-US" altLang="ja-JP" sz="1600" dirty="0" smtClean="0"/>
              <a:t>)</a:t>
            </a:r>
            <a:endParaRPr lang="en-US" altLang="ja-JP" sz="16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投稿型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e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ラーニングによる学習は，学習者が問題を作るため，</a:t>
            </a:r>
            <a:endParaRPr lang="en-US" altLang="ja-JP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「コースラインナップの多さ」を解決することができる．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しかし作成した問題が学習者に適しているのかの判断が難しい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ため，「わかりやすさ等，教材の品質」の課題が残ってしまう．</a:t>
            </a:r>
            <a:endParaRPr lang="en-US" altLang="ja-JP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問題を評価することで，学習者に適した問題の提供に繋がると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考える．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5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964755" y="2553834"/>
            <a:ext cx="2402006" cy="6385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コースラインナップ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の多さ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822958" y="2532510"/>
            <a:ext cx="2402006" cy="6385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価格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3393856" y="2553833"/>
            <a:ext cx="2402006" cy="6385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わかりやすさ等，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教材の品質</a:t>
            </a:r>
            <a:endParaRPr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498820" y="5027221"/>
            <a:ext cx="418987" cy="42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12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/>
              <a:t>研究課題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</a:rPr>
              <a:t>問題の難易度を評価することで，学習者の求める難易度の学習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が可能になる．投稿型</a:t>
            </a:r>
            <a:r>
              <a:rPr lang="en-US" altLang="ja-JP" dirty="0" smtClean="0">
                <a:solidFill>
                  <a:schemeClr val="tx1"/>
                </a:solidFill>
              </a:rPr>
              <a:t>e</a:t>
            </a:r>
            <a:r>
              <a:rPr lang="ja-JP" altLang="en-US" dirty="0" smtClean="0">
                <a:solidFill>
                  <a:schemeClr val="tx1"/>
                </a:solidFill>
              </a:rPr>
              <a:t>ラーニングに難易度評価を実装すると次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の課題が出てくる．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　・作成した問題が，投稿型で共有している全学習者内で，どの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　　</a:t>
            </a:r>
            <a:r>
              <a:rPr lang="ja-JP" altLang="en-US" dirty="0" err="1" smtClean="0">
                <a:solidFill>
                  <a:schemeClr val="tx1"/>
                </a:solidFill>
              </a:rPr>
              <a:t>ぐらいの</a:t>
            </a:r>
            <a:r>
              <a:rPr lang="ja-JP" altLang="en-US" dirty="0" smtClean="0">
                <a:solidFill>
                  <a:schemeClr val="tx1"/>
                </a:solidFill>
              </a:rPr>
              <a:t>難易度であるかの指標がない．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・学習者自身も，全学習者内での英語力を測る指標がない．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問題と学習者の両方を評価する指標の定義が必要である．</a:t>
            </a:r>
            <a:endParaRPr lang="en-US" altLang="ja-JP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6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613464" y="4591793"/>
            <a:ext cx="418987" cy="42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1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 smtClean="0"/>
              <a:t>提案</a:t>
            </a:r>
            <a:r>
              <a:rPr lang="ja-JP" altLang="en-US" dirty="0"/>
              <a:t>方式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sz="2400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>
                <a:latin typeface="+mn-ea"/>
              </a:rPr>
              <a:t>誰でも問題を作成し，投稿できる学習システムを構築する</a:t>
            </a:r>
            <a:r>
              <a:rPr lang="ja-JP" altLang="en-US" dirty="0" smtClean="0">
                <a:latin typeface="+mn-ea"/>
              </a:rPr>
              <a:t>．</a:t>
            </a:r>
            <a:endParaRPr lang="ja-JP" altLang="en-US" dirty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問題と学習者の</a:t>
            </a:r>
            <a:r>
              <a:rPr lang="ja-JP" altLang="en-US" dirty="0">
                <a:latin typeface="+mn-ea"/>
              </a:rPr>
              <a:t>両方</a:t>
            </a:r>
            <a:r>
              <a:rPr lang="ja-JP" altLang="en-US" dirty="0" smtClean="0">
                <a:latin typeface="+mn-ea"/>
              </a:rPr>
              <a:t>に，学習</a:t>
            </a:r>
            <a:r>
              <a:rPr lang="ja-JP" altLang="en-US" dirty="0">
                <a:latin typeface="+mn-ea"/>
              </a:rPr>
              <a:t>により変動</a:t>
            </a:r>
            <a:r>
              <a:rPr lang="ja-JP" altLang="en-US" dirty="0" smtClean="0">
                <a:latin typeface="+mn-ea"/>
              </a:rPr>
              <a:t>させる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難易度レベル</a:t>
            </a:r>
            <a:r>
              <a:rPr lang="ja-JP" altLang="en-US" dirty="0" smtClean="0">
                <a:latin typeface="+mn-ea"/>
              </a:rPr>
              <a:t>を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設け，難易度評価を行う．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 smtClean="0">
                <a:latin typeface="+mn-ea"/>
              </a:rPr>
              <a:t>それぞれ問題レベル，学習者レベルとする</a:t>
            </a:r>
            <a:r>
              <a:rPr lang="en-US" altLang="ja-JP" dirty="0" smtClean="0">
                <a:latin typeface="+mn-ea"/>
              </a:rPr>
              <a:t>)</a:t>
            </a: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学習者は自分の学習レベルに合った問題レベルでの学習が可能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になる．学習者に適した難易度の問題の提供が実現できる．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7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 rot="5400000">
            <a:off x="4173825" y="3552127"/>
            <a:ext cx="418987" cy="42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8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 smtClean="0"/>
              <a:t>難易度レベル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sz="2400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難易度レベルの範囲は，</a:t>
            </a:r>
            <a:r>
              <a:rPr lang="en-US" altLang="ja-JP" dirty="0" smtClean="0">
                <a:latin typeface="+mn-ea"/>
              </a:rPr>
              <a:t>{0.00~100.00}</a:t>
            </a:r>
            <a:r>
              <a:rPr lang="ja-JP" altLang="en-US" dirty="0" smtClean="0">
                <a:latin typeface="+mn-ea"/>
              </a:rPr>
              <a:t>とする．問題作門時</a:t>
            </a:r>
            <a:r>
              <a:rPr lang="ja-JP" altLang="en-US" dirty="0" err="1" smtClean="0">
                <a:latin typeface="+mn-ea"/>
              </a:rPr>
              <a:t>お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よび学習者登録時にデフォルトで</a:t>
            </a:r>
            <a:r>
              <a:rPr lang="en-US" altLang="ja-JP" dirty="0" smtClean="0">
                <a:latin typeface="+mn-ea"/>
              </a:rPr>
              <a:t>50.00</a:t>
            </a:r>
            <a:r>
              <a:rPr lang="ja-JP" altLang="en-US" dirty="0" smtClean="0">
                <a:latin typeface="+mn-ea"/>
              </a:rPr>
              <a:t>を設定する．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学習者レベルの変動時の例を以下に示す．</a:t>
            </a:r>
            <a:r>
              <a:rPr lang="en-US" altLang="ja-JP" sz="1600" dirty="0" smtClean="0">
                <a:latin typeface="+mn-ea"/>
              </a:rPr>
              <a:t>(</a:t>
            </a:r>
            <a:r>
              <a:rPr lang="ja-JP" altLang="en-US" sz="1600" dirty="0" smtClean="0">
                <a:latin typeface="+mn-ea"/>
              </a:rPr>
              <a:t>学習者レベル＞問題レベルの場合</a:t>
            </a:r>
            <a:r>
              <a:rPr lang="en-US" altLang="ja-JP" sz="1600" dirty="0" smtClean="0">
                <a:latin typeface="+mn-ea"/>
              </a:rPr>
              <a:t>)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・誤答率</a:t>
            </a:r>
            <a:r>
              <a:rPr lang="ja-JP" altLang="en-US" dirty="0">
                <a:latin typeface="+mn-ea"/>
              </a:rPr>
              <a:t>だけ学習者レベルを問題レベルに近づける．      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n-ea"/>
              </a:rPr>
              <a:t>学習者</a:t>
            </a:r>
            <a:r>
              <a:rPr lang="ja-JP" altLang="en-US" dirty="0">
                <a:latin typeface="+mn-ea"/>
              </a:rPr>
              <a:t>レベル</a:t>
            </a:r>
            <a:r>
              <a:rPr lang="en-US" altLang="ja-JP" dirty="0">
                <a:latin typeface="+mn-ea"/>
              </a:rPr>
              <a:t>50.00</a:t>
            </a:r>
            <a:r>
              <a:rPr lang="ja-JP" altLang="en-US" dirty="0" err="1" smtClean="0">
                <a:latin typeface="+mn-ea"/>
              </a:rPr>
              <a:t>，</a:t>
            </a:r>
            <a:r>
              <a:rPr lang="ja-JP" altLang="en-US" dirty="0" smtClean="0">
                <a:latin typeface="+mn-ea"/>
              </a:rPr>
              <a:t>問題</a:t>
            </a:r>
            <a:r>
              <a:rPr lang="ja-JP" altLang="en-US" dirty="0">
                <a:latin typeface="+mn-ea"/>
              </a:rPr>
              <a:t>レベル</a:t>
            </a:r>
            <a:r>
              <a:rPr lang="en-US" altLang="ja-JP" dirty="0">
                <a:latin typeface="+mn-ea"/>
              </a:rPr>
              <a:t>40.00</a:t>
            </a:r>
            <a:r>
              <a:rPr lang="ja-JP" altLang="en-US" dirty="0" err="1">
                <a:latin typeface="+mn-ea"/>
              </a:rPr>
              <a:t>，</a:t>
            </a:r>
            <a:r>
              <a:rPr lang="ja-JP" altLang="en-US" dirty="0" smtClean="0">
                <a:latin typeface="+mn-ea"/>
              </a:rPr>
              <a:t>誤答率</a:t>
            </a:r>
            <a:r>
              <a:rPr lang="en-US" altLang="ja-JP" dirty="0" smtClean="0">
                <a:latin typeface="+mn-ea"/>
              </a:rPr>
              <a:t>20.00</a:t>
            </a:r>
            <a:r>
              <a:rPr lang="en-US" altLang="ja-JP" dirty="0">
                <a:latin typeface="+mn-ea"/>
              </a:rPr>
              <a:t>%(2/10</a:t>
            </a:r>
            <a:r>
              <a:rPr lang="en-US" altLang="ja-JP" dirty="0" smtClean="0">
                <a:latin typeface="+mn-ea"/>
              </a:rPr>
              <a:t>)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→</a:t>
            </a:r>
            <a:r>
              <a:rPr lang="en-US" altLang="ja-JP" dirty="0">
                <a:latin typeface="+mn-ea"/>
              </a:rPr>
              <a:t>50.00-(50.00-40.00)*20.00%=</a:t>
            </a:r>
            <a:r>
              <a:rPr lang="en-US" altLang="ja-JP" dirty="0">
                <a:solidFill>
                  <a:srgbClr val="FF0000"/>
                </a:solidFill>
                <a:latin typeface="+mn-ea"/>
              </a:rPr>
              <a:t>48.00</a:t>
            </a:r>
            <a:r>
              <a:rPr lang="en-US" altLang="ja-JP" dirty="0">
                <a:latin typeface="+mn-ea"/>
              </a:rPr>
              <a:t>   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n-ea"/>
              </a:rPr>
              <a:t>　→学習者レベルは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48.00</a:t>
            </a:r>
            <a:r>
              <a:rPr lang="ja-JP" altLang="en-US" dirty="0" smtClean="0">
                <a:latin typeface="+mn-ea"/>
              </a:rPr>
              <a:t>となる．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n-ea"/>
              </a:rPr>
              <a:t>　・</a:t>
            </a:r>
            <a:r>
              <a:rPr lang="ja-JP" altLang="en-US" dirty="0">
                <a:latin typeface="+mn-ea"/>
              </a:rPr>
              <a:t>正答率</a:t>
            </a:r>
            <a:r>
              <a:rPr lang="en-US" altLang="ja-JP" dirty="0">
                <a:latin typeface="+mn-ea"/>
              </a:rPr>
              <a:t>100.00%</a:t>
            </a:r>
            <a:r>
              <a:rPr lang="ja-JP" altLang="en-US" dirty="0">
                <a:latin typeface="+mn-ea"/>
              </a:rPr>
              <a:t>だと，学習者レベルは変動</a:t>
            </a:r>
            <a:r>
              <a:rPr lang="ja-JP" altLang="en-US" dirty="0" smtClean="0">
                <a:latin typeface="+mn-ea"/>
              </a:rPr>
              <a:t>しない．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n-ea"/>
              </a:rPr>
              <a:t>　・</a:t>
            </a:r>
            <a:r>
              <a:rPr lang="ja-JP" altLang="en-US" dirty="0">
                <a:latin typeface="+mn-ea"/>
              </a:rPr>
              <a:t>正答率</a:t>
            </a:r>
            <a:r>
              <a:rPr lang="en-US" altLang="ja-JP" dirty="0">
                <a:latin typeface="+mn-ea"/>
              </a:rPr>
              <a:t>0.00%</a:t>
            </a:r>
            <a:r>
              <a:rPr lang="ja-JP" altLang="en-US" dirty="0">
                <a:latin typeface="+mn-ea"/>
              </a:rPr>
              <a:t>だと，学習者レベルは問題レベルになる</a:t>
            </a:r>
            <a:r>
              <a:rPr lang="ja-JP" altLang="en-US" dirty="0" smtClean="0">
                <a:latin typeface="+mn-ea"/>
              </a:rPr>
              <a:t>．</a:t>
            </a:r>
            <a:endParaRPr lang="en-US" altLang="ja-JP" dirty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8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/>
        </p:nvSpPr>
        <p:spPr>
          <a:xfrm>
            <a:off x="708029" y="2014768"/>
            <a:ext cx="3406260" cy="4037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3059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システム全体図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9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28666" y="3835118"/>
            <a:ext cx="9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作問者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30" y="2985195"/>
            <a:ext cx="755455" cy="75545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121279" y="2287505"/>
            <a:ext cx="278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・作成機能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・共有機能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・学習機能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・レベル評価機能</a:t>
            </a:r>
            <a:endParaRPr lang="en-US" altLang="ja-JP" dirty="0" smtClean="0">
              <a:solidFill>
                <a:prstClr val="black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89312" y="3126964"/>
            <a:ext cx="180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学習者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29" y="2428306"/>
            <a:ext cx="755455" cy="755455"/>
          </a:xfrm>
          <a:prstGeom prst="rect">
            <a:avLst/>
          </a:prstGeom>
        </p:spPr>
      </p:pic>
      <p:sp>
        <p:nvSpPr>
          <p:cNvPr id="33" name="下矢印 32"/>
          <p:cNvSpPr/>
          <p:nvPr/>
        </p:nvSpPr>
        <p:spPr>
          <a:xfrm rot="5400000">
            <a:off x="4933194" y="2321626"/>
            <a:ext cx="651125" cy="26352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1107432" y="2143773"/>
            <a:ext cx="2768787" cy="18451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 rot="5400000">
            <a:off x="4666330" y="1478193"/>
            <a:ext cx="644862" cy="21481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屈折矢印 12"/>
          <p:cNvSpPr/>
          <p:nvPr/>
        </p:nvSpPr>
        <p:spPr>
          <a:xfrm>
            <a:off x="4020604" y="4171027"/>
            <a:ext cx="3607973" cy="1472212"/>
          </a:xfrm>
          <a:prstGeom prst="bentUpArrow">
            <a:avLst>
              <a:gd name="adj1" fmla="val 21864"/>
              <a:gd name="adj2" fmla="val 23348"/>
              <a:gd name="adj3" fmla="val 2610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23949" y="155310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prstClr val="black"/>
                </a:solidFill>
              </a:rPr>
              <a:t>投稿型</a:t>
            </a:r>
            <a:r>
              <a:rPr lang="en-US" altLang="ja-JP" sz="2400" dirty="0" smtClean="0">
                <a:solidFill>
                  <a:prstClr val="black"/>
                </a:solidFill>
              </a:rPr>
              <a:t>e</a:t>
            </a:r>
            <a:r>
              <a:rPr lang="ja-JP" altLang="en-US" sz="2400" dirty="0" smtClean="0">
                <a:solidFill>
                  <a:prstClr val="black"/>
                </a:solidFill>
              </a:rPr>
              <a:t>ラーニングシステム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042494" y="5066196"/>
            <a:ext cx="2833725" cy="4553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649481" y="5318613"/>
            <a:ext cx="222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④問題の分析結果</a:t>
            </a:r>
            <a:endParaRPr lang="en-US" altLang="ja-JP" dirty="0" smtClean="0">
              <a:solidFill>
                <a:prstClr val="black"/>
              </a:solidFill>
            </a:endParaRPr>
          </a:p>
        </p:txBody>
      </p:sp>
      <p:sp>
        <p:nvSpPr>
          <p:cNvPr id="39" name="下矢印 38"/>
          <p:cNvSpPr/>
          <p:nvPr/>
        </p:nvSpPr>
        <p:spPr>
          <a:xfrm>
            <a:off x="810666" y="3932463"/>
            <a:ext cx="3126872" cy="1197174"/>
          </a:xfrm>
          <a:prstGeom prst="downArrow">
            <a:avLst>
              <a:gd name="adj1" fmla="val 42304"/>
              <a:gd name="adj2" fmla="val 5301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73136" y="5120237"/>
            <a:ext cx="30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・信頼度評価機能</a:t>
            </a:r>
            <a:endParaRPr lang="en-US" altLang="ja-JP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17988" y="4498639"/>
            <a:ext cx="218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③問題の学習結果</a:t>
            </a:r>
            <a:endParaRPr lang="en-US" altLang="ja-JP" dirty="0" smtClean="0">
              <a:solidFill>
                <a:prstClr val="black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97652" y="5689978"/>
            <a:ext cx="303092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問題の分析結果や利用状況を把握することができる．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336941" y="3882419"/>
            <a:ext cx="23149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コースラインナップの多さ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35910" y="3472530"/>
            <a:ext cx="140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①問題投稿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2563" y="2781788"/>
            <a:ext cx="249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②学習分析・評価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5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5108</TotalTime>
  <Words>1158</Words>
  <Application>Microsoft Office PowerPoint</Application>
  <PresentationFormat>画面に合わせる (4:3)</PresentationFormat>
  <Paragraphs>303</Paragraphs>
  <Slides>17</Slides>
  <Notes>17</Notes>
  <HiddenSlides>6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ＭＳ Ｐゴシック</vt:lpstr>
      <vt:lpstr>メイリオ</vt:lpstr>
      <vt:lpstr>Calibri</vt:lpstr>
      <vt:lpstr>Wingdings</vt:lpstr>
      <vt:lpstr>レトロスペクト</vt:lpstr>
      <vt:lpstr>投稿型eラーニング英語学習における 問題の評価と作問者支援</vt:lpstr>
      <vt:lpstr>研究背景</vt:lpstr>
      <vt:lpstr>関連研究(1)</vt:lpstr>
      <vt:lpstr>関連研究(2)</vt:lpstr>
      <vt:lpstr>研究動機</vt:lpstr>
      <vt:lpstr>研究課題</vt:lpstr>
      <vt:lpstr>提案方式</vt:lpstr>
      <vt:lpstr>難易度レベル</vt:lpstr>
      <vt:lpstr>システム全体図</vt:lpstr>
      <vt:lpstr>実装</vt:lpstr>
      <vt:lpstr>今後の予定</vt:lpstr>
      <vt:lpstr>信頼度の測定</vt:lpstr>
      <vt:lpstr>研究背景</vt:lpstr>
      <vt:lpstr>信頼度の測定</vt:lpstr>
      <vt:lpstr>従来の英語の勉強法</vt:lpstr>
      <vt:lpstr>システム概要図</vt:lpstr>
      <vt:lpstr>システム利用図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429</cp:revision>
  <cp:lastPrinted>2017-07-26T00:43:25Z</cp:lastPrinted>
  <dcterms:created xsi:type="dcterms:W3CDTF">2017-06-01T04:25:56Z</dcterms:created>
  <dcterms:modified xsi:type="dcterms:W3CDTF">2017-12-06T04:28:34Z</dcterms:modified>
</cp:coreProperties>
</file>