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79" r:id="rId3"/>
    <p:sldId id="311" r:id="rId4"/>
    <p:sldId id="312" r:id="rId5"/>
    <p:sldId id="282" r:id="rId6"/>
    <p:sldId id="316" r:id="rId7"/>
    <p:sldId id="300" r:id="rId8"/>
    <p:sldId id="320" r:id="rId9"/>
    <p:sldId id="283" r:id="rId10"/>
    <p:sldId id="322" r:id="rId11"/>
    <p:sldId id="301" r:id="rId12"/>
    <p:sldId id="318" r:id="rId13"/>
    <p:sldId id="321" r:id="rId14"/>
    <p:sldId id="304" r:id="rId15"/>
    <p:sldId id="317" r:id="rId16"/>
    <p:sldId id="314" r:id="rId17"/>
    <p:sldId id="315" r:id="rId18"/>
    <p:sldId id="308" r:id="rId19"/>
    <p:sldId id="313" r:id="rId20"/>
    <p:sldId id="307" r:id="rId21"/>
    <p:sldId id="306" r:id="rId2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72425" autoAdjust="0"/>
  </p:normalViewPr>
  <p:slideViewPr>
    <p:cSldViewPr snapToGrid="0">
      <p:cViewPr varScale="1">
        <p:scale>
          <a:sx n="66" d="100"/>
          <a:sy n="6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5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既存の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ラーニング学習では，学習者に提供した問題が適切であったかの評価方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　法が乏しく，解決する必要がある．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問題の難易度を正しく評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価することで，学習者に適した難易度の問題提供ができると考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08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レベルの定義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7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2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研究背景に従来の英語学習法スライドを挿入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9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4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「聞く」「読む」　＞　「話す」「書く」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「音読」「発音練習」「文法の説明」が多い．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「自分のことや気持ちや考えを英語で書く」「英語で教科書本文の要約を話す」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「即興で自分のことや気持ちや考えを英語で話す」「英語で教科書本文の要約を書く」などの「話す」「書く」活動の実施率は低い．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特に「ディスカッション」「ディベート」は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割未満と低い．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「スタディサプリ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ENGLISH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DMM</a:t>
            </a:r>
            <a:r>
              <a:rPr kumimoji="1" lang="ja-JP" altLang="en-US" dirty="0" smtClean="0"/>
              <a:t>英会話」「」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日本企業の英語力評価指針として</a:t>
            </a:r>
            <a:r>
              <a:rPr kumimoji="1" lang="en-US" altLang="ja-JP" dirty="0" smtClean="0"/>
              <a:t>TOEIC</a:t>
            </a:r>
            <a:r>
              <a:rPr kumimoji="1" lang="ja-JP" altLang="en-US" dirty="0" smtClean="0"/>
              <a:t>点数を基準としている．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9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年の中学生および高校生の英語に関する調査より，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　単語学習から始めようとする人が多い．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③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8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既存の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ラーニング学習では，学習者に提供した問題が適切であったかの評価方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　法が乏しく，解決する必要がある．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問題の難易度を正しく評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価することで，学習者に適した難易度の問題提供ができると考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3</a:t>
            </a:r>
          </a:p>
          <a:p>
            <a:r>
              <a:rPr kumimoji="1" lang="en-US" altLang="ja-JP" dirty="0" smtClean="0"/>
              <a:t>  []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学習者の作った問題の自動診断の研究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0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単語と意味以外の付加価値に成りえる情報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作問初学者は，専門知識が乏しく作成した問題を評価することが困難である．</a:t>
            </a:r>
          </a:p>
          <a:p>
            <a:r>
              <a:rPr kumimoji="1" lang="ja-JP" altLang="en-US" smtClean="0"/>
              <a:t>ｓ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8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生きた英語：実際の日常生活での英会話に使える実践的な英語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1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4491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1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9255"/>
            <a:ext cx="7543801" cy="46298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277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4" y="2910160"/>
            <a:ext cx="7527619" cy="179070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発音学習における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英単語帳作成の学習効果の検証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目的：発音を付加価値とした提案手法の学習効果の検証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データ：英検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級レベルの英単語</a:t>
            </a:r>
            <a:r>
              <a:rPr lang="en-US" altLang="ja-JP" dirty="0" smtClean="0">
                <a:latin typeface="+mn-ea"/>
              </a:rPr>
              <a:t>10</a:t>
            </a:r>
            <a:r>
              <a:rPr lang="ja-JP" altLang="en-US" dirty="0" smtClean="0">
                <a:latin typeface="+mn-ea"/>
              </a:rPr>
              <a:t>個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セットを用意．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被験者：学生</a:t>
            </a:r>
            <a:r>
              <a:rPr lang="en-US" altLang="ja-JP" dirty="0" smtClean="0">
                <a:latin typeface="+mn-ea"/>
              </a:rPr>
              <a:t>5</a:t>
            </a:r>
            <a:r>
              <a:rPr lang="ja-JP" altLang="en-US" dirty="0" smtClean="0">
                <a:latin typeface="+mn-ea"/>
              </a:rPr>
              <a:t>名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手順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１．単語と意味を入力して作成　→　学習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２．単語と意味，発音での作問　→　学習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３．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err="1" smtClean="0">
                <a:latin typeface="+mn-ea"/>
              </a:rPr>
              <a:t>つの</a:t>
            </a:r>
            <a:r>
              <a:rPr lang="ja-JP" altLang="en-US" dirty="0" smtClean="0">
                <a:latin typeface="+mn-ea"/>
              </a:rPr>
              <a:t>学習についてアンケート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ラーニングシステムの構築．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発音記号参照機能の作成．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実験の定義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12</a:t>
            </a:r>
            <a:r>
              <a:rPr lang="ja-JP" altLang="en-US" dirty="0" smtClean="0"/>
              <a:t>月　執筆開始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問題難易度測定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24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2254642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5839" y="3048726"/>
            <a:ext cx="9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43024" y="3016215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 rot="16200000" flipH="1">
            <a:off x="2166337" y="2113620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①作問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320" y="3729981"/>
            <a:ext cx="13834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正答率から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難易度測定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5400000">
            <a:off x="4965249" y="2127521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/>
              <a:t>②解答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9" y="2303879"/>
            <a:ext cx="758748" cy="75874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4731444"/>
            <a:ext cx="755455" cy="75545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6343024" y="5493017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3568527" y="3526183"/>
            <a:ext cx="651125" cy="12052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 smtClean="0"/>
              <a:t>③評価</a:t>
            </a:r>
            <a:endParaRPr kumimoji="1" lang="ja-JP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4965248" y="4568658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④提供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32" y="2249446"/>
            <a:ext cx="813181" cy="813181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3599252" y="3062627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47" y="4825668"/>
            <a:ext cx="813181" cy="813181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3584467" y="5638849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215762" y="4675210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分</a:t>
            </a:r>
            <a:r>
              <a:rPr lang="ja-JP" altLang="en-US" dirty="0" smtClean="0">
                <a:solidFill>
                  <a:schemeClr val="tx1"/>
                </a:solidFill>
              </a:rPr>
              <a:t>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32318" y="1284437"/>
            <a:ext cx="212032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分からない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04859" y="3872657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適した難易度の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</a:t>
            </a:r>
            <a:r>
              <a:rPr lang="ja-JP" altLang="en-US" dirty="0" smtClean="0">
                <a:solidFill>
                  <a:schemeClr val="tx1"/>
                </a:solidFill>
              </a:rPr>
              <a:t>を提供できる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研究動機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単語帳を作成し，投稿する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ラーニング学習には以下の</a:t>
            </a:r>
            <a:r>
              <a:rPr lang="ja-JP" altLang="en-US" dirty="0" err="1" smtClean="0">
                <a:solidFill>
                  <a:schemeClr val="tx1"/>
                </a:solidFill>
                <a:latin typeface="+mn-ea"/>
              </a:rPr>
              <a:t>特徴があ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る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・学習者同士が作問，評価する．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ラーニングの問題点，「わかりやすさ等，教材の品質」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「コースラインナップの多さ」が解決できる．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/>
              <a:t>([</a:t>
            </a:r>
            <a:r>
              <a:rPr lang="en-US" altLang="ja-JP" sz="1600" dirty="0"/>
              <a:t>2]</a:t>
            </a:r>
            <a:r>
              <a:rPr lang="ja-JP" altLang="en-US" sz="1600" dirty="0"/>
              <a:t>：「生活者の</a:t>
            </a:r>
            <a:r>
              <a:rPr lang="en-US" altLang="ja-JP" sz="1600" dirty="0"/>
              <a:t>e</a:t>
            </a:r>
            <a:r>
              <a:rPr lang="ja-JP" altLang="en-US" sz="1600" dirty="0"/>
              <a:t>ラーニング利用状況実態調査</a:t>
            </a:r>
            <a:r>
              <a:rPr lang="ja-JP" altLang="en-US" sz="1600" dirty="0" smtClean="0"/>
              <a:t>」実施結果のご報告</a:t>
            </a:r>
            <a:r>
              <a:rPr lang="en-US" altLang="ja-JP" sz="1600" dirty="0" smtClean="0"/>
              <a:t>)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</a:t>
            </a:r>
            <a:r>
              <a:rPr lang="ja-JP" altLang="en-US" dirty="0" err="1" smtClean="0">
                <a:solidFill>
                  <a:schemeClr val="tx1"/>
                </a:solidFill>
                <a:latin typeface="+mn-ea"/>
              </a:rPr>
              <a:t>学びたいの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ものを作れる．選べる．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作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問による学習効果が期待できる．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作問による学習効果が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98820" y="50272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708029" y="2014768"/>
            <a:ext cx="3406260" cy="40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30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システム全体図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8666" y="3835118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30" y="2985195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21279" y="2287505"/>
            <a:ext cx="278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・作成機能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・共有機能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・発音学習機能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・難易度測定機能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89312" y="3126964"/>
            <a:ext cx="18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9" y="2428306"/>
            <a:ext cx="755455" cy="755455"/>
          </a:xfrm>
          <a:prstGeom prst="rect">
            <a:avLst/>
          </a:prstGeom>
        </p:spPr>
      </p:pic>
      <p:sp>
        <p:nvSpPr>
          <p:cNvPr id="33" name="下矢印 32"/>
          <p:cNvSpPr/>
          <p:nvPr/>
        </p:nvSpPr>
        <p:spPr>
          <a:xfrm rot="5400000">
            <a:off x="4933194" y="2321626"/>
            <a:ext cx="651125" cy="2635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107432" y="2143773"/>
            <a:ext cx="2768787" cy="18451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5400000">
            <a:off x="4666330" y="1478193"/>
            <a:ext cx="644862" cy="21481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屈折矢印 12"/>
          <p:cNvSpPr/>
          <p:nvPr/>
        </p:nvSpPr>
        <p:spPr>
          <a:xfrm>
            <a:off x="4020604" y="4171027"/>
            <a:ext cx="3607973" cy="1472212"/>
          </a:xfrm>
          <a:prstGeom prst="bentUpArrow">
            <a:avLst>
              <a:gd name="adj1" fmla="val 21864"/>
              <a:gd name="adj2" fmla="val 23348"/>
              <a:gd name="adj3" fmla="val 261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3949" y="15531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投稿型</a:t>
            </a:r>
            <a:r>
              <a:rPr lang="en-US" altLang="ja-JP" sz="2400" dirty="0" smtClean="0">
                <a:solidFill>
                  <a:prstClr val="black"/>
                </a:solidFill>
              </a:rPr>
              <a:t>e</a:t>
            </a:r>
            <a:r>
              <a:rPr lang="ja-JP" altLang="en-US" sz="2400" dirty="0" smtClean="0">
                <a:solidFill>
                  <a:prstClr val="black"/>
                </a:solidFill>
              </a:rPr>
              <a:t>ラーニングシステム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042494" y="5066196"/>
            <a:ext cx="2833725" cy="4553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9481" y="5318613"/>
            <a:ext cx="2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④問題の分析結果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810666" y="3932463"/>
            <a:ext cx="3126872" cy="1197174"/>
          </a:xfrm>
          <a:prstGeom prst="downArrow">
            <a:avLst>
              <a:gd name="adj1" fmla="val 42304"/>
              <a:gd name="adj2" fmla="val 530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3136" y="5120237"/>
            <a:ext cx="3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・信頼度評価機能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17988" y="4498639"/>
            <a:ext cx="2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③問題の学習結果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652" y="5689978"/>
            <a:ext cx="30309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問題の分析結果や利用状況を把握することができる．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36941" y="3882419"/>
            <a:ext cx="2314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コースラインナップ</a:t>
            </a:r>
            <a:r>
              <a:rPr lang="ja-JP" altLang="en-US" dirty="0" smtClean="0">
                <a:latin typeface="+mn-ea"/>
              </a:rPr>
              <a:t>の増加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35910" y="3472530"/>
            <a:ext cx="140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①問題投稿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2563" y="2781788"/>
            <a:ext cx="24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②学習分析・評価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難易度レベル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難易度レベルの範囲は，</a:t>
            </a:r>
            <a:r>
              <a:rPr lang="en-US" altLang="ja-JP" dirty="0" smtClean="0">
                <a:latin typeface="+mn-ea"/>
              </a:rPr>
              <a:t>{0.00~100.00}</a:t>
            </a:r>
            <a:r>
              <a:rPr lang="ja-JP" altLang="en-US" dirty="0" smtClean="0">
                <a:latin typeface="+mn-ea"/>
              </a:rPr>
              <a:t>とする．問題作問時</a:t>
            </a:r>
            <a:r>
              <a:rPr lang="ja-JP" altLang="en-US" dirty="0" err="1" smtClean="0">
                <a:latin typeface="+mn-ea"/>
              </a:rPr>
              <a:t>お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よび学習者登録時にデフォルトで</a:t>
            </a:r>
            <a:r>
              <a:rPr lang="en-US" altLang="ja-JP" dirty="0" smtClean="0">
                <a:latin typeface="+mn-ea"/>
              </a:rPr>
              <a:t>50.00</a:t>
            </a:r>
            <a:r>
              <a:rPr lang="ja-JP" altLang="en-US" dirty="0" smtClean="0">
                <a:latin typeface="+mn-ea"/>
              </a:rPr>
              <a:t>を設定する．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学習者レベルの変動時の例を以下に示す．</a:t>
            </a:r>
            <a:r>
              <a:rPr lang="en-US" altLang="ja-JP" sz="1600" dirty="0" smtClean="0">
                <a:latin typeface="+mn-ea"/>
              </a:rPr>
              <a:t>(</a:t>
            </a:r>
            <a:r>
              <a:rPr lang="ja-JP" altLang="en-US" sz="1600" dirty="0" smtClean="0">
                <a:latin typeface="+mn-ea"/>
              </a:rPr>
              <a:t>学習者レベル＞問題レベルの場合</a:t>
            </a:r>
            <a:r>
              <a:rPr lang="en-US" altLang="ja-JP" sz="1600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・誤答率</a:t>
            </a:r>
            <a:r>
              <a:rPr lang="ja-JP" altLang="en-US" dirty="0">
                <a:latin typeface="+mn-ea"/>
              </a:rPr>
              <a:t>だけ学習者レベルを問題レベルに近づける．      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学習者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50.00</a:t>
            </a:r>
            <a:r>
              <a:rPr lang="ja-JP" altLang="en-US" dirty="0" err="1" smtClean="0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問題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40.00</a:t>
            </a:r>
            <a:r>
              <a:rPr lang="ja-JP" altLang="en-US" dirty="0" err="1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誤答率</a:t>
            </a:r>
            <a:r>
              <a:rPr lang="en-US" altLang="ja-JP" dirty="0" smtClean="0">
                <a:latin typeface="+mn-ea"/>
              </a:rPr>
              <a:t>20.00</a:t>
            </a:r>
            <a:r>
              <a:rPr lang="en-US" altLang="ja-JP" dirty="0">
                <a:latin typeface="+mn-ea"/>
              </a:rPr>
              <a:t>%(2/10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→</a:t>
            </a:r>
            <a:r>
              <a:rPr lang="en-US" altLang="ja-JP" dirty="0">
                <a:latin typeface="+mn-ea"/>
              </a:rPr>
              <a:t>50.00-(50.00-40.00)*20.00%=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48.00</a:t>
            </a:r>
            <a:r>
              <a:rPr lang="en-US" altLang="ja-JP" dirty="0">
                <a:latin typeface="+mn-ea"/>
              </a:rPr>
              <a:t>  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→学習者レベルは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48.00</a:t>
            </a:r>
            <a:r>
              <a:rPr lang="ja-JP" altLang="en-US" dirty="0" smtClean="0">
                <a:latin typeface="+mn-ea"/>
              </a:rPr>
              <a:t>となる．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100.00%</a:t>
            </a:r>
            <a:r>
              <a:rPr lang="ja-JP" altLang="en-US" dirty="0">
                <a:latin typeface="+mn-ea"/>
              </a:rPr>
              <a:t>だと，学習者レベルは変動</a:t>
            </a:r>
            <a:r>
              <a:rPr lang="ja-JP" altLang="en-US" dirty="0" smtClean="0">
                <a:latin typeface="+mn-ea"/>
              </a:rPr>
              <a:t>しない．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0.00%</a:t>
            </a:r>
            <a:r>
              <a:rPr lang="ja-JP" altLang="en-US" dirty="0">
                <a:latin typeface="+mn-ea"/>
              </a:rPr>
              <a:t>だと，学習者レベルは問題レベルになる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あらゆる</a:t>
            </a:r>
            <a:r>
              <a:rPr lang="ja-JP" altLang="en-US" dirty="0"/>
              <a:t>相関係数を計算しその平均を</a:t>
            </a:r>
            <a:r>
              <a:rPr lang="ja-JP" altLang="en-US" dirty="0" smtClean="0"/>
              <a:t>とる．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α</a:t>
            </a:r>
            <a:r>
              <a:rPr lang="en-US" altLang="ja-JP" dirty="0" smtClean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/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-1) × </a:t>
            </a:r>
            <a:r>
              <a:rPr lang="en-US" altLang="ja-JP" dirty="0" smtClean="0">
                <a:latin typeface="+mn-ea"/>
              </a:rPr>
              <a:t>{</a:t>
            </a:r>
            <a:r>
              <a:rPr lang="en-US" altLang="ja-JP" dirty="0">
                <a:latin typeface="+mn-ea"/>
              </a:rPr>
              <a:t>1-(</a:t>
            </a:r>
            <a:r>
              <a:rPr lang="ja-JP" altLang="en-US" dirty="0" smtClean="0">
                <a:latin typeface="+mn-ea"/>
              </a:rPr>
              <a:t>各問題の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ja-JP" altLang="en-US" dirty="0">
                <a:latin typeface="+mn-ea"/>
              </a:rPr>
              <a:t>の合計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合計点の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en-US" altLang="ja-JP" dirty="0" smtClean="0">
                <a:latin typeface="+mn-ea"/>
              </a:rPr>
              <a:t>)}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n-ea"/>
              </a:rPr>
              <a:t>0</a:t>
            </a:r>
            <a:r>
              <a:rPr lang="ja-JP" altLang="en-US" dirty="0" smtClean="0">
                <a:latin typeface="+mn-ea"/>
              </a:rPr>
              <a:t>が信頼度最低，１が信頼度最高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84" y="3884393"/>
            <a:ext cx="3131716" cy="2386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9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従来の英語の学習法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/>
              <a:t>テキストを使った</a:t>
            </a:r>
            <a:r>
              <a:rPr lang="ja-JP" altLang="en-US" dirty="0">
                <a:solidFill>
                  <a:srgbClr val="FF0000"/>
                </a:solidFill>
              </a:rPr>
              <a:t>「受動的な学習</a:t>
            </a:r>
            <a:r>
              <a:rPr lang="ja-JP" altLang="en-US" dirty="0" smtClean="0">
                <a:solidFill>
                  <a:srgbClr val="FF0000"/>
                </a:solidFill>
              </a:rPr>
              <a:t>」</a:t>
            </a:r>
            <a:r>
              <a:rPr lang="ja-JP" altLang="en-US" dirty="0" smtClean="0"/>
              <a:t>が多い，</a:t>
            </a:r>
            <a:r>
              <a:rPr lang="ja-JP" altLang="en-US" dirty="0"/>
              <a:t>「英語の基礎力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ja-JP" altLang="en-US" dirty="0"/>
              <a:t>重視している</a:t>
            </a:r>
            <a:r>
              <a:rPr lang="en-US" altLang="ja-JP" dirty="0" smtClean="0"/>
              <a:t>.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j-ea"/>
                <a:ea typeface="+mj-ea"/>
              </a:rPr>
              <a:t>e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既</a:t>
            </a:r>
            <a:r>
              <a:rPr lang="ja-JP" altLang="en-US" dirty="0"/>
              <a:t>に</a:t>
            </a:r>
            <a:r>
              <a:rPr lang="en-US" altLang="ja-JP" dirty="0"/>
              <a:t>e</a:t>
            </a:r>
            <a:r>
              <a:rPr lang="ja-JP" altLang="en-US" dirty="0"/>
              <a:t>ラーニングを導入している大学の多くが、</a:t>
            </a:r>
            <a:r>
              <a:rPr lang="ja-JP" altLang="en-US" dirty="0">
                <a:solidFill>
                  <a:srgbClr val="FF0000"/>
                </a:solidFill>
              </a:rPr>
              <a:t>「コンテンツ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作成</a:t>
            </a:r>
            <a:r>
              <a:rPr lang="ja-JP" altLang="en-US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を導入上の課題としている．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1" y="3643086"/>
            <a:ext cx="2921635" cy="2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の英語の勉強法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中学校および高校の授業では、音読，発音練習，文法の説明などの「聞く」「読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lang="ja-JP" altLang="en-US" sz="6400" dirty="0" smtClean="0"/>
              <a:t>む」活動が中心． </a:t>
            </a:r>
            <a:r>
              <a:rPr lang="en-US" altLang="ja-JP" sz="6400" dirty="0" smtClean="0"/>
              <a:t>(</a:t>
            </a:r>
            <a:r>
              <a:rPr lang="ja-JP" altLang="en-US" sz="6400" dirty="0" smtClean="0"/>
              <a:t>中高の英語指導に関する実態調査</a:t>
            </a:r>
            <a:r>
              <a:rPr lang="en-US" altLang="ja-JP" sz="6400" dirty="0" smtClean="0"/>
              <a:t>2015</a:t>
            </a:r>
            <a:r>
              <a:rPr lang="ja-JP" altLang="en-US" sz="6400" dirty="0" smtClean="0"/>
              <a:t>より</a:t>
            </a:r>
            <a:r>
              <a:rPr lang="en-US" altLang="ja-JP" sz="6400" dirty="0" smtClean="0"/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→テキストを使った</a:t>
            </a:r>
            <a:r>
              <a:rPr lang="ja-JP" altLang="en-US" sz="6400" dirty="0" smtClean="0">
                <a:solidFill>
                  <a:srgbClr val="FF0000"/>
                </a:solidFill>
              </a:rPr>
              <a:t>「受動的な学習」</a:t>
            </a:r>
            <a:r>
              <a:rPr lang="ja-JP" altLang="en-US" sz="6400" dirty="0" smtClean="0"/>
              <a:t>が多く，「英語の基礎力」を重視している</a:t>
            </a:r>
            <a:r>
              <a:rPr lang="en-US" altLang="ja-JP" sz="6400" dirty="0" smtClean="0"/>
              <a:t>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sz="6400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社会人は</a:t>
            </a:r>
            <a:r>
              <a:rPr lang="en-US" altLang="ja-JP" sz="6400" dirty="0" smtClean="0"/>
              <a:t>TOEIC</a:t>
            </a:r>
            <a:r>
              <a:rPr lang="ja-JP" altLang="en-US" sz="6400" dirty="0" smtClean="0"/>
              <a:t>やオンライン</a:t>
            </a:r>
            <a:r>
              <a:rPr lang="ja-JP" altLang="en-US" sz="6400" dirty="0"/>
              <a:t>英語学習</a:t>
            </a:r>
            <a:r>
              <a:rPr lang="ja-JP" altLang="en-US" sz="6400" dirty="0" smtClean="0"/>
              <a:t>サービス，英</a:t>
            </a:r>
            <a:r>
              <a:rPr lang="ja-JP" altLang="en-US" sz="6400" dirty="0"/>
              <a:t>会話</a:t>
            </a:r>
            <a:r>
              <a:rPr lang="ja-JP" altLang="en-US" sz="6400" dirty="0" smtClean="0"/>
              <a:t>講座などが中心．</a:t>
            </a:r>
            <a:endParaRPr lang="en-US" altLang="ja-JP" sz="6400" dirty="0"/>
          </a:p>
          <a:p>
            <a:pPr marL="0" indent="0">
              <a:lnSpc>
                <a:spcPts val="2000"/>
              </a:lnSpc>
              <a:buNone/>
            </a:pPr>
            <a:r>
              <a:rPr kumimoji="1" lang="ja-JP" altLang="en-US" sz="6400" dirty="0" smtClean="0"/>
              <a:t>→</a:t>
            </a:r>
            <a:r>
              <a:rPr kumimoji="1" lang="en-US" altLang="ja-JP" sz="6400" dirty="0" smtClean="0"/>
              <a:t>TOEIC</a:t>
            </a:r>
            <a:r>
              <a:rPr kumimoji="1" lang="ja-JP" altLang="en-US" sz="6400" dirty="0" smtClean="0"/>
              <a:t>は日本企業の英語学習評価指針として基準とされて</a:t>
            </a:r>
            <a:r>
              <a:rPr lang="ja-JP" altLang="en-US" sz="6400" dirty="0" smtClean="0"/>
              <a:t>おり，問題集による座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　学が多い</a:t>
            </a:r>
            <a:r>
              <a:rPr kumimoji="1" lang="ja-JP" altLang="en-US" sz="6400" dirty="0" smtClean="0"/>
              <a:t>．社会人になるとテキストの例文だけを覚える「受動的な学習」では</a:t>
            </a:r>
            <a:r>
              <a:rPr kumimoji="1" lang="ja-JP" altLang="en-US" sz="6400" dirty="0" err="1" smtClean="0"/>
              <a:t>な</a:t>
            </a:r>
            <a:endParaRPr kumimoji="1"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kumimoji="1" lang="ja-JP" altLang="en-US" sz="6400" dirty="0" smtClean="0"/>
              <a:t>く，「実践的な会話力」が重視している</a:t>
            </a:r>
            <a:r>
              <a:rPr kumimoji="1" lang="en-US" altLang="ja-JP" sz="6400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英語学習の中で英単語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を覚える際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，単語帳や単語アプリ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(e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ニング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を利用する人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が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多い．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中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高生の英語学習のつまづきの原因の上位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・単語を覚えるのが苦手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・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学習習慣がついていない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([1]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</a:rPr>
              <a:t>：中高の英語指導に関する実態調査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2015)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→単語学習から始めようとするが苦手とする人が多い．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単語帳を使った学習は，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単語と意味を覚えるだけの単純な記憶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学習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を繰り返してしまうという問題点がある．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03" y="2191906"/>
            <a:ext cx="1503950" cy="15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20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利用</a:t>
            </a:r>
            <a:r>
              <a:rPr lang="ja-JP" altLang="en-US" sz="4400" dirty="0"/>
              <a:t>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21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研究動機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単語帳を自らが作成する際に，以下のメリットがある．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学びたいもの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を作れる．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・中学校および高校の授業で多い，テキストを使った「受動的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な学習」と差別化できる．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([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1]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：中高の英語指導に関する実態調査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2015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作問による学習効果が期待できる．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作問する際に，単語と意味以外の付加価値を追加することで，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単純な記憶学習から，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英単語に対してより深い理解が得られる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学習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に変わると考えられる．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10851" y="4606116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[1]</a:t>
            </a:r>
            <a:r>
              <a:rPr lang="ja-JP" altLang="en-US" dirty="0" smtClean="0"/>
              <a:t>：中高の英語指導に関する実態調査</a:t>
            </a:r>
            <a:r>
              <a:rPr lang="en-US" altLang="ja-JP" dirty="0" smtClean="0"/>
              <a:t>2015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ベネッセ教育総合研究所，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 smtClean="0"/>
              <a:t>　・中学校高校を対象に，英語に対する意識調査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dirty="0" smtClean="0"/>
              <a:t>[2]</a:t>
            </a:r>
            <a:r>
              <a:rPr lang="ja-JP" altLang="en-US" dirty="0" smtClean="0"/>
              <a:t>：「生活者の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ラーニング利用状況実態調査」実施結果のご報告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日本イーラーニングコンソシアム，</a:t>
            </a:r>
            <a:r>
              <a:rPr lang="en-US" altLang="ja-JP" sz="1600" dirty="0" smtClean="0"/>
              <a:t>2016)</a:t>
            </a:r>
          </a:p>
          <a:p>
            <a:pPr marL="0" indent="0">
              <a:buNone/>
            </a:pPr>
            <a:r>
              <a:rPr lang="ja-JP" altLang="en-US" sz="1600" dirty="0" smtClean="0"/>
              <a:t>　・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ラーニング利用状況，市場動向の調査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1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[3]</a:t>
            </a:r>
            <a:r>
              <a:rPr lang="ja-JP" altLang="en-US" dirty="0" smtClean="0"/>
              <a:t>：作問演習システム「</a:t>
            </a:r>
            <a:r>
              <a:rPr lang="en-US" altLang="ja-JP" dirty="0" err="1" smtClean="0"/>
              <a:t>CollabTest</a:t>
            </a:r>
            <a:r>
              <a:rPr lang="ja-JP" altLang="en-US" dirty="0" smtClean="0"/>
              <a:t>」利用による学習効果の検証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創価大学工学部：高木・坂部</a:t>
            </a:r>
            <a:r>
              <a:rPr lang="ja-JP" altLang="en-US" sz="1600" dirty="0"/>
              <a:t>・</a:t>
            </a:r>
            <a:r>
              <a:rPr lang="ja-JP" altLang="en-US" sz="1600" dirty="0" smtClean="0"/>
              <a:t>勅使河原，全国大学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活用教育方法研究発表会，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2009)</a:t>
            </a:r>
          </a:p>
          <a:p>
            <a:pPr marL="0" indent="0">
              <a:buNone/>
            </a:pPr>
            <a:r>
              <a:rPr lang="ja-JP" altLang="en-US" sz="1600" dirty="0" smtClean="0"/>
              <a:t>　・学習者が問題を作成し，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ラーニングで収集した後，その問題でテストする．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・従来の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ラーニングとは異なった特徴がある．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</a:rPr>
              <a:t>付加価値に成り得る情報例を以下に挙げる．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・発音記号　　　・舌の動き　　・</a:t>
            </a:r>
            <a:r>
              <a:rPr lang="ja-JP" altLang="en-US" dirty="0">
                <a:solidFill>
                  <a:schemeClr val="tx1"/>
                </a:solidFill>
              </a:rPr>
              <a:t>写真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・発音音声　　　・関連語　　　・絵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・アクセント　　・類義語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発音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を付加価値として作問し学習した際，英単語に対してより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深い理解が得られる学習に成り得るのか．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29243" y="373755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17" y="1589102"/>
            <a:ext cx="2337046" cy="1965072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>
            <a:off x="1266939" y="4888593"/>
            <a:ext cx="1762699" cy="980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単語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6277777" y="4888592"/>
            <a:ext cx="1762699" cy="980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発音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772358" y="4888592"/>
            <a:ext cx="1762699" cy="980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意味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93249" y="5194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98668" y="5194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提案システム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単語帳を作成</a:t>
            </a:r>
            <a:r>
              <a:rPr lang="ja-JP" altLang="en-US" dirty="0">
                <a:latin typeface="+mn-ea"/>
              </a:rPr>
              <a:t>・</a:t>
            </a:r>
            <a:r>
              <a:rPr lang="ja-JP" altLang="en-US" dirty="0" smtClean="0">
                <a:latin typeface="+mn-ea"/>
              </a:rPr>
              <a:t>投稿・学習することができる</a:t>
            </a:r>
            <a:r>
              <a:rPr lang="en-US" altLang="ja-JP" dirty="0" smtClean="0">
                <a:latin typeface="+mn-ea"/>
              </a:rPr>
              <a:t>e</a:t>
            </a:r>
            <a:r>
              <a:rPr lang="ja-JP" altLang="en-US" dirty="0" smtClean="0">
                <a:latin typeface="+mn-ea"/>
              </a:rPr>
              <a:t>ラーニングシステ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ムを</a:t>
            </a:r>
            <a:r>
              <a:rPr lang="ja-JP" altLang="en-US" dirty="0">
                <a:latin typeface="+mn-ea"/>
              </a:rPr>
              <a:t>構築する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発音記号を自動で参照する機能を作成．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自分</a:t>
            </a:r>
            <a:r>
              <a:rPr lang="ja-JP" altLang="en-US" dirty="0">
                <a:latin typeface="+mn-ea"/>
              </a:rPr>
              <a:t>以外の学習者が投稿した単語帳での学習も可能にする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評価機能を追加する．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613464" y="3746867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本研究</a:t>
            </a:r>
            <a:r>
              <a:rPr lang="ja-JP" altLang="en-US" dirty="0" smtClean="0"/>
              <a:t>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単語帳に発音記号を付加する．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出題</a:t>
            </a:r>
            <a:r>
              <a:rPr lang="ja-JP" altLang="en-US" dirty="0" smtClean="0">
                <a:latin typeface="+mn-ea"/>
              </a:rPr>
              <a:t>された問題に対し，発音記号を意識しながら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発音して解答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する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日常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生活での英会話に使える実践的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な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英単語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覚えることが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きる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．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613464" y="2919553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4" y="3809987"/>
            <a:ext cx="2366790" cy="20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英語をコンピュータに発音させる機能を作成．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e</a:t>
            </a:r>
            <a:r>
              <a:rPr lang="ja-JP" altLang="en-US" dirty="0" smtClean="0"/>
              <a:t>ラーニングシステムのデータベース設計．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1" y="2191906"/>
            <a:ext cx="3545838" cy="15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5694</TotalTime>
  <Words>1227</Words>
  <Application>Microsoft Office PowerPoint</Application>
  <PresentationFormat>画面に合わせる (4:3)</PresentationFormat>
  <Paragraphs>368</Paragraphs>
  <Slides>21</Slides>
  <Notes>21</Notes>
  <HiddenSlides>10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メイリオ</vt:lpstr>
      <vt:lpstr>Calibri</vt:lpstr>
      <vt:lpstr>Wingdings</vt:lpstr>
      <vt:lpstr>レトロスペクト</vt:lpstr>
      <vt:lpstr>発音学習における 英単語帳作成の学習効果の検証</vt:lpstr>
      <vt:lpstr>研究背景</vt:lpstr>
      <vt:lpstr>研究動機</vt:lpstr>
      <vt:lpstr>関連研究(1)</vt:lpstr>
      <vt:lpstr>関連研究(2)</vt:lpstr>
      <vt:lpstr>研究課題</vt:lpstr>
      <vt:lpstr>提案システム</vt:lpstr>
      <vt:lpstr>本研究のアプローチ</vt:lpstr>
      <vt:lpstr>実装</vt:lpstr>
      <vt:lpstr>実験</vt:lpstr>
      <vt:lpstr>今後の予定</vt:lpstr>
      <vt:lpstr>問題難易度測定</vt:lpstr>
      <vt:lpstr>研究動機</vt:lpstr>
      <vt:lpstr>システム全体図</vt:lpstr>
      <vt:lpstr>難易度レベル</vt:lpstr>
      <vt:lpstr>信頼度の測定</vt:lpstr>
      <vt:lpstr>研究背景</vt:lpstr>
      <vt:lpstr>信頼度の測定</vt:lpstr>
      <vt:lpstr>従来の英語の勉強法</vt:lpstr>
      <vt:lpstr>システム概要図</vt:lpstr>
      <vt:lpstr>システム利用図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530</cp:revision>
  <cp:lastPrinted>2017-07-26T00:43:25Z</cp:lastPrinted>
  <dcterms:created xsi:type="dcterms:W3CDTF">2017-06-01T04:25:56Z</dcterms:created>
  <dcterms:modified xsi:type="dcterms:W3CDTF">2017-12-20T04:44:41Z</dcterms:modified>
</cp:coreProperties>
</file>