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2"/>
  </p:notesMasterIdLst>
  <p:sldIdLst>
    <p:sldId id="258" r:id="rId2"/>
    <p:sldId id="257" r:id="rId3"/>
    <p:sldId id="262" r:id="rId4"/>
    <p:sldId id="266" r:id="rId5"/>
    <p:sldId id="289" r:id="rId6"/>
    <p:sldId id="284" r:id="rId7"/>
    <p:sldId id="287" r:id="rId8"/>
    <p:sldId id="279" r:id="rId9"/>
    <p:sldId id="273" r:id="rId10"/>
    <p:sldId id="288" r:id="rId11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5" autoAdjust="0"/>
    <p:restoredTop sz="87648" autoAdjust="0"/>
  </p:normalViewPr>
  <p:slideViewPr>
    <p:cSldViewPr snapToGrid="0">
      <p:cViewPr varScale="1">
        <p:scale>
          <a:sx n="80" d="100"/>
          <a:sy n="80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D382-5EFA-4787-97AE-0C78CEB55C69}" type="datetimeFigureOut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283CA-159D-4A17-A687-F1B0EF099F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48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27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9350" y="1233488"/>
            <a:ext cx="4437063" cy="33289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上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ラーニングでの振り返り学習向けにオンライン上でホワイトボードとチャットを連携させるシステムの構築．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下　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動画でホワイトボードを撮影，下線部が引かれた文字部分について，時間軸に合わせて動画と合わせて提示するシステム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89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588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発言者の内容を理解したら，聞き手が物理ボタンを押す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物理ボタンが押されたら，発言者とホワイトボードを撮影，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データベースに記録する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データベースに保存した上で，チャットシステムに押された数と画像を投稿する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10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283CA-159D-4A17-A687-F1B0EF099FF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77A9-A63C-403F-AFF0-339AF2A3EF1F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56BD2-A6D6-4397-A50C-039B80AA6CA9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7CC1E-32A9-44C8-AC4E-68ECAC0C7436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92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2A0A-5145-45C3-9B8D-9BE512E63FE0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6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BBD68-D4C6-4169-87DA-22DB835F22AD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4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DBA1-60A1-40C5-BA25-970A86745DE4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47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112DF-924B-45A0-95A1-460D63802CA0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58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C7DD-2E0F-4F59-BE2B-E05EEC705CE4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95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2AE3-4CBF-4464-8509-56352FC86D60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63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BDB4EDE-D972-4C22-846D-6EEA4AA07266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43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A941-05F6-4FFF-A920-018F974FD52B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91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6485AE3-82CC-44B9-9EC6-A17EE9F75CE2}" type="datetime1">
              <a:rPr kumimoji="1" lang="ja-JP" altLang="en-US" smtClean="0"/>
              <a:t>2017/10/11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FE7068-0EB7-48D5-A1FD-50DB69D733E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3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2557" y="1511177"/>
            <a:ext cx="8298886" cy="2852737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ソフトウェア開発の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議論における</a:t>
            </a:r>
            <a: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タグ付け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を利用した</a:t>
            </a:r>
            <a:r>
              <a:rPr kumimoji="1" lang="ja-JP" altLang="en-US" sz="3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情報連結の提案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>
          <a:xfrm>
            <a:off x="628650" y="4562476"/>
            <a:ext cx="7886700" cy="1500187"/>
          </a:xfrm>
        </p:spPr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学籍番号：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1421030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氏名：石川 俊明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指導教員：鷹野孝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典 准教授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4"/>
          <p:cNvSpPr txBox="1">
            <a:spLocks/>
          </p:cNvSpPr>
          <p:nvPr/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smtClean="0"/>
              <a:t>1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97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今後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の課題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ラベル＝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物理ボタンだと多くのボタンが必要となってしまう．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現在と過去を結びつける良いタグが見つかるとは限らない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音声からのラベル付けは音声認識の研究になってしまう．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タグ毎の投稿数から「重要度」を取るの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か，タグを付けた人から「重要度」を取るのかが定まっていない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従来の手法の設定と提案方式の比較方法について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研究背景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2</a:t>
            </a:fld>
            <a:endParaRPr kumimoji="1" lang="ja-JP" altLang="en-US" sz="18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1029352" y="1998071"/>
            <a:ext cx="7131015" cy="35830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グループや組織で意見交換をする場では，参加者各自でメモを取ったり，議事録を残すことで必要な情報を記録している．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議論のメンバーが変わる事で，同じ組織でも似たような話を何度もすることがある．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17" y="4096269"/>
            <a:ext cx="1199053" cy="14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関連研究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17997" y="2053346"/>
            <a:ext cx="7270955" cy="354808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履歴再生機能を備えたオンラインホワイトボード・チャット連携システム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2010/05/14,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情報処理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学会 教育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学習支援情報システム（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）研究会）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ホワイトボードを用いた議論の構造化に基づく議論想起支援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b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2011/03/02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情報処理</a:t>
            </a:r>
            <a:r>
              <a:rPr lang="zh-CN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学会 全国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大会講演論文集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簡易書式によるホワイトボード動画を対象としたインデックス抽出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2011/03/02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情報処理</a:t>
            </a:r>
            <a:r>
              <a:rPr lang="zh-CN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学会 全国</a:t>
            </a:r>
            <a:r>
              <a:rPr lang="zh-CN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大会講演論文集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書き込みの時間軸表示によるホワイトボードログの振り返り支援システムの実装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』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2012/09/14,</a:t>
            </a: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情報処理学会 電子化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知的財産・社会基盤研究会）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3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447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研究動機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9352" y="1998071"/>
            <a:ext cx="7131015" cy="35830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ソフトウェア開発で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は，ソフトウェアや開発に関する情報を共有するため，意見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の交換を何度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する機会がある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何度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も意見を交換していくなかで，「この人に実装を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任せれば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早く終わったのに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」といった振り返りをする事がある．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過去に取り上げた問題解決の手法やアイデアを確認する事で，現在の問題を素早く解決出来る仕組みが欲しい．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4</a:t>
            </a:fld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192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議論をタグに置き換える例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80910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ゼミの場合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「研究のアイデア」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「実装のアイデア」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「情報共有のあり方」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01168" lvl="1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01168" lvl="1" indent="0">
              <a:buNone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→タグとして考えると「研究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」「実装」「アイデア」「アドバイス」などが挙げられる．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勉強会の場合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PHP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の使い方」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JavaScript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の使い方」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の使い方」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「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の使い方」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201168" lvl="1" indent="0">
              <a:buNone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→タグとして考えると「プログラミング」「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サービス」が挙げられる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9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332660"/>
            <a:ext cx="7543800" cy="1450757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本研究のアプローチ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6</a:t>
            </a:fld>
            <a:endParaRPr kumimoji="1" lang="ja-JP" altLang="en-US" sz="1800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3628" y="1989738"/>
            <a:ext cx="7182464" cy="3656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物理ボタンを利用し，議論にタグを付けて議論を記録する．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現在と過去の議論をタグで紐付け，新しい議論での参考情報として利用する．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89798" y="5074301"/>
            <a:ext cx="3610099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効率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のよい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議論</a:t>
            </a:r>
            <a:r>
              <a:rPr kumimoji="1"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に繋げられる．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4035380" y="4407548"/>
            <a:ext cx="1118937" cy="49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 descr="C:\Users\1421030\Desktop\d3a406ba34ef4edf2528126bb6ea1c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27" y="2456819"/>
            <a:ext cx="4459647" cy="1206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8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提案システム図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 descr="C:\Users\1421030\Desktop\580dec41bab51de079c75c64fbaa0b07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2175" r="5310"/>
          <a:stretch/>
        </p:blipFill>
        <p:spPr bwMode="auto">
          <a:xfrm>
            <a:off x="2652383" y="1940719"/>
            <a:ext cx="3884952" cy="39283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4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実装システム図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8</a:t>
            </a:fld>
            <a:endParaRPr kumimoji="1" lang="ja-JP" altLang="en-US" sz="1800" dirty="0"/>
          </a:p>
        </p:txBody>
      </p:sp>
      <p:sp>
        <p:nvSpPr>
          <p:cNvPr id="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09387" y="5177213"/>
            <a:ext cx="6709591" cy="28947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オンラインでの共有として、研究室で利用している</a:t>
            </a:r>
            <a: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チャットサービスを利用する</a:t>
            </a: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ja-JP" sz="1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309387" y="1982873"/>
            <a:ext cx="6658632" cy="3214389"/>
            <a:chOff x="1390529" y="2022285"/>
            <a:chExt cx="6658632" cy="3214389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390529" y="2022285"/>
              <a:ext cx="888762" cy="1206444"/>
              <a:chOff x="1269231" y="3878283"/>
              <a:chExt cx="888762" cy="1206444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9231" y="3878283"/>
                <a:ext cx="820772" cy="820772"/>
              </a:xfrm>
              <a:prstGeom prst="rect">
                <a:avLst/>
              </a:prstGeom>
            </p:spPr>
          </p:pic>
          <p:sp>
            <p:nvSpPr>
              <p:cNvPr id="21" name="テキスト ボックス 20"/>
              <p:cNvSpPr txBox="1"/>
              <p:nvPr/>
            </p:nvSpPr>
            <p:spPr>
              <a:xfrm>
                <a:off x="1269231" y="4715395"/>
                <a:ext cx="88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発言者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23" name="テキスト ボックス 22"/>
            <p:cNvSpPr txBox="1"/>
            <p:nvPr/>
          </p:nvSpPr>
          <p:spPr>
            <a:xfrm>
              <a:off x="2286747" y="2092627"/>
              <a:ext cx="1243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文字や図を書き出す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172349" y="2088108"/>
              <a:ext cx="12432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内容を</a:t>
              </a:r>
              <a: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/>
              </a:r>
              <a:br>
                <a:rPr kumimoji="1"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</a:b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確認する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755" y="2022285"/>
              <a:ext cx="1452950" cy="8176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35" name="右矢印 34"/>
            <p:cNvSpPr/>
            <p:nvPr/>
          </p:nvSpPr>
          <p:spPr>
            <a:xfrm>
              <a:off x="2425612" y="2606442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6465465" y="4713455"/>
              <a:ext cx="1085351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ラベル付き物理ボタン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右矢印 44"/>
            <p:cNvSpPr/>
            <p:nvPr/>
          </p:nvSpPr>
          <p:spPr>
            <a:xfrm rot="10800000">
              <a:off x="5183708" y="2602823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右矢印 45"/>
            <p:cNvSpPr/>
            <p:nvPr/>
          </p:nvSpPr>
          <p:spPr>
            <a:xfrm rot="5400000">
              <a:off x="6430440" y="3395840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963810" y="3266848"/>
              <a:ext cx="108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各自押して貰う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grpSp>
          <p:nvGrpSpPr>
            <p:cNvPr id="17" name="グループ化 16"/>
            <p:cNvGrpSpPr/>
            <p:nvPr/>
          </p:nvGrpSpPr>
          <p:grpSpPr>
            <a:xfrm>
              <a:off x="6243933" y="2022285"/>
              <a:ext cx="1159073" cy="1034524"/>
              <a:chOff x="6703271" y="1985373"/>
              <a:chExt cx="1159073" cy="1034524"/>
            </a:xfrm>
          </p:grpSpPr>
          <p:pic>
            <p:nvPicPr>
              <p:cNvPr id="25" name="図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03271" y="1987055"/>
                <a:ext cx="597619" cy="597619"/>
              </a:xfrm>
              <a:prstGeom prst="rect">
                <a:avLst/>
              </a:prstGeom>
            </p:spPr>
          </p:pic>
          <p:pic>
            <p:nvPicPr>
              <p:cNvPr id="49" name="図 4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3632" y="1985373"/>
                <a:ext cx="608712" cy="608712"/>
              </a:xfrm>
              <a:prstGeom prst="rect">
                <a:avLst/>
              </a:prstGeom>
            </p:spPr>
          </p:pic>
          <p:sp>
            <p:nvSpPr>
              <p:cNvPr id="52" name="テキスト ボックス 51"/>
              <p:cNvSpPr txBox="1"/>
              <p:nvPr/>
            </p:nvSpPr>
            <p:spPr>
              <a:xfrm>
                <a:off x="6856509" y="2650565"/>
                <a:ext cx="888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聞き手</a:t>
                </a:r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54" name="グループ化 53"/>
            <p:cNvGrpSpPr/>
            <p:nvPr/>
          </p:nvGrpSpPr>
          <p:grpSpPr>
            <a:xfrm>
              <a:off x="2210877" y="3558570"/>
              <a:ext cx="1274594" cy="1404973"/>
              <a:chOff x="3545253" y="3555279"/>
              <a:chExt cx="1274594" cy="1404973"/>
            </a:xfrm>
          </p:grpSpPr>
          <p:pic>
            <p:nvPicPr>
              <p:cNvPr id="55" name="図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4203" y="3555279"/>
                <a:ext cx="854779" cy="854779"/>
              </a:xfrm>
              <a:prstGeom prst="rect">
                <a:avLst/>
              </a:prstGeom>
            </p:spPr>
          </p:pic>
          <p:sp>
            <p:nvSpPr>
              <p:cNvPr id="56" name="テキスト ボックス 55"/>
              <p:cNvSpPr txBox="1"/>
              <p:nvPr/>
            </p:nvSpPr>
            <p:spPr>
              <a:xfrm>
                <a:off x="3545253" y="4437032"/>
                <a:ext cx="12745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議論</a:t>
                </a:r>
                <a:r>
                  <a:rPr kumimoji="1"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内容</a:t>
                </a:r>
                <a:r>
                  <a:rPr kumimoji="1" lang="en-US" altLang="ja-JP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/>
                </a:r>
                <a:br>
                  <a:rPr kumimoji="1" lang="en-US" altLang="ja-JP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kumimoji="1" lang="ja-JP" altLang="en-US" sz="14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データベース</a:t>
                </a:r>
                <a:endParaRPr kumimoji="1"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59" name="右矢印 58"/>
            <p:cNvSpPr/>
            <p:nvPr/>
          </p:nvSpPr>
          <p:spPr>
            <a:xfrm rot="2700000">
              <a:off x="1719755" y="3345563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3422295" y="2875559"/>
              <a:ext cx="1642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ホワイトボード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右矢印 61"/>
            <p:cNvSpPr/>
            <p:nvPr/>
          </p:nvSpPr>
          <p:spPr>
            <a:xfrm rot="8100000">
              <a:off x="3144954" y="3327214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右矢印 62"/>
            <p:cNvSpPr/>
            <p:nvPr/>
          </p:nvSpPr>
          <p:spPr>
            <a:xfrm>
              <a:off x="3582958" y="4119437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6589" y="3615035"/>
              <a:ext cx="846518" cy="846518"/>
            </a:xfrm>
            <a:prstGeom prst="rect">
              <a:avLst/>
            </a:prstGeom>
          </p:spPr>
        </p:pic>
        <p:sp>
          <p:nvSpPr>
            <p:cNvPr id="64" name="右矢印 63"/>
            <p:cNvSpPr/>
            <p:nvPr/>
          </p:nvSpPr>
          <p:spPr>
            <a:xfrm rot="10800000">
              <a:off x="5563712" y="4131264"/>
              <a:ext cx="822222" cy="334061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4243501" y="4440323"/>
              <a:ext cx="1687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チャットサービス　　　　　　　（</a:t>
              </a:r>
              <a:r>
                <a:rPr kumimoji="1" lang="en-US" altLang="ja-JP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Slack</a:t>
              </a:r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）</a:t>
              </a:r>
              <a:endParaRPr kumimoji="1"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テキスト ボックス 65"/>
            <p:cNvSpPr txBox="1"/>
            <p:nvPr/>
          </p:nvSpPr>
          <p:spPr>
            <a:xfrm>
              <a:off x="5500289" y="3699457"/>
              <a:ext cx="10853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ラベル名を投稿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3431997" y="3848488"/>
              <a:ext cx="1112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画像を投稿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237152" y="3155736"/>
              <a:ext cx="124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動画で記録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0" name="図 3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t="35949" r="33117" b="31373"/>
          <a:stretch/>
        </p:blipFill>
        <p:spPr>
          <a:xfrm>
            <a:off x="6385205" y="4073830"/>
            <a:ext cx="1084469" cy="6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実装状況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ラベル付けされた物理ボタンが押されたときに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Slack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へホワイトボードの画像を投稿するプログラム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物理ボタンを押した時にその時間をデータベースに保存するプログラム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Google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の「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Vision API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」にあるテキスト検出を利用した文字列・文字抽出のテスト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7068-0EB7-48D5-A1FD-50DB69D733E4}" type="slidenum">
              <a:rPr kumimoji="1" lang="ja-JP" altLang="en-US" sz="1800" smtClean="0"/>
              <a:t>9</a:t>
            </a:fld>
            <a:endParaRPr kumimoji="1" lang="ja-JP" altLang="en-US" sz="1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32566" r="11027" b="14847"/>
          <a:stretch/>
        </p:blipFill>
        <p:spPr>
          <a:xfrm>
            <a:off x="4442391" y="3966134"/>
            <a:ext cx="2962429" cy="1561789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190382" y="4386081"/>
            <a:ext cx="1290069" cy="1060450"/>
            <a:chOff x="2126900" y="4079140"/>
            <a:chExt cx="1290069" cy="1060450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97" t="35949" r="33117" b="31373"/>
            <a:stretch/>
          </p:blipFill>
          <p:spPr>
            <a:xfrm>
              <a:off x="2126900" y="4079140"/>
              <a:ext cx="1251284" cy="721896"/>
            </a:xfrm>
            <a:prstGeom prst="rect">
              <a:avLst/>
            </a:prstGeom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2176841" y="4801036"/>
              <a:ext cx="1240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物理</a:t>
              </a:r>
              <a:r>
                <a:rPr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ボタン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4397032" y="5552287"/>
            <a:ext cx="3053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画像撮影と文字列特定のテスト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44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45451</TotalTime>
  <Words>595</Words>
  <Application>Microsoft Office PowerPoint</Application>
  <PresentationFormat>画面に合わせる (4:3)</PresentationFormat>
  <Paragraphs>88</Paragraphs>
  <Slides>10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メイリオ</vt:lpstr>
      <vt:lpstr>Calibri</vt:lpstr>
      <vt:lpstr>Calibri Light</vt:lpstr>
      <vt:lpstr>Wingdings</vt:lpstr>
      <vt:lpstr>レトロスペクト</vt:lpstr>
      <vt:lpstr>ソフトウェア開発の議論における タグ付けを利用した情報連結の提案</vt:lpstr>
      <vt:lpstr>研究背景</vt:lpstr>
      <vt:lpstr>関連研究</vt:lpstr>
      <vt:lpstr>研究動機</vt:lpstr>
      <vt:lpstr>議論をタグに置き換える例</vt:lpstr>
      <vt:lpstr>本研究のアプローチ</vt:lpstr>
      <vt:lpstr>提案システム図</vt:lpstr>
      <vt:lpstr>実装システム図</vt:lpstr>
      <vt:lpstr>実装状況</vt:lpstr>
      <vt:lpstr>今後の課題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卒業研究スライド</dc:title>
  <dc:creator>石川。</dc:creator>
  <cp:lastModifiedBy>石川。</cp:lastModifiedBy>
  <cp:revision>1049</cp:revision>
  <cp:lastPrinted>2017-07-26T00:46:45Z</cp:lastPrinted>
  <dcterms:created xsi:type="dcterms:W3CDTF">2017-04-05T05:56:34Z</dcterms:created>
  <dcterms:modified xsi:type="dcterms:W3CDTF">2017-10-11T03:55:12Z</dcterms:modified>
</cp:coreProperties>
</file>