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32" r:id="rId1"/>
  </p:sldMasterIdLst>
  <p:notesMasterIdLst>
    <p:notesMasterId r:id="rId18"/>
  </p:notesMasterIdLst>
  <p:sldIdLst>
    <p:sldId id="258" r:id="rId2"/>
    <p:sldId id="257" r:id="rId3"/>
    <p:sldId id="262" r:id="rId4"/>
    <p:sldId id="266" r:id="rId5"/>
    <p:sldId id="284" r:id="rId6"/>
    <p:sldId id="289" r:id="rId7"/>
    <p:sldId id="290" r:id="rId8"/>
    <p:sldId id="291" r:id="rId9"/>
    <p:sldId id="292" r:id="rId10"/>
    <p:sldId id="287" r:id="rId11"/>
    <p:sldId id="279" r:id="rId12"/>
    <p:sldId id="273" r:id="rId13"/>
    <p:sldId id="295" r:id="rId14"/>
    <p:sldId id="293" r:id="rId15"/>
    <p:sldId id="294" r:id="rId16"/>
    <p:sldId id="288" r:id="rId17"/>
  </p:sldIdLst>
  <p:sldSz cx="9144000" cy="6858000" type="screen4x3"/>
  <p:notesSz cx="6735763" cy="9866313"/>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464" autoAdjust="0"/>
    <p:restoredTop sz="87648" autoAdjust="0"/>
  </p:normalViewPr>
  <p:slideViewPr>
    <p:cSldViewPr snapToGrid="0">
      <p:cViewPr varScale="1">
        <p:scale>
          <a:sx n="71" d="100"/>
          <a:sy n="71" d="100"/>
        </p:scale>
        <p:origin x="78" y="54"/>
      </p:cViewPr>
      <p:guideLst/>
    </p:cSldViewPr>
  </p:slideViewPr>
  <p:notesTextViewPr>
    <p:cViewPr>
      <p:scale>
        <a:sx n="3" d="2"/>
        <a:sy n="3" d="2"/>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18831" cy="495029"/>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15373" y="0"/>
            <a:ext cx="2918831" cy="495029"/>
          </a:xfrm>
          <a:prstGeom prst="rect">
            <a:avLst/>
          </a:prstGeom>
        </p:spPr>
        <p:txBody>
          <a:bodyPr vert="horz" lIns="91440" tIns="45720" rIns="91440" bIns="45720" rtlCol="0"/>
          <a:lstStyle>
            <a:lvl1pPr algn="r">
              <a:defRPr sz="1200"/>
            </a:lvl1pPr>
          </a:lstStyle>
          <a:p>
            <a:fld id="{DF7DD382-5EFA-4787-97AE-0C78CEB55C69}" type="datetimeFigureOut">
              <a:rPr kumimoji="1" lang="ja-JP" altLang="en-US" smtClean="0"/>
              <a:t>2017/10/24</a:t>
            </a:fld>
            <a:endParaRPr kumimoji="1" lang="ja-JP" altLang="en-US"/>
          </a:p>
        </p:txBody>
      </p:sp>
      <p:sp>
        <p:nvSpPr>
          <p:cNvPr id="4" name="スライド イメージ プレースホルダー 3"/>
          <p:cNvSpPr>
            <a:spLocks noGrp="1" noRot="1" noChangeAspect="1"/>
          </p:cNvSpPr>
          <p:nvPr>
            <p:ph type="sldImg" idx="2"/>
          </p:nvPr>
        </p:nvSpPr>
        <p:spPr>
          <a:xfrm>
            <a:off x="1149350" y="1233488"/>
            <a:ext cx="4437063" cy="3328987"/>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73577" y="4748163"/>
            <a:ext cx="5388610" cy="3884861"/>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9371286"/>
            <a:ext cx="2918831" cy="495028"/>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15373" y="9371286"/>
            <a:ext cx="2918831" cy="495028"/>
          </a:xfrm>
          <a:prstGeom prst="rect">
            <a:avLst/>
          </a:prstGeom>
        </p:spPr>
        <p:txBody>
          <a:bodyPr vert="horz" lIns="91440" tIns="45720" rIns="91440" bIns="45720" rtlCol="0" anchor="b"/>
          <a:lstStyle>
            <a:lvl1pPr algn="r">
              <a:defRPr sz="1200"/>
            </a:lvl1pPr>
          </a:lstStyle>
          <a:p>
            <a:fld id="{E4F283CA-159D-4A17-A687-F1B0EF099FFB}" type="slidenum">
              <a:rPr kumimoji="1" lang="ja-JP" altLang="en-US" smtClean="0"/>
              <a:t>‹#›</a:t>
            </a:fld>
            <a:endParaRPr kumimoji="1" lang="ja-JP" altLang="en-US"/>
          </a:p>
        </p:txBody>
      </p:sp>
    </p:spTree>
    <p:extLst>
      <p:ext uri="{BB962C8B-B14F-4D97-AF65-F5344CB8AC3E}">
        <p14:creationId xmlns:p14="http://schemas.microsoft.com/office/powerpoint/2010/main" val="98198127"/>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149350" y="1233488"/>
            <a:ext cx="4437063" cy="3328987"/>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E4F283CA-159D-4A17-A687-F1B0EF099FFB}" type="slidenum">
              <a:rPr kumimoji="1" lang="ja-JP" altLang="en-US" smtClean="0"/>
              <a:t>1</a:t>
            </a:fld>
            <a:endParaRPr kumimoji="1" lang="ja-JP" altLang="en-US"/>
          </a:p>
        </p:txBody>
      </p:sp>
    </p:spTree>
    <p:extLst>
      <p:ext uri="{BB962C8B-B14F-4D97-AF65-F5344CB8AC3E}">
        <p14:creationId xmlns:p14="http://schemas.microsoft.com/office/powerpoint/2010/main" val="17754896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Doc2Vec</a:t>
            </a:r>
            <a:r>
              <a:rPr kumimoji="1" lang="ja-JP" altLang="en-US" dirty="0" smtClean="0"/>
              <a:t>で議論の関連度の抽出をしたいと思ったが</a:t>
            </a:r>
            <a:endParaRPr kumimoji="1" lang="ja-JP" altLang="en-US" dirty="0"/>
          </a:p>
        </p:txBody>
      </p:sp>
      <p:sp>
        <p:nvSpPr>
          <p:cNvPr id="4" name="スライド番号プレースホルダー 3"/>
          <p:cNvSpPr>
            <a:spLocks noGrp="1"/>
          </p:cNvSpPr>
          <p:nvPr>
            <p:ph type="sldNum" sz="quarter" idx="10"/>
          </p:nvPr>
        </p:nvSpPr>
        <p:spPr/>
        <p:txBody>
          <a:bodyPr/>
          <a:lstStyle/>
          <a:p>
            <a:fld id="{E4F283CA-159D-4A17-A687-F1B0EF099FFB}" type="slidenum">
              <a:rPr kumimoji="1" lang="ja-JP" altLang="en-US" smtClean="0"/>
              <a:t>14</a:t>
            </a:fld>
            <a:endParaRPr kumimoji="1" lang="ja-JP" altLang="en-US"/>
          </a:p>
        </p:txBody>
      </p:sp>
    </p:spTree>
    <p:extLst>
      <p:ext uri="{BB962C8B-B14F-4D97-AF65-F5344CB8AC3E}">
        <p14:creationId xmlns:p14="http://schemas.microsoft.com/office/powerpoint/2010/main" val="20186147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E4F283CA-159D-4A17-A687-F1B0EF099FFB}" type="slidenum">
              <a:rPr kumimoji="1" lang="ja-JP" altLang="en-US" smtClean="0"/>
              <a:t>15</a:t>
            </a:fld>
            <a:endParaRPr kumimoji="1" lang="ja-JP" altLang="en-US"/>
          </a:p>
        </p:txBody>
      </p:sp>
    </p:spTree>
    <p:extLst>
      <p:ext uri="{BB962C8B-B14F-4D97-AF65-F5344CB8AC3E}">
        <p14:creationId xmlns:p14="http://schemas.microsoft.com/office/powerpoint/2010/main" val="218721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149350" y="1233488"/>
            <a:ext cx="4437063" cy="3328987"/>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E4F283CA-159D-4A17-A687-F1B0EF099FFB}" type="slidenum">
              <a:rPr kumimoji="1" lang="ja-JP" altLang="en-US" smtClean="0"/>
              <a:t>2</a:t>
            </a:fld>
            <a:endParaRPr kumimoji="1" lang="ja-JP" altLang="en-US"/>
          </a:p>
        </p:txBody>
      </p:sp>
    </p:spTree>
    <p:extLst>
      <p:ext uri="{BB962C8B-B14F-4D97-AF65-F5344CB8AC3E}">
        <p14:creationId xmlns:p14="http://schemas.microsoft.com/office/powerpoint/2010/main" val="10252701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149350" y="1233488"/>
            <a:ext cx="4437063" cy="3328987"/>
          </a:xfrm>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上 </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e</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ラーニングでの振り返り学習向けにオンライン上でホワイトボードとチャットを連携させるシステムの構築．</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endParaRPr kumimoji="1" lang="en-US" altLang="ja-JP" dirty="0" smtClean="0"/>
          </a:p>
          <a:p>
            <a:r>
              <a:rPr kumimoji="1" lang="ja-JP" altLang="en-US" dirty="0" smtClean="0"/>
              <a:t>下　</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動画でホワイトボードを撮影，下線部が引かれた文字部分について，時間軸に合わせて動画と合わせて提示するシステム</a:t>
            </a:r>
            <a:endParaRPr kumimoji="1" lang="ja-JP" altLang="en-US" dirty="0"/>
          </a:p>
        </p:txBody>
      </p:sp>
      <p:sp>
        <p:nvSpPr>
          <p:cNvPr id="4" name="スライド番号プレースホルダー 3"/>
          <p:cNvSpPr>
            <a:spLocks noGrp="1"/>
          </p:cNvSpPr>
          <p:nvPr>
            <p:ph type="sldNum" sz="quarter" idx="10"/>
          </p:nvPr>
        </p:nvSpPr>
        <p:spPr/>
        <p:txBody>
          <a:bodyPr/>
          <a:lstStyle/>
          <a:p>
            <a:fld id="{E4F283CA-159D-4A17-A687-F1B0EF099FFB}" type="slidenum">
              <a:rPr kumimoji="1" lang="ja-JP" altLang="en-US" smtClean="0"/>
              <a:t>3</a:t>
            </a:fld>
            <a:endParaRPr kumimoji="1" lang="ja-JP" altLang="en-US"/>
          </a:p>
        </p:txBody>
      </p:sp>
    </p:spTree>
    <p:extLst>
      <p:ext uri="{BB962C8B-B14F-4D97-AF65-F5344CB8AC3E}">
        <p14:creationId xmlns:p14="http://schemas.microsoft.com/office/powerpoint/2010/main" val="11928929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E4F283CA-159D-4A17-A687-F1B0EF099FFB}" type="slidenum">
              <a:rPr kumimoji="1" lang="ja-JP" altLang="en-US" smtClean="0"/>
              <a:t>4</a:t>
            </a:fld>
            <a:endParaRPr kumimoji="1" lang="ja-JP" altLang="en-US"/>
          </a:p>
        </p:txBody>
      </p:sp>
    </p:spTree>
    <p:extLst>
      <p:ext uri="{BB962C8B-B14F-4D97-AF65-F5344CB8AC3E}">
        <p14:creationId xmlns:p14="http://schemas.microsoft.com/office/powerpoint/2010/main" val="21245889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E4F283CA-159D-4A17-A687-F1B0EF099FFB}" type="slidenum">
              <a:rPr kumimoji="1" lang="ja-JP" altLang="en-US" smtClean="0"/>
              <a:t>9</a:t>
            </a:fld>
            <a:endParaRPr kumimoji="1" lang="ja-JP" altLang="en-US"/>
          </a:p>
        </p:txBody>
      </p:sp>
    </p:spTree>
    <p:extLst>
      <p:ext uri="{BB962C8B-B14F-4D97-AF65-F5344CB8AC3E}">
        <p14:creationId xmlns:p14="http://schemas.microsoft.com/office/powerpoint/2010/main" val="13962677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E4F283CA-159D-4A17-A687-F1B0EF099FFB}" type="slidenum">
              <a:rPr kumimoji="1" lang="ja-JP" altLang="en-US" smtClean="0"/>
              <a:t>10</a:t>
            </a:fld>
            <a:endParaRPr kumimoji="1" lang="ja-JP" altLang="en-US"/>
          </a:p>
        </p:txBody>
      </p:sp>
    </p:spTree>
    <p:extLst>
      <p:ext uri="{BB962C8B-B14F-4D97-AF65-F5344CB8AC3E}">
        <p14:creationId xmlns:p14="http://schemas.microsoft.com/office/powerpoint/2010/main" val="14181649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lnSpc>
                <a:spcPct val="100000"/>
              </a:lnSpc>
              <a:buFont typeface="Wingdings" panose="05000000000000000000" pitchFamily="2" charset="2"/>
              <a:buChar char="l"/>
            </a:pP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発言者の内容を理解したら，聞き手が物理ボタンを押す</a:t>
            </a:r>
            <a:endPar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endParaRPr>
          </a:p>
          <a:p>
            <a:pPr>
              <a:lnSpc>
                <a:spcPct val="100000"/>
              </a:lnSpc>
              <a:buFont typeface="Wingdings" panose="05000000000000000000" pitchFamily="2" charset="2"/>
              <a:buChar char="l"/>
            </a:pP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物理ボタンが押されたら，発言者とホワイトボードを撮影，</a:t>
            </a:r>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rPr>
              <a:t/>
            </a:r>
            <a:b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rPr>
            </a:b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データベースに記録する</a:t>
            </a:r>
            <a:endPar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endParaRPr>
          </a:p>
          <a:p>
            <a:pPr>
              <a:lnSpc>
                <a:spcPct val="100000"/>
              </a:lnSpc>
              <a:buFont typeface="Wingdings" panose="05000000000000000000" pitchFamily="2" charset="2"/>
              <a:buChar char="l"/>
            </a:pP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データベースに保存した上で，チャットシステムに押された数と画像を投稿する</a:t>
            </a:r>
            <a:endPar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endParaRPr>
          </a:p>
          <a:p>
            <a:endParaRPr kumimoji="1" lang="ja-JP" altLang="en-US" dirty="0"/>
          </a:p>
        </p:txBody>
      </p:sp>
      <p:sp>
        <p:nvSpPr>
          <p:cNvPr id="4" name="スライド番号プレースホルダー 3"/>
          <p:cNvSpPr>
            <a:spLocks noGrp="1"/>
          </p:cNvSpPr>
          <p:nvPr>
            <p:ph type="sldNum" sz="quarter" idx="10"/>
          </p:nvPr>
        </p:nvSpPr>
        <p:spPr/>
        <p:txBody>
          <a:bodyPr/>
          <a:lstStyle/>
          <a:p>
            <a:fld id="{E4F283CA-159D-4A17-A687-F1B0EF099FFB}" type="slidenum">
              <a:rPr kumimoji="1" lang="ja-JP" altLang="en-US" smtClean="0"/>
              <a:t>11</a:t>
            </a:fld>
            <a:endParaRPr kumimoji="1" lang="ja-JP" altLang="en-US"/>
          </a:p>
        </p:txBody>
      </p:sp>
    </p:spTree>
    <p:extLst>
      <p:ext uri="{BB962C8B-B14F-4D97-AF65-F5344CB8AC3E}">
        <p14:creationId xmlns:p14="http://schemas.microsoft.com/office/powerpoint/2010/main" val="2494101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E4F283CA-159D-4A17-A687-F1B0EF099FFB}" type="slidenum">
              <a:rPr kumimoji="1" lang="ja-JP" altLang="en-US" smtClean="0"/>
              <a:t>12</a:t>
            </a:fld>
            <a:endParaRPr kumimoji="1" lang="ja-JP" altLang="en-US"/>
          </a:p>
        </p:txBody>
      </p:sp>
    </p:spTree>
    <p:extLst>
      <p:ext uri="{BB962C8B-B14F-4D97-AF65-F5344CB8AC3E}">
        <p14:creationId xmlns:p14="http://schemas.microsoft.com/office/powerpoint/2010/main" val="13270595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E4F283CA-159D-4A17-A687-F1B0EF099FFB}" type="slidenum">
              <a:rPr kumimoji="1" lang="ja-JP" altLang="en-US" smtClean="0"/>
              <a:t>13</a:t>
            </a:fld>
            <a:endParaRPr kumimoji="1" lang="ja-JP" altLang="en-US"/>
          </a:p>
        </p:txBody>
      </p:sp>
    </p:spTree>
    <p:extLst>
      <p:ext uri="{BB962C8B-B14F-4D97-AF65-F5344CB8AC3E}">
        <p14:creationId xmlns:p14="http://schemas.microsoft.com/office/powerpoint/2010/main" val="37996193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F61E77A9-A63C-403F-AFF0-339AF2A3EF1F}" type="datetime1">
              <a:rPr kumimoji="1" lang="ja-JP" altLang="en-US" smtClean="0"/>
              <a:t>2017/10/24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3751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FF656BD2-A6D6-4397-A50C-039B80AA6CA9}" type="datetime1">
              <a:rPr kumimoji="1" lang="ja-JP" altLang="en-US" smtClean="0"/>
              <a:t>2017/10/24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5FE7068-0EB7-48D5-A1FD-50DB69D733E4}" type="slidenum">
              <a:rPr kumimoji="1" lang="ja-JP" altLang="en-US" smtClean="0"/>
              <a:t>‹#›</a:t>
            </a:fld>
            <a:endParaRPr kumimoji="1" lang="ja-JP" altLang="en-US"/>
          </a:p>
        </p:txBody>
      </p:sp>
    </p:spTree>
    <p:extLst>
      <p:ext uri="{BB962C8B-B14F-4D97-AF65-F5344CB8AC3E}">
        <p14:creationId xmlns:p14="http://schemas.microsoft.com/office/powerpoint/2010/main" val="20876402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縦書きタイトルと&#10;縦書きテキスト">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2302"/>
            <a:ext cx="1971675" cy="5759898"/>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628650" y="412302"/>
            <a:ext cx="5800725" cy="5759898"/>
          </a:xfrm>
        </p:spPr>
        <p:txBody>
          <a:bodyPr vert="eaVert" lIns="45720" tIns="0" rIns="45720" bIns="0"/>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A2E7CC1E-32A9-44C8-AC4E-68ECAC0C7436}" type="datetime1">
              <a:rPr kumimoji="1" lang="ja-JP" altLang="en-US" smtClean="0"/>
              <a:t>2017/10/24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5FE7068-0EB7-48D5-A1FD-50DB69D733E4}" type="slidenum">
              <a:rPr kumimoji="1" lang="ja-JP" altLang="en-US" smtClean="0"/>
              <a:t>‹#›</a:t>
            </a:fld>
            <a:endParaRPr kumimoji="1" lang="ja-JP" altLang="en-US"/>
          </a:p>
        </p:txBody>
      </p:sp>
    </p:spTree>
    <p:extLst>
      <p:ext uri="{BB962C8B-B14F-4D97-AF65-F5344CB8AC3E}">
        <p14:creationId xmlns:p14="http://schemas.microsoft.com/office/powerpoint/2010/main" val="21819251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6B482A0A-5145-45C3-9B8D-9BE512E63FE0}" type="datetime1">
              <a:rPr kumimoji="1" lang="ja-JP" altLang="en-US" smtClean="0"/>
              <a:t>2017/10/24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5FE7068-0EB7-48D5-A1FD-50DB69D733E4}" type="slidenum">
              <a:rPr kumimoji="1" lang="ja-JP" altLang="en-US" smtClean="0"/>
              <a:t>‹#›</a:t>
            </a:fld>
            <a:endParaRPr kumimoji="1" lang="ja-JP" altLang="en-US"/>
          </a:p>
        </p:txBody>
      </p:sp>
    </p:spTree>
    <p:extLst>
      <p:ext uri="{BB962C8B-B14F-4D97-AF65-F5344CB8AC3E}">
        <p14:creationId xmlns:p14="http://schemas.microsoft.com/office/powerpoint/2010/main" val="41836158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891BBD68-D4C6-4169-87DA-22DB835F22AD}" type="datetime1">
              <a:rPr kumimoji="1" lang="ja-JP" altLang="en-US" smtClean="0"/>
              <a:t>2017/10/24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218455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822960" y="1845735"/>
            <a:ext cx="3703320" cy="4023359"/>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4663440" y="1845735"/>
            <a:ext cx="3703320" cy="402336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4449DBA1-60A1-40C5-BA25-970A86745DE4}" type="datetime1">
              <a:rPr kumimoji="1" lang="ja-JP" altLang="en-US" smtClean="0"/>
              <a:t>2017/10/24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95FE7068-0EB7-48D5-A1FD-50DB69D733E4}" type="slidenum">
              <a:rPr kumimoji="1" lang="ja-JP" altLang="en-US" smtClean="0"/>
              <a:t>‹#›</a:t>
            </a:fld>
            <a:endParaRPr kumimoji="1" lang="ja-JP" altLang="en-US"/>
          </a:p>
        </p:txBody>
      </p:sp>
    </p:spTree>
    <p:extLst>
      <p:ext uri="{BB962C8B-B14F-4D97-AF65-F5344CB8AC3E}">
        <p14:creationId xmlns:p14="http://schemas.microsoft.com/office/powerpoint/2010/main" val="13904780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822960" y="2582335"/>
            <a:ext cx="3703320" cy="328676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4663440" y="2582334"/>
            <a:ext cx="3703320" cy="328676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4F9112DF-924B-45A0-95A1-460D63802CA0}" type="datetime1">
              <a:rPr kumimoji="1" lang="ja-JP" altLang="en-US" smtClean="0"/>
              <a:t>2017/10/24</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95FE7068-0EB7-48D5-A1FD-50DB69D733E4}" type="slidenum">
              <a:rPr kumimoji="1" lang="ja-JP" altLang="en-US" smtClean="0"/>
              <a:t>‹#›</a:t>
            </a:fld>
            <a:endParaRPr kumimoji="1" lang="ja-JP" altLang="en-US"/>
          </a:p>
        </p:txBody>
      </p:sp>
    </p:spTree>
    <p:extLst>
      <p:ext uri="{BB962C8B-B14F-4D97-AF65-F5344CB8AC3E}">
        <p14:creationId xmlns:p14="http://schemas.microsoft.com/office/powerpoint/2010/main" val="37645831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F9F5C7DD-2E0F-4F59-BE2B-E05EEC705CE4}" type="datetime1">
              <a:rPr kumimoji="1" lang="ja-JP" altLang="en-US" smtClean="0"/>
              <a:t>2017/10/24</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95FE7068-0EB7-48D5-A1FD-50DB69D733E4}" type="slidenum">
              <a:rPr kumimoji="1" lang="ja-JP" altLang="en-US" smtClean="0"/>
              <a:t>‹#›</a:t>
            </a:fld>
            <a:endParaRPr kumimoji="1" lang="ja-JP" altLang="en-US"/>
          </a:p>
        </p:txBody>
      </p:sp>
    </p:spTree>
    <p:extLst>
      <p:ext uri="{BB962C8B-B14F-4D97-AF65-F5344CB8AC3E}">
        <p14:creationId xmlns:p14="http://schemas.microsoft.com/office/powerpoint/2010/main" val="21669543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2B8E2AE3-4CBF-4464-8509-56352FC86D60}" type="datetime1">
              <a:rPr kumimoji="1" lang="ja-JP" altLang="en-US" smtClean="0"/>
              <a:t>2017/10/24</a:t>
            </a:fld>
            <a:endParaRPr kumimoji="1" lang="ja-JP"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kumimoji="1" lang="ja-JP" altLang="en-US"/>
          </a:p>
        </p:txBody>
      </p:sp>
      <p:sp>
        <p:nvSpPr>
          <p:cNvPr id="9" name="Slide Number Placeholder 8"/>
          <p:cNvSpPr>
            <a:spLocks noGrp="1"/>
          </p:cNvSpPr>
          <p:nvPr>
            <p:ph type="sldNum" sz="quarter" idx="12"/>
          </p:nvPr>
        </p:nvSpPr>
        <p:spPr/>
        <p:txBody>
          <a:bodyPr/>
          <a:lstStyle/>
          <a:p>
            <a:fld id="{95FE7068-0EB7-48D5-A1FD-50DB69D733E4}" type="slidenum">
              <a:rPr kumimoji="1" lang="ja-JP" altLang="en-US" smtClean="0"/>
              <a:t>‹#›</a:t>
            </a:fld>
            <a:endParaRPr kumimoji="1" lang="ja-JP" altLang="en-US"/>
          </a:p>
        </p:txBody>
      </p:sp>
    </p:spTree>
    <p:extLst>
      <p:ext uri="{BB962C8B-B14F-4D97-AF65-F5344CB8AC3E}">
        <p14:creationId xmlns:p14="http://schemas.microsoft.com/office/powerpoint/2010/main" val="38396349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10;コンテンツ">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3600450" y="731520"/>
            <a:ext cx="4869180" cy="525780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0BDB4EDE-D972-4C22-846D-6EEA4AA07266}" type="datetime1">
              <a:rPr kumimoji="1" lang="ja-JP" altLang="en-US" smtClean="0"/>
              <a:t>2017/10/24</a:t>
            </a:fld>
            <a:endParaRPr kumimoji="1" lang="ja-JP" alt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kumimoji="1" lang="ja-JP"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95FE7068-0EB7-48D5-A1FD-50DB69D733E4}" type="slidenum">
              <a:rPr kumimoji="1" lang="ja-JP" altLang="en-US" smtClean="0"/>
              <a:t>‹#›</a:t>
            </a:fld>
            <a:endParaRPr kumimoji="1" lang="ja-JP" altLang="en-US"/>
          </a:p>
        </p:txBody>
      </p:sp>
    </p:spTree>
    <p:extLst>
      <p:ext uri="{BB962C8B-B14F-4D97-AF65-F5344CB8AC3E}">
        <p14:creationId xmlns:p14="http://schemas.microsoft.com/office/powerpoint/2010/main" val="14284362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12" y="0"/>
            <a:ext cx="9143989"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図を追加</a:t>
            </a:r>
            <a:endParaRPr lang="en-US" dirty="0"/>
          </a:p>
        </p:txBody>
      </p:sp>
      <p:sp>
        <p:nvSpPr>
          <p:cNvPr id="4" name="Text Placeholder 3"/>
          <p:cNvSpPr>
            <a:spLocks noGrp="1"/>
          </p:cNvSpPr>
          <p:nvPr>
            <p:ph type="body" sz="half" idx="2"/>
          </p:nvPr>
        </p:nvSpPr>
        <p:spPr>
          <a:xfrm>
            <a:off x="822960"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C6A1A941-05F6-4FFF-A920-018F974FD52B}" type="datetime1">
              <a:rPr kumimoji="1" lang="ja-JP" altLang="en-US" smtClean="0"/>
              <a:t>2017/10/24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95FE7068-0EB7-48D5-A1FD-50DB69D733E4}" type="slidenum">
              <a:rPr kumimoji="1" lang="ja-JP" altLang="en-US" smtClean="0"/>
              <a:t>‹#›</a:t>
            </a:fld>
            <a:endParaRPr kumimoji="1" lang="ja-JP" altLang="en-US"/>
          </a:p>
        </p:txBody>
      </p:sp>
    </p:spTree>
    <p:extLst>
      <p:ext uri="{BB962C8B-B14F-4D97-AF65-F5344CB8AC3E}">
        <p14:creationId xmlns:p14="http://schemas.microsoft.com/office/powerpoint/2010/main" val="15099198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9144001"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D6485AE3-82CC-44B9-9EC6-A17EE9F75CE2}" type="datetime1">
              <a:rPr kumimoji="1" lang="ja-JP" altLang="en-US" smtClean="0"/>
              <a:t>2017/10/24</a:t>
            </a:fld>
            <a:endParaRPr kumimoji="1" lang="ja-JP" altLang="en-US"/>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kumimoji="1" lang="ja-JP" altLang="en-US"/>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95FE7068-0EB7-48D5-A1FD-50DB69D733E4}" type="slidenum">
              <a:rPr lang="ja-JP" altLang="en-US" smtClean="0"/>
              <a:pPr/>
              <a:t>‹#›</a:t>
            </a:fld>
            <a:endParaRPr lang="ja-JP" altLang="en-US" dirty="0"/>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52333950"/>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hf hdr="0" ftr="0" dt="0"/>
  <p:txStyles>
    <p:titleStyle>
      <a:lvl1pPr algn="l" defTabSz="914400" rtl="0" eaLnBrk="1" latinLnBrk="0" hangingPunct="1">
        <a:lnSpc>
          <a:spcPct val="85000"/>
        </a:lnSpc>
        <a:spcBef>
          <a:spcPct val="0"/>
        </a:spcBef>
        <a:buNone/>
        <a:defRPr kumimoji="1"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9.jpe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jpe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a:xfrm>
            <a:off x="770021" y="1511177"/>
            <a:ext cx="7951421" cy="2852737"/>
          </a:xfrm>
        </p:spPr>
        <p:txBody>
          <a:bodyPr>
            <a:normAutofit/>
          </a:bodyPr>
          <a:lstStyle/>
          <a:p>
            <a:r>
              <a:rPr kumimoji="1" lang="ja-JP" altLang="en-US" sz="3200" dirty="0" smtClean="0">
                <a:latin typeface="メイリオ" panose="020B0604030504040204" pitchFamily="50" charset="-128"/>
                <a:ea typeface="メイリオ" panose="020B0604030504040204" pitchFamily="50" charset="-128"/>
                <a:cs typeface="メイリオ" panose="020B0604030504040204" pitchFamily="50" charset="-128"/>
              </a:rPr>
              <a:t>ソフトウェア開発の議論における</a:t>
            </a:r>
            <a:r>
              <a:rPr kumimoji="1" lang="en-US" altLang="ja-JP" sz="3200" dirty="0" smtClean="0">
                <a:latin typeface="メイリオ" panose="020B0604030504040204" pitchFamily="50" charset="-128"/>
                <a:ea typeface="メイリオ" panose="020B0604030504040204" pitchFamily="50" charset="-128"/>
                <a:cs typeface="メイリオ" panose="020B0604030504040204" pitchFamily="50" charset="-128"/>
              </a:rPr>
              <a:t/>
            </a:r>
            <a:br>
              <a:rPr kumimoji="1" lang="en-US" altLang="ja-JP" sz="3200" dirty="0" smtClean="0">
                <a:latin typeface="メイリオ" panose="020B0604030504040204" pitchFamily="50" charset="-128"/>
                <a:ea typeface="メイリオ" panose="020B0604030504040204" pitchFamily="50" charset="-128"/>
                <a:cs typeface="メイリオ" panose="020B0604030504040204" pitchFamily="50" charset="-128"/>
              </a:rPr>
            </a:br>
            <a:r>
              <a:rPr kumimoji="1" lang="ja-JP" altLang="en-US" sz="3200" dirty="0" smtClean="0">
                <a:latin typeface="メイリオ" panose="020B0604030504040204" pitchFamily="50" charset="-128"/>
                <a:ea typeface="メイリオ" panose="020B0604030504040204" pitchFamily="50" charset="-128"/>
                <a:cs typeface="メイリオ" panose="020B0604030504040204" pitchFamily="50" charset="-128"/>
              </a:rPr>
              <a:t>タグ付けを利用した情報統合の提案</a:t>
            </a:r>
            <a:endParaRPr kumimoji="1" lang="ja-JP" altLang="en-US" sz="32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 name="テキスト プレースホルダー 4"/>
          <p:cNvSpPr>
            <a:spLocks noGrp="1"/>
          </p:cNvSpPr>
          <p:nvPr>
            <p:ph type="body" idx="1"/>
          </p:nvPr>
        </p:nvSpPr>
        <p:spPr>
          <a:xfrm>
            <a:off x="628650" y="4562476"/>
            <a:ext cx="7886700" cy="1500187"/>
          </a:xfrm>
        </p:spPr>
        <p:txBody>
          <a:bodyPr/>
          <a:lstStyle/>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学籍番号：</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1421030</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 氏名：石川 俊明</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指導教員：鷹野孝</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典 准教授</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 name="スライド番号プレースホルダー 4"/>
          <p:cNvSpPr txBox="1">
            <a:spLocks/>
          </p:cNvSpPr>
          <p:nvPr/>
        </p:nvSpPr>
        <p:spPr>
          <a:xfrm>
            <a:off x="7425344" y="6459786"/>
            <a:ext cx="984019" cy="365125"/>
          </a:xfrm>
          <a:prstGeom prst="rect">
            <a:avLst/>
          </a:prstGeom>
        </p:spPr>
        <p:txBody>
          <a:bodyPr vert="horz" lIns="91440" tIns="45720" rIns="91440" bIns="45720" rtlCol="0" anchor="ctr"/>
          <a:lstStyle>
            <a:defPPr>
              <a:defRPr lang="ja-JP"/>
            </a:defPPr>
            <a:lvl1pPr marL="0" algn="r" defTabSz="914400" rtl="0" eaLnBrk="1" latinLnBrk="0" hangingPunct="1">
              <a:defRPr kumimoji="1" sz="1050" kern="1200">
                <a:solidFill>
                  <a:srgbClr val="FFFFFF"/>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en-US" altLang="ja-JP" sz="1800" dirty="0" smtClean="0"/>
              <a:t>1</a:t>
            </a:r>
            <a:endParaRPr lang="ja-JP" altLang="en-US" sz="1800" dirty="0"/>
          </a:p>
        </p:txBody>
      </p:sp>
    </p:spTree>
    <p:extLst>
      <p:ext uri="{BB962C8B-B14F-4D97-AF65-F5344CB8AC3E}">
        <p14:creationId xmlns:p14="http://schemas.microsoft.com/office/powerpoint/2010/main" val="204972987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提案システム図</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コンテンツ プレースホルダー 2"/>
          <p:cNvSpPr>
            <a:spLocks noGrp="1"/>
          </p:cNvSpPr>
          <p:nvPr>
            <p:ph idx="1"/>
          </p:nvPr>
        </p:nvSpPr>
        <p:spPr/>
        <p:txBody>
          <a:bodyPr/>
          <a:lstStyle/>
          <a:p>
            <a:endParaRPr kumimoji="1" lang="ja-JP" altLang="en-US" dirty="0"/>
          </a:p>
        </p:txBody>
      </p:sp>
      <p:sp>
        <p:nvSpPr>
          <p:cNvPr id="4" name="スライド番号プレースホルダー 3"/>
          <p:cNvSpPr>
            <a:spLocks noGrp="1"/>
          </p:cNvSpPr>
          <p:nvPr>
            <p:ph type="sldNum" sz="quarter" idx="12"/>
          </p:nvPr>
        </p:nvSpPr>
        <p:spPr/>
        <p:txBody>
          <a:bodyPr/>
          <a:lstStyle/>
          <a:p>
            <a:fld id="{95FE7068-0EB7-48D5-A1FD-50DB69D733E4}" type="slidenum">
              <a:rPr kumimoji="1" lang="ja-JP" altLang="en-US" smtClean="0"/>
              <a:t>10</a:t>
            </a:fld>
            <a:endParaRPr kumimoji="1" lang="ja-JP" altLang="en-US"/>
          </a:p>
        </p:txBody>
      </p:sp>
      <p:sp>
        <p:nvSpPr>
          <p:cNvPr id="36" name="テキスト ボックス 35"/>
          <p:cNvSpPr txBox="1"/>
          <p:nvPr/>
        </p:nvSpPr>
        <p:spPr>
          <a:xfrm>
            <a:off x="4101997" y="2640124"/>
            <a:ext cx="1357986" cy="253916"/>
          </a:xfrm>
          <a:prstGeom prst="rect">
            <a:avLst/>
          </a:prstGeom>
          <a:noFill/>
        </p:spPr>
        <p:txBody>
          <a:bodyPr wrap="square" rtlCol="0">
            <a:spAutoFit/>
          </a:bodyPr>
          <a:lstStyle/>
          <a:p>
            <a:pPr algn="ctr"/>
            <a:r>
              <a:rPr lang="ja-JP" altLang="en-US" sz="1050" dirty="0">
                <a:latin typeface="メイリオ" panose="020B0604030504040204" pitchFamily="50" charset="-128"/>
                <a:ea typeface="メイリオ" panose="020B0604030504040204" pitchFamily="50" charset="-128"/>
                <a:cs typeface="メイリオ" panose="020B0604030504040204" pitchFamily="50" charset="-128"/>
              </a:rPr>
              <a:t>動画・音声で記録</a:t>
            </a:r>
          </a:p>
        </p:txBody>
      </p:sp>
      <p:grpSp>
        <p:nvGrpSpPr>
          <p:cNvPr id="37" name="グループ化 36"/>
          <p:cNvGrpSpPr/>
          <p:nvPr/>
        </p:nvGrpSpPr>
        <p:grpSpPr>
          <a:xfrm>
            <a:off x="5496818" y="2709726"/>
            <a:ext cx="1051460" cy="1074241"/>
            <a:chOff x="3591114" y="3610659"/>
            <a:chExt cx="1401946" cy="1432318"/>
          </a:xfrm>
        </p:grpSpPr>
        <p:pic>
          <p:nvPicPr>
            <p:cNvPr id="38" name="図 3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64947" y="3610659"/>
              <a:ext cx="854780" cy="854779"/>
            </a:xfrm>
            <a:prstGeom prst="rect">
              <a:avLst/>
            </a:prstGeom>
          </p:spPr>
        </p:pic>
        <p:sp>
          <p:nvSpPr>
            <p:cNvPr id="39" name="テキスト ボックス 38"/>
            <p:cNvSpPr txBox="1"/>
            <p:nvPr/>
          </p:nvSpPr>
          <p:spPr>
            <a:xfrm>
              <a:off x="3591114" y="4488979"/>
              <a:ext cx="1401946" cy="553998"/>
            </a:xfrm>
            <a:prstGeom prst="rect">
              <a:avLst/>
            </a:prstGeom>
            <a:noFill/>
          </p:spPr>
          <p:txBody>
            <a:bodyPr wrap="square" rtlCol="0">
              <a:spAutoFit/>
            </a:bodyPr>
            <a:lstStyle/>
            <a:p>
              <a:r>
                <a:rPr lang="ja-JP" altLang="en-US" sz="1050" dirty="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1050" dirty="0" smtClean="0">
                  <a:latin typeface="メイリオ" panose="020B0604030504040204" pitchFamily="50" charset="-128"/>
                  <a:ea typeface="メイリオ" panose="020B0604030504040204" pitchFamily="50" charset="-128"/>
                  <a:cs typeface="メイリオ" panose="020B0604030504040204" pitchFamily="50" charset="-128"/>
                </a:rPr>
                <a:t>議論内容</a:t>
              </a:r>
              <a:endParaRPr lang="en-US" altLang="ja-JP" sz="1050"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1050" dirty="0">
                  <a:latin typeface="メイリオ" panose="020B0604030504040204" pitchFamily="50" charset="-128"/>
                  <a:ea typeface="メイリオ" panose="020B0604030504040204" pitchFamily="50" charset="-128"/>
                  <a:cs typeface="メイリオ" panose="020B0604030504040204" pitchFamily="50" charset="-128"/>
                </a:rPr>
                <a:t>データベース</a:t>
              </a:r>
              <a:endParaRPr lang="en-US" altLang="ja-JP" sz="1050" dirty="0">
                <a:latin typeface="メイリオ" panose="020B0604030504040204" pitchFamily="50" charset="-128"/>
                <a:ea typeface="メイリオ" panose="020B0604030504040204" pitchFamily="50" charset="-128"/>
                <a:cs typeface="メイリオ" panose="020B0604030504040204" pitchFamily="50" charset="-128"/>
              </a:endParaRPr>
            </a:p>
          </p:txBody>
        </p:sp>
      </p:grpSp>
      <p:sp>
        <p:nvSpPr>
          <p:cNvPr id="40" name="右矢印 39"/>
          <p:cNvSpPr/>
          <p:nvPr/>
        </p:nvSpPr>
        <p:spPr>
          <a:xfrm>
            <a:off x="4550691" y="3708192"/>
            <a:ext cx="409092" cy="233806"/>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41" name="右矢印 40"/>
          <p:cNvSpPr/>
          <p:nvPr/>
        </p:nvSpPr>
        <p:spPr>
          <a:xfrm rot="5400000">
            <a:off x="6688765" y="4228348"/>
            <a:ext cx="295135" cy="250546"/>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42" name="テキスト ボックス 41"/>
          <p:cNvSpPr txBox="1"/>
          <p:nvPr/>
        </p:nvSpPr>
        <p:spPr>
          <a:xfrm>
            <a:off x="7062084" y="4634261"/>
            <a:ext cx="1220118" cy="577081"/>
          </a:xfrm>
          <a:prstGeom prst="rect">
            <a:avLst/>
          </a:prstGeom>
          <a:noFill/>
        </p:spPr>
        <p:txBody>
          <a:bodyPr wrap="square" rtlCol="0">
            <a:spAutoFit/>
          </a:bodyPr>
          <a:lstStyle/>
          <a:p>
            <a:pPr algn="ctr"/>
            <a:r>
              <a:rPr lang="ja-JP" altLang="en-US" sz="1050" dirty="0">
                <a:latin typeface="メイリオ" panose="020B0604030504040204" pitchFamily="50" charset="-128"/>
                <a:ea typeface="メイリオ" panose="020B0604030504040204" pitchFamily="50" charset="-128"/>
                <a:cs typeface="メイリオ" panose="020B0604030504040204" pitchFamily="50" charset="-128"/>
              </a:rPr>
              <a:t>記録された情報をオンラインで共有</a:t>
            </a:r>
            <a:endParaRPr lang="en-US" altLang="ja-JP" sz="1050" dirty="0">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43" name="グループ化 42"/>
          <p:cNvGrpSpPr/>
          <p:nvPr/>
        </p:nvGrpSpPr>
        <p:grpSpPr>
          <a:xfrm>
            <a:off x="919212" y="2150983"/>
            <a:ext cx="3219642" cy="1973969"/>
            <a:chOff x="1266940" y="1433947"/>
            <a:chExt cx="4292856" cy="2631959"/>
          </a:xfrm>
        </p:grpSpPr>
        <p:grpSp>
          <p:nvGrpSpPr>
            <p:cNvPr id="44" name="グループ化 43"/>
            <p:cNvGrpSpPr/>
            <p:nvPr/>
          </p:nvGrpSpPr>
          <p:grpSpPr>
            <a:xfrm>
              <a:off x="1468549" y="2250844"/>
              <a:ext cx="930498" cy="1237221"/>
              <a:chOff x="1269231" y="3878283"/>
              <a:chExt cx="930498" cy="1237221"/>
            </a:xfrm>
          </p:grpSpPr>
          <p:pic>
            <p:nvPicPr>
              <p:cNvPr id="56" name="図 5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69231" y="3878283"/>
                <a:ext cx="820772" cy="820772"/>
              </a:xfrm>
              <a:prstGeom prst="rect">
                <a:avLst/>
              </a:prstGeom>
            </p:spPr>
          </p:pic>
          <p:sp>
            <p:nvSpPr>
              <p:cNvPr id="57" name="テキスト ボックス 56"/>
              <p:cNvSpPr txBox="1"/>
              <p:nvPr/>
            </p:nvSpPr>
            <p:spPr>
              <a:xfrm>
                <a:off x="1269231" y="4715395"/>
                <a:ext cx="930498" cy="400109"/>
              </a:xfrm>
              <a:prstGeom prst="rect">
                <a:avLst/>
              </a:prstGeom>
              <a:noFill/>
            </p:spPr>
            <p:txBody>
              <a:bodyPr wrap="square" rtlCol="0">
                <a:spAutoFit/>
              </a:bodyPr>
              <a:lstStyle/>
              <a:p>
                <a:r>
                  <a:rPr lang="ja-JP" altLang="en-US" sz="1350" dirty="0">
                    <a:latin typeface="メイリオ" panose="020B0604030504040204" pitchFamily="50" charset="-128"/>
                    <a:ea typeface="メイリオ" panose="020B0604030504040204" pitchFamily="50" charset="-128"/>
                    <a:cs typeface="メイリオ" panose="020B0604030504040204" pitchFamily="50" charset="-128"/>
                  </a:rPr>
                  <a:t>発言者</a:t>
                </a:r>
              </a:p>
            </p:txBody>
          </p:sp>
        </p:grpSp>
        <p:sp>
          <p:nvSpPr>
            <p:cNvPr id="45" name="テキスト ボックス 44"/>
            <p:cNvSpPr txBox="1"/>
            <p:nvPr/>
          </p:nvSpPr>
          <p:spPr>
            <a:xfrm>
              <a:off x="2617013" y="1976872"/>
              <a:ext cx="1608665" cy="615553"/>
            </a:xfrm>
            <a:prstGeom prst="rect">
              <a:avLst/>
            </a:prstGeom>
            <a:noFill/>
          </p:spPr>
          <p:txBody>
            <a:bodyPr wrap="square" rtlCol="0">
              <a:spAutoFit/>
            </a:bodyPr>
            <a:lstStyle/>
            <a:p>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口頭＋資料で考えを発言</a:t>
              </a:r>
            </a:p>
          </p:txBody>
        </p:sp>
        <p:sp>
          <p:nvSpPr>
            <p:cNvPr id="46" name="テキスト ボックス 45"/>
            <p:cNvSpPr txBox="1"/>
            <p:nvPr/>
          </p:nvSpPr>
          <p:spPr>
            <a:xfrm>
              <a:off x="2399048" y="2892689"/>
              <a:ext cx="1914884" cy="369332"/>
            </a:xfrm>
            <a:prstGeom prst="rect">
              <a:avLst/>
            </a:prstGeom>
            <a:noFill/>
          </p:spPr>
          <p:txBody>
            <a:bodyPr wrap="square" rtlCol="0">
              <a:spAutoFit/>
            </a:bodyPr>
            <a:lstStyle/>
            <a:p>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発言に対する意見</a:t>
              </a:r>
            </a:p>
          </p:txBody>
        </p:sp>
        <p:sp>
          <p:nvSpPr>
            <p:cNvPr id="47" name="右矢印 46"/>
            <p:cNvSpPr/>
            <p:nvPr/>
          </p:nvSpPr>
          <p:spPr>
            <a:xfrm>
              <a:off x="2914967" y="2520170"/>
              <a:ext cx="822222" cy="334061"/>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48" name="右矢印 47"/>
            <p:cNvSpPr/>
            <p:nvPr/>
          </p:nvSpPr>
          <p:spPr>
            <a:xfrm rot="10800000">
              <a:off x="2856003" y="3220404"/>
              <a:ext cx="822222" cy="334061"/>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nvGrpSpPr>
            <p:cNvPr id="49" name="グループ化 48"/>
            <p:cNvGrpSpPr/>
            <p:nvPr/>
          </p:nvGrpSpPr>
          <p:grpSpPr>
            <a:xfrm>
              <a:off x="4234576" y="2327335"/>
              <a:ext cx="1196036" cy="1193270"/>
              <a:chOff x="6814846" y="1986913"/>
              <a:chExt cx="1196036" cy="1193270"/>
            </a:xfrm>
          </p:grpSpPr>
          <p:pic>
            <p:nvPicPr>
              <p:cNvPr id="53" name="図 5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814846" y="2000538"/>
                <a:ext cx="597619" cy="597619"/>
              </a:xfrm>
              <a:prstGeom prst="rect">
                <a:avLst/>
              </a:prstGeom>
            </p:spPr>
          </p:pic>
          <p:pic>
            <p:nvPicPr>
              <p:cNvPr id="54" name="図 5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402170" y="1986913"/>
                <a:ext cx="608712" cy="608712"/>
              </a:xfrm>
              <a:prstGeom prst="rect">
                <a:avLst/>
              </a:prstGeom>
            </p:spPr>
          </p:pic>
          <p:sp>
            <p:nvSpPr>
              <p:cNvPr id="55" name="テキスト ボックス 54"/>
              <p:cNvSpPr txBox="1"/>
              <p:nvPr/>
            </p:nvSpPr>
            <p:spPr>
              <a:xfrm>
                <a:off x="6848531" y="2780074"/>
                <a:ext cx="1024460" cy="400109"/>
              </a:xfrm>
              <a:prstGeom prst="rect">
                <a:avLst/>
              </a:prstGeom>
              <a:noFill/>
            </p:spPr>
            <p:txBody>
              <a:bodyPr wrap="square" rtlCol="0">
                <a:spAutoFit/>
              </a:bodyPr>
              <a:lstStyle/>
              <a:p>
                <a:r>
                  <a:rPr lang="ja-JP" altLang="en-US" sz="1350" dirty="0">
                    <a:latin typeface="メイリオ" panose="020B0604030504040204" pitchFamily="50" charset="-128"/>
                    <a:ea typeface="メイリオ" panose="020B0604030504040204" pitchFamily="50" charset="-128"/>
                    <a:cs typeface="メイリオ" panose="020B0604030504040204" pitchFamily="50" charset="-128"/>
                  </a:rPr>
                  <a:t>聞き手</a:t>
                </a:r>
              </a:p>
            </p:txBody>
          </p:sp>
        </p:grpSp>
        <p:sp>
          <p:nvSpPr>
            <p:cNvPr id="50" name="正方形/長方形 49"/>
            <p:cNvSpPr/>
            <p:nvPr/>
          </p:nvSpPr>
          <p:spPr>
            <a:xfrm>
              <a:off x="1266940" y="1794726"/>
              <a:ext cx="4292856" cy="227118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51" name="正方形/長方形 50"/>
            <p:cNvSpPr/>
            <p:nvPr/>
          </p:nvSpPr>
          <p:spPr>
            <a:xfrm>
              <a:off x="1437365" y="3683466"/>
              <a:ext cx="3939540" cy="307776"/>
            </a:xfrm>
            <a:prstGeom prst="rect">
              <a:avLst/>
            </a:prstGeom>
          </p:spPr>
          <p:txBody>
            <a:bodyPr wrap="none">
              <a:spAutoFit/>
            </a:bodyPr>
            <a:lstStyle/>
            <a:p>
              <a:r>
                <a:rPr lang="en-US" altLang="ja-JP" sz="9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900" dirty="0">
                  <a:latin typeface="メイリオ" panose="020B0604030504040204" pitchFamily="50" charset="-128"/>
                  <a:ea typeface="メイリオ" panose="020B0604030504040204" pitchFamily="50" charset="-128"/>
                  <a:cs typeface="メイリオ" panose="020B0604030504040204" pitchFamily="50" charset="-128"/>
                </a:rPr>
                <a:t>資料＝ホワイトボードやパワーポイントなどの媒体</a:t>
              </a:r>
              <a:endParaRPr lang="ja-JP" altLang="en-US" sz="900" dirty="0"/>
            </a:p>
          </p:txBody>
        </p:sp>
        <p:sp>
          <p:nvSpPr>
            <p:cNvPr id="52" name="テキスト ボックス 51"/>
            <p:cNvSpPr txBox="1"/>
            <p:nvPr/>
          </p:nvSpPr>
          <p:spPr>
            <a:xfrm>
              <a:off x="2803787" y="1433947"/>
              <a:ext cx="1219164" cy="400109"/>
            </a:xfrm>
            <a:prstGeom prst="rect">
              <a:avLst/>
            </a:prstGeom>
            <a:noFill/>
          </p:spPr>
          <p:txBody>
            <a:bodyPr wrap="square" rtlCol="0">
              <a:spAutoFit/>
            </a:bodyPr>
            <a:lstStyle/>
            <a:p>
              <a:r>
                <a:rPr lang="ja-JP" altLang="en-US" sz="1350" b="1" dirty="0">
                  <a:latin typeface="メイリオ" panose="020B0604030504040204" pitchFamily="50" charset="-128"/>
                  <a:ea typeface="メイリオ" panose="020B0604030504040204" pitchFamily="50" charset="-128"/>
                  <a:cs typeface="メイリオ" panose="020B0604030504040204" pitchFamily="50" charset="-128"/>
                </a:rPr>
                <a:t>議論の場</a:t>
              </a:r>
            </a:p>
          </p:txBody>
        </p:sp>
      </p:grpSp>
      <p:grpSp>
        <p:nvGrpSpPr>
          <p:cNvPr id="58" name="グループ化 57"/>
          <p:cNvGrpSpPr/>
          <p:nvPr/>
        </p:nvGrpSpPr>
        <p:grpSpPr>
          <a:xfrm>
            <a:off x="7096603" y="2676928"/>
            <a:ext cx="1088032" cy="1107039"/>
            <a:chOff x="3507997" y="3642270"/>
            <a:chExt cx="1450709" cy="1476050"/>
          </a:xfrm>
        </p:grpSpPr>
        <p:pic>
          <p:nvPicPr>
            <p:cNvPr id="59" name="図 5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05962" y="3642270"/>
              <a:ext cx="854778" cy="854779"/>
            </a:xfrm>
            <a:prstGeom prst="rect">
              <a:avLst/>
            </a:prstGeom>
          </p:spPr>
        </p:pic>
        <p:sp>
          <p:nvSpPr>
            <p:cNvPr id="60" name="テキスト ボックス 59"/>
            <p:cNvSpPr txBox="1"/>
            <p:nvPr/>
          </p:nvSpPr>
          <p:spPr>
            <a:xfrm>
              <a:off x="3507997" y="4564322"/>
              <a:ext cx="1450709" cy="553998"/>
            </a:xfrm>
            <a:prstGeom prst="rect">
              <a:avLst/>
            </a:prstGeom>
            <a:noFill/>
          </p:spPr>
          <p:txBody>
            <a:bodyPr wrap="square" rtlCol="0">
              <a:spAutoFit/>
            </a:bodyPr>
            <a:lstStyle/>
            <a:p>
              <a:r>
                <a:rPr lang="ja-JP" altLang="en-US" sz="1050" dirty="0">
                  <a:latin typeface="メイリオ" panose="020B0604030504040204" pitchFamily="50" charset="-128"/>
                  <a:ea typeface="メイリオ" panose="020B0604030504040204" pitchFamily="50" charset="-128"/>
                  <a:cs typeface="メイリオ" panose="020B0604030504040204" pitchFamily="50" charset="-128"/>
                </a:rPr>
                <a:t>　議論時間</a:t>
              </a:r>
              <a:r>
                <a:rPr lang="en-US" altLang="ja-JP" sz="1050" dirty="0">
                  <a:latin typeface="メイリオ" panose="020B0604030504040204" pitchFamily="50" charset="-128"/>
                  <a:ea typeface="メイリオ" panose="020B0604030504040204" pitchFamily="50" charset="-128"/>
                  <a:cs typeface="メイリオ" panose="020B0604030504040204" pitchFamily="50" charset="-128"/>
                </a:rPr>
                <a:t/>
              </a:r>
              <a:br>
                <a:rPr lang="en-US" altLang="ja-JP" sz="1050" dirty="0">
                  <a:latin typeface="メイリオ" panose="020B0604030504040204" pitchFamily="50" charset="-128"/>
                  <a:ea typeface="メイリオ" panose="020B0604030504040204" pitchFamily="50" charset="-128"/>
                  <a:cs typeface="メイリオ" panose="020B0604030504040204" pitchFamily="50" charset="-128"/>
                </a:rPr>
              </a:br>
              <a:r>
                <a:rPr lang="ja-JP" altLang="en-US" sz="1050" dirty="0">
                  <a:latin typeface="メイリオ" panose="020B0604030504040204" pitchFamily="50" charset="-128"/>
                  <a:ea typeface="メイリオ" panose="020B0604030504040204" pitchFamily="50" charset="-128"/>
                  <a:cs typeface="メイリオ" panose="020B0604030504040204" pitchFamily="50" charset="-128"/>
                </a:rPr>
                <a:t>データベース</a:t>
              </a:r>
              <a:endParaRPr lang="en-US" altLang="ja-JP" sz="1050" dirty="0">
                <a:latin typeface="メイリオ" panose="020B0604030504040204" pitchFamily="50" charset="-128"/>
                <a:ea typeface="メイリオ" panose="020B0604030504040204" pitchFamily="50" charset="-128"/>
                <a:cs typeface="メイリオ" panose="020B0604030504040204" pitchFamily="50" charset="-128"/>
              </a:endParaRPr>
            </a:p>
          </p:txBody>
        </p:sp>
      </p:grpSp>
      <p:sp>
        <p:nvSpPr>
          <p:cNvPr id="61" name="右矢印 60"/>
          <p:cNvSpPr/>
          <p:nvPr/>
        </p:nvSpPr>
        <p:spPr>
          <a:xfrm>
            <a:off x="4550691" y="2879616"/>
            <a:ext cx="409092" cy="233806"/>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62" name="正方形/長方形 61"/>
          <p:cNvSpPr/>
          <p:nvPr/>
        </p:nvSpPr>
        <p:spPr>
          <a:xfrm>
            <a:off x="6302497" y="2859159"/>
            <a:ext cx="1067672" cy="646331"/>
          </a:xfrm>
          <a:prstGeom prst="rect">
            <a:avLst/>
          </a:prstGeom>
        </p:spPr>
        <p:txBody>
          <a:bodyPr wrap="square">
            <a:spAutoFit/>
          </a:bodyPr>
          <a:lstStyle/>
          <a:p>
            <a:pPr marL="128585" indent="-128585">
              <a:buFont typeface="Arial" panose="020B0604020202020204" pitchFamily="34" charset="0"/>
              <a:buChar char="•"/>
            </a:pPr>
            <a:r>
              <a:rPr lang="ja-JP" altLang="en-US" sz="900" dirty="0"/>
              <a:t>議論のカテゴリをタグ化</a:t>
            </a:r>
            <a:endParaRPr lang="en-US" altLang="ja-JP" sz="900" dirty="0"/>
          </a:p>
          <a:p>
            <a:pPr marL="128585" indent="-128585">
              <a:buFont typeface="Arial" panose="020B0604020202020204" pitchFamily="34" charset="0"/>
              <a:buChar char="•"/>
            </a:pPr>
            <a:r>
              <a:rPr lang="ja-JP" altLang="en-US" sz="900" dirty="0"/>
              <a:t>重要人物</a:t>
            </a:r>
            <a:r>
              <a:rPr lang="ja-JP" altLang="en-US" sz="900" dirty="0" smtClean="0"/>
              <a:t>の</a:t>
            </a:r>
            <a:r>
              <a:rPr lang="en-US" altLang="ja-JP" sz="900" dirty="0"/>
              <a:t/>
            </a:r>
            <a:br>
              <a:rPr lang="en-US" altLang="ja-JP" sz="900" dirty="0"/>
            </a:br>
            <a:r>
              <a:rPr lang="ja-JP" altLang="en-US" sz="900" dirty="0" smtClean="0"/>
              <a:t>抽出</a:t>
            </a:r>
            <a:endParaRPr lang="en-US" altLang="ja-JP" sz="900" dirty="0"/>
          </a:p>
        </p:txBody>
      </p:sp>
      <p:sp>
        <p:nvSpPr>
          <p:cNvPr id="63" name="正方形/長方形 62"/>
          <p:cNvSpPr/>
          <p:nvPr/>
        </p:nvSpPr>
        <p:spPr>
          <a:xfrm>
            <a:off x="5460088" y="2427982"/>
            <a:ext cx="2752490" cy="169697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pic>
        <p:nvPicPr>
          <p:cNvPr id="64" name="図 6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525375" y="4559810"/>
            <a:ext cx="621914" cy="621914"/>
          </a:xfrm>
          <a:prstGeom prst="rect">
            <a:avLst/>
          </a:prstGeom>
        </p:spPr>
      </p:pic>
      <p:sp>
        <p:nvSpPr>
          <p:cNvPr id="65" name="テキスト ボックス 64"/>
          <p:cNvSpPr txBox="1"/>
          <p:nvPr/>
        </p:nvSpPr>
        <p:spPr>
          <a:xfrm>
            <a:off x="4154852" y="3328027"/>
            <a:ext cx="1289132" cy="415498"/>
          </a:xfrm>
          <a:prstGeom prst="rect">
            <a:avLst/>
          </a:prstGeom>
          <a:noFill/>
        </p:spPr>
        <p:txBody>
          <a:bodyPr wrap="square" rtlCol="0">
            <a:spAutoFit/>
          </a:bodyPr>
          <a:lstStyle/>
          <a:p>
            <a:pPr algn="ctr"/>
            <a:r>
              <a:rPr lang="ja-JP" altLang="en-US" sz="1050" dirty="0">
                <a:latin typeface="メイリオ" panose="020B0604030504040204" pitchFamily="50" charset="-128"/>
                <a:ea typeface="メイリオ" panose="020B0604030504040204" pitchFamily="50" charset="-128"/>
                <a:cs typeface="メイリオ" panose="020B0604030504040204" pitchFamily="50" charset="-128"/>
              </a:rPr>
              <a:t>議論</a:t>
            </a:r>
            <a:r>
              <a:rPr lang="ja-JP" altLang="en-US" sz="1050" dirty="0" smtClean="0">
                <a:latin typeface="メイリオ" panose="020B0604030504040204" pitchFamily="50" charset="-128"/>
                <a:ea typeface="メイリオ" panose="020B0604030504040204" pitchFamily="50" charset="-128"/>
                <a:cs typeface="メイリオ" panose="020B0604030504040204" pitchFamily="50" charset="-128"/>
              </a:rPr>
              <a:t>の要点毎に</a:t>
            </a:r>
            <a:r>
              <a:rPr lang="en-US" altLang="ja-JP" sz="1050" dirty="0">
                <a:latin typeface="メイリオ" panose="020B0604030504040204" pitchFamily="50" charset="-128"/>
                <a:ea typeface="メイリオ" panose="020B0604030504040204" pitchFamily="50" charset="-128"/>
                <a:cs typeface="メイリオ" panose="020B0604030504040204" pitchFamily="50" charset="-128"/>
              </a:rPr>
              <a:t/>
            </a:r>
            <a:br>
              <a:rPr lang="en-US" altLang="ja-JP" sz="1050" dirty="0">
                <a:latin typeface="メイリオ" panose="020B0604030504040204" pitchFamily="50" charset="-128"/>
                <a:ea typeface="メイリオ" panose="020B0604030504040204" pitchFamily="50" charset="-128"/>
                <a:cs typeface="メイリオ" panose="020B0604030504040204" pitchFamily="50" charset="-128"/>
              </a:rPr>
            </a:br>
            <a:r>
              <a:rPr lang="ja-JP" altLang="en-US" sz="1050" dirty="0">
                <a:latin typeface="メイリオ" panose="020B0604030504040204" pitchFamily="50" charset="-128"/>
                <a:ea typeface="メイリオ" panose="020B0604030504040204" pitchFamily="50" charset="-128"/>
                <a:cs typeface="メイリオ" panose="020B0604030504040204" pitchFamily="50" charset="-128"/>
              </a:rPr>
              <a:t>物理ボタンを押す</a:t>
            </a:r>
          </a:p>
        </p:txBody>
      </p:sp>
    </p:spTree>
    <p:extLst>
      <p:ext uri="{BB962C8B-B14F-4D97-AF65-F5344CB8AC3E}">
        <p14:creationId xmlns:p14="http://schemas.microsoft.com/office/powerpoint/2010/main" val="15944605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システムの流れ図</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95FE7068-0EB7-48D5-A1FD-50DB69D733E4}" type="slidenum">
              <a:rPr kumimoji="1" lang="ja-JP" altLang="en-US" sz="1800" smtClean="0"/>
              <a:t>11</a:t>
            </a:fld>
            <a:endParaRPr kumimoji="1" lang="ja-JP" altLang="en-US" sz="1800" dirty="0"/>
          </a:p>
        </p:txBody>
      </p:sp>
      <p:sp>
        <p:nvSpPr>
          <p:cNvPr id="43" name="コンテンツ プレースホルダー 2"/>
          <p:cNvSpPr>
            <a:spLocks noGrp="1"/>
          </p:cNvSpPr>
          <p:nvPr>
            <p:ph idx="1"/>
          </p:nvPr>
        </p:nvSpPr>
        <p:spPr>
          <a:xfrm>
            <a:off x="1309387" y="5177213"/>
            <a:ext cx="6709591" cy="2894759"/>
          </a:xfrm>
        </p:spPr>
        <p:txBody>
          <a:bodyPr>
            <a:normAutofit/>
          </a:bodyPr>
          <a:lstStyle/>
          <a:p>
            <a:pPr>
              <a:lnSpc>
                <a:spcPct val="100000"/>
              </a:lnSpc>
              <a:buFont typeface="Wingdings" panose="05000000000000000000" pitchFamily="2" charset="2"/>
              <a:buChar char="l"/>
            </a:pP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 オンラインでの共有として、研究室で利用している</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
            </a:r>
            <a:b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b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チャットサービスを利用する</a:t>
            </a:r>
            <a:endPar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endParaRPr>
          </a:p>
          <a:p>
            <a:pPr>
              <a:lnSpc>
                <a:spcPct val="100000"/>
              </a:lnSpc>
              <a:buFont typeface="Wingdings" panose="05000000000000000000" pitchFamily="2" charset="2"/>
              <a:buChar char="l"/>
            </a:pPr>
            <a:endPar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3" name="グループ化 2"/>
          <p:cNvGrpSpPr/>
          <p:nvPr/>
        </p:nvGrpSpPr>
        <p:grpSpPr>
          <a:xfrm>
            <a:off x="1309387" y="1982873"/>
            <a:ext cx="6658632" cy="3214389"/>
            <a:chOff x="1390529" y="2022285"/>
            <a:chExt cx="6658632" cy="3214389"/>
          </a:xfrm>
        </p:grpSpPr>
        <p:grpSp>
          <p:nvGrpSpPr>
            <p:cNvPr id="10" name="グループ化 9"/>
            <p:cNvGrpSpPr/>
            <p:nvPr/>
          </p:nvGrpSpPr>
          <p:grpSpPr>
            <a:xfrm>
              <a:off x="1390529" y="2022285"/>
              <a:ext cx="888762" cy="1206444"/>
              <a:chOff x="1269231" y="3878283"/>
              <a:chExt cx="888762" cy="1206444"/>
            </a:xfrm>
          </p:grpSpPr>
          <p:pic>
            <p:nvPicPr>
              <p:cNvPr id="6" name="図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9231" y="3878283"/>
                <a:ext cx="820772" cy="820772"/>
              </a:xfrm>
              <a:prstGeom prst="rect">
                <a:avLst/>
              </a:prstGeom>
            </p:spPr>
          </p:pic>
          <p:sp>
            <p:nvSpPr>
              <p:cNvPr id="21" name="テキスト ボックス 20"/>
              <p:cNvSpPr txBox="1"/>
              <p:nvPr/>
            </p:nvSpPr>
            <p:spPr>
              <a:xfrm>
                <a:off x="1269231" y="4715395"/>
                <a:ext cx="888762" cy="369332"/>
              </a:xfrm>
              <a:prstGeom prst="rect">
                <a:avLst/>
              </a:prstGeom>
              <a:noFill/>
            </p:spPr>
            <p:txBody>
              <a:bodyPr wrap="square" rtlCol="0">
                <a:spAutoFit/>
              </a:bodyPr>
              <a:lstStyle/>
              <a:p>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発言者</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grpSp>
        <p:sp>
          <p:nvSpPr>
            <p:cNvPr id="23" name="テキスト ボックス 22"/>
            <p:cNvSpPr txBox="1"/>
            <p:nvPr/>
          </p:nvSpPr>
          <p:spPr>
            <a:xfrm>
              <a:off x="2286747" y="2092627"/>
              <a:ext cx="1243242" cy="584775"/>
            </a:xfrm>
            <a:prstGeom prst="rect">
              <a:avLst/>
            </a:prstGeom>
            <a:noFill/>
          </p:spPr>
          <p:txBody>
            <a:bodyPr wrap="square" rtlCol="0">
              <a:spAutoFit/>
            </a:bodyPr>
            <a:lstStyle/>
            <a:p>
              <a:r>
                <a:rPr kumimoji="1"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文字や図を書き出す</a:t>
              </a:r>
              <a:endParaRPr kumimoji="1" lang="ja-JP" alt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7" name="テキスト ボックス 36"/>
            <p:cNvSpPr txBox="1"/>
            <p:nvPr/>
          </p:nvSpPr>
          <p:spPr>
            <a:xfrm>
              <a:off x="5172349" y="2088108"/>
              <a:ext cx="1243242" cy="584775"/>
            </a:xfrm>
            <a:prstGeom prst="rect">
              <a:avLst/>
            </a:prstGeom>
            <a:noFill/>
          </p:spPr>
          <p:txBody>
            <a:bodyPr wrap="square" rtlCol="0">
              <a:spAutoFit/>
            </a:bodyPr>
            <a:lstStyle/>
            <a:p>
              <a:r>
                <a:rPr kumimoji="1"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内容を</a:t>
              </a:r>
              <a:r>
                <a:rPr kumimoji="1"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
              </a:r>
              <a:br>
                <a:rPr kumimoji="1"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br>
              <a:r>
                <a:rPr kumimoji="1"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確認する</a:t>
              </a:r>
              <a:endParaRPr kumimoji="1" lang="ja-JP" alt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33" name="図 3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492755" y="2022285"/>
              <a:ext cx="1452950" cy="817683"/>
            </a:xfrm>
            <a:prstGeom prst="rect">
              <a:avLst/>
            </a:prstGeom>
            <a:ln w="28575">
              <a:solidFill>
                <a:schemeClr val="tx1"/>
              </a:solidFill>
            </a:ln>
          </p:spPr>
        </p:pic>
        <p:sp>
          <p:nvSpPr>
            <p:cNvPr id="35" name="右矢印 34"/>
            <p:cNvSpPr/>
            <p:nvPr/>
          </p:nvSpPr>
          <p:spPr>
            <a:xfrm>
              <a:off x="2425612" y="2606442"/>
              <a:ext cx="822222" cy="334061"/>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テキスト ボックス 38"/>
            <p:cNvSpPr txBox="1"/>
            <p:nvPr/>
          </p:nvSpPr>
          <p:spPr>
            <a:xfrm>
              <a:off x="6465465" y="4713455"/>
              <a:ext cx="1085351" cy="523219"/>
            </a:xfrm>
            <a:prstGeom prst="rect">
              <a:avLst/>
            </a:prstGeom>
            <a:noFill/>
          </p:spPr>
          <p:txBody>
            <a:bodyPr wrap="square" rtlCol="0">
              <a:spAutoFit/>
            </a:bodyPr>
            <a:lstStyle/>
            <a:p>
              <a:r>
                <a:rPr kumimoji="1"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rPr>
                <a:t>ラベル付き物理ボタン</a:t>
              </a:r>
              <a:endParaRPr kumimoji="1" lang="ja-JP" altLang="en-US" sz="1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5" name="右矢印 44"/>
            <p:cNvSpPr/>
            <p:nvPr/>
          </p:nvSpPr>
          <p:spPr>
            <a:xfrm rot="10800000">
              <a:off x="5183708" y="2602823"/>
              <a:ext cx="822222" cy="334061"/>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右矢印 45"/>
            <p:cNvSpPr/>
            <p:nvPr/>
          </p:nvSpPr>
          <p:spPr>
            <a:xfrm rot="5400000">
              <a:off x="6430440" y="3395840"/>
              <a:ext cx="822222" cy="334061"/>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テキスト ボックス 47"/>
            <p:cNvSpPr txBox="1"/>
            <p:nvPr/>
          </p:nvSpPr>
          <p:spPr>
            <a:xfrm>
              <a:off x="6963810" y="3266848"/>
              <a:ext cx="1085351" cy="523220"/>
            </a:xfrm>
            <a:prstGeom prst="rect">
              <a:avLst/>
            </a:prstGeom>
            <a:noFill/>
          </p:spPr>
          <p:txBody>
            <a:bodyPr wrap="square" rtlCol="0">
              <a:spAutoFit/>
            </a:bodyPr>
            <a:lstStyle/>
            <a:p>
              <a:r>
                <a:rPr kumimoji="1"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rPr>
                <a:t>各自押して貰う</a:t>
              </a:r>
              <a:endParaRPr kumimoji="1" lang="ja-JP" altLang="en-US" sz="1400" dirty="0">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17" name="グループ化 16"/>
            <p:cNvGrpSpPr/>
            <p:nvPr/>
          </p:nvGrpSpPr>
          <p:grpSpPr>
            <a:xfrm>
              <a:off x="6243933" y="2022285"/>
              <a:ext cx="1159073" cy="1034524"/>
              <a:chOff x="6703271" y="1985373"/>
              <a:chExt cx="1159073" cy="1034524"/>
            </a:xfrm>
          </p:grpSpPr>
          <p:pic>
            <p:nvPicPr>
              <p:cNvPr id="25" name="図 2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03271" y="1987055"/>
                <a:ext cx="597619" cy="597619"/>
              </a:xfrm>
              <a:prstGeom prst="rect">
                <a:avLst/>
              </a:prstGeom>
            </p:spPr>
          </p:pic>
          <p:pic>
            <p:nvPicPr>
              <p:cNvPr id="49" name="図 4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53632" y="1985373"/>
                <a:ext cx="608712" cy="608712"/>
              </a:xfrm>
              <a:prstGeom prst="rect">
                <a:avLst/>
              </a:prstGeom>
            </p:spPr>
          </p:pic>
          <p:sp>
            <p:nvSpPr>
              <p:cNvPr id="52" name="テキスト ボックス 51"/>
              <p:cNvSpPr txBox="1"/>
              <p:nvPr/>
            </p:nvSpPr>
            <p:spPr>
              <a:xfrm>
                <a:off x="6856509" y="2650565"/>
                <a:ext cx="888762" cy="369332"/>
              </a:xfrm>
              <a:prstGeom prst="rect">
                <a:avLst/>
              </a:prstGeom>
              <a:noFill/>
            </p:spPr>
            <p:txBody>
              <a:bodyPr wrap="square" rtlCol="0">
                <a:spAutoFit/>
              </a:bodyPr>
              <a:lstStyle/>
              <a:p>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聞き手</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grpSp>
        <p:grpSp>
          <p:nvGrpSpPr>
            <p:cNvPr id="54" name="グループ化 53"/>
            <p:cNvGrpSpPr/>
            <p:nvPr/>
          </p:nvGrpSpPr>
          <p:grpSpPr>
            <a:xfrm>
              <a:off x="2210877" y="3558570"/>
              <a:ext cx="1274594" cy="1404973"/>
              <a:chOff x="3545253" y="3555279"/>
              <a:chExt cx="1274594" cy="1404973"/>
            </a:xfrm>
          </p:grpSpPr>
          <p:pic>
            <p:nvPicPr>
              <p:cNvPr id="55" name="図 5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764203" y="3555279"/>
                <a:ext cx="854779" cy="854779"/>
              </a:xfrm>
              <a:prstGeom prst="rect">
                <a:avLst/>
              </a:prstGeom>
            </p:spPr>
          </p:pic>
          <p:sp>
            <p:nvSpPr>
              <p:cNvPr id="56" name="テキスト ボックス 55"/>
              <p:cNvSpPr txBox="1"/>
              <p:nvPr/>
            </p:nvSpPr>
            <p:spPr>
              <a:xfrm>
                <a:off x="3545253" y="4437032"/>
                <a:ext cx="1274594" cy="523220"/>
              </a:xfrm>
              <a:prstGeom prst="rect">
                <a:avLst/>
              </a:prstGeom>
              <a:noFill/>
            </p:spPr>
            <p:txBody>
              <a:bodyPr wrap="square" rtlCol="0">
                <a:spAutoFit/>
              </a:bodyPr>
              <a:lstStyle/>
              <a:p>
                <a:r>
                  <a:rPr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rPr>
                  <a:t>　議論</a:t>
                </a:r>
                <a:r>
                  <a:rPr kumimoji="1"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rPr>
                  <a:t>内容</a:t>
                </a:r>
                <a:r>
                  <a:rPr kumimoji="1"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rPr>
                  <a:t/>
                </a:r>
                <a:br>
                  <a:rPr kumimoji="1"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rPr>
                </a:br>
                <a:r>
                  <a:rPr kumimoji="1"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rPr>
                  <a:t>データベース</a:t>
                </a:r>
                <a:endParaRPr kumimoji="1"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grpSp>
        <p:sp>
          <p:nvSpPr>
            <p:cNvPr id="59" name="右矢印 58"/>
            <p:cNvSpPr/>
            <p:nvPr/>
          </p:nvSpPr>
          <p:spPr>
            <a:xfrm rot="2700000">
              <a:off x="1719755" y="3345563"/>
              <a:ext cx="822222" cy="334061"/>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テキスト ボックス 60"/>
            <p:cNvSpPr txBox="1"/>
            <p:nvPr/>
          </p:nvSpPr>
          <p:spPr>
            <a:xfrm>
              <a:off x="3422295" y="2875559"/>
              <a:ext cx="1642412" cy="338554"/>
            </a:xfrm>
            <a:prstGeom prst="rect">
              <a:avLst/>
            </a:prstGeom>
            <a:noFill/>
          </p:spPr>
          <p:txBody>
            <a:bodyPr wrap="square" rtlCol="0">
              <a:spAutoFit/>
            </a:bodyPr>
            <a:lstStyle/>
            <a:p>
              <a:r>
                <a:rPr kumimoji="1"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ホワイトボード</a:t>
              </a:r>
              <a:endParaRPr kumimoji="1" lang="ja-JP" alt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2" name="右矢印 61"/>
            <p:cNvSpPr/>
            <p:nvPr/>
          </p:nvSpPr>
          <p:spPr>
            <a:xfrm rot="8100000">
              <a:off x="3144954" y="3327214"/>
              <a:ext cx="822222" cy="334061"/>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右矢印 62"/>
            <p:cNvSpPr/>
            <p:nvPr/>
          </p:nvSpPr>
          <p:spPr>
            <a:xfrm>
              <a:off x="3582958" y="4119437"/>
              <a:ext cx="822222" cy="334061"/>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9" name="図 1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546589" y="3615035"/>
              <a:ext cx="846518" cy="846518"/>
            </a:xfrm>
            <a:prstGeom prst="rect">
              <a:avLst/>
            </a:prstGeom>
          </p:spPr>
        </p:pic>
        <p:sp>
          <p:nvSpPr>
            <p:cNvPr id="64" name="右矢印 63"/>
            <p:cNvSpPr/>
            <p:nvPr/>
          </p:nvSpPr>
          <p:spPr>
            <a:xfrm rot="10800000">
              <a:off x="5563712" y="4131264"/>
              <a:ext cx="822222" cy="334061"/>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テキスト ボックス 64"/>
            <p:cNvSpPr txBox="1"/>
            <p:nvPr/>
          </p:nvSpPr>
          <p:spPr>
            <a:xfrm>
              <a:off x="4243501" y="4440323"/>
              <a:ext cx="1687300" cy="523220"/>
            </a:xfrm>
            <a:prstGeom prst="rect">
              <a:avLst/>
            </a:prstGeom>
            <a:noFill/>
          </p:spPr>
          <p:txBody>
            <a:bodyPr wrap="square" rtlCol="0">
              <a:spAutoFit/>
            </a:bodyPr>
            <a:lstStyle/>
            <a:p>
              <a:r>
                <a:rPr kumimoji="1"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rPr>
                <a:t>チャットサービス　　　　　　　（</a:t>
              </a:r>
              <a:r>
                <a:rPr kumimoji="1"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rPr>
                <a:t>Slack</a:t>
              </a:r>
              <a:r>
                <a:rPr kumimoji="1"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rPr>
                <a:t>）</a:t>
              </a:r>
              <a:endParaRPr kumimoji="1"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6" name="テキスト ボックス 65"/>
            <p:cNvSpPr txBox="1"/>
            <p:nvPr/>
          </p:nvSpPr>
          <p:spPr>
            <a:xfrm>
              <a:off x="5500289" y="3699457"/>
              <a:ext cx="1085351" cy="523220"/>
            </a:xfrm>
            <a:prstGeom prst="rect">
              <a:avLst/>
            </a:prstGeom>
            <a:noFill/>
          </p:spPr>
          <p:txBody>
            <a:bodyPr wrap="square" rtlCol="0">
              <a:spAutoFit/>
            </a:bodyPr>
            <a:lstStyle/>
            <a:p>
              <a:r>
                <a:rPr kumimoji="1"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rPr>
                <a:t>ラベル名を投稿</a:t>
              </a:r>
              <a:endParaRPr kumimoji="1" lang="ja-JP" altLang="en-US" sz="1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7" name="テキスト ボックス 66"/>
            <p:cNvSpPr txBox="1"/>
            <p:nvPr/>
          </p:nvSpPr>
          <p:spPr>
            <a:xfrm>
              <a:off x="3431997" y="3848488"/>
              <a:ext cx="1112950" cy="307777"/>
            </a:xfrm>
            <a:prstGeom prst="rect">
              <a:avLst/>
            </a:prstGeom>
            <a:noFill/>
          </p:spPr>
          <p:txBody>
            <a:bodyPr wrap="square" rtlCol="0">
              <a:spAutoFit/>
            </a:bodyPr>
            <a:lstStyle/>
            <a:p>
              <a:r>
                <a:rPr kumimoji="1"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rPr>
                <a:t>画像を投稿</a:t>
              </a:r>
              <a:endParaRPr kumimoji="1" lang="ja-JP" altLang="en-US" sz="1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6" name="テキスト ボックス 35"/>
            <p:cNvSpPr txBox="1"/>
            <p:nvPr/>
          </p:nvSpPr>
          <p:spPr>
            <a:xfrm>
              <a:off x="2237152" y="3155736"/>
              <a:ext cx="1240128" cy="338554"/>
            </a:xfrm>
            <a:prstGeom prst="rect">
              <a:avLst/>
            </a:prstGeom>
            <a:noFill/>
          </p:spPr>
          <p:txBody>
            <a:bodyPr wrap="square" rtlCol="0">
              <a:spAutoFit/>
            </a:bodyPr>
            <a:lstStyle/>
            <a:p>
              <a:r>
                <a:rPr kumimoji="1"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動画で記録</a:t>
              </a:r>
              <a:endParaRPr kumimoji="1" lang="ja-JP" alt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p:grpSp>
      <p:pic>
        <p:nvPicPr>
          <p:cNvPr id="40" name="図 39"/>
          <p:cNvPicPr>
            <a:picLocks noChangeAspect="1"/>
          </p:cNvPicPr>
          <p:nvPr/>
        </p:nvPicPr>
        <p:blipFill rotWithShape="1">
          <a:blip r:embed="rId7" cstate="print">
            <a:extLst>
              <a:ext uri="{28A0092B-C50C-407E-A947-70E740481C1C}">
                <a14:useLocalDpi xmlns:a14="http://schemas.microsoft.com/office/drawing/2010/main" val="0"/>
              </a:ext>
            </a:extLst>
          </a:blip>
          <a:srcRect l="32897" t="35949" r="33117" b="31373"/>
          <a:stretch/>
        </p:blipFill>
        <p:spPr>
          <a:xfrm>
            <a:off x="6385205" y="4073830"/>
            <a:ext cx="1084469" cy="600213"/>
          </a:xfrm>
          <a:prstGeom prst="rect">
            <a:avLst/>
          </a:prstGeom>
        </p:spPr>
      </p:pic>
    </p:spTree>
    <p:extLst>
      <p:ext uri="{BB962C8B-B14F-4D97-AF65-F5344CB8AC3E}">
        <p14:creationId xmlns:p14="http://schemas.microsoft.com/office/powerpoint/2010/main" val="344094140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実装状況</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コンテンツ プレースホルダー 2"/>
          <p:cNvSpPr>
            <a:spLocks noGrp="1"/>
          </p:cNvSpPr>
          <p:nvPr>
            <p:ph idx="1"/>
          </p:nvPr>
        </p:nvSpPr>
        <p:spPr/>
        <p:txBody>
          <a:bodyPr>
            <a:normAutofit/>
          </a:bodyPr>
          <a:lstStyle/>
          <a:p>
            <a:pPr>
              <a:lnSpc>
                <a:spcPct val="100000"/>
              </a:lnSpc>
              <a:buFont typeface="Wingdings" panose="05000000000000000000" pitchFamily="2" charset="2"/>
              <a:buChar char="l"/>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ラベル付けされた物理ボタンが押されたときに</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Slack</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へホワイトボードの画像を投稿するプログラム</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a:lnSpc>
                <a:spcPct val="100000"/>
              </a:lnSpc>
              <a:buFont typeface="Wingdings" panose="05000000000000000000" pitchFamily="2" charset="2"/>
              <a:buChar char="l"/>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物理ボタンを押した時にその時間をデータベースに保存するプログラム</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a:lnSpc>
                <a:spcPct val="100000"/>
              </a:lnSpc>
              <a:buFont typeface="Wingdings" panose="05000000000000000000" pitchFamily="2" charset="2"/>
              <a:buChar char="l"/>
            </a:pP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Google</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の「</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Vision API</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」にあるテキスト検出を利用した文字列・文字抽出のテスト</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endPar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95FE7068-0EB7-48D5-A1FD-50DB69D733E4}" type="slidenum">
              <a:rPr kumimoji="1" lang="ja-JP" altLang="en-US" sz="1800" smtClean="0"/>
              <a:t>12</a:t>
            </a:fld>
            <a:endParaRPr kumimoji="1" lang="ja-JP" altLang="en-US" sz="1800" dirty="0"/>
          </a:p>
        </p:txBody>
      </p:sp>
      <p:pic>
        <p:nvPicPr>
          <p:cNvPr id="5" name="図 4"/>
          <p:cNvPicPr>
            <a:picLocks noChangeAspect="1"/>
          </p:cNvPicPr>
          <p:nvPr/>
        </p:nvPicPr>
        <p:blipFill rotWithShape="1">
          <a:blip r:embed="rId3">
            <a:extLst>
              <a:ext uri="{28A0092B-C50C-407E-A947-70E740481C1C}">
                <a14:useLocalDpi xmlns:a14="http://schemas.microsoft.com/office/drawing/2010/main" val="0"/>
              </a:ext>
            </a:extLst>
          </a:blip>
          <a:srcRect l="10200" t="32566" r="11027" b="14847"/>
          <a:stretch/>
        </p:blipFill>
        <p:spPr>
          <a:xfrm>
            <a:off x="4442391" y="3966134"/>
            <a:ext cx="2962429" cy="1561789"/>
          </a:xfrm>
          <a:prstGeom prst="rect">
            <a:avLst/>
          </a:prstGeom>
        </p:spPr>
      </p:pic>
      <p:grpSp>
        <p:nvGrpSpPr>
          <p:cNvPr id="8" name="グループ化 7"/>
          <p:cNvGrpSpPr/>
          <p:nvPr/>
        </p:nvGrpSpPr>
        <p:grpSpPr>
          <a:xfrm>
            <a:off x="2190382" y="4386081"/>
            <a:ext cx="1290069" cy="1060450"/>
            <a:chOff x="2126900" y="4079140"/>
            <a:chExt cx="1290069" cy="1060450"/>
          </a:xfrm>
        </p:grpSpPr>
        <p:pic>
          <p:nvPicPr>
            <p:cNvPr id="6" name="図 5"/>
            <p:cNvPicPr>
              <a:picLocks noChangeAspect="1"/>
            </p:cNvPicPr>
            <p:nvPr/>
          </p:nvPicPr>
          <p:blipFill rotWithShape="1">
            <a:blip r:embed="rId4" cstate="print">
              <a:extLst>
                <a:ext uri="{28A0092B-C50C-407E-A947-70E740481C1C}">
                  <a14:useLocalDpi xmlns:a14="http://schemas.microsoft.com/office/drawing/2010/main" val="0"/>
                </a:ext>
              </a:extLst>
            </a:blip>
            <a:srcRect l="32897" t="35949" r="33117" b="31373"/>
            <a:stretch/>
          </p:blipFill>
          <p:spPr>
            <a:xfrm>
              <a:off x="2126900" y="4079140"/>
              <a:ext cx="1251284" cy="721896"/>
            </a:xfrm>
            <a:prstGeom prst="rect">
              <a:avLst/>
            </a:prstGeom>
          </p:spPr>
        </p:pic>
        <p:sp>
          <p:nvSpPr>
            <p:cNvPr id="7" name="テキスト ボックス 6"/>
            <p:cNvSpPr txBox="1"/>
            <p:nvPr/>
          </p:nvSpPr>
          <p:spPr>
            <a:xfrm>
              <a:off x="2176841" y="4801036"/>
              <a:ext cx="1240128" cy="338554"/>
            </a:xfrm>
            <a:prstGeom prst="rect">
              <a:avLst/>
            </a:prstGeom>
            <a:noFill/>
          </p:spPr>
          <p:txBody>
            <a:bodyPr wrap="square" rtlCol="0">
              <a:spAutoFit/>
            </a:bodyPr>
            <a:lstStyle/>
            <a:p>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物理</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ボタン</a:t>
              </a:r>
              <a:endParaRPr kumimoji="1" lang="ja-JP" alt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p:grpSp>
      <p:sp>
        <p:nvSpPr>
          <p:cNvPr id="9" name="テキスト ボックス 8"/>
          <p:cNvSpPr txBox="1"/>
          <p:nvPr/>
        </p:nvSpPr>
        <p:spPr>
          <a:xfrm>
            <a:off x="4397032" y="5552287"/>
            <a:ext cx="3053146" cy="338554"/>
          </a:xfrm>
          <a:prstGeom prst="rect">
            <a:avLst/>
          </a:prstGeom>
          <a:noFill/>
        </p:spPr>
        <p:txBody>
          <a:bodyPr wrap="square" rtlCol="0">
            <a:spAutoFit/>
          </a:bodyPr>
          <a:lstStyle/>
          <a:p>
            <a:r>
              <a:rPr kumimoji="1"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画像撮影と文字列特定のテスト</a:t>
            </a:r>
            <a:endParaRPr kumimoji="1" lang="ja-JP" alt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95448605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Slack</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で実装する時の問題</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コンテンツ プレースホルダー 2"/>
          <p:cNvSpPr>
            <a:spLocks noGrp="1"/>
          </p:cNvSpPr>
          <p:nvPr>
            <p:ph idx="1"/>
          </p:nvPr>
        </p:nvSpPr>
        <p:spPr/>
        <p:txBody>
          <a:bodyPr/>
          <a:lstStyle/>
          <a:p>
            <a:pPr>
              <a:buFont typeface="Wingdings" panose="05000000000000000000" pitchFamily="2" charset="2"/>
              <a:buChar char="l"/>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チャンネルを跨いで記録する場合，物理ボタンにチャンネルの紐付けが出来ない．</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pPr>
              <a:buFont typeface="Wingdings" panose="05000000000000000000" pitchFamily="2" charset="2"/>
              <a:buChar char="l"/>
            </a:pP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API</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側で全てのメッセージを受け取る仕組みがあるものの，流れてくるどのチャットが物理ボタンと紐付けているのか分かりづらい可能性がある（ここはアイデア次第で解決出来るかも）</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a:buFont typeface="Wingdings" panose="05000000000000000000" pitchFamily="2" charset="2"/>
              <a:buChar char="l"/>
            </a:pP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pPr>
              <a:buFont typeface="Wingdings" panose="05000000000000000000" pitchFamily="2" charset="2"/>
              <a:buChar char="l"/>
            </a:pP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a:buFont typeface="Wingdings" panose="05000000000000000000" pitchFamily="2" charset="2"/>
              <a:buChar char="l"/>
            </a:pPr>
            <a:endPar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95FE7068-0EB7-48D5-A1FD-50DB69D733E4}" type="slidenum">
              <a:rPr kumimoji="1" lang="ja-JP" altLang="en-US" smtClean="0"/>
              <a:t>13</a:t>
            </a:fld>
            <a:endParaRPr kumimoji="1" lang="ja-JP" altLang="en-US"/>
          </a:p>
        </p:txBody>
      </p:sp>
      <p:pic>
        <p:nvPicPr>
          <p:cNvPr id="1026" name="Picture 2" descr="https://i.gyazo.com/70d8a1a46072ac27b82aa8ddba1b481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2959" y="4335514"/>
            <a:ext cx="1828800" cy="619126"/>
          </a:xfrm>
          <a:prstGeom prst="rect">
            <a:avLst/>
          </a:prstGeom>
          <a:noFill/>
          <a:ln w="19050">
            <a:solidFill>
              <a:schemeClr val="tx1"/>
            </a:solidFill>
          </a:ln>
          <a:extLst>
            <a:ext uri="{909E8E84-426E-40DD-AFC4-6F175D3DCCD1}">
              <a14:hiddenFill xmlns:a14="http://schemas.microsoft.com/office/drawing/2010/main">
                <a:solidFill>
                  <a:srgbClr val="FFFFFF"/>
                </a:solidFill>
              </a14:hiddenFill>
            </a:ext>
          </a:extLst>
        </p:spPr>
      </p:pic>
      <p:pic>
        <p:nvPicPr>
          <p:cNvPr id="5" name="図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30710" y="4222922"/>
            <a:ext cx="5036050" cy="844310"/>
          </a:xfrm>
          <a:prstGeom prst="rect">
            <a:avLst/>
          </a:prstGeom>
          <a:ln w="19050">
            <a:solidFill>
              <a:schemeClr val="tx1"/>
            </a:solidFill>
          </a:ln>
        </p:spPr>
      </p:pic>
      <p:sp>
        <p:nvSpPr>
          <p:cNvPr id="6" name="右矢印 5"/>
          <p:cNvSpPr/>
          <p:nvPr/>
        </p:nvSpPr>
        <p:spPr>
          <a:xfrm>
            <a:off x="2730361" y="4490295"/>
            <a:ext cx="521747" cy="309563"/>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99771821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Doc2Vec</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で</a:t>
            </a:r>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関連度抽出</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コンテンツ プレースホルダー 2"/>
          <p:cNvSpPr>
            <a:spLocks noGrp="1"/>
          </p:cNvSpPr>
          <p:nvPr>
            <p:ph idx="1"/>
          </p:nvPr>
        </p:nvSpPr>
        <p:spPr/>
        <p:txBody>
          <a:bodyPr/>
          <a:lstStyle/>
          <a:p>
            <a:pPr lvl="1">
              <a:buFont typeface="Wingdings" panose="05000000000000000000" pitchFamily="2" charset="2"/>
              <a:buChar char="l"/>
            </a:pPr>
            <a:r>
              <a:rPr lang="en-US" altLang="ja-JP" b="1" dirty="0" smtClean="0">
                <a:latin typeface="メイリオ" panose="020B0604030504040204" pitchFamily="50" charset="-128"/>
                <a:ea typeface="メイリオ" panose="020B0604030504040204" pitchFamily="50" charset="-128"/>
                <a:cs typeface="メイリオ" panose="020B0604030504040204" pitchFamily="50" charset="-128"/>
              </a:rPr>
              <a:t>Word2Vec</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について</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lvl="2">
              <a:buFont typeface="Wingdings" panose="05000000000000000000" pitchFamily="2" charset="2"/>
              <a:buChar char="l"/>
            </a:pP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単語をベクトル（数値配列）で表現する技術（ベクトル計算が可能に）</a:t>
            </a:r>
            <a:endPar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endParaRPr>
          </a:p>
          <a:p>
            <a:pPr lvl="2">
              <a:buFont typeface="Wingdings" panose="05000000000000000000" pitchFamily="2" charset="2"/>
              <a:buChar char="l"/>
            </a:pP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距離が</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近い単語は意味が似ていて、遠いと似ていない</a:t>
            </a:r>
            <a:endPar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endParaRPr>
          </a:p>
          <a:p>
            <a:pPr marL="384048" lvl="2" indent="0">
              <a:buNone/>
            </a:pPr>
            <a:endPar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95FE7068-0EB7-48D5-A1FD-50DB69D733E4}" type="slidenum">
              <a:rPr kumimoji="1" lang="ja-JP" altLang="en-US" smtClean="0"/>
              <a:t>14</a:t>
            </a:fld>
            <a:endParaRPr kumimoji="1" lang="ja-JP" altLang="en-US"/>
          </a:p>
        </p:txBody>
      </p:sp>
      <p:sp>
        <p:nvSpPr>
          <p:cNvPr id="6" name="正方形/長方形 5"/>
          <p:cNvSpPr/>
          <p:nvPr/>
        </p:nvSpPr>
        <p:spPr>
          <a:xfrm>
            <a:off x="1235675" y="2951035"/>
            <a:ext cx="3101546" cy="2174789"/>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p:cNvSpPr txBox="1"/>
          <p:nvPr/>
        </p:nvSpPr>
        <p:spPr>
          <a:xfrm>
            <a:off x="1548309" y="3465299"/>
            <a:ext cx="716691" cy="369332"/>
          </a:xfrm>
          <a:prstGeom prst="rect">
            <a:avLst/>
          </a:prstGeom>
          <a:noFill/>
        </p:spPr>
        <p:txBody>
          <a:bodyPr wrap="square" rtlCol="0">
            <a:spAutoFit/>
          </a:bodyPr>
          <a:lstStyle/>
          <a:p>
            <a:r>
              <a:rPr lang="ja-JP" altLang="en-US" dirty="0"/>
              <a:t>男性</a:t>
            </a:r>
            <a:endParaRPr kumimoji="1" lang="ja-JP" altLang="en-US" dirty="0"/>
          </a:p>
        </p:txBody>
      </p:sp>
      <p:sp>
        <p:nvSpPr>
          <p:cNvPr id="8" name="テキスト ボックス 7"/>
          <p:cNvSpPr txBox="1"/>
          <p:nvPr/>
        </p:nvSpPr>
        <p:spPr>
          <a:xfrm>
            <a:off x="2799427" y="2998661"/>
            <a:ext cx="716691" cy="369332"/>
          </a:xfrm>
          <a:prstGeom prst="rect">
            <a:avLst/>
          </a:prstGeom>
          <a:noFill/>
        </p:spPr>
        <p:txBody>
          <a:bodyPr wrap="square" rtlCol="0">
            <a:spAutoFit/>
          </a:bodyPr>
          <a:lstStyle/>
          <a:p>
            <a:r>
              <a:rPr kumimoji="1" lang="ja-JP" altLang="en-US" dirty="0" smtClean="0"/>
              <a:t>女性</a:t>
            </a:r>
            <a:endParaRPr kumimoji="1" lang="ja-JP" altLang="en-US" dirty="0"/>
          </a:p>
        </p:txBody>
      </p:sp>
      <p:sp>
        <p:nvSpPr>
          <p:cNvPr id="9" name="テキスト ボックス 8"/>
          <p:cNvSpPr txBox="1"/>
          <p:nvPr/>
        </p:nvSpPr>
        <p:spPr>
          <a:xfrm>
            <a:off x="1902325" y="4064912"/>
            <a:ext cx="716691" cy="369332"/>
          </a:xfrm>
          <a:prstGeom prst="rect">
            <a:avLst/>
          </a:prstGeom>
          <a:noFill/>
        </p:spPr>
        <p:txBody>
          <a:bodyPr wrap="square" rtlCol="0">
            <a:spAutoFit/>
          </a:bodyPr>
          <a:lstStyle/>
          <a:p>
            <a:r>
              <a:rPr lang="ja-JP" altLang="en-US" dirty="0"/>
              <a:t>おじ</a:t>
            </a:r>
            <a:endParaRPr kumimoji="1" lang="ja-JP" altLang="en-US" dirty="0"/>
          </a:p>
        </p:txBody>
      </p:sp>
      <p:sp>
        <p:nvSpPr>
          <p:cNvPr id="10" name="テキスト ボックス 9"/>
          <p:cNvSpPr txBox="1"/>
          <p:nvPr/>
        </p:nvSpPr>
        <p:spPr>
          <a:xfrm>
            <a:off x="2998374" y="3593172"/>
            <a:ext cx="716691" cy="369332"/>
          </a:xfrm>
          <a:prstGeom prst="rect">
            <a:avLst/>
          </a:prstGeom>
          <a:noFill/>
        </p:spPr>
        <p:txBody>
          <a:bodyPr wrap="square" rtlCol="0">
            <a:spAutoFit/>
          </a:bodyPr>
          <a:lstStyle/>
          <a:p>
            <a:r>
              <a:rPr kumimoji="1" lang="ja-JP" altLang="en-US" dirty="0" smtClean="0"/>
              <a:t>おば</a:t>
            </a:r>
            <a:endParaRPr kumimoji="1" lang="ja-JP" altLang="en-US" dirty="0"/>
          </a:p>
        </p:txBody>
      </p:sp>
      <p:sp>
        <p:nvSpPr>
          <p:cNvPr id="11" name="テキスト ボックス 10"/>
          <p:cNvSpPr txBox="1"/>
          <p:nvPr/>
        </p:nvSpPr>
        <p:spPr>
          <a:xfrm>
            <a:off x="2536851" y="4556738"/>
            <a:ext cx="461523" cy="369332"/>
          </a:xfrm>
          <a:prstGeom prst="rect">
            <a:avLst/>
          </a:prstGeom>
          <a:noFill/>
        </p:spPr>
        <p:txBody>
          <a:bodyPr wrap="square" rtlCol="0">
            <a:spAutoFit/>
          </a:bodyPr>
          <a:lstStyle/>
          <a:p>
            <a:r>
              <a:rPr kumimoji="1" lang="ja-JP" altLang="en-US" dirty="0" smtClean="0"/>
              <a:t>王</a:t>
            </a:r>
            <a:endParaRPr kumimoji="1" lang="ja-JP" altLang="en-US" dirty="0"/>
          </a:p>
        </p:txBody>
      </p:sp>
      <p:sp>
        <p:nvSpPr>
          <p:cNvPr id="13" name="テキスト ボックス 12"/>
          <p:cNvSpPr txBox="1"/>
          <p:nvPr/>
        </p:nvSpPr>
        <p:spPr>
          <a:xfrm>
            <a:off x="3281341" y="4035579"/>
            <a:ext cx="716691" cy="369332"/>
          </a:xfrm>
          <a:prstGeom prst="rect">
            <a:avLst/>
          </a:prstGeom>
          <a:noFill/>
        </p:spPr>
        <p:txBody>
          <a:bodyPr wrap="square" rtlCol="0">
            <a:spAutoFit/>
          </a:bodyPr>
          <a:lstStyle/>
          <a:p>
            <a:r>
              <a:rPr lang="ja-JP" altLang="en-US" dirty="0"/>
              <a:t>王妃</a:t>
            </a:r>
            <a:endParaRPr kumimoji="1" lang="ja-JP" altLang="en-US" dirty="0"/>
          </a:p>
        </p:txBody>
      </p:sp>
      <p:cxnSp>
        <p:nvCxnSpPr>
          <p:cNvPr id="16" name="直線矢印コネクタ 15"/>
          <p:cNvCxnSpPr/>
          <p:nvPr/>
        </p:nvCxnSpPr>
        <p:spPr>
          <a:xfrm flipV="1">
            <a:off x="2253102" y="3356114"/>
            <a:ext cx="509956" cy="29385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直線矢印コネクタ 16"/>
          <p:cNvCxnSpPr/>
          <p:nvPr/>
        </p:nvCxnSpPr>
        <p:spPr>
          <a:xfrm flipV="1">
            <a:off x="2518262" y="3842460"/>
            <a:ext cx="423890" cy="27663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8" name="直線矢印コネクタ 17"/>
          <p:cNvCxnSpPr/>
          <p:nvPr/>
        </p:nvCxnSpPr>
        <p:spPr>
          <a:xfrm flipV="1">
            <a:off x="2866564" y="4324865"/>
            <a:ext cx="437442" cy="28547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9" name="正方形/長方形 18"/>
          <p:cNvSpPr/>
          <p:nvPr/>
        </p:nvSpPr>
        <p:spPr>
          <a:xfrm>
            <a:off x="4649855" y="2951035"/>
            <a:ext cx="3101546" cy="2174789"/>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テキスト ボックス 23"/>
          <p:cNvSpPr txBox="1"/>
          <p:nvPr/>
        </p:nvSpPr>
        <p:spPr>
          <a:xfrm>
            <a:off x="5433442" y="4544436"/>
            <a:ext cx="461523" cy="369332"/>
          </a:xfrm>
          <a:prstGeom prst="rect">
            <a:avLst/>
          </a:prstGeom>
          <a:noFill/>
        </p:spPr>
        <p:txBody>
          <a:bodyPr wrap="square" rtlCol="0">
            <a:spAutoFit/>
          </a:bodyPr>
          <a:lstStyle/>
          <a:p>
            <a:r>
              <a:rPr kumimoji="1" lang="ja-JP" altLang="en-US" dirty="0" smtClean="0"/>
              <a:t>王</a:t>
            </a:r>
            <a:endParaRPr kumimoji="1" lang="ja-JP" altLang="en-US" dirty="0"/>
          </a:p>
        </p:txBody>
      </p:sp>
      <p:sp>
        <p:nvSpPr>
          <p:cNvPr id="25" name="テキスト ボックス 24"/>
          <p:cNvSpPr txBox="1"/>
          <p:nvPr/>
        </p:nvSpPr>
        <p:spPr>
          <a:xfrm>
            <a:off x="6609468" y="4013462"/>
            <a:ext cx="716691" cy="369332"/>
          </a:xfrm>
          <a:prstGeom prst="rect">
            <a:avLst/>
          </a:prstGeom>
          <a:noFill/>
        </p:spPr>
        <p:txBody>
          <a:bodyPr wrap="square" rtlCol="0">
            <a:spAutoFit/>
          </a:bodyPr>
          <a:lstStyle/>
          <a:p>
            <a:r>
              <a:rPr lang="ja-JP" altLang="en-US" dirty="0"/>
              <a:t>王妃</a:t>
            </a:r>
            <a:endParaRPr kumimoji="1" lang="ja-JP" altLang="en-US" dirty="0"/>
          </a:p>
        </p:txBody>
      </p:sp>
      <p:cxnSp>
        <p:nvCxnSpPr>
          <p:cNvPr id="26" name="直線矢印コネクタ 25"/>
          <p:cNvCxnSpPr/>
          <p:nvPr/>
        </p:nvCxnSpPr>
        <p:spPr>
          <a:xfrm flipV="1">
            <a:off x="5894965" y="4267843"/>
            <a:ext cx="622555" cy="362102"/>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直線矢印コネクタ 27"/>
          <p:cNvCxnSpPr/>
          <p:nvPr/>
        </p:nvCxnSpPr>
        <p:spPr>
          <a:xfrm flipV="1">
            <a:off x="5522950" y="3400402"/>
            <a:ext cx="509956" cy="293851"/>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9" name="テキスト ボックス 28"/>
          <p:cNvSpPr txBox="1"/>
          <p:nvPr/>
        </p:nvSpPr>
        <p:spPr>
          <a:xfrm>
            <a:off x="4855546" y="3601514"/>
            <a:ext cx="716691" cy="369332"/>
          </a:xfrm>
          <a:prstGeom prst="rect">
            <a:avLst/>
          </a:prstGeom>
          <a:noFill/>
        </p:spPr>
        <p:txBody>
          <a:bodyPr wrap="square" rtlCol="0">
            <a:spAutoFit/>
          </a:bodyPr>
          <a:lstStyle/>
          <a:p>
            <a:r>
              <a:rPr lang="ja-JP" altLang="en-US" dirty="0"/>
              <a:t>男性</a:t>
            </a:r>
            <a:endParaRPr kumimoji="1" lang="ja-JP" altLang="en-US" dirty="0"/>
          </a:p>
        </p:txBody>
      </p:sp>
      <p:sp>
        <p:nvSpPr>
          <p:cNvPr id="30" name="テキスト ボックス 29"/>
          <p:cNvSpPr txBox="1"/>
          <p:nvPr/>
        </p:nvSpPr>
        <p:spPr>
          <a:xfrm>
            <a:off x="6124796" y="3004579"/>
            <a:ext cx="716691" cy="369332"/>
          </a:xfrm>
          <a:prstGeom prst="rect">
            <a:avLst/>
          </a:prstGeom>
          <a:noFill/>
        </p:spPr>
        <p:txBody>
          <a:bodyPr wrap="square" rtlCol="0">
            <a:spAutoFit/>
          </a:bodyPr>
          <a:lstStyle/>
          <a:p>
            <a:r>
              <a:rPr kumimoji="1" lang="ja-JP" altLang="en-US" dirty="0" smtClean="0"/>
              <a:t>女性</a:t>
            </a:r>
            <a:endParaRPr kumimoji="1" lang="ja-JP" altLang="en-US" dirty="0"/>
          </a:p>
        </p:txBody>
      </p:sp>
      <p:cxnSp>
        <p:nvCxnSpPr>
          <p:cNvPr id="32" name="直線矢印コネクタ 31"/>
          <p:cNvCxnSpPr/>
          <p:nvPr/>
        </p:nvCxnSpPr>
        <p:spPr>
          <a:xfrm flipH="1" flipV="1">
            <a:off x="5237297" y="3988694"/>
            <a:ext cx="337206" cy="51450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5" name="直線矢印コネクタ 34"/>
          <p:cNvCxnSpPr/>
          <p:nvPr/>
        </p:nvCxnSpPr>
        <p:spPr>
          <a:xfrm flipH="1" flipV="1">
            <a:off x="6466007" y="3433357"/>
            <a:ext cx="337206" cy="51450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6" name="テキスト ボックス 35"/>
          <p:cNvSpPr txBox="1"/>
          <p:nvPr/>
        </p:nvSpPr>
        <p:spPr>
          <a:xfrm>
            <a:off x="2829771" y="5205859"/>
            <a:ext cx="3804839" cy="923330"/>
          </a:xfrm>
          <a:prstGeom prst="rect">
            <a:avLst/>
          </a:prstGeom>
          <a:noFill/>
        </p:spPr>
        <p:txBody>
          <a:bodyPr wrap="square" rtlCol="0">
            <a:spAutoFit/>
          </a:bodyPr>
          <a:lstStyle/>
          <a:p>
            <a:r>
              <a:rPr lang="ja-JP" altLang="en-US" dirty="0"/>
              <a:t>例</a:t>
            </a:r>
            <a:r>
              <a:rPr kumimoji="1" lang="en-US" altLang="ja-JP" dirty="0" smtClean="0"/>
              <a:t>1)</a:t>
            </a:r>
            <a:r>
              <a:rPr kumimoji="1" lang="ja-JP" altLang="en-US" dirty="0" smtClean="0"/>
              <a:t>　王</a:t>
            </a:r>
            <a:r>
              <a:rPr kumimoji="1" lang="en-US" altLang="ja-JP" dirty="0" smtClean="0"/>
              <a:t> – </a:t>
            </a:r>
            <a:r>
              <a:rPr lang="ja-JP" altLang="en-US" dirty="0" smtClean="0"/>
              <a:t>男性 </a:t>
            </a:r>
            <a:r>
              <a:rPr lang="en-US" altLang="ja-JP" dirty="0" smtClean="0"/>
              <a:t>= </a:t>
            </a:r>
            <a:r>
              <a:rPr lang="ja-JP" altLang="en-US" dirty="0" smtClean="0"/>
              <a:t>権力のある人</a:t>
            </a:r>
            <a:endParaRPr lang="en-US" altLang="ja-JP" dirty="0" smtClean="0"/>
          </a:p>
          <a:p>
            <a:r>
              <a:rPr lang="ja-JP" altLang="en-US" dirty="0" smtClean="0"/>
              <a:t>　　　　権力のある人＋女性＝王妃</a:t>
            </a:r>
            <a:endParaRPr kumimoji="1" lang="en-US" altLang="ja-JP" dirty="0" smtClean="0"/>
          </a:p>
          <a:p>
            <a:r>
              <a:rPr lang="ja-JP" altLang="en-US" dirty="0" smtClean="0"/>
              <a:t>例</a:t>
            </a:r>
            <a:r>
              <a:rPr lang="en-US" altLang="ja-JP" dirty="0" smtClean="0"/>
              <a:t>2)</a:t>
            </a:r>
            <a:r>
              <a:rPr lang="ja-JP" altLang="en-US" dirty="0" smtClean="0"/>
              <a:t>　</a:t>
            </a:r>
            <a:r>
              <a:rPr lang="en-US" altLang="ja-JP" dirty="0" smtClean="0"/>
              <a:t>(</a:t>
            </a:r>
            <a:r>
              <a:rPr lang="ja-JP" altLang="en-US" dirty="0" smtClean="0"/>
              <a:t>良い</a:t>
            </a:r>
            <a:r>
              <a:rPr lang="en-US" altLang="ja-JP" dirty="0" smtClean="0"/>
              <a:t> + </a:t>
            </a:r>
            <a:r>
              <a:rPr lang="ja-JP" altLang="en-US" dirty="0" smtClean="0"/>
              <a:t>最高</a:t>
            </a:r>
            <a:r>
              <a:rPr lang="en-US" altLang="ja-JP" dirty="0" smtClean="0"/>
              <a:t>)/2 = </a:t>
            </a:r>
            <a:r>
              <a:rPr lang="ja-JP" altLang="en-US" dirty="0" smtClean="0"/>
              <a:t>より良い</a:t>
            </a:r>
            <a:endParaRPr kumimoji="1" lang="ja-JP" altLang="en-US" dirty="0"/>
          </a:p>
        </p:txBody>
      </p:sp>
    </p:spTree>
    <p:extLst>
      <p:ext uri="{BB962C8B-B14F-4D97-AF65-F5344CB8AC3E}">
        <p14:creationId xmlns:p14="http://schemas.microsoft.com/office/powerpoint/2010/main" val="125085572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Doc2Vec</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で</a:t>
            </a:r>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関連度抽出</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コンテンツ プレースホルダー 2"/>
          <p:cNvSpPr>
            <a:spLocks noGrp="1"/>
          </p:cNvSpPr>
          <p:nvPr>
            <p:ph idx="1"/>
          </p:nvPr>
        </p:nvSpPr>
        <p:spPr/>
        <p:txBody>
          <a:bodyPr>
            <a:normAutofit lnSpcReduction="10000"/>
          </a:bodyPr>
          <a:lstStyle/>
          <a:p>
            <a:pPr lvl="1">
              <a:buFont typeface="Wingdings" panose="05000000000000000000" pitchFamily="2" charset="2"/>
              <a:buChar char="l"/>
            </a:pPr>
            <a:r>
              <a:rPr lang="en-US" altLang="ja-JP" b="1" dirty="0" smtClean="0">
                <a:latin typeface="メイリオ" panose="020B0604030504040204" pitchFamily="50" charset="-128"/>
                <a:ea typeface="メイリオ" panose="020B0604030504040204" pitchFamily="50" charset="-128"/>
                <a:cs typeface="メイリオ" panose="020B0604030504040204" pitchFamily="50" charset="-128"/>
              </a:rPr>
              <a:t>Doc2Vec</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について</a:t>
            </a:r>
            <a:endPar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endParaRPr>
          </a:p>
          <a:p>
            <a:pPr lvl="2">
              <a:buFont typeface="Wingdings" panose="05000000000000000000" pitchFamily="2" charset="2"/>
              <a:buChar char="l"/>
            </a:pP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Word2Vec</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の技術と同様に、文書をベクトルで表現（パラグラフベクトル）する技術</a:t>
            </a:r>
            <a:endPar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endParaRPr>
          </a:p>
          <a:p>
            <a:pPr lvl="2">
              <a:buFont typeface="Wingdings" panose="05000000000000000000" pitchFamily="2" charset="2"/>
              <a:buChar char="l"/>
            </a:pP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可変長の文章や段落に対応するので文章と文章の関連度の抽出が出来る</a:t>
            </a:r>
            <a:endPar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endParaRPr>
          </a:p>
          <a:p>
            <a:pPr lvl="2">
              <a:buFont typeface="Wingdings" panose="05000000000000000000" pitchFamily="2" charset="2"/>
              <a:buChar char="l"/>
            </a:pPr>
            <a:endParaRPr lang="en-US" altLang="ja-JP" sz="1600" dirty="0">
              <a:latin typeface="メイリオ" panose="020B0604030504040204" pitchFamily="50" charset="-128"/>
              <a:ea typeface="メイリオ" panose="020B0604030504040204" pitchFamily="50" charset="-128"/>
              <a:cs typeface="メイリオ" panose="020B0604030504040204" pitchFamily="50" charset="-128"/>
            </a:endParaRPr>
          </a:p>
          <a:p>
            <a:pPr lvl="2">
              <a:buFont typeface="Wingdings" panose="05000000000000000000" pitchFamily="2" charset="2"/>
              <a:buChar char="l"/>
            </a:pPr>
            <a:endPar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endParaRPr>
          </a:p>
          <a:p>
            <a:pPr lvl="2">
              <a:buFont typeface="Wingdings" panose="05000000000000000000" pitchFamily="2" charset="2"/>
              <a:buChar char="l"/>
            </a:pPr>
            <a:endParaRPr lang="en-US" altLang="ja-JP" sz="1600" dirty="0">
              <a:latin typeface="メイリオ" panose="020B0604030504040204" pitchFamily="50" charset="-128"/>
              <a:ea typeface="メイリオ" panose="020B0604030504040204" pitchFamily="50" charset="-128"/>
              <a:cs typeface="メイリオ" panose="020B0604030504040204" pitchFamily="50" charset="-128"/>
            </a:endParaRPr>
          </a:p>
          <a:p>
            <a:pPr lvl="2">
              <a:buFont typeface="Wingdings" panose="05000000000000000000" pitchFamily="2" charset="2"/>
              <a:buChar char="l"/>
            </a:pPr>
            <a:endPar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endParaRPr>
          </a:p>
          <a:p>
            <a:pPr lvl="2">
              <a:buFont typeface="Wingdings" panose="05000000000000000000" pitchFamily="2" charset="2"/>
              <a:buChar char="l"/>
            </a:pPr>
            <a:endParaRPr lang="en-US" altLang="ja-JP" sz="1600" dirty="0">
              <a:latin typeface="メイリオ" panose="020B0604030504040204" pitchFamily="50" charset="-128"/>
              <a:ea typeface="メイリオ" panose="020B0604030504040204" pitchFamily="50" charset="-128"/>
              <a:cs typeface="メイリオ" panose="020B0604030504040204" pitchFamily="50" charset="-128"/>
            </a:endParaRPr>
          </a:p>
          <a:p>
            <a:pPr lvl="2">
              <a:buFont typeface="Wingdings" panose="05000000000000000000" pitchFamily="2" charset="2"/>
              <a:buChar char="l"/>
            </a:pPr>
            <a:endPar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endParaRPr>
          </a:p>
          <a:p>
            <a:pPr lvl="2">
              <a:buFont typeface="Wingdings" panose="05000000000000000000" pitchFamily="2" charset="2"/>
              <a:buChar char="l"/>
            </a:pPr>
            <a:endParaRPr lang="en-US" altLang="ja-JP" sz="1600" dirty="0">
              <a:latin typeface="メイリオ" panose="020B0604030504040204" pitchFamily="50" charset="-128"/>
              <a:ea typeface="メイリオ" panose="020B0604030504040204" pitchFamily="50" charset="-128"/>
              <a:cs typeface="メイリオ" panose="020B0604030504040204" pitchFamily="50" charset="-128"/>
            </a:endParaRPr>
          </a:p>
          <a:p>
            <a:pPr lvl="2">
              <a:buFont typeface="Wingdings" panose="05000000000000000000" pitchFamily="2" charset="2"/>
              <a:buChar char="l"/>
            </a:pPr>
            <a:endPar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endParaRPr>
          </a:p>
          <a:p>
            <a:pPr lvl="2">
              <a:buFont typeface="Wingdings" panose="05000000000000000000" pitchFamily="2" charset="2"/>
              <a:buChar char="l"/>
            </a:pPr>
            <a:endParaRPr lang="en-US" altLang="ja-JP" sz="1600" dirty="0">
              <a:latin typeface="メイリオ" panose="020B0604030504040204" pitchFamily="50" charset="-128"/>
              <a:ea typeface="メイリオ" panose="020B0604030504040204" pitchFamily="50" charset="-128"/>
              <a:cs typeface="メイリオ" panose="020B0604030504040204" pitchFamily="50" charset="-128"/>
            </a:endParaRPr>
          </a:p>
          <a:p>
            <a:pPr lvl="2">
              <a:buFont typeface="Wingdings" panose="05000000000000000000" pitchFamily="2" charset="2"/>
              <a:buChar char="l"/>
            </a:pP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文章の要約やニュース記事の類似度抽出などといった活用法がある</a:t>
            </a:r>
            <a:endPar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endParaRPr>
          </a:p>
          <a:p>
            <a:pPr lvl="2">
              <a:buFont typeface="Wingdings" panose="05000000000000000000" pitchFamily="2" charset="2"/>
              <a:buChar char="l"/>
            </a:pP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lvl="2">
              <a:buFont typeface="Wingdings" panose="05000000000000000000" pitchFamily="2" charset="2"/>
              <a:buChar char="l"/>
            </a:pP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95FE7068-0EB7-48D5-A1FD-50DB69D733E4}" type="slidenum">
              <a:rPr kumimoji="1" lang="ja-JP" altLang="en-US" smtClean="0"/>
              <a:t>15</a:t>
            </a:fld>
            <a:endParaRPr kumimoji="1" lang="ja-JP" altLang="en-US"/>
          </a:p>
        </p:txBody>
      </p:sp>
      <p:sp>
        <p:nvSpPr>
          <p:cNvPr id="5" name="正方形/長方形 4"/>
          <p:cNvSpPr/>
          <p:nvPr/>
        </p:nvSpPr>
        <p:spPr>
          <a:xfrm>
            <a:off x="2014437" y="2877267"/>
            <a:ext cx="4649855" cy="2413603"/>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p:cNvSpPr txBox="1"/>
          <p:nvPr/>
        </p:nvSpPr>
        <p:spPr>
          <a:xfrm>
            <a:off x="2556152" y="3487305"/>
            <a:ext cx="1553236" cy="369332"/>
          </a:xfrm>
          <a:prstGeom prst="rect">
            <a:avLst/>
          </a:prstGeom>
          <a:noFill/>
        </p:spPr>
        <p:txBody>
          <a:bodyPr wrap="square" rtlCol="0">
            <a:spAutoFit/>
          </a:bodyPr>
          <a:lstStyle/>
          <a:p>
            <a:r>
              <a:rPr lang="ja-JP" altLang="en-US" dirty="0" smtClean="0"/>
              <a:t>私</a:t>
            </a:r>
            <a:r>
              <a:rPr kumimoji="1" lang="ja-JP" altLang="en-US" dirty="0" smtClean="0"/>
              <a:t>は男です</a:t>
            </a:r>
            <a:endParaRPr kumimoji="1" lang="ja-JP" altLang="en-US" dirty="0"/>
          </a:p>
        </p:txBody>
      </p:sp>
      <p:sp>
        <p:nvSpPr>
          <p:cNvPr id="7" name="テキスト ボックス 6"/>
          <p:cNvSpPr txBox="1"/>
          <p:nvPr/>
        </p:nvSpPr>
        <p:spPr>
          <a:xfrm>
            <a:off x="4503146" y="2988300"/>
            <a:ext cx="1553236" cy="369332"/>
          </a:xfrm>
          <a:prstGeom prst="rect">
            <a:avLst/>
          </a:prstGeom>
          <a:noFill/>
        </p:spPr>
        <p:txBody>
          <a:bodyPr wrap="square" rtlCol="0">
            <a:spAutoFit/>
          </a:bodyPr>
          <a:lstStyle/>
          <a:p>
            <a:r>
              <a:rPr kumimoji="1" lang="ja-JP" altLang="en-US" dirty="0" smtClean="0"/>
              <a:t>私は女です</a:t>
            </a:r>
            <a:endParaRPr kumimoji="1" lang="ja-JP" altLang="en-US" dirty="0"/>
          </a:p>
        </p:txBody>
      </p:sp>
      <p:cxnSp>
        <p:nvCxnSpPr>
          <p:cNvPr id="8" name="直線矢印コネクタ 7"/>
          <p:cNvCxnSpPr/>
          <p:nvPr/>
        </p:nvCxnSpPr>
        <p:spPr>
          <a:xfrm flipV="1">
            <a:off x="3922054" y="3259873"/>
            <a:ext cx="509956" cy="29385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9" name="テキスト ボックス 8"/>
          <p:cNvSpPr txBox="1"/>
          <p:nvPr/>
        </p:nvSpPr>
        <p:spPr>
          <a:xfrm>
            <a:off x="4899022" y="3835600"/>
            <a:ext cx="1553236" cy="369332"/>
          </a:xfrm>
          <a:prstGeom prst="rect">
            <a:avLst/>
          </a:prstGeom>
          <a:noFill/>
        </p:spPr>
        <p:txBody>
          <a:bodyPr wrap="square" rtlCol="0">
            <a:spAutoFit/>
          </a:bodyPr>
          <a:lstStyle/>
          <a:p>
            <a:r>
              <a:rPr kumimoji="1" lang="ja-JP" altLang="en-US" dirty="0" smtClean="0"/>
              <a:t>私</a:t>
            </a:r>
            <a:r>
              <a:rPr lang="ja-JP" altLang="en-US" dirty="0" smtClean="0"/>
              <a:t>は王妃です</a:t>
            </a:r>
            <a:endParaRPr kumimoji="1" lang="ja-JP" altLang="en-US" dirty="0"/>
          </a:p>
        </p:txBody>
      </p:sp>
      <p:sp>
        <p:nvSpPr>
          <p:cNvPr id="10" name="テキスト ボックス 9"/>
          <p:cNvSpPr txBox="1"/>
          <p:nvPr/>
        </p:nvSpPr>
        <p:spPr>
          <a:xfrm>
            <a:off x="2878774" y="4351670"/>
            <a:ext cx="1553236" cy="369332"/>
          </a:xfrm>
          <a:prstGeom prst="rect">
            <a:avLst/>
          </a:prstGeom>
          <a:noFill/>
        </p:spPr>
        <p:txBody>
          <a:bodyPr wrap="square" rtlCol="0">
            <a:spAutoFit/>
          </a:bodyPr>
          <a:lstStyle/>
          <a:p>
            <a:r>
              <a:rPr kumimoji="1" lang="ja-JP" altLang="en-US" dirty="0" smtClean="0"/>
              <a:t>私</a:t>
            </a:r>
            <a:r>
              <a:rPr lang="ja-JP" altLang="en-US" dirty="0" smtClean="0"/>
              <a:t>は王です</a:t>
            </a:r>
            <a:endParaRPr kumimoji="1" lang="ja-JP" altLang="en-US" dirty="0"/>
          </a:p>
        </p:txBody>
      </p:sp>
      <p:cxnSp>
        <p:nvCxnSpPr>
          <p:cNvPr id="11" name="直線矢印コネクタ 10"/>
          <p:cNvCxnSpPr/>
          <p:nvPr/>
        </p:nvCxnSpPr>
        <p:spPr>
          <a:xfrm flipV="1">
            <a:off x="4339364" y="4250641"/>
            <a:ext cx="509956" cy="29385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2622865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今後</a:t>
            </a:r>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の課題</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コンテンツ プレースホルダー 2"/>
          <p:cNvSpPr>
            <a:spLocks noGrp="1"/>
          </p:cNvSpPr>
          <p:nvPr>
            <p:ph idx="1"/>
          </p:nvPr>
        </p:nvSpPr>
        <p:spPr/>
        <p:txBody>
          <a:bodyPr/>
          <a:lstStyle/>
          <a:p>
            <a:pPr>
              <a:buFont typeface="Wingdings" panose="05000000000000000000" pitchFamily="2" charset="2"/>
              <a:buChar char="l"/>
            </a:pPr>
            <a:r>
              <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1</a:t>
            </a:r>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ラベル＝</a:t>
            </a:r>
            <a:r>
              <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1</a:t>
            </a:r>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物理ボタンだと多くのボタンが必要となってしまう．</a:t>
            </a:r>
            <a:endPar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a:buFont typeface="Wingdings" panose="05000000000000000000" pitchFamily="2" charset="2"/>
              <a:buChar char="l"/>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現在と過去を結びつける良いタグが見つかるとは限らない．</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a:buFont typeface="Wingdings" panose="05000000000000000000" pitchFamily="2" charset="2"/>
              <a:buChar char="l"/>
            </a:pPr>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音声からのラベル付けは音声認識の研究になってしまう．</a:t>
            </a:r>
            <a:endPar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a:buFont typeface="Wingdings" panose="05000000000000000000" pitchFamily="2" charset="2"/>
              <a:buChar char="l"/>
            </a:pP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タグ毎の投稿数から「重要度」を取るの</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か，タグを付けた人から「重要度」を取るのかが定まっていない．</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a:buFont typeface="Wingdings" panose="05000000000000000000" pitchFamily="2" charset="2"/>
              <a:buChar char="l"/>
            </a:pPr>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従来の手法の設定と提案方式の比較方法について</a:t>
            </a:r>
            <a:endPar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l"/>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個人が記録するメモなどでは議論で決まった事のみがメモされるのが殆ど</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l"/>
            </a:pP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提案方式</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によってその決まるまでに至ったプロセスを示す事が出来る</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l"/>
            </a:pPr>
            <a:endPar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l"/>
            </a:pPr>
            <a:endPar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a:buFont typeface="Wingdings" panose="05000000000000000000" pitchFamily="2" charset="2"/>
              <a:buChar char="l"/>
            </a:pPr>
            <a:endPar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a:buFont typeface="Wingdings" panose="05000000000000000000" pitchFamily="2" charset="2"/>
              <a:buChar char="l"/>
            </a:pPr>
            <a:endPar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95FE7068-0EB7-48D5-A1FD-50DB69D733E4}" type="slidenum">
              <a:rPr kumimoji="1" lang="ja-JP" altLang="en-US" smtClean="0"/>
              <a:t>16</a:t>
            </a:fld>
            <a:endParaRPr kumimoji="1" lang="ja-JP" altLang="en-US"/>
          </a:p>
        </p:txBody>
      </p:sp>
    </p:spTree>
    <p:extLst>
      <p:ext uri="{BB962C8B-B14F-4D97-AF65-F5344CB8AC3E}">
        <p14:creationId xmlns:p14="http://schemas.microsoft.com/office/powerpoint/2010/main" val="14000906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研究背景</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 name="スライド番号プレースホルダー 4"/>
          <p:cNvSpPr>
            <a:spLocks noGrp="1"/>
          </p:cNvSpPr>
          <p:nvPr>
            <p:ph type="sldNum" sz="quarter" idx="12"/>
          </p:nvPr>
        </p:nvSpPr>
        <p:spPr/>
        <p:txBody>
          <a:bodyPr/>
          <a:lstStyle/>
          <a:p>
            <a:fld id="{95FE7068-0EB7-48D5-A1FD-50DB69D733E4}" type="slidenum">
              <a:rPr kumimoji="1" lang="ja-JP" altLang="en-US" sz="1800" smtClean="0"/>
              <a:t>2</a:t>
            </a:fld>
            <a:endParaRPr kumimoji="1" lang="ja-JP" altLang="en-US" sz="1800" dirty="0"/>
          </a:p>
        </p:txBody>
      </p:sp>
      <p:sp>
        <p:nvSpPr>
          <p:cNvPr id="8" name="コンテンツ プレースホルダー 2"/>
          <p:cNvSpPr txBox="1">
            <a:spLocks/>
          </p:cNvSpPr>
          <p:nvPr/>
        </p:nvSpPr>
        <p:spPr>
          <a:xfrm>
            <a:off x="1029352" y="1998071"/>
            <a:ext cx="7131015" cy="3583094"/>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pPr>
              <a:lnSpc>
                <a:spcPct val="150000"/>
              </a:lnSpc>
              <a:buFont typeface="Wingdings" panose="05000000000000000000" pitchFamily="2" charset="2"/>
              <a:buChar char="l"/>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ソフトウェア開発では，設計や実装に関する情報共有をする際，参加者各自でメモを取ったり，議事録を残すことで必要な情報を記録している．</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a:lnSpc>
                <a:spcPct val="150000"/>
              </a:lnSpc>
              <a:buFont typeface="Wingdings" panose="05000000000000000000" pitchFamily="2" charset="2"/>
              <a:buChar char="l"/>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議論のメンバーが変わる事で，同じ組織でも似たような話を何度もする事になったり，十分に共有出来たか確認出来ないという問題がある</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3" name="図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969211" y="4423698"/>
            <a:ext cx="1191156" cy="1475117"/>
          </a:xfrm>
          <a:prstGeom prst="rect">
            <a:avLst/>
          </a:prstGeom>
        </p:spPr>
      </p:pic>
    </p:spTree>
    <p:extLst>
      <p:ext uri="{BB962C8B-B14F-4D97-AF65-F5344CB8AC3E}">
        <p14:creationId xmlns:p14="http://schemas.microsoft.com/office/powerpoint/2010/main" val="369424765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関連研究</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コンテンツ プレースホルダー 2"/>
          <p:cNvSpPr>
            <a:spLocks noGrp="1"/>
          </p:cNvSpPr>
          <p:nvPr>
            <p:ph idx="1"/>
          </p:nvPr>
        </p:nvSpPr>
        <p:spPr>
          <a:xfrm>
            <a:off x="1017997" y="2053346"/>
            <a:ext cx="7270955" cy="3548084"/>
          </a:xfrm>
        </p:spPr>
        <p:txBody>
          <a:bodyPr>
            <a:normAutofit lnSpcReduction="10000"/>
          </a:bodyPr>
          <a:lstStyle/>
          <a:p>
            <a:pPr>
              <a:lnSpc>
                <a:spcPct val="150000"/>
              </a:lnSpc>
              <a:buFont typeface="Wingdings" panose="05000000000000000000" pitchFamily="2" charset="2"/>
              <a:buChar char="l"/>
            </a:pP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履歴再生機能を備えたオンラインホワイトボード・チャット連携システム</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2010/05/14,</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情報処理</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学会 教育</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学習支援情報システム（</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CLE</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）研究会）</a:t>
            </a:r>
            <a:endPar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endParaRPr>
          </a:p>
          <a:p>
            <a:pPr>
              <a:lnSpc>
                <a:spcPct val="150000"/>
              </a:lnSpc>
              <a:buFont typeface="Wingdings" panose="05000000000000000000" pitchFamily="2" charset="2"/>
              <a:buChar char="l"/>
            </a:pP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ホワイトボードを用いた議論の構造化に基づく議論想起支援</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a:t>
            </a:r>
            <a:b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b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2011/03/02</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a:t>
            </a:r>
            <a:r>
              <a:rPr lang="zh-CN" altLang="en-US" sz="1600" dirty="0">
                <a:latin typeface="メイリオ" panose="020B0604030504040204" pitchFamily="50" charset="-128"/>
                <a:ea typeface="メイリオ" panose="020B0604030504040204" pitchFamily="50" charset="-128"/>
                <a:cs typeface="メイリオ" panose="020B0604030504040204" pitchFamily="50" charset="-128"/>
              </a:rPr>
              <a:t>情報処理</a:t>
            </a:r>
            <a:r>
              <a:rPr lang="zh-CN" altLang="en-US" sz="1600" dirty="0" smtClean="0">
                <a:latin typeface="メイリオ" panose="020B0604030504040204" pitchFamily="50" charset="-128"/>
                <a:ea typeface="メイリオ" panose="020B0604030504040204" pitchFamily="50" charset="-128"/>
                <a:cs typeface="メイリオ" panose="020B0604030504040204" pitchFamily="50" charset="-128"/>
              </a:rPr>
              <a:t>学会 全国</a:t>
            </a:r>
            <a:r>
              <a:rPr lang="zh-CN" altLang="en-US" sz="1600" dirty="0">
                <a:latin typeface="メイリオ" panose="020B0604030504040204" pitchFamily="50" charset="-128"/>
                <a:ea typeface="メイリオ" panose="020B0604030504040204" pitchFamily="50" charset="-128"/>
                <a:cs typeface="メイリオ" panose="020B0604030504040204" pitchFamily="50" charset="-128"/>
              </a:rPr>
              <a:t>大会講演論文集</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a:t>
            </a:r>
            <a:endPar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endParaRPr>
          </a:p>
          <a:p>
            <a:pPr>
              <a:lnSpc>
                <a:spcPct val="150000"/>
              </a:lnSpc>
              <a:buFont typeface="Wingdings" panose="05000000000000000000" pitchFamily="2" charset="2"/>
              <a:buChar char="l"/>
            </a:pP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簡易書式によるホワイトボード動画を対象としたインデックス抽出</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2011/03/02</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a:t>
            </a:r>
            <a:r>
              <a:rPr lang="zh-CN" altLang="en-US" sz="1600" dirty="0">
                <a:latin typeface="メイリオ" panose="020B0604030504040204" pitchFamily="50" charset="-128"/>
                <a:ea typeface="メイリオ" panose="020B0604030504040204" pitchFamily="50" charset="-128"/>
                <a:cs typeface="メイリオ" panose="020B0604030504040204" pitchFamily="50" charset="-128"/>
              </a:rPr>
              <a:t>情報処理</a:t>
            </a:r>
            <a:r>
              <a:rPr lang="zh-CN" altLang="en-US" sz="1600" dirty="0" smtClean="0">
                <a:latin typeface="メイリオ" panose="020B0604030504040204" pitchFamily="50" charset="-128"/>
                <a:ea typeface="メイリオ" panose="020B0604030504040204" pitchFamily="50" charset="-128"/>
                <a:cs typeface="メイリオ" panose="020B0604030504040204" pitchFamily="50" charset="-128"/>
              </a:rPr>
              <a:t>学会 全国</a:t>
            </a:r>
            <a:r>
              <a:rPr lang="zh-CN" altLang="en-US" sz="1600" dirty="0">
                <a:latin typeface="メイリオ" panose="020B0604030504040204" pitchFamily="50" charset="-128"/>
                <a:ea typeface="メイリオ" panose="020B0604030504040204" pitchFamily="50" charset="-128"/>
                <a:cs typeface="メイリオ" panose="020B0604030504040204" pitchFamily="50" charset="-128"/>
              </a:rPr>
              <a:t>大会講演論文集</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a:t>
            </a:r>
            <a:endParaRPr lang="en-US" altLang="ja-JP" sz="1600" dirty="0">
              <a:latin typeface="メイリオ" panose="020B0604030504040204" pitchFamily="50" charset="-128"/>
              <a:ea typeface="メイリオ" panose="020B0604030504040204" pitchFamily="50" charset="-128"/>
              <a:cs typeface="メイリオ" panose="020B0604030504040204" pitchFamily="50" charset="-128"/>
            </a:endParaRPr>
          </a:p>
          <a:p>
            <a:pPr>
              <a:lnSpc>
                <a:spcPct val="150000"/>
              </a:lnSpc>
              <a:buFont typeface="Wingdings" panose="05000000000000000000" pitchFamily="2" charset="2"/>
              <a:buChar char="l"/>
            </a:pP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書き込みの時間軸表示によるホワイトボードログの振り返り支援システムの実装</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2012/09/14,</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情報処理学会 電子化</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知的財産・社会基盤研究会）</a:t>
            </a:r>
            <a:endPar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endParaRPr>
          </a:p>
          <a:p>
            <a:endParaRPr lang="en-US" altLang="ja-JP" dirty="0" smtClean="0"/>
          </a:p>
          <a:p>
            <a:pPr marL="0" indent="0">
              <a:buNone/>
            </a:pPr>
            <a:endParaRPr lang="en-US" altLang="ja-JP" dirty="0"/>
          </a:p>
          <a:p>
            <a:endParaRPr lang="en-US" altLang="ja-JP" dirty="0" smtClean="0"/>
          </a:p>
        </p:txBody>
      </p:sp>
      <p:sp>
        <p:nvSpPr>
          <p:cNvPr id="5" name="スライド番号プレースホルダー 4"/>
          <p:cNvSpPr>
            <a:spLocks noGrp="1"/>
          </p:cNvSpPr>
          <p:nvPr>
            <p:ph type="sldNum" sz="quarter" idx="12"/>
          </p:nvPr>
        </p:nvSpPr>
        <p:spPr/>
        <p:txBody>
          <a:bodyPr/>
          <a:lstStyle/>
          <a:p>
            <a:fld id="{95FE7068-0EB7-48D5-A1FD-50DB69D733E4}" type="slidenum">
              <a:rPr kumimoji="1" lang="ja-JP" altLang="en-US" sz="1800" smtClean="0"/>
              <a:t>3</a:t>
            </a:fld>
            <a:endParaRPr kumimoji="1" lang="ja-JP" altLang="en-US" sz="1800" dirty="0"/>
          </a:p>
        </p:txBody>
      </p:sp>
    </p:spTree>
    <p:extLst>
      <p:ext uri="{BB962C8B-B14F-4D97-AF65-F5344CB8AC3E}">
        <p14:creationId xmlns:p14="http://schemas.microsoft.com/office/powerpoint/2010/main" val="54471144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研究動機</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コンテンツ プレースホルダー 2"/>
          <p:cNvSpPr>
            <a:spLocks noGrp="1"/>
          </p:cNvSpPr>
          <p:nvPr>
            <p:ph idx="1"/>
          </p:nvPr>
        </p:nvSpPr>
        <p:spPr>
          <a:xfrm>
            <a:off x="1029352" y="1998071"/>
            <a:ext cx="7131015" cy="3583094"/>
          </a:xfrm>
        </p:spPr>
        <p:txBody>
          <a:bodyPr>
            <a:normAutofit/>
          </a:bodyPr>
          <a:lstStyle/>
          <a:p>
            <a:pPr>
              <a:lnSpc>
                <a:spcPct val="150000"/>
              </a:lnSpc>
              <a:buFont typeface="Wingdings" panose="05000000000000000000" pitchFamily="2" charset="2"/>
              <a:buChar char="l"/>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ソフトウェア開発では，開発や設計に関する情報を共有するため，意見交換を何度もする機会がある．</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a:lnSpc>
                <a:spcPct val="150000"/>
              </a:lnSpc>
              <a:buFont typeface="Wingdings" panose="05000000000000000000" pitchFamily="2" charset="2"/>
              <a:buChar char="l"/>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「なぜこの技術なんだっけ？」「この人に実装を任せれば早く終わった</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ね</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」といった振り返りをする事がある．</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a:lnSpc>
                <a:spcPct val="150000"/>
              </a:lnSpc>
              <a:buFont typeface="Wingdings" panose="05000000000000000000" pitchFamily="2" charset="2"/>
              <a:buChar char="l"/>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過去に取り上げた問題解決の手法やアイデアを確認する事で，現在の問題を素早く解決したい．</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95FE7068-0EB7-48D5-A1FD-50DB69D733E4}" type="slidenum">
              <a:rPr kumimoji="1" lang="ja-JP" altLang="en-US" sz="1800" smtClean="0"/>
              <a:t>4</a:t>
            </a:fld>
            <a:endParaRPr kumimoji="1" lang="ja-JP" altLang="en-US" sz="1800" dirty="0"/>
          </a:p>
        </p:txBody>
      </p:sp>
    </p:spTree>
    <p:extLst>
      <p:ext uri="{BB962C8B-B14F-4D97-AF65-F5344CB8AC3E}">
        <p14:creationId xmlns:p14="http://schemas.microsoft.com/office/powerpoint/2010/main" val="429192195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22960" y="332660"/>
            <a:ext cx="7543800" cy="1450757"/>
          </a:xfrm>
        </p:spPr>
        <p:txBody>
          <a:bodyPr/>
          <a:lstStyle/>
          <a:p>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本研究のアプローチ</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95FE7068-0EB7-48D5-A1FD-50DB69D733E4}" type="slidenum">
              <a:rPr kumimoji="1" lang="ja-JP" altLang="en-US" sz="1800" smtClean="0"/>
              <a:t>5</a:t>
            </a:fld>
            <a:endParaRPr kumimoji="1" lang="ja-JP" altLang="en-US" sz="1800" dirty="0"/>
          </a:p>
        </p:txBody>
      </p:sp>
      <p:sp>
        <p:nvSpPr>
          <p:cNvPr id="7" name="コンテンツ プレースホルダー 2"/>
          <p:cNvSpPr>
            <a:spLocks noGrp="1"/>
          </p:cNvSpPr>
          <p:nvPr>
            <p:ph idx="1"/>
          </p:nvPr>
        </p:nvSpPr>
        <p:spPr>
          <a:xfrm>
            <a:off x="1003628" y="1989738"/>
            <a:ext cx="7182464" cy="3656836"/>
          </a:xfrm>
        </p:spPr>
        <p:txBody>
          <a:bodyPr>
            <a:normAutofit/>
          </a:bodyPr>
          <a:lstStyle/>
          <a:p>
            <a:pPr>
              <a:lnSpc>
                <a:spcPct val="150000"/>
              </a:lnSpc>
              <a:buFont typeface="Wingdings" panose="05000000000000000000" pitchFamily="2" charset="2"/>
              <a:buChar char="l"/>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聞き手からの反応を素早く得るために「物理ボタン」を利用し，議論にタグを付けて議論を記録する．</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marL="0" indent="0">
              <a:lnSpc>
                <a:spcPct val="150000"/>
              </a:lnSpc>
              <a:buNone/>
            </a:pPr>
            <a:endParaRPr lang="en-US" altLang="ja-JP" sz="1100" dirty="0" smtClean="0">
              <a:latin typeface="メイリオ" panose="020B0604030504040204" pitchFamily="50" charset="-128"/>
              <a:ea typeface="メイリオ" panose="020B0604030504040204" pitchFamily="50" charset="-128"/>
              <a:cs typeface="メイリオ" panose="020B0604030504040204" pitchFamily="50" charset="-128"/>
            </a:endParaRPr>
          </a:p>
          <a:p>
            <a:pPr marL="0" indent="0">
              <a:lnSpc>
                <a:spcPct val="150000"/>
              </a:lnSpc>
              <a:buNone/>
            </a:pPr>
            <a:endParaRPr lang="en-US" altLang="ja-JP" sz="1100" dirty="0" smtClean="0">
              <a:latin typeface="メイリオ" panose="020B0604030504040204" pitchFamily="50" charset="-128"/>
              <a:ea typeface="メイリオ" panose="020B0604030504040204" pitchFamily="50" charset="-128"/>
              <a:cs typeface="メイリオ" panose="020B0604030504040204" pitchFamily="50" charset="-128"/>
            </a:endParaRPr>
          </a:p>
          <a:p>
            <a:pPr>
              <a:lnSpc>
                <a:spcPct val="150000"/>
              </a:lnSpc>
              <a:buFont typeface="Wingdings" panose="05000000000000000000" pitchFamily="2" charset="2"/>
              <a:buChar char="l"/>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現在と過去の議論をタグで紐付け，新しい議論で情報として利用する．</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a:lnSpc>
                <a:spcPct val="150000"/>
              </a:lnSpc>
              <a:buFont typeface="Wingdings" panose="05000000000000000000" pitchFamily="2" charset="2"/>
              <a:buChar char="l"/>
            </a:pP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8" name="テキスト ボックス 7"/>
          <p:cNvSpPr txBox="1"/>
          <p:nvPr/>
        </p:nvSpPr>
        <p:spPr>
          <a:xfrm>
            <a:off x="2789795" y="5425697"/>
            <a:ext cx="3610099" cy="400110"/>
          </a:xfrm>
          <a:prstGeom prst="rect">
            <a:avLst/>
          </a:prstGeom>
          <a:noFill/>
          <a:ln w="28575">
            <a:solidFill>
              <a:schemeClr val="accent1"/>
            </a:solidFill>
          </a:ln>
        </p:spPr>
        <p:txBody>
          <a:bodyPr wrap="square" rtlCol="0">
            <a:spAutoFit/>
          </a:bodyPr>
          <a:lstStyle/>
          <a:p>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効率</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のよい</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議論</a:t>
            </a:r>
            <a:r>
              <a:rPr kumimoji="1"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に繋げられる．</a:t>
            </a:r>
            <a:endParaRPr kumimoji="1"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9" name="下矢印 8"/>
          <p:cNvSpPr/>
          <p:nvPr/>
        </p:nvSpPr>
        <p:spPr>
          <a:xfrm>
            <a:off x="4035375" y="4795325"/>
            <a:ext cx="1118937" cy="49459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 name="図 9" descr="C:\Users\1421030\Desktop\d3a406ba34ef4edf2528126bb6ea1ce1.png"/>
          <p:cNvPicPr/>
          <p:nvPr/>
        </p:nvPicPr>
        <p:blipFill>
          <a:blip r:embed="rId2">
            <a:extLst>
              <a:ext uri="{28A0092B-C50C-407E-A947-70E740481C1C}">
                <a14:useLocalDpi xmlns:a14="http://schemas.microsoft.com/office/drawing/2010/main" val="0"/>
              </a:ext>
            </a:extLst>
          </a:blip>
          <a:srcRect/>
          <a:stretch>
            <a:fillRect/>
          </a:stretch>
        </p:blipFill>
        <p:spPr bwMode="auto">
          <a:xfrm>
            <a:off x="2365023" y="2789384"/>
            <a:ext cx="4459647" cy="1206295"/>
          </a:xfrm>
          <a:prstGeom prst="rect">
            <a:avLst/>
          </a:prstGeom>
          <a:noFill/>
          <a:ln>
            <a:noFill/>
          </a:ln>
        </p:spPr>
      </p:pic>
    </p:spTree>
    <p:extLst>
      <p:ext uri="{BB962C8B-B14F-4D97-AF65-F5344CB8AC3E}">
        <p14:creationId xmlns:p14="http://schemas.microsoft.com/office/powerpoint/2010/main" val="180688686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議論をタグに置き換える例</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コンテンツ プレースホルダー 2"/>
          <p:cNvSpPr>
            <a:spLocks noGrp="1"/>
          </p:cNvSpPr>
          <p:nvPr>
            <p:ph idx="1"/>
          </p:nvPr>
        </p:nvSpPr>
        <p:spPr>
          <a:xfrm>
            <a:off x="822959" y="1845734"/>
            <a:ext cx="7543801" cy="3809108"/>
          </a:xfrm>
        </p:spPr>
        <p:txBody>
          <a:bodyPr>
            <a:normAutofit fontScale="92500" lnSpcReduction="20000"/>
          </a:bodyPr>
          <a:lstStyle/>
          <a:p>
            <a:pPr>
              <a:buFont typeface="Wingdings" panose="05000000000000000000" pitchFamily="2" charset="2"/>
              <a:buChar char="l"/>
            </a:pPr>
            <a:r>
              <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 </a:t>
            </a:r>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ゼミの場合</a:t>
            </a:r>
            <a:endPar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l"/>
            </a:pPr>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「研究のアイデア」</a:t>
            </a:r>
            <a:endPar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l"/>
            </a:pPr>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「実装のアイデア」</a:t>
            </a:r>
            <a:endPar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l"/>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「情報共有のあり方」</a:t>
            </a:r>
            <a:endPar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marL="201168" lvl="1" indent="0">
              <a:buNone/>
            </a:pP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marL="201168" lvl="1" indent="0">
              <a:buNone/>
            </a:pPr>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→タグとして考えると「研究</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」「実装」「アイデア」「アドバイス」などが挙げられる．</a:t>
            </a:r>
            <a:endPar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a:buFont typeface="Wingdings" panose="05000000000000000000" pitchFamily="2" charset="2"/>
              <a:buChar char="l"/>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勉強会の場合</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l"/>
            </a:pPr>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a:t>
            </a:r>
            <a:r>
              <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PHP</a:t>
            </a:r>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の使い方」</a:t>
            </a:r>
            <a:endPar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l"/>
            </a:pPr>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a:t>
            </a:r>
            <a:r>
              <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JavaScript</a:t>
            </a:r>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の使い方」</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l"/>
            </a:pPr>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a:t>
            </a:r>
            <a:r>
              <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Slack</a:t>
            </a:r>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の使い方」</a:t>
            </a:r>
            <a:endPar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l"/>
            </a:pPr>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a:t>
            </a:r>
            <a:r>
              <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GitHub</a:t>
            </a:r>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の使い方」</a:t>
            </a:r>
            <a:endPar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l"/>
            </a:pP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pPr marL="201168" lvl="1" indent="0">
              <a:buNone/>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→タグとして考えると「プログラミング」「</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Web</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サービス」が挙げられる</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95FE7068-0EB7-48D5-A1FD-50DB69D733E4}" type="slidenum">
              <a:rPr kumimoji="1" lang="ja-JP" altLang="en-US" smtClean="0"/>
              <a:t>6</a:t>
            </a:fld>
            <a:endParaRPr kumimoji="1" lang="ja-JP" altLang="en-US"/>
          </a:p>
        </p:txBody>
      </p:sp>
    </p:spTree>
    <p:extLst>
      <p:ext uri="{BB962C8B-B14F-4D97-AF65-F5344CB8AC3E}">
        <p14:creationId xmlns:p14="http://schemas.microsoft.com/office/powerpoint/2010/main" val="378399893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実際の議論の例</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コンテンツ プレースホルダー 2"/>
          <p:cNvSpPr>
            <a:spLocks noGrp="1"/>
          </p:cNvSpPr>
          <p:nvPr>
            <p:ph idx="1"/>
          </p:nvPr>
        </p:nvSpPr>
        <p:spPr/>
        <p:txBody>
          <a:bodyPr>
            <a:normAutofit/>
          </a:bodyPr>
          <a:lstStyle/>
          <a:p>
            <a:pPr marL="0" indent="0">
              <a:buNone/>
            </a:pP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システム開発初期</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a:t>
            </a:r>
          </a:p>
          <a:p>
            <a:pPr>
              <a:buFont typeface="Wingdings" panose="05000000000000000000" pitchFamily="2" charset="2"/>
              <a:buChar char="l"/>
            </a:pP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「システムを利用するユーザーの統計情報を取得したい」</a:t>
            </a:r>
            <a:endParaRPr lang="en-US" altLang="ja-JP" b="1"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l"/>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外部から統計取得用ツールをシステムに組み込んで利用する</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l"/>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データベースに記録されたユーザー情報を利用する</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→実装方式を決定して、システムに組み込む</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システム開発中期</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a:t>
            </a:r>
          </a:p>
          <a:p>
            <a:pPr>
              <a:buFont typeface="Wingdings" panose="05000000000000000000" pitchFamily="2" charset="2"/>
              <a:buChar char="l"/>
            </a:pP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「現在使っている統計情報用のツールを変更したい」</a:t>
            </a:r>
            <a:endParaRPr lang="en-US" altLang="ja-JP" b="1" dirty="0" smtClean="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l"/>
            </a:pPr>
            <a:r>
              <a:rPr lang="ja-JP" altLang="en-US" dirty="0">
                <a:latin typeface="メイリオ" panose="020B0604030504040204" pitchFamily="50" charset="-128"/>
                <a:ea typeface="メイリオ" panose="020B0604030504040204" pitchFamily="50" charset="-128"/>
                <a:cs typeface="メイリオ" panose="020B0604030504040204" pitchFamily="50" charset="-128"/>
              </a:rPr>
              <a:t>今</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まで</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導入して</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きた理由や現在のツールの問題点を挙げる</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l"/>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変更するツールの長所や改善出来る内容を説明する</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→変更を加えるか決定する</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marL="201168" lvl="1" indent="0">
              <a:buNone/>
            </a:pP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marL="201168" lvl="1" indent="0">
              <a:buNone/>
            </a:pP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95FE7068-0EB7-48D5-A1FD-50DB69D733E4}" type="slidenum">
              <a:rPr kumimoji="1" lang="ja-JP" altLang="en-US" smtClean="0"/>
              <a:t>7</a:t>
            </a:fld>
            <a:endParaRPr kumimoji="1" lang="ja-JP" altLang="en-US"/>
          </a:p>
        </p:txBody>
      </p:sp>
    </p:spTree>
    <p:extLst>
      <p:ext uri="{BB962C8B-B14F-4D97-AF65-F5344CB8AC3E}">
        <p14:creationId xmlns:p14="http://schemas.microsoft.com/office/powerpoint/2010/main" val="291775880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本提案方式を利用する場合</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コンテンツ プレースホルダー 2"/>
          <p:cNvSpPr>
            <a:spLocks noGrp="1"/>
          </p:cNvSpPr>
          <p:nvPr>
            <p:ph idx="1"/>
          </p:nvPr>
        </p:nvSpPr>
        <p:spPr/>
        <p:txBody>
          <a:bodyPr>
            <a:normAutofit/>
          </a:bodyPr>
          <a:lstStyle/>
          <a:p>
            <a:pPr marL="0" indent="0">
              <a:buNone/>
            </a:pP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システム開発初期</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a:t>
            </a:r>
          </a:p>
          <a:p>
            <a:pPr>
              <a:buFont typeface="Wingdings" panose="05000000000000000000" pitchFamily="2" charset="2"/>
              <a:buChar char="l"/>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実装したい内容や実装方式についての議論がなされる</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a:buFont typeface="Wingdings" panose="05000000000000000000" pitchFamily="2" charset="2"/>
              <a:buChar char="l"/>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ここで「</a:t>
            </a: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実装方式</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」としてタグ付けする</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a:buFont typeface="Wingdings" panose="05000000000000000000" pitchFamily="2" charset="2"/>
              <a:buChar char="l"/>
            </a:pPr>
            <a:r>
              <a:rPr lang="ja-JP" altLang="en-US" dirty="0">
                <a:latin typeface="メイリオ" panose="020B0604030504040204" pitchFamily="50" charset="-128"/>
                <a:ea typeface="メイリオ" panose="020B0604030504040204" pitchFamily="50" charset="-128"/>
                <a:cs typeface="メイリオ" panose="020B0604030504040204" pitchFamily="50" charset="-128"/>
              </a:rPr>
              <a:t>実装</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方式を提案した人や実装方式の利点が情報として残る</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a:buFont typeface="Wingdings" panose="05000000000000000000" pitchFamily="2" charset="2"/>
              <a:buChar char="l"/>
            </a:pP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システム開発中期</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a:t>
            </a:r>
          </a:p>
          <a:p>
            <a:pPr>
              <a:buFont typeface="Wingdings" panose="05000000000000000000" pitchFamily="2" charset="2"/>
              <a:buChar char="l"/>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現在の実装方式について振り返る（「</a:t>
            </a: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実装方式</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」タグを利用）</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a:buFont typeface="Wingdings" panose="05000000000000000000" pitchFamily="2" charset="2"/>
              <a:buChar char="l"/>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「実装方式の利点」や「実装された理由」の情報を受け取る</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a:buFont typeface="Wingdings" panose="05000000000000000000" pitchFamily="2" charset="2"/>
              <a:buChar char="l"/>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その実装方式を継続するか、変更するかの情報に利用出来る</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a:buFont typeface="Wingdings" panose="05000000000000000000" pitchFamily="2" charset="2"/>
              <a:buChar char="l"/>
            </a:pP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marL="201168" lvl="1" indent="0">
              <a:buNone/>
            </a:pP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marL="201168" lvl="1" indent="0">
              <a:buNone/>
            </a:pP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95FE7068-0EB7-48D5-A1FD-50DB69D733E4}" type="slidenum">
              <a:rPr kumimoji="1" lang="ja-JP" altLang="en-US" smtClean="0"/>
              <a:t>8</a:t>
            </a:fld>
            <a:endParaRPr kumimoji="1" lang="ja-JP" altLang="en-US"/>
          </a:p>
        </p:txBody>
      </p:sp>
    </p:spTree>
    <p:extLst>
      <p:ext uri="{BB962C8B-B14F-4D97-AF65-F5344CB8AC3E}">
        <p14:creationId xmlns:p14="http://schemas.microsoft.com/office/powerpoint/2010/main" val="175973964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従来方式との比較</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コンテンツ プレースホルダー 2"/>
          <p:cNvSpPr>
            <a:spLocks noGrp="1"/>
          </p:cNvSpPr>
          <p:nvPr>
            <p:ph idx="1"/>
          </p:nvPr>
        </p:nvSpPr>
        <p:spPr/>
        <p:txBody>
          <a:bodyPr/>
          <a:lstStyle/>
          <a:p>
            <a:pPr marL="0" indent="0">
              <a:buNone/>
            </a:pPr>
            <a:r>
              <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a:t>
            </a:r>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メモで記録する場合</a:t>
            </a:r>
            <a:r>
              <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a:t>
            </a:r>
          </a:p>
          <a:p>
            <a:pPr>
              <a:buFont typeface="Wingdings" panose="05000000000000000000" pitchFamily="2" charset="2"/>
              <a:buChar char="l"/>
            </a:pPr>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アイデアそのものや決定した実装方式そのものが記録される</a:t>
            </a:r>
            <a:endParaRPr kumimoji="1"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本提案方式の場合</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a:t>
            </a:r>
          </a:p>
          <a:p>
            <a:pPr>
              <a:buFont typeface="Wingdings" panose="05000000000000000000" pitchFamily="2" charset="2"/>
              <a:buChar char="l"/>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アイデアを提案した人や実装方式に関する議論も記録される</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a:buFont typeface="Wingdings" panose="05000000000000000000" pitchFamily="2" charset="2"/>
              <a:buChar char="l"/>
            </a:pP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 本提案方式によって「アイデアを提案した人物」や「実装方式の利点」も記録される．</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95FE7068-0EB7-48D5-A1FD-50DB69D733E4}" type="slidenum">
              <a:rPr kumimoji="1" lang="ja-JP" altLang="en-US" smtClean="0"/>
              <a:t>9</a:t>
            </a:fld>
            <a:endParaRPr kumimoji="1" lang="ja-JP" altLang="en-US"/>
          </a:p>
        </p:txBody>
      </p:sp>
    </p:spTree>
    <p:extLst>
      <p:ext uri="{BB962C8B-B14F-4D97-AF65-F5344CB8AC3E}">
        <p14:creationId xmlns:p14="http://schemas.microsoft.com/office/powerpoint/2010/main" val="519172858"/>
      </p:ext>
    </p:extLst>
  </p:cSld>
  <p:clrMapOvr>
    <a:masterClrMapping/>
  </p:clrMapOvr>
  <p:timing>
    <p:tnLst>
      <p:par>
        <p:cTn id="1" dur="indefinite" restart="never" nodeType="tmRoot"/>
      </p:par>
    </p:tnLst>
  </p:timing>
</p:sld>
</file>

<file path=ppt/theme/theme1.xml><?xml version="1.0" encoding="utf-8"?>
<a:theme xmlns:a="http://schemas.openxmlformats.org/drawingml/2006/main" name="レトロスペクト">
  <a:themeElements>
    <a:clrScheme name="レトロスペクト">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レトロスペクト">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レトロスペクト">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46343</TotalTime>
  <Words>1184</Words>
  <Application>Microsoft Office PowerPoint</Application>
  <PresentationFormat>画面に合わせる (4:3)</PresentationFormat>
  <Paragraphs>186</Paragraphs>
  <Slides>16</Slides>
  <Notes>11</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16</vt:i4>
      </vt:variant>
    </vt:vector>
  </HeadingPairs>
  <TitlesOfParts>
    <vt:vector size="23" baseType="lpstr">
      <vt:lpstr>ＭＳ Ｐゴシック</vt:lpstr>
      <vt:lpstr>メイリオ</vt:lpstr>
      <vt:lpstr>Arial</vt:lpstr>
      <vt:lpstr>Calibri</vt:lpstr>
      <vt:lpstr>Calibri Light</vt:lpstr>
      <vt:lpstr>Wingdings</vt:lpstr>
      <vt:lpstr>レトロスペクト</vt:lpstr>
      <vt:lpstr>ソフトウェア開発の議論における タグ付けを利用した情報統合の提案</vt:lpstr>
      <vt:lpstr>研究背景</vt:lpstr>
      <vt:lpstr>関連研究</vt:lpstr>
      <vt:lpstr>研究動機</vt:lpstr>
      <vt:lpstr>本研究のアプローチ</vt:lpstr>
      <vt:lpstr>議論をタグに置き換える例</vt:lpstr>
      <vt:lpstr>実際の議論の例</vt:lpstr>
      <vt:lpstr>本提案方式を利用する場合</vt:lpstr>
      <vt:lpstr>従来方式との比較</vt:lpstr>
      <vt:lpstr>提案システム図</vt:lpstr>
      <vt:lpstr>システムの流れ図</vt:lpstr>
      <vt:lpstr>実装状況</vt:lpstr>
      <vt:lpstr>Slackで実装する時の問題</vt:lpstr>
      <vt:lpstr>Doc2Vecで関連度抽出</vt:lpstr>
      <vt:lpstr>Doc2Vecで関連度抽出</vt:lpstr>
      <vt:lpstr>今後の課題</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卒業研究スライド</dc:title>
  <dc:creator>石川。</dc:creator>
  <cp:lastModifiedBy>石川。</cp:lastModifiedBy>
  <cp:revision>1135</cp:revision>
  <cp:lastPrinted>2017-07-26T00:46:45Z</cp:lastPrinted>
  <dcterms:created xsi:type="dcterms:W3CDTF">2017-04-05T05:56:34Z</dcterms:created>
  <dcterms:modified xsi:type="dcterms:W3CDTF">2017-10-24T09:09:36Z</dcterms:modified>
</cp:coreProperties>
</file>