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19"/>
  </p:notesMasterIdLst>
  <p:sldIdLst>
    <p:sldId id="258" r:id="rId2"/>
    <p:sldId id="257" r:id="rId3"/>
    <p:sldId id="262" r:id="rId4"/>
    <p:sldId id="296" r:id="rId5"/>
    <p:sldId id="266" r:id="rId6"/>
    <p:sldId id="284" r:id="rId7"/>
    <p:sldId id="289" r:id="rId8"/>
    <p:sldId id="290" r:id="rId9"/>
    <p:sldId id="291" r:id="rId10"/>
    <p:sldId id="292" r:id="rId11"/>
    <p:sldId id="287" r:id="rId12"/>
    <p:sldId id="279" r:id="rId13"/>
    <p:sldId id="273" r:id="rId14"/>
    <p:sldId id="295" r:id="rId15"/>
    <p:sldId id="293" r:id="rId16"/>
    <p:sldId id="294" r:id="rId17"/>
    <p:sldId id="288" r:id="rId18"/>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25" autoAdjust="0"/>
    <p:restoredTop sz="80000" autoAdjust="0"/>
  </p:normalViewPr>
  <p:slideViewPr>
    <p:cSldViewPr snapToGrid="0">
      <p:cViewPr varScale="1">
        <p:scale>
          <a:sx n="59" d="100"/>
          <a:sy n="59" d="100"/>
        </p:scale>
        <p:origin x="114" y="78"/>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DF7DD382-5EFA-4787-97AE-0C78CEB55C69}" type="datetimeFigureOut">
              <a:rPr kumimoji="1" lang="ja-JP" altLang="en-US" smtClean="0"/>
              <a:t>2017/11/7</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E4F283CA-159D-4A17-A687-F1B0EF099FFB}" type="slidenum">
              <a:rPr kumimoji="1" lang="ja-JP" altLang="en-US" smtClean="0"/>
              <a:t>‹#›</a:t>
            </a:fld>
            <a:endParaRPr kumimoji="1" lang="ja-JP" altLang="en-US"/>
          </a:p>
        </p:txBody>
      </p:sp>
    </p:spTree>
    <p:extLst>
      <p:ext uri="{BB962C8B-B14F-4D97-AF65-F5344CB8AC3E}">
        <p14:creationId xmlns:p14="http://schemas.microsoft.com/office/powerpoint/2010/main" val="981981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a:t>
            </a:fld>
            <a:endParaRPr kumimoji="1" lang="ja-JP" altLang="en-US"/>
          </a:p>
        </p:txBody>
      </p:sp>
    </p:spTree>
    <p:extLst>
      <p:ext uri="{BB962C8B-B14F-4D97-AF65-F5344CB8AC3E}">
        <p14:creationId xmlns:p14="http://schemas.microsoft.com/office/powerpoint/2010/main" val="1775489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14</a:t>
            </a:fld>
            <a:endParaRPr kumimoji="1" lang="ja-JP" altLang="en-US"/>
          </a:p>
        </p:txBody>
      </p:sp>
    </p:spTree>
    <p:extLst>
      <p:ext uri="{BB962C8B-B14F-4D97-AF65-F5344CB8AC3E}">
        <p14:creationId xmlns:p14="http://schemas.microsoft.com/office/powerpoint/2010/main" val="3799619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Doc2Vec</a:t>
            </a:r>
            <a:r>
              <a:rPr kumimoji="1" lang="ja-JP" altLang="en-US" dirty="0" smtClean="0"/>
              <a:t>で議論の関連度の抽出をしたいと思ったが</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15</a:t>
            </a:fld>
            <a:endParaRPr kumimoji="1" lang="ja-JP" altLang="en-US"/>
          </a:p>
        </p:txBody>
      </p:sp>
    </p:spTree>
    <p:extLst>
      <p:ext uri="{BB962C8B-B14F-4D97-AF65-F5344CB8AC3E}">
        <p14:creationId xmlns:p14="http://schemas.microsoft.com/office/powerpoint/2010/main" val="2018614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16</a:t>
            </a:fld>
            <a:endParaRPr kumimoji="1" lang="ja-JP" altLang="en-US"/>
          </a:p>
        </p:txBody>
      </p:sp>
    </p:spTree>
    <p:extLst>
      <p:ext uri="{BB962C8B-B14F-4D97-AF65-F5344CB8AC3E}">
        <p14:creationId xmlns:p14="http://schemas.microsoft.com/office/powerpoint/2010/main" val="21872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2</a:t>
            </a:fld>
            <a:endParaRPr kumimoji="1" lang="ja-JP" altLang="en-US"/>
          </a:p>
        </p:txBody>
      </p:sp>
    </p:spTree>
    <p:extLst>
      <p:ext uri="{BB962C8B-B14F-4D97-AF65-F5344CB8AC3E}">
        <p14:creationId xmlns:p14="http://schemas.microsoft.com/office/powerpoint/2010/main" val="1025270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上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e</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ラーニングでの振り返り学習向けにオンライン上でホワイトボードとチャットを連携させるシステムの構築．</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dirty="0" smtClean="0"/>
          </a:p>
          <a:p>
            <a:r>
              <a:rPr kumimoji="1" lang="ja-JP" altLang="en-US" dirty="0" smtClean="0"/>
              <a:t>下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動画でホワイトボードを撮影，下線部が引かれた文字部分について，時間軸に合わせて動画と合わせて提示するシステム</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3</a:t>
            </a:fld>
            <a:endParaRPr kumimoji="1" lang="ja-JP" altLang="en-US"/>
          </a:p>
        </p:txBody>
      </p:sp>
    </p:spTree>
    <p:extLst>
      <p:ext uri="{BB962C8B-B14F-4D97-AF65-F5344CB8AC3E}">
        <p14:creationId xmlns:p14="http://schemas.microsoft.com/office/powerpoint/2010/main" val="1192892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議論の関連研究です。</a:t>
            </a:r>
            <a:r>
              <a:rPr kumimoji="1" lang="en-US" altLang="ja-JP" dirty="0" smtClean="0"/>
              <a:t>1</a:t>
            </a:r>
            <a:r>
              <a:rPr kumimoji="1" lang="ja-JP" altLang="en-US" dirty="0" smtClean="0"/>
              <a:t>の研究は、対面式会議を総括的に支援する知識活動支援システムの研究と開発を行うものです。会議コンテンツの再利用という部分で、全ての議論データを計算機で分類するのは厳しいという事から、マーキングやタグという手法を利用して会議コンテンツを収集し、振り返られる様にしていました。</a:t>
            </a:r>
            <a:r>
              <a:rPr kumimoji="1" lang="en-US" altLang="ja-JP" dirty="0" smtClean="0"/>
              <a:t>2</a:t>
            </a:r>
            <a:r>
              <a:rPr kumimoji="1" lang="ja-JP" altLang="en-US" dirty="0" smtClean="0"/>
              <a:t>の研究では、掲示板での議論から専門性やコミュニケーション能力、議論を仕切る能力を</a:t>
            </a:r>
            <a:r>
              <a:rPr kumimoji="1" lang="en-US" altLang="ja-JP" dirty="0" smtClean="0"/>
              <a:t>IDF</a:t>
            </a:r>
            <a:r>
              <a:rPr kumimoji="1" lang="ja-JP" altLang="en-US" dirty="0" smtClean="0"/>
              <a:t>や</a:t>
            </a:r>
            <a:r>
              <a:rPr kumimoji="1" lang="en-US" altLang="ja-JP" dirty="0" smtClean="0"/>
              <a:t>IDF</a:t>
            </a:r>
            <a:r>
              <a:rPr kumimoji="1" lang="ja-JP" altLang="en-US" dirty="0" smtClean="0"/>
              <a:t>を拡張する方式を利用して推定するという内容で、能力推定に有用であるという結論が得られていました。</a:t>
            </a:r>
            <a:r>
              <a:rPr kumimoji="1" lang="en-US" altLang="ja-JP" dirty="0" smtClean="0"/>
              <a:t>3</a:t>
            </a:r>
            <a:r>
              <a:rPr kumimoji="1" lang="ja-JP" altLang="en-US" dirty="0" smtClean="0"/>
              <a:t>の研究では従来研究で用いられていた議論における</a:t>
            </a:r>
            <a:r>
              <a:rPr kumimoji="1" lang="en-US" altLang="ja-JP" dirty="0" smtClean="0"/>
              <a:t>6</a:t>
            </a:r>
            <a:r>
              <a:rPr kumimoji="1" lang="ja-JP" altLang="en-US" dirty="0" smtClean="0"/>
              <a:t>種類の役割（</a:t>
            </a:r>
            <a:r>
              <a:rPr lang="en-US" altLang="ja-JP" dirty="0" smtClean="0"/>
              <a:t>Celebrity, Newbie, Flamer, Lurker, Flamer, Troll, </a:t>
            </a:r>
            <a:r>
              <a:rPr lang="en-US" altLang="ja-JP" dirty="0" err="1" smtClean="0"/>
              <a:t>Ranter</a:t>
            </a:r>
            <a:r>
              <a:rPr lang="ja-JP" altLang="en-US" dirty="0" smtClean="0"/>
              <a:t>）</a:t>
            </a:r>
            <a:r>
              <a:rPr kumimoji="1" lang="ja-JP" altLang="en-US" dirty="0" smtClean="0"/>
              <a:t>を利用し、オンライン議論の分析をするという研究で、</a:t>
            </a:r>
            <a:r>
              <a:rPr kumimoji="1" lang="en-US" altLang="ja-JP" dirty="0" smtClean="0"/>
              <a:t>Wikipedia</a:t>
            </a:r>
            <a:r>
              <a:rPr kumimoji="1" lang="ja-JP" altLang="en-US" dirty="0" smtClean="0"/>
              <a:t>日本語版のノートページの議論を実験に利用し、否定的参加者が議論の妥当性に影響を与えているとまとめていました。</a:t>
            </a:r>
            <a:endParaRPr kumimoji="1" lang="en-US" altLang="ja-JP" dirty="0" smtClean="0"/>
          </a:p>
          <a:p>
            <a:r>
              <a:rPr kumimoji="1" lang="en-US" altLang="ja-JP" dirty="0" smtClean="0"/>
              <a:t>4</a:t>
            </a:r>
            <a:r>
              <a:rPr kumimoji="1" lang="ja-JP" altLang="en-US" dirty="0" smtClean="0"/>
              <a:t>の研究では、議論内容を構造化して概要をつかめるようにすることで議論の理解を支援するという内容で、係り受け構造を利用しランダムフォレストという高精度の分類・予測を実現する機械学習アルゴリズムで分類・学習し、高い適合率・再現率を示せたという内容で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4</a:t>
            </a:fld>
            <a:endParaRPr kumimoji="1" lang="ja-JP" altLang="en-US"/>
          </a:p>
        </p:txBody>
      </p:sp>
    </p:spTree>
    <p:extLst>
      <p:ext uri="{BB962C8B-B14F-4D97-AF65-F5344CB8AC3E}">
        <p14:creationId xmlns:p14="http://schemas.microsoft.com/office/powerpoint/2010/main" val="294467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を用いた顔文字の感情分類</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という研究では，顔文字をテキストに変換し、様々な感情に分類出来るか試す内容だったが，やはり</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6</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種類に分けるという方式を取っていたので，曖昧なタグを定義しても最終的には大きなカテゴリでまとめる事にりそうで、定義しても何か得られるかは分かりません。</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5</a:t>
            </a:fld>
            <a:endParaRPr kumimoji="1" lang="ja-JP" altLang="en-US"/>
          </a:p>
        </p:txBody>
      </p:sp>
    </p:spTree>
    <p:extLst>
      <p:ext uri="{BB962C8B-B14F-4D97-AF65-F5344CB8AC3E}">
        <p14:creationId xmlns:p14="http://schemas.microsoft.com/office/powerpoint/2010/main" val="2124588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10</a:t>
            </a:fld>
            <a:endParaRPr kumimoji="1" lang="ja-JP" altLang="en-US"/>
          </a:p>
        </p:txBody>
      </p:sp>
    </p:spTree>
    <p:extLst>
      <p:ext uri="{BB962C8B-B14F-4D97-AF65-F5344CB8AC3E}">
        <p14:creationId xmlns:p14="http://schemas.microsoft.com/office/powerpoint/2010/main" val="1396267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11</a:t>
            </a:fld>
            <a:endParaRPr kumimoji="1" lang="ja-JP" altLang="en-US"/>
          </a:p>
        </p:txBody>
      </p:sp>
    </p:spTree>
    <p:extLst>
      <p:ext uri="{BB962C8B-B14F-4D97-AF65-F5344CB8AC3E}">
        <p14:creationId xmlns:p14="http://schemas.microsoft.com/office/powerpoint/2010/main" val="1418164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nSpc>
                <a:spcPct val="100000"/>
              </a:lnSpc>
              <a:buFont typeface="Wingdings" panose="05000000000000000000" pitchFamily="2" charset="2"/>
              <a:buChar char="l"/>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発言者の内容を理解したら，聞き手が物理ボタンを押す</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物理ボタンが押されたら，発言者とホワイトボードを撮影，</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データベースに記録する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データベースに保存した上で，チャットシステムに押された数と画像を投稿する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12</a:t>
            </a:fld>
            <a:endParaRPr kumimoji="1" lang="ja-JP" altLang="en-US"/>
          </a:p>
        </p:txBody>
      </p:sp>
    </p:spTree>
    <p:extLst>
      <p:ext uri="{BB962C8B-B14F-4D97-AF65-F5344CB8AC3E}">
        <p14:creationId xmlns:p14="http://schemas.microsoft.com/office/powerpoint/2010/main" val="249410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13</a:t>
            </a:fld>
            <a:endParaRPr kumimoji="1" lang="ja-JP" altLang="en-US"/>
          </a:p>
        </p:txBody>
      </p:sp>
    </p:spTree>
    <p:extLst>
      <p:ext uri="{BB962C8B-B14F-4D97-AF65-F5344CB8AC3E}">
        <p14:creationId xmlns:p14="http://schemas.microsoft.com/office/powerpoint/2010/main" val="132705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61E77A9-A63C-403F-AFF0-339AF2A3EF1F}" type="datetime1">
              <a:rPr kumimoji="1" lang="ja-JP" altLang="en-US" smtClean="0"/>
              <a:t>2017/11/7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75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F656BD2-A6D6-4397-A50C-039B80AA6CA9}" type="datetime1">
              <a:rPr kumimoji="1" lang="ja-JP" altLang="en-US" smtClean="0"/>
              <a:t>2017/11/7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208764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2E7CC1E-32A9-44C8-AC4E-68ECAC0C7436}" type="datetime1">
              <a:rPr kumimoji="1" lang="ja-JP" altLang="en-US" smtClean="0"/>
              <a:t>2017/11/7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2181925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B482A0A-5145-45C3-9B8D-9BE512E63FE0}" type="datetime1">
              <a:rPr kumimoji="1" lang="ja-JP" altLang="en-US" smtClean="0"/>
              <a:t>2017/11/7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4183615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91BBD68-D4C6-4169-87DA-22DB835F22AD}" type="datetime1">
              <a:rPr kumimoji="1" lang="ja-JP" altLang="en-US" smtClean="0"/>
              <a:t>2017/11/7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845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449DBA1-60A1-40C5-BA25-970A86745DE4}" type="datetime1">
              <a:rPr kumimoji="1" lang="ja-JP" altLang="en-US" smtClean="0"/>
              <a:t>2017/11/7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1390478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F9112DF-924B-45A0-95A1-460D63802CA0}" type="datetime1">
              <a:rPr kumimoji="1" lang="ja-JP" altLang="en-US" smtClean="0"/>
              <a:t>2017/11/7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3764583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9F5C7DD-2E0F-4F59-BE2B-E05EEC705CE4}" type="datetime1">
              <a:rPr kumimoji="1" lang="ja-JP" altLang="en-US" smtClean="0"/>
              <a:t>2017/11/7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216695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8E2AE3-4CBF-4464-8509-56352FC86D60}" type="datetime1">
              <a:rPr kumimoji="1" lang="ja-JP" altLang="en-US" smtClean="0"/>
              <a:t>2017/11/7</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3839634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0BDB4EDE-D972-4C22-846D-6EEA4AA07266}" type="datetime1">
              <a:rPr kumimoji="1" lang="ja-JP" altLang="en-US" smtClean="0"/>
              <a:t>2017/11/7</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1428436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6A1A941-05F6-4FFF-A920-018F974FD52B}" type="datetime1">
              <a:rPr kumimoji="1" lang="ja-JP" altLang="en-US" smtClean="0"/>
              <a:t>2017/11/7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1509919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6485AE3-82CC-44B9-9EC6-A17EE9F75CE2}" type="datetime1">
              <a:rPr kumimoji="1" lang="ja-JP" altLang="en-US" smtClean="0"/>
              <a:t>2017/11/7</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95FE7068-0EB7-48D5-A1FD-50DB69D733E4}" type="slidenum">
              <a:rPr lang="ja-JP" altLang="en-US" smtClean="0"/>
              <a:pPr/>
              <a:t>‹#›</a:t>
            </a:fld>
            <a:endParaRPr lang="ja-JP" alt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33395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70021" y="1511177"/>
            <a:ext cx="7951421" cy="2852737"/>
          </a:xfrm>
        </p:spPr>
        <p:txBody>
          <a:bodyPr>
            <a:normAutofit/>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ソフトウェア開発の議論における</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タグ付けを利用した情報統合の提案</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プレースホルダー 4"/>
          <p:cNvSpPr>
            <a:spLocks noGrp="1"/>
          </p:cNvSpPr>
          <p:nvPr>
            <p:ph type="body" idx="1"/>
          </p:nvPr>
        </p:nvSpPr>
        <p:spPr>
          <a:xfrm>
            <a:off x="628650" y="4562476"/>
            <a:ext cx="7886700" cy="1500187"/>
          </a:xfrm>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学籍番号：</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1421030</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氏名：石川 俊明</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指導教員：鷹野孝</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典 准教授</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スライド番号プレースホルダー 4"/>
          <p:cNvSpPr txBox="1">
            <a:spLocks/>
          </p:cNvSpPr>
          <p:nvPr/>
        </p:nvSpPr>
        <p:spPr>
          <a:xfrm>
            <a:off x="7425344" y="6459786"/>
            <a:ext cx="984019"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050" kern="1200">
                <a:solidFill>
                  <a:srgbClr val="FFFFFF"/>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800" dirty="0" smtClean="0"/>
              <a:t>1</a:t>
            </a:r>
            <a:endParaRPr lang="ja-JP" altLang="en-US" sz="1800" dirty="0"/>
          </a:p>
        </p:txBody>
      </p:sp>
    </p:spTree>
    <p:extLst>
      <p:ext uri="{BB962C8B-B14F-4D97-AF65-F5344CB8AC3E}">
        <p14:creationId xmlns:p14="http://schemas.microsoft.com/office/powerpoint/2010/main" val="2049729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従来方式との比較</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メモで記録する場合</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アイデアそのものや決定した実装方式そのものが記録される</a:t>
            </a:r>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本提案方式の場合</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アイデアを提案した人や実装方式に関する議論も記録される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本提案方式によって「アイデアを提案した人物」や「実装方式の利点」も記録される．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10</a:t>
            </a:fld>
            <a:endParaRPr kumimoji="1" lang="ja-JP" altLang="en-US"/>
          </a:p>
        </p:txBody>
      </p:sp>
    </p:spTree>
    <p:extLst>
      <p:ext uri="{BB962C8B-B14F-4D97-AF65-F5344CB8AC3E}">
        <p14:creationId xmlns:p14="http://schemas.microsoft.com/office/powerpoint/2010/main" val="519172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提案システム図</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11</a:t>
            </a:fld>
            <a:endParaRPr kumimoji="1" lang="ja-JP" altLang="en-US"/>
          </a:p>
        </p:txBody>
      </p:sp>
      <p:sp>
        <p:nvSpPr>
          <p:cNvPr id="36" name="テキスト ボックス 35"/>
          <p:cNvSpPr txBox="1"/>
          <p:nvPr/>
        </p:nvSpPr>
        <p:spPr>
          <a:xfrm>
            <a:off x="4452564" y="2878969"/>
            <a:ext cx="1312603" cy="260868"/>
          </a:xfrm>
          <a:prstGeom prst="rect">
            <a:avLst/>
          </a:prstGeom>
          <a:noFill/>
        </p:spPr>
        <p:txBody>
          <a:bodyPr wrap="square" rtlCol="0">
            <a:spAutoFit/>
          </a:bodyPr>
          <a:lstStyle/>
          <a:p>
            <a:pPr algn="ct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動画・音声で記録</a:t>
            </a:r>
          </a:p>
        </p:txBody>
      </p:sp>
      <p:grpSp>
        <p:nvGrpSpPr>
          <p:cNvPr id="37" name="グループ化 36"/>
          <p:cNvGrpSpPr/>
          <p:nvPr/>
        </p:nvGrpSpPr>
        <p:grpSpPr>
          <a:xfrm>
            <a:off x="5826754" y="2709928"/>
            <a:ext cx="1102383" cy="1120409"/>
            <a:chOff x="3591113" y="3610659"/>
            <a:chExt cx="1469843" cy="1493874"/>
          </a:xfrm>
        </p:grpSpPr>
        <p:pic>
          <p:nvPicPr>
            <p:cNvPr id="38" name="図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4947" y="3610659"/>
              <a:ext cx="854780" cy="854779"/>
            </a:xfrm>
            <a:prstGeom prst="rect">
              <a:avLst/>
            </a:prstGeom>
          </p:spPr>
        </p:pic>
        <p:sp>
          <p:nvSpPr>
            <p:cNvPr id="39" name="テキスト ボックス 38"/>
            <p:cNvSpPr txBox="1"/>
            <p:nvPr/>
          </p:nvSpPr>
          <p:spPr>
            <a:xfrm>
              <a:off x="3591113" y="4488981"/>
              <a:ext cx="1469843" cy="615552"/>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議論内容</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データベース</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40" name="右矢印 39"/>
          <p:cNvSpPr/>
          <p:nvPr/>
        </p:nvSpPr>
        <p:spPr>
          <a:xfrm>
            <a:off x="4913365" y="4056169"/>
            <a:ext cx="409092" cy="23380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1" name="右矢印 40"/>
          <p:cNvSpPr/>
          <p:nvPr/>
        </p:nvSpPr>
        <p:spPr>
          <a:xfrm rot="5400000">
            <a:off x="6852629" y="4465785"/>
            <a:ext cx="295135" cy="25054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2" name="テキスト ボックス 41"/>
          <p:cNvSpPr txBox="1"/>
          <p:nvPr/>
        </p:nvSpPr>
        <p:spPr>
          <a:xfrm>
            <a:off x="7241989" y="4877398"/>
            <a:ext cx="1220118" cy="577081"/>
          </a:xfrm>
          <a:prstGeom prst="rect">
            <a:avLst/>
          </a:prstGeom>
          <a:noFill/>
        </p:spPr>
        <p:txBody>
          <a:bodyPr wrap="square" rtlCol="0">
            <a:spAutoFit/>
          </a:bodyPr>
          <a:lstStyle/>
          <a:p>
            <a:pPr algn="ct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記録された情報をオンラインで共有</a:t>
            </a:r>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3" name="グループ化 42"/>
          <p:cNvGrpSpPr/>
          <p:nvPr/>
        </p:nvGrpSpPr>
        <p:grpSpPr>
          <a:xfrm>
            <a:off x="742454" y="2012247"/>
            <a:ext cx="3879189" cy="2396316"/>
            <a:chOff x="1159590" y="1433947"/>
            <a:chExt cx="4507554" cy="2631959"/>
          </a:xfrm>
        </p:grpSpPr>
        <p:grpSp>
          <p:nvGrpSpPr>
            <p:cNvPr id="44" name="グループ化 43"/>
            <p:cNvGrpSpPr/>
            <p:nvPr/>
          </p:nvGrpSpPr>
          <p:grpSpPr>
            <a:xfrm>
              <a:off x="1480698" y="2113288"/>
              <a:ext cx="947451" cy="1242887"/>
              <a:chOff x="1281380" y="3740727"/>
              <a:chExt cx="947451" cy="1242887"/>
            </a:xfrm>
          </p:grpSpPr>
          <p:pic>
            <p:nvPicPr>
              <p:cNvPr id="56" name="図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1380" y="3740727"/>
                <a:ext cx="820772" cy="820772"/>
              </a:xfrm>
              <a:prstGeom prst="rect">
                <a:avLst/>
              </a:prstGeom>
            </p:spPr>
          </p:pic>
          <p:sp>
            <p:nvSpPr>
              <p:cNvPr id="57" name="テキスト ボックス 56"/>
              <p:cNvSpPr txBox="1"/>
              <p:nvPr/>
            </p:nvSpPr>
            <p:spPr>
              <a:xfrm>
                <a:off x="1298333" y="4583505"/>
                <a:ext cx="930498" cy="400109"/>
              </a:xfrm>
              <a:prstGeom prst="rect">
                <a:avLst/>
              </a:prstGeom>
              <a:noFill/>
            </p:spPr>
            <p:txBody>
              <a:bodyPr wrap="square" rtlCol="0">
                <a:spAutoFit/>
              </a:bodyPr>
              <a:lstStyle/>
              <a:p>
                <a:r>
                  <a:rPr lang="ja-JP" altLang="en-US" sz="1350" dirty="0">
                    <a:latin typeface="メイリオ" panose="020B0604030504040204" pitchFamily="50" charset="-128"/>
                    <a:ea typeface="メイリオ" panose="020B0604030504040204" pitchFamily="50" charset="-128"/>
                    <a:cs typeface="メイリオ" panose="020B0604030504040204" pitchFamily="50" charset="-128"/>
                  </a:rPr>
                  <a:t>発言者</a:t>
                </a:r>
              </a:p>
            </p:txBody>
          </p:sp>
        </p:grpSp>
        <p:sp>
          <p:nvSpPr>
            <p:cNvPr id="45" name="テキスト ボックス 44"/>
            <p:cNvSpPr txBox="1"/>
            <p:nvPr/>
          </p:nvSpPr>
          <p:spPr>
            <a:xfrm>
              <a:off x="2728982" y="2025911"/>
              <a:ext cx="1608665" cy="507063"/>
            </a:xfrm>
            <a:prstGeom prst="rect">
              <a:avLst/>
            </a:prstGeom>
            <a:noFill/>
          </p:spPr>
          <p:txBody>
            <a:bodyPr wrap="square" rtlCol="0">
              <a:spAutoFit/>
            </a:bodyPr>
            <a:lstStyle/>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口頭＋資料</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考え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を発言</a:t>
              </a:r>
            </a:p>
          </p:txBody>
        </p:sp>
        <p:sp>
          <p:nvSpPr>
            <p:cNvPr id="46" name="テキスト ボックス 45"/>
            <p:cNvSpPr txBox="1"/>
            <p:nvPr/>
          </p:nvSpPr>
          <p:spPr>
            <a:xfrm>
              <a:off x="2510585" y="2914791"/>
              <a:ext cx="1914884" cy="369332"/>
            </a:xfrm>
            <a:prstGeom prst="rect">
              <a:avLst/>
            </a:prstGeom>
            <a:noFill/>
          </p:spPr>
          <p:txBody>
            <a:bodyPr wrap="square" rtlCol="0">
              <a:spAutoFit/>
            </a:bodyPr>
            <a:lstStyle/>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発言に対する意見</a:t>
              </a:r>
            </a:p>
          </p:txBody>
        </p:sp>
        <p:sp>
          <p:nvSpPr>
            <p:cNvPr id="47" name="右矢印 46"/>
            <p:cNvSpPr/>
            <p:nvPr/>
          </p:nvSpPr>
          <p:spPr>
            <a:xfrm>
              <a:off x="2914967" y="2520170"/>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8" name="右矢印 47"/>
            <p:cNvSpPr/>
            <p:nvPr/>
          </p:nvSpPr>
          <p:spPr>
            <a:xfrm rot="10800000">
              <a:off x="2856003" y="3220404"/>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49" name="グループ化 48"/>
            <p:cNvGrpSpPr/>
            <p:nvPr/>
          </p:nvGrpSpPr>
          <p:grpSpPr>
            <a:xfrm>
              <a:off x="4033412" y="2158398"/>
              <a:ext cx="1164705" cy="1127259"/>
              <a:chOff x="6613682" y="1817976"/>
              <a:chExt cx="1164705" cy="1127259"/>
            </a:xfrm>
          </p:grpSpPr>
          <p:pic>
            <p:nvPicPr>
              <p:cNvPr id="53" name="図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3682" y="1817976"/>
                <a:ext cx="766481" cy="766480"/>
              </a:xfrm>
              <a:prstGeom prst="rect">
                <a:avLst/>
              </a:prstGeom>
            </p:spPr>
          </p:pic>
          <p:sp>
            <p:nvSpPr>
              <p:cNvPr id="55" name="テキスト ボックス 54"/>
              <p:cNvSpPr txBox="1"/>
              <p:nvPr/>
            </p:nvSpPr>
            <p:spPr>
              <a:xfrm>
                <a:off x="6921372" y="2615644"/>
                <a:ext cx="857015" cy="329591"/>
              </a:xfrm>
              <a:prstGeom prst="rect">
                <a:avLst/>
              </a:prstGeom>
              <a:noFill/>
            </p:spPr>
            <p:txBody>
              <a:bodyPr wrap="square" rtlCol="0">
                <a:spAutoFit/>
              </a:bodyPr>
              <a:lstStyle/>
              <a:p>
                <a:r>
                  <a:rPr lang="ja-JP" altLang="en-US" sz="1350" dirty="0">
                    <a:latin typeface="メイリオ" panose="020B0604030504040204" pitchFamily="50" charset="-128"/>
                    <a:ea typeface="メイリオ" panose="020B0604030504040204" pitchFamily="50" charset="-128"/>
                    <a:cs typeface="メイリオ" panose="020B0604030504040204" pitchFamily="50" charset="-128"/>
                  </a:rPr>
                  <a:t>聞き手</a:t>
                </a:r>
              </a:p>
            </p:txBody>
          </p:sp>
        </p:grpSp>
        <p:sp>
          <p:nvSpPr>
            <p:cNvPr id="50" name="正方形/長方形 49"/>
            <p:cNvSpPr/>
            <p:nvPr/>
          </p:nvSpPr>
          <p:spPr>
            <a:xfrm>
              <a:off x="1266940" y="1794726"/>
              <a:ext cx="4292856" cy="22711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1" name="正方形/長方形 50"/>
            <p:cNvSpPr/>
            <p:nvPr/>
          </p:nvSpPr>
          <p:spPr>
            <a:xfrm>
              <a:off x="1159590" y="3714016"/>
              <a:ext cx="4507554" cy="304238"/>
            </a:xfrm>
            <a:prstGeom prst="rect">
              <a:avLst/>
            </a:prstGeom>
          </p:spPr>
          <p:txBody>
            <a:bodyPr wrap="square">
              <a:spAutoFit/>
            </a:bodyPr>
            <a:lstStyle/>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資料＝ホワイトボードやパワーポイントなどの媒体</a:t>
              </a:r>
              <a:endParaRPr lang="ja-JP" altLang="en-US" sz="1200" dirty="0"/>
            </a:p>
          </p:txBody>
        </p:sp>
        <p:sp>
          <p:nvSpPr>
            <p:cNvPr id="52" name="テキスト ボックス 51"/>
            <p:cNvSpPr txBox="1"/>
            <p:nvPr/>
          </p:nvSpPr>
          <p:spPr>
            <a:xfrm>
              <a:off x="2803787" y="1433947"/>
              <a:ext cx="1219164" cy="400109"/>
            </a:xfrm>
            <a:prstGeom prst="rect">
              <a:avLst/>
            </a:prstGeom>
            <a:noFill/>
          </p:spPr>
          <p:txBody>
            <a:bodyPr wrap="square" rtlCol="0">
              <a:spAutoFit/>
            </a:bodyPr>
            <a:lstStyle/>
            <a:p>
              <a:r>
                <a:rPr lang="ja-JP" altLang="en-US" sz="1350" b="1" dirty="0">
                  <a:latin typeface="メイリオ" panose="020B0604030504040204" pitchFamily="50" charset="-128"/>
                  <a:ea typeface="メイリオ" panose="020B0604030504040204" pitchFamily="50" charset="-128"/>
                  <a:cs typeface="メイリオ" panose="020B0604030504040204" pitchFamily="50" charset="-128"/>
                </a:rPr>
                <a:t>議論の場</a:t>
              </a:r>
            </a:p>
          </p:txBody>
        </p:sp>
      </p:grpSp>
      <p:grpSp>
        <p:nvGrpSpPr>
          <p:cNvPr id="58" name="グループ化 57"/>
          <p:cNvGrpSpPr/>
          <p:nvPr/>
        </p:nvGrpSpPr>
        <p:grpSpPr>
          <a:xfrm>
            <a:off x="7096848" y="2708263"/>
            <a:ext cx="1140247" cy="1134624"/>
            <a:chOff x="3466042" y="3770130"/>
            <a:chExt cx="1520329" cy="1512829"/>
          </a:xfrm>
        </p:grpSpPr>
        <p:pic>
          <p:nvPicPr>
            <p:cNvPr id="59" name="図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8817" y="3770130"/>
              <a:ext cx="854778" cy="854778"/>
            </a:xfrm>
            <a:prstGeom prst="rect">
              <a:avLst/>
            </a:prstGeom>
          </p:spPr>
        </p:pic>
        <p:sp>
          <p:nvSpPr>
            <p:cNvPr id="60" name="テキスト ボックス 59"/>
            <p:cNvSpPr txBox="1"/>
            <p:nvPr/>
          </p:nvSpPr>
          <p:spPr>
            <a:xfrm>
              <a:off x="3466042" y="4667407"/>
              <a:ext cx="1520329" cy="615552"/>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議論時間</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データベース</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61" name="右矢印 60"/>
          <p:cNvSpPr/>
          <p:nvPr/>
        </p:nvSpPr>
        <p:spPr>
          <a:xfrm>
            <a:off x="4910407" y="3084786"/>
            <a:ext cx="409092" cy="23380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2" name="正方形/長方形 61"/>
          <p:cNvSpPr/>
          <p:nvPr/>
        </p:nvSpPr>
        <p:spPr>
          <a:xfrm>
            <a:off x="5788833" y="3823788"/>
            <a:ext cx="2673274" cy="584775"/>
          </a:xfrm>
          <a:prstGeom prst="rect">
            <a:avLst/>
          </a:prstGeom>
        </p:spPr>
        <p:txBody>
          <a:bodyPr wrap="square">
            <a:spAutoFit/>
          </a:bodyPr>
          <a:lstStyle/>
          <a:p>
            <a:pPr marL="128585" indent="-128585">
              <a:buFont typeface="Arial" panose="020B0604020202020204" pitchFamily="34" charset="0"/>
              <a:buChar cha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議論のカテゴリをタグ化</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128585" indent="-128585">
              <a:buFont typeface="Arial" panose="020B0604020202020204" pitchFamily="34" charset="0"/>
              <a:buChar cha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重要人物</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の抽出</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正方形/長方形 62"/>
          <p:cNvSpPr/>
          <p:nvPr/>
        </p:nvSpPr>
        <p:spPr>
          <a:xfrm>
            <a:off x="5646727" y="2387053"/>
            <a:ext cx="2752595" cy="19905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64" name="図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89239" y="4844026"/>
            <a:ext cx="621914" cy="621914"/>
          </a:xfrm>
          <a:prstGeom prst="rect">
            <a:avLst/>
          </a:prstGeom>
        </p:spPr>
      </p:pic>
      <p:sp>
        <p:nvSpPr>
          <p:cNvPr id="65" name="テキスト ボックス 64"/>
          <p:cNvSpPr txBox="1"/>
          <p:nvPr/>
        </p:nvSpPr>
        <p:spPr>
          <a:xfrm>
            <a:off x="4457449" y="3531201"/>
            <a:ext cx="1289132" cy="600164"/>
          </a:xfrm>
          <a:prstGeom prst="rect">
            <a:avLst/>
          </a:prstGeom>
          <a:noFill/>
        </p:spPr>
        <p:txBody>
          <a:bodyPr wrap="square" rtlCol="0">
            <a:spAutoFit/>
          </a:bodyPr>
          <a:lstStyle/>
          <a:p>
            <a:pPr algn="ct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の要点毎に</a:t>
            </a:r>
            <a:r>
              <a:rPr lang="en-US" altLang="ja-JP" sz="11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1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物理ボタン</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押す</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5" name="図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0370" y="2671837"/>
            <a:ext cx="659632" cy="697856"/>
          </a:xfrm>
          <a:prstGeom prst="rect">
            <a:avLst/>
          </a:prstGeom>
        </p:spPr>
      </p:pic>
    </p:spTree>
    <p:extLst>
      <p:ext uri="{BB962C8B-B14F-4D97-AF65-F5344CB8AC3E}">
        <p14:creationId xmlns:p14="http://schemas.microsoft.com/office/powerpoint/2010/main" val="1594460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システムの流れ図</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12</a:t>
            </a:fld>
            <a:endParaRPr kumimoji="1" lang="ja-JP" altLang="en-US" sz="1800" dirty="0"/>
          </a:p>
        </p:txBody>
      </p:sp>
      <p:sp>
        <p:nvSpPr>
          <p:cNvPr id="43" name="コンテンツ プレースホルダー 2"/>
          <p:cNvSpPr>
            <a:spLocks noGrp="1"/>
          </p:cNvSpPr>
          <p:nvPr>
            <p:ph idx="1"/>
          </p:nvPr>
        </p:nvSpPr>
        <p:spPr>
          <a:xfrm>
            <a:off x="1309387" y="5177213"/>
            <a:ext cx="6709591" cy="2894759"/>
          </a:xfrm>
        </p:spPr>
        <p:txBody>
          <a:bodyPr>
            <a:normAutofit/>
          </a:bodyPr>
          <a:lstStyle/>
          <a:p>
            <a:pPr>
              <a:lnSpc>
                <a:spcPct val="10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オンラインでの共有として、研究室で利用している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チャットサービスを利用する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1309387" y="1982873"/>
            <a:ext cx="6658632" cy="3214389"/>
            <a:chOff x="1390529" y="2022285"/>
            <a:chExt cx="6658632" cy="3214389"/>
          </a:xfrm>
        </p:grpSpPr>
        <p:grpSp>
          <p:nvGrpSpPr>
            <p:cNvPr id="10" name="グループ化 9"/>
            <p:cNvGrpSpPr/>
            <p:nvPr/>
          </p:nvGrpSpPr>
          <p:grpSpPr>
            <a:xfrm>
              <a:off x="1390529" y="2022285"/>
              <a:ext cx="888762" cy="1206444"/>
              <a:chOff x="1269231" y="3878283"/>
              <a:chExt cx="888762" cy="1206444"/>
            </a:xfrm>
          </p:grpSpPr>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231" y="3878283"/>
                <a:ext cx="820772" cy="820772"/>
              </a:xfrm>
              <a:prstGeom prst="rect">
                <a:avLst/>
              </a:prstGeom>
            </p:spPr>
          </p:pic>
          <p:sp>
            <p:nvSpPr>
              <p:cNvPr id="21" name="テキスト ボックス 20"/>
              <p:cNvSpPr txBox="1"/>
              <p:nvPr/>
            </p:nvSpPr>
            <p:spPr>
              <a:xfrm>
                <a:off x="1269231" y="4715395"/>
                <a:ext cx="888762"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発言者</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3" name="テキスト ボックス 22"/>
            <p:cNvSpPr txBox="1"/>
            <p:nvPr/>
          </p:nvSpPr>
          <p:spPr>
            <a:xfrm>
              <a:off x="2286747" y="2092627"/>
              <a:ext cx="1243242" cy="584775"/>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文字や図を書き出す</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テキスト ボックス 36"/>
            <p:cNvSpPr txBox="1"/>
            <p:nvPr/>
          </p:nvSpPr>
          <p:spPr>
            <a:xfrm>
              <a:off x="5172349" y="2088108"/>
              <a:ext cx="1243242" cy="584775"/>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内容を</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確認する</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3" name="図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92755" y="2022285"/>
              <a:ext cx="1452950" cy="817683"/>
            </a:xfrm>
            <a:prstGeom prst="rect">
              <a:avLst/>
            </a:prstGeom>
            <a:ln w="28575">
              <a:solidFill>
                <a:schemeClr val="tx1"/>
              </a:solidFill>
            </a:ln>
          </p:spPr>
        </p:pic>
        <p:sp>
          <p:nvSpPr>
            <p:cNvPr id="35" name="右矢印 34"/>
            <p:cNvSpPr/>
            <p:nvPr/>
          </p:nvSpPr>
          <p:spPr>
            <a:xfrm>
              <a:off x="2425612" y="2606442"/>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6465465" y="4713455"/>
              <a:ext cx="1085351" cy="523219"/>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ラベル付き物理ボタン</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右矢印 44"/>
            <p:cNvSpPr/>
            <p:nvPr/>
          </p:nvSpPr>
          <p:spPr>
            <a:xfrm rot="10800000">
              <a:off x="5183708" y="2602823"/>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右矢印 45"/>
            <p:cNvSpPr/>
            <p:nvPr/>
          </p:nvSpPr>
          <p:spPr>
            <a:xfrm rot="5400000">
              <a:off x="6430440" y="3395840"/>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6963810" y="3266848"/>
              <a:ext cx="1085351" cy="523220"/>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各自押して貰う</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7" name="グループ化 16"/>
            <p:cNvGrpSpPr/>
            <p:nvPr/>
          </p:nvGrpSpPr>
          <p:grpSpPr>
            <a:xfrm>
              <a:off x="6243933" y="2022285"/>
              <a:ext cx="1159073" cy="1034524"/>
              <a:chOff x="6703271" y="1985373"/>
              <a:chExt cx="1159073" cy="1034524"/>
            </a:xfrm>
          </p:grpSpPr>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3271" y="1987055"/>
                <a:ext cx="597619" cy="597619"/>
              </a:xfrm>
              <a:prstGeom prst="rect">
                <a:avLst/>
              </a:prstGeom>
            </p:spPr>
          </p:pic>
          <p:pic>
            <p:nvPicPr>
              <p:cNvPr id="49" name="図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3632" y="1985373"/>
                <a:ext cx="608712" cy="608712"/>
              </a:xfrm>
              <a:prstGeom prst="rect">
                <a:avLst/>
              </a:prstGeom>
            </p:spPr>
          </p:pic>
          <p:sp>
            <p:nvSpPr>
              <p:cNvPr id="52" name="テキスト ボックス 51"/>
              <p:cNvSpPr txBox="1"/>
              <p:nvPr/>
            </p:nvSpPr>
            <p:spPr>
              <a:xfrm>
                <a:off x="6856509" y="2650565"/>
                <a:ext cx="888762"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聞き手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54" name="グループ化 53"/>
            <p:cNvGrpSpPr/>
            <p:nvPr/>
          </p:nvGrpSpPr>
          <p:grpSpPr>
            <a:xfrm>
              <a:off x="2210877" y="3558570"/>
              <a:ext cx="1274594" cy="1404973"/>
              <a:chOff x="3545253" y="3555279"/>
              <a:chExt cx="1274594" cy="1404973"/>
            </a:xfrm>
          </p:grpSpPr>
          <p:pic>
            <p:nvPicPr>
              <p:cNvPr id="55" name="図 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4203" y="3555279"/>
                <a:ext cx="854779" cy="854779"/>
              </a:xfrm>
              <a:prstGeom prst="rect">
                <a:avLst/>
              </a:prstGeom>
            </p:spPr>
          </p:pic>
          <p:sp>
            <p:nvSpPr>
              <p:cNvPr id="56" name="テキスト ボックス 55"/>
              <p:cNvSpPr txBox="1"/>
              <p:nvPr/>
            </p:nvSpPr>
            <p:spPr>
              <a:xfrm>
                <a:off x="3545253" y="4437032"/>
                <a:ext cx="1274594" cy="523220"/>
              </a:xfrm>
              <a:prstGeom prst="rect">
                <a:avLst/>
              </a:prstGeom>
              <a:noFill/>
            </p:spPr>
            <p:txBody>
              <a:bodyPr wrap="square" rtlCol="0">
                <a:spAutoFit/>
              </a:bodyPr>
              <a:lstStyle/>
              <a:p>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　議論</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内容</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データベース</a:t>
                </a:r>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9" name="右矢印 58"/>
            <p:cNvSpPr/>
            <p:nvPr/>
          </p:nvSpPr>
          <p:spPr>
            <a:xfrm rot="2700000">
              <a:off x="1719755" y="3345563"/>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p:cNvSpPr txBox="1"/>
            <p:nvPr/>
          </p:nvSpPr>
          <p:spPr>
            <a:xfrm>
              <a:off x="3422295" y="2875559"/>
              <a:ext cx="1642412"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ホワイトボード</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2" name="右矢印 61"/>
            <p:cNvSpPr/>
            <p:nvPr/>
          </p:nvSpPr>
          <p:spPr>
            <a:xfrm rot="8100000">
              <a:off x="3144954" y="3327214"/>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右矢印 62"/>
            <p:cNvSpPr/>
            <p:nvPr/>
          </p:nvSpPr>
          <p:spPr>
            <a:xfrm>
              <a:off x="3582958" y="4119437"/>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46589" y="3615035"/>
              <a:ext cx="846518" cy="846518"/>
            </a:xfrm>
            <a:prstGeom prst="rect">
              <a:avLst/>
            </a:prstGeom>
          </p:spPr>
        </p:pic>
        <p:sp>
          <p:nvSpPr>
            <p:cNvPr id="64" name="右矢印 63"/>
            <p:cNvSpPr/>
            <p:nvPr/>
          </p:nvSpPr>
          <p:spPr>
            <a:xfrm rot="10800000">
              <a:off x="5563712" y="4131264"/>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p:cNvSpPr txBox="1"/>
            <p:nvPr/>
          </p:nvSpPr>
          <p:spPr>
            <a:xfrm>
              <a:off x="4243501" y="4440323"/>
              <a:ext cx="1687300" cy="523220"/>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チャットサービス　　　　　　　（</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Slack</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テキスト ボックス 65"/>
            <p:cNvSpPr txBox="1"/>
            <p:nvPr/>
          </p:nvSpPr>
          <p:spPr>
            <a:xfrm>
              <a:off x="5500289" y="3699457"/>
              <a:ext cx="1085351" cy="523220"/>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ラベル名を投稿</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テキスト ボックス 66"/>
            <p:cNvSpPr txBox="1"/>
            <p:nvPr/>
          </p:nvSpPr>
          <p:spPr>
            <a:xfrm>
              <a:off x="3431997" y="3848488"/>
              <a:ext cx="1112950" cy="307777"/>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画像を投稿</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テキスト ボックス 35"/>
            <p:cNvSpPr txBox="1"/>
            <p:nvPr/>
          </p:nvSpPr>
          <p:spPr>
            <a:xfrm>
              <a:off x="2237152" y="3155736"/>
              <a:ext cx="1240128"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動画で記録</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pic>
        <p:nvPicPr>
          <p:cNvPr id="40" name="図 39"/>
          <p:cNvPicPr>
            <a:picLocks noChangeAspect="1"/>
          </p:cNvPicPr>
          <p:nvPr/>
        </p:nvPicPr>
        <p:blipFill rotWithShape="1">
          <a:blip r:embed="rId7" cstate="print">
            <a:extLst>
              <a:ext uri="{28A0092B-C50C-407E-A947-70E740481C1C}">
                <a14:useLocalDpi xmlns:a14="http://schemas.microsoft.com/office/drawing/2010/main" val="0"/>
              </a:ext>
            </a:extLst>
          </a:blip>
          <a:srcRect l="32897" t="35949" r="33117" b="31373"/>
          <a:stretch/>
        </p:blipFill>
        <p:spPr>
          <a:xfrm>
            <a:off x="6385205" y="4073830"/>
            <a:ext cx="1084469" cy="600213"/>
          </a:xfrm>
          <a:prstGeom prst="rect">
            <a:avLst/>
          </a:prstGeom>
        </p:spPr>
      </p:pic>
    </p:spTree>
    <p:extLst>
      <p:ext uri="{BB962C8B-B14F-4D97-AF65-F5344CB8AC3E}">
        <p14:creationId xmlns:p14="http://schemas.microsoft.com/office/powerpoint/2010/main" val="3440941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実装状況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a:lnSpc>
                <a:spcPct val="10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ラベル付けされた物理ボタンが押されたときに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へホワイトボードの画像を投稿するプログラム</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物理ボタンを押した時にその時間をデータベースに保存するプログラム</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物理ボタンの代替となる記録用ページの作成</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13</a:t>
            </a:fld>
            <a:endParaRPr kumimoji="1" lang="ja-JP" altLang="en-US" sz="1800" dirty="0"/>
          </a:p>
        </p:txBody>
      </p:sp>
      <p:grpSp>
        <p:nvGrpSpPr>
          <p:cNvPr id="8" name="グループ化 7"/>
          <p:cNvGrpSpPr/>
          <p:nvPr/>
        </p:nvGrpSpPr>
        <p:grpSpPr>
          <a:xfrm>
            <a:off x="1605926" y="4124824"/>
            <a:ext cx="1290069" cy="1060450"/>
            <a:chOff x="2126900" y="4079140"/>
            <a:chExt cx="1290069" cy="1060450"/>
          </a:xfrm>
        </p:grpSpPr>
        <p:pic>
          <p:nvPicPr>
            <p:cNvPr id="6" name="図 5"/>
            <p:cNvPicPr>
              <a:picLocks noChangeAspect="1"/>
            </p:cNvPicPr>
            <p:nvPr/>
          </p:nvPicPr>
          <p:blipFill rotWithShape="1">
            <a:blip r:embed="rId3" cstate="print">
              <a:extLst>
                <a:ext uri="{28A0092B-C50C-407E-A947-70E740481C1C}">
                  <a14:useLocalDpi xmlns:a14="http://schemas.microsoft.com/office/drawing/2010/main" val="0"/>
                </a:ext>
              </a:extLst>
            </a:blip>
            <a:srcRect l="32897" t="35949" r="33117" b="31373"/>
            <a:stretch/>
          </p:blipFill>
          <p:spPr>
            <a:xfrm>
              <a:off x="2126900" y="4079140"/>
              <a:ext cx="1251284" cy="721896"/>
            </a:xfrm>
            <a:prstGeom prst="rect">
              <a:avLst/>
            </a:prstGeom>
          </p:spPr>
        </p:pic>
        <p:sp>
          <p:nvSpPr>
            <p:cNvPr id="7" name="テキスト ボックス 6"/>
            <p:cNvSpPr txBox="1"/>
            <p:nvPr/>
          </p:nvSpPr>
          <p:spPr>
            <a:xfrm>
              <a:off x="2176841" y="4801036"/>
              <a:ext cx="1240128" cy="338554"/>
            </a:xfrm>
            <a:prstGeom prst="rect">
              <a:avLst/>
            </a:prstGeom>
            <a:noFill/>
          </p:spPr>
          <p:txBody>
            <a:bodyPr wrap="square" rtlCol="0">
              <a:spAutoFit/>
            </a:bodyPr>
            <a:lstStyle/>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物理</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ボタン</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4621" y="3882783"/>
            <a:ext cx="5122139" cy="1302491"/>
          </a:xfrm>
          <a:prstGeom prst="rect">
            <a:avLst/>
          </a:prstGeom>
          <a:ln>
            <a:solidFill>
              <a:schemeClr val="tx1"/>
            </a:solidFill>
          </a:ln>
        </p:spPr>
      </p:pic>
      <p:sp>
        <p:nvSpPr>
          <p:cNvPr id="11" name="テキスト ボックス 10"/>
          <p:cNvSpPr txBox="1"/>
          <p:nvPr/>
        </p:nvSpPr>
        <p:spPr>
          <a:xfrm>
            <a:off x="4759923" y="5188630"/>
            <a:ext cx="2091533"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記録用ページの作成</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54486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で実装する時の問題</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物理ボタンにチャンネルの紐付けが出来ない．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API</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全てのメッセージを受け取る仕組みがあるものの，流れてくるどのチャットが物理ボタンと紐付けているのか分かりづらい可能性がある（ここは実装方法次第で解決出来るかも）</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14</a:t>
            </a:fld>
            <a:endParaRPr kumimoji="1" lang="ja-JP" altLang="en-US"/>
          </a:p>
        </p:txBody>
      </p:sp>
      <p:pic>
        <p:nvPicPr>
          <p:cNvPr id="1026" name="Picture 2" descr="https://i.gyazo.com/70d8a1a46072ac27b82aa8ddba1b48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59" y="4335514"/>
            <a:ext cx="1828800" cy="619126"/>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0710" y="4222922"/>
            <a:ext cx="5036050" cy="844310"/>
          </a:xfrm>
          <a:prstGeom prst="rect">
            <a:avLst/>
          </a:prstGeom>
          <a:ln w="19050">
            <a:solidFill>
              <a:schemeClr val="tx1"/>
            </a:solidFill>
          </a:ln>
        </p:spPr>
      </p:pic>
      <p:sp>
        <p:nvSpPr>
          <p:cNvPr id="6" name="右矢印 5"/>
          <p:cNvSpPr/>
          <p:nvPr/>
        </p:nvSpPr>
        <p:spPr>
          <a:xfrm>
            <a:off x="2730361" y="4490295"/>
            <a:ext cx="521747" cy="30956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97718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関連度抽出</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lvl="1">
              <a:buFont typeface="Wingdings" panose="05000000000000000000" pitchFamily="2" charset="2"/>
              <a:buChar char="l"/>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（前提技術）</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について</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単語</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をベクトル（数値配列）で表現する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技術のこと</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距離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近い単語は意味が似ていて、遠いと似ていない</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84048" lvl="2" indent="0">
              <a:buNone/>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15</a:t>
            </a:fld>
            <a:endParaRPr kumimoji="1" lang="ja-JP" altLang="en-US"/>
          </a:p>
        </p:txBody>
      </p:sp>
      <p:sp>
        <p:nvSpPr>
          <p:cNvPr id="6" name="正方形/長方形 5"/>
          <p:cNvSpPr/>
          <p:nvPr/>
        </p:nvSpPr>
        <p:spPr>
          <a:xfrm>
            <a:off x="1235675" y="2951035"/>
            <a:ext cx="3101546" cy="217478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548309" y="3465299"/>
            <a:ext cx="716691" cy="369332"/>
          </a:xfrm>
          <a:prstGeom prst="rect">
            <a:avLst/>
          </a:prstGeom>
          <a:noFill/>
        </p:spPr>
        <p:txBody>
          <a:bodyPr wrap="square" rtlCol="0">
            <a:spAutoFit/>
          </a:bodyPr>
          <a:lstStyle/>
          <a:p>
            <a:r>
              <a:rPr lang="ja-JP" altLang="en-US" dirty="0"/>
              <a:t>男性</a:t>
            </a:r>
            <a:endParaRPr kumimoji="1" lang="ja-JP" altLang="en-US" dirty="0"/>
          </a:p>
        </p:txBody>
      </p:sp>
      <p:sp>
        <p:nvSpPr>
          <p:cNvPr id="8" name="テキスト ボックス 7"/>
          <p:cNvSpPr txBox="1"/>
          <p:nvPr/>
        </p:nvSpPr>
        <p:spPr>
          <a:xfrm>
            <a:off x="2799427" y="2998661"/>
            <a:ext cx="716691" cy="369332"/>
          </a:xfrm>
          <a:prstGeom prst="rect">
            <a:avLst/>
          </a:prstGeom>
          <a:noFill/>
        </p:spPr>
        <p:txBody>
          <a:bodyPr wrap="square" rtlCol="0">
            <a:spAutoFit/>
          </a:bodyPr>
          <a:lstStyle/>
          <a:p>
            <a:r>
              <a:rPr kumimoji="1" lang="ja-JP" altLang="en-US" dirty="0" smtClean="0"/>
              <a:t>女性</a:t>
            </a:r>
            <a:endParaRPr kumimoji="1" lang="ja-JP" altLang="en-US" dirty="0"/>
          </a:p>
        </p:txBody>
      </p:sp>
      <p:sp>
        <p:nvSpPr>
          <p:cNvPr id="9" name="テキスト ボックス 8"/>
          <p:cNvSpPr txBox="1"/>
          <p:nvPr/>
        </p:nvSpPr>
        <p:spPr>
          <a:xfrm>
            <a:off x="1902325" y="4064912"/>
            <a:ext cx="716691" cy="369332"/>
          </a:xfrm>
          <a:prstGeom prst="rect">
            <a:avLst/>
          </a:prstGeom>
          <a:noFill/>
        </p:spPr>
        <p:txBody>
          <a:bodyPr wrap="square" rtlCol="0">
            <a:spAutoFit/>
          </a:bodyPr>
          <a:lstStyle/>
          <a:p>
            <a:r>
              <a:rPr lang="ja-JP" altLang="en-US" dirty="0"/>
              <a:t>おじ</a:t>
            </a:r>
            <a:endParaRPr kumimoji="1" lang="ja-JP" altLang="en-US" dirty="0"/>
          </a:p>
        </p:txBody>
      </p:sp>
      <p:sp>
        <p:nvSpPr>
          <p:cNvPr id="10" name="テキスト ボックス 9"/>
          <p:cNvSpPr txBox="1"/>
          <p:nvPr/>
        </p:nvSpPr>
        <p:spPr>
          <a:xfrm>
            <a:off x="2998374" y="3593172"/>
            <a:ext cx="716691" cy="369332"/>
          </a:xfrm>
          <a:prstGeom prst="rect">
            <a:avLst/>
          </a:prstGeom>
          <a:noFill/>
        </p:spPr>
        <p:txBody>
          <a:bodyPr wrap="square" rtlCol="0">
            <a:spAutoFit/>
          </a:bodyPr>
          <a:lstStyle/>
          <a:p>
            <a:r>
              <a:rPr kumimoji="1" lang="ja-JP" altLang="en-US" dirty="0" smtClean="0"/>
              <a:t>おば</a:t>
            </a:r>
            <a:endParaRPr kumimoji="1" lang="ja-JP" altLang="en-US" dirty="0"/>
          </a:p>
        </p:txBody>
      </p:sp>
      <p:sp>
        <p:nvSpPr>
          <p:cNvPr id="11" name="テキスト ボックス 10"/>
          <p:cNvSpPr txBox="1"/>
          <p:nvPr/>
        </p:nvSpPr>
        <p:spPr>
          <a:xfrm>
            <a:off x="2536851" y="4556738"/>
            <a:ext cx="461523" cy="369332"/>
          </a:xfrm>
          <a:prstGeom prst="rect">
            <a:avLst/>
          </a:prstGeom>
          <a:noFill/>
        </p:spPr>
        <p:txBody>
          <a:bodyPr wrap="square" rtlCol="0">
            <a:spAutoFit/>
          </a:bodyPr>
          <a:lstStyle/>
          <a:p>
            <a:r>
              <a:rPr kumimoji="1" lang="ja-JP" altLang="en-US" dirty="0" smtClean="0"/>
              <a:t>王</a:t>
            </a:r>
            <a:endParaRPr kumimoji="1" lang="ja-JP" altLang="en-US" dirty="0"/>
          </a:p>
        </p:txBody>
      </p:sp>
      <p:sp>
        <p:nvSpPr>
          <p:cNvPr id="13" name="テキスト ボックス 12"/>
          <p:cNvSpPr txBox="1"/>
          <p:nvPr/>
        </p:nvSpPr>
        <p:spPr>
          <a:xfrm>
            <a:off x="3281341" y="4035579"/>
            <a:ext cx="716691" cy="369332"/>
          </a:xfrm>
          <a:prstGeom prst="rect">
            <a:avLst/>
          </a:prstGeom>
          <a:noFill/>
        </p:spPr>
        <p:txBody>
          <a:bodyPr wrap="square" rtlCol="0">
            <a:spAutoFit/>
          </a:bodyPr>
          <a:lstStyle/>
          <a:p>
            <a:r>
              <a:rPr lang="ja-JP" altLang="en-US" dirty="0"/>
              <a:t>王妃</a:t>
            </a:r>
            <a:endParaRPr kumimoji="1" lang="ja-JP" altLang="en-US" dirty="0"/>
          </a:p>
        </p:txBody>
      </p:sp>
      <p:cxnSp>
        <p:nvCxnSpPr>
          <p:cNvPr id="16" name="直線矢印コネクタ 15"/>
          <p:cNvCxnSpPr/>
          <p:nvPr/>
        </p:nvCxnSpPr>
        <p:spPr>
          <a:xfrm flipV="1">
            <a:off x="2253102" y="3356114"/>
            <a:ext cx="509956" cy="2938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2518262" y="3842460"/>
            <a:ext cx="423890" cy="2766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2866564" y="4324865"/>
            <a:ext cx="437442" cy="285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4649855" y="2951035"/>
            <a:ext cx="3101546" cy="217478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5433442" y="4544436"/>
            <a:ext cx="461523" cy="369332"/>
          </a:xfrm>
          <a:prstGeom prst="rect">
            <a:avLst/>
          </a:prstGeom>
          <a:noFill/>
        </p:spPr>
        <p:txBody>
          <a:bodyPr wrap="square" rtlCol="0">
            <a:spAutoFit/>
          </a:bodyPr>
          <a:lstStyle/>
          <a:p>
            <a:r>
              <a:rPr kumimoji="1" lang="ja-JP" altLang="en-US" dirty="0" smtClean="0"/>
              <a:t>王</a:t>
            </a:r>
            <a:endParaRPr kumimoji="1" lang="ja-JP" altLang="en-US" dirty="0"/>
          </a:p>
        </p:txBody>
      </p:sp>
      <p:sp>
        <p:nvSpPr>
          <p:cNvPr id="25" name="テキスト ボックス 24"/>
          <p:cNvSpPr txBox="1"/>
          <p:nvPr/>
        </p:nvSpPr>
        <p:spPr>
          <a:xfrm>
            <a:off x="6609468" y="4013462"/>
            <a:ext cx="716691" cy="369332"/>
          </a:xfrm>
          <a:prstGeom prst="rect">
            <a:avLst/>
          </a:prstGeom>
          <a:noFill/>
        </p:spPr>
        <p:txBody>
          <a:bodyPr wrap="square" rtlCol="0">
            <a:spAutoFit/>
          </a:bodyPr>
          <a:lstStyle/>
          <a:p>
            <a:r>
              <a:rPr lang="ja-JP" altLang="en-US" dirty="0"/>
              <a:t>王妃</a:t>
            </a:r>
            <a:endParaRPr kumimoji="1" lang="ja-JP" altLang="en-US" dirty="0"/>
          </a:p>
        </p:txBody>
      </p:sp>
      <p:cxnSp>
        <p:nvCxnSpPr>
          <p:cNvPr id="26" name="直線矢印コネクタ 25"/>
          <p:cNvCxnSpPr/>
          <p:nvPr/>
        </p:nvCxnSpPr>
        <p:spPr>
          <a:xfrm flipV="1">
            <a:off x="5894965" y="4267843"/>
            <a:ext cx="622555" cy="36210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V="1">
            <a:off x="5522950" y="3400402"/>
            <a:ext cx="509956" cy="29385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4855546" y="3601514"/>
            <a:ext cx="716691" cy="369332"/>
          </a:xfrm>
          <a:prstGeom prst="rect">
            <a:avLst/>
          </a:prstGeom>
          <a:noFill/>
        </p:spPr>
        <p:txBody>
          <a:bodyPr wrap="square" rtlCol="0">
            <a:spAutoFit/>
          </a:bodyPr>
          <a:lstStyle/>
          <a:p>
            <a:r>
              <a:rPr lang="ja-JP" altLang="en-US" dirty="0"/>
              <a:t>男性</a:t>
            </a:r>
            <a:endParaRPr kumimoji="1" lang="ja-JP" altLang="en-US" dirty="0"/>
          </a:p>
        </p:txBody>
      </p:sp>
      <p:sp>
        <p:nvSpPr>
          <p:cNvPr id="30" name="テキスト ボックス 29"/>
          <p:cNvSpPr txBox="1"/>
          <p:nvPr/>
        </p:nvSpPr>
        <p:spPr>
          <a:xfrm>
            <a:off x="6124796" y="3004579"/>
            <a:ext cx="716691" cy="369332"/>
          </a:xfrm>
          <a:prstGeom prst="rect">
            <a:avLst/>
          </a:prstGeom>
          <a:noFill/>
        </p:spPr>
        <p:txBody>
          <a:bodyPr wrap="square" rtlCol="0">
            <a:spAutoFit/>
          </a:bodyPr>
          <a:lstStyle/>
          <a:p>
            <a:r>
              <a:rPr kumimoji="1" lang="ja-JP" altLang="en-US" dirty="0" smtClean="0"/>
              <a:t>女性</a:t>
            </a:r>
            <a:endParaRPr kumimoji="1" lang="ja-JP" altLang="en-US" dirty="0"/>
          </a:p>
        </p:txBody>
      </p:sp>
      <p:cxnSp>
        <p:nvCxnSpPr>
          <p:cNvPr id="32" name="直線矢印コネクタ 31"/>
          <p:cNvCxnSpPr/>
          <p:nvPr/>
        </p:nvCxnSpPr>
        <p:spPr>
          <a:xfrm flipH="1" flipV="1">
            <a:off x="5237297" y="3988694"/>
            <a:ext cx="337206" cy="5145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flipV="1">
            <a:off x="6466007" y="3433357"/>
            <a:ext cx="337206" cy="5145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2829771" y="5205859"/>
            <a:ext cx="3804839" cy="923330"/>
          </a:xfrm>
          <a:prstGeom prst="rect">
            <a:avLst/>
          </a:prstGeom>
          <a:noFill/>
        </p:spPr>
        <p:txBody>
          <a:bodyPr wrap="square" rtlCol="0">
            <a:spAutoFit/>
          </a:bodyPr>
          <a:lstStyle/>
          <a:p>
            <a:r>
              <a:rPr lang="ja-JP" altLang="en-US" dirty="0"/>
              <a:t>例</a:t>
            </a:r>
            <a:r>
              <a:rPr kumimoji="1" lang="en-US" altLang="ja-JP" dirty="0" smtClean="0"/>
              <a:t>1)</a:t>
            </a:r>
            <a:r>
              <a:rPr kumimoji="1" lang="ja-JP" altLang="en-US" dirty="0" smtClean="0"/>
              <a:t>　王</a:t>
            </a:r>
            <a:r>
              <a:rPr kumimoji="1" lang="en-US" altLang="ja-JP" dirty="0" smtClean="0"/>
              <a:t> – </a:t>
            </a:r>
            <a:r>
              <a:rPr lang="ja-JP" altLang="en-US" dirty="0" smtClean="0"/>
              <a:t>男性 </a:t>
            </a:r>
            <a:r>
              <a:rPr lang="en-US" altLang="ja-JP" dirty="0" smtClean="0"/>
              <a:t>= </a:t>
            </a:r>
            <a:r>
              <a:rPr lang="ja-JP" altLang="en-US" dirty="0" smtClean="0"/>
              <a:t>権力のある人</a:t>
            </a:r>
            <a:endParaRPr lang="en-US" altLang="ja-JP" dirty="0" smtClean="0"/>
          </a:p>
          <a:p>
            <a:r>
              <a:rPr lang="ja-JP" altLang="en-US" dirty="0" smtClean="0"/>
              <a:t>　　　　権力のある人＋女性＝王妃</a:t>
            </a:r>
            <a:endParaRPr kumimoji="1" lang="en-US" altLang="ja-JP" dirty="0" smtClean="0"/>
          </a:p>
          <a:p>
            <a:r>
              <a:rPr lang="ja-JP" altLang="en-US" dirty="0" smtClean="0"/>
              <a:t>例</a:t>
            </a:r>
            <a:r>
              <a:rPr lang="en-US" altLang="ja-JP" dirty="0" smtClean="0"/>
              <a:t>2)</a:t>
            </a:r>
            <a:r>
              <a:rPr lang="ja-JP" altLang="en-US" dirty="0" smtClean="0"/>
              <a:t>　</a:t>
            </a:r>
            <a:r>
              <a:rPr lang="en-US" altLang="ja-JP" dirty="0" smtClean="0"/>
              <a:t>(</a:t>
            </a:r>
            <a:r>
              <a:rPr lang="ja-JP" altLang="en-US" dirty="0" smtClean="0"/>
              <a:t>良い</a:t>
            </a:r>
            <a:r>
              <a:rPr lang="en-US" altLang="ja-JP" dirty="0" smtClean="0"/>
              <a:t> + </a:t>
            </a:r>
            <a:r>
              <a:rPr lang="ja-JP" altLang="en-US" dirty="0" smtClean="0"/>
              <a:t>最高</a:t>
            </a:r>
            <a:r>
              <a:rPr lang="en-US" altLang="ja-JP" dirty="0" smtClean="0"/>
              <a:t>)/2 = </a:t>
            </a:r>
            <a:r>
              <a:rPr lang="ja-JP" altLang="en-US" dirty="0" smtClean="0"/>
              <a:t>より良い</a:t>
            </a:r>
            <a:endParaRPr kumimoji="1" lang="ja-JP" altLang="en-US" dirty="0"/>
          </a:p>
        </p:txBody>
      </p:sp>
    </p:spTree>
    <p:extLst>
      <p:ext uri="{BB962C8B-B14F-4D97-AF65-F5344CB8AC3E}">
        <p14:creationId xmlns:p14="http://schemas.microsoft.com/office/powerpoint/2010/main" val="12508557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関連度抽出</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lnSpcReduction="10000"/>
          </a:bodyPr>
          <a:lstStyle/>
          <a:p>
            <a:pPr lvl="1">
              <a:buFont typeface="Wingdings" panose="05000000000000000000" pitchFamily="2" charset="2"/>
              <a:buChar char="l"/>
            </a:pP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について</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の技術と同様に、文書を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ベクトル（パラグラフベクトル）で表現する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技術</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可変長の文章や段落に対応するので文章と文章の関連度の抽出が出来る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文章の要約やニュース記事の類似度抽出などといった活用法がある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16</a:t>
            </a:fld>
            <a:endParaRPr kumimoji="1" lang="ja-JP" altLang="en-US"/>
          </a:p>
        </p:txBody>
      </p:sp>
      <p:sp>
        <p:nvSpPr>
          <p:cNvPr id="5" name="正方形/長方形 4"/>
          <p:cNvSpPr/>
          <p:nvPr/>
        </p:nvSpPr>
        <p:spPr>
          <a:xfrm>
            <a:off x="2014437" y="2877267"/>
            <a:ext cx="4649855" cy="241360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556152" y="3487305"/>
            <a:ext cx="1553236" cy="369332"/>
          </a:xfrm>
          <a:prstGeom prst="rect">
            <a:avLst/>
          </a:prstGeom>
          <a:noFill/>
        </p:spPr>
        <p:txBody>
          <a:bodyPr wrap="square" rtlCol="0">
            <a:spAutoFit/>
          </a:bodyPr>
          <a:lstStyle/>
          <a:p>
            <a:r>
              <a:rPr lang="ja-JP" altLang="en-US" dirty="0" smtClean="0"/>
              <a:t>私</a:t>
            </a:r>
            <a:r>
              <a:rPr kumimoji="1" lang="ja-JP" altLang="en-US" dirty="0" smtClean="0"/>
              <a:t>は男です</a:t>
            </a:r>
            <a:endParaRPr kumimoji="1" lang="ja-JP" altLang="en-US" dirty="0"/>
          </a:p>
        </p:txBody>
      </p:sp>
      <p:sp>
        <p:nvSpPr>
          <p:cNvPr id="7" name="テキスト ボックス 6"/>
          <p:cNvSpPr txBox="1"/>
          <p:nvPr/>
        </p:nvSpPr>
        <p:spPr>
          <a:xfrm>
            <a:off x="4503146" y="2988300"/>
            <a:ext cx="1553236" cy="369332"/>
          </a:xfrm>
          <a:prstGeom prst="rect">
            <a:avLst/>
          </a:prstGeom>
          <a:noFill/>
        </p:spPr>
        <p:txBody>
          <a:bodyPr wrap="square" rtlCol="0">
            <a:spAutoFit/>
          </a:bodyPr>
          <a:lstStyle/>
          <a:p>
            <a:r>
              <a:rPr kumimoji="1" lang="ja-JP" altLang="en-US" dirty="0" smtClean="0"/>
              <a:t>私は女です</a:t>
            </a:r>
            <a:endParaRPr kumimoji="1" lang="ja-JP" altLang="en-US" dirty="0"/>
          </a:p>
        </p:txBody>
      </p:sp>
      <p:cxnSp>
        <p:nvCxnSpPr>
          <p:cNvPr id="8" name="直線矢印コネクタ 7"/>
          <p:cNvCxnSpPr/>
          <p:nvPr/>
        </p:nvCxnSpPr>
        <p:spPr>
          <a:xfrm flipV="1">
            <a:off x="3922054" y="3259873"/>
            <a:ext cx="509956" cy="2938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4899022" y="3835600"/>
            <a:ext cx="1553236" cy="369332"/>
          </a:xfrm>
          <a:prstGeom prst="rect">
            <a:avLst/>
          </a:prstGeom>
          <a:noFill/>
        </p:spPr>
        <p:txBody>
          <a:bodyPr wrap="square" rtlCol="0">
            <a:spAutoFit/>
          </a:bodyPr>
          <a:lstStyle/>
          <a:p>
            <a:r>
              <a:rPr kumimoji="1" lang="ja-JP" altLang="en-US" dirty="0" smtClean="0"/>
              <a:t>私</a:t>
            </a:r>
            <a:r>
              <a:rPr lang="ja-JP" altLang="en-US" dirty="0" smtClean="0"/>
              <a:t>は王妃です</a:t>
            </a:r>
            <a:endParaRPr kumimoji="1" lang="ja-JP" altLang="en-US" dirty="0"/>
          </a:p>
        </p:txBody>
      </p:sp>
      <p:sp>
        <p:nvSpPr>
          <p:cNvPr id="10" name="テキスト ボックス 9"/>
          <p:cNvSpPr txBox="1"/>
          <p:nvPr/>
        </p:nvSpPr>
        <p:spPr>
          <a:xfrm>
            <a:off x="2878774" y="4351670"/>
            <a:ext cx="1553236" cy="369332"/>
          </a:xfrm>
          <a:prstGeom prst="rect">
            <a:avLst/>
          </a:prstGeom>
          <a:noFill/>
        </p:spPr>
        <p:txBody>
          <a:bodyPr wrap="square" rtlCol="0">
            <a:spAutoFit/>
          </a:bodyPr>
          <a:lstStyle/>
          <a:p>
            <a:r>
              <a:rPr kumimoji="1" lang="ja-JP" altLang="en-US" dirty="0" smtClean="0"/>
              <a:t>私</a:t>
            </a:r>
            <a:r>
              <a:rPr lang="ja-JP" altLang="en-US" dirty="0" smtClean="0"/>
              <a:t>は王です</a:t>
            </a:r>
            <a:endParaRPr kumimoji="1" lang="ja-JP" altLang="en-US" dirty="0"/>
          </a:p>
        </p:txBody>
      </p:sp>
      <p:cxnSp>
        <p:nvCxnSpPr>
          <p:cNvPr id="11" name="直線矢印コネクタ 10"/>
          <p:cNvCxnSpPr/>
          <p:nvPr/>
        </p:nvCxnSpPr>
        <p:spPr>
          <a:xfrm flipV="1">
            <a:off x="4339364" y="4250641"/>
            <a:ext cx="509956" cy="2938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2286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今後</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の課題</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現在と過去を結びつける良いタグが見つかるとは限らない．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音声からのラベル付けは音声認識の研究になってしまう．</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タグ毎の投稿数から「重要度」を取るの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か，タグを付けた人から「重要度」を取るのかが定まっていない．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従来の手法の設定と提案方式の比較方法について</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個人が記録するメモなどでは議論で決まった事のみがメモされるのが殆ど．</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提案方式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によってその決まるまでに至ったプロセスを示す事が出来る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17</a:t>
            </a:fld>
            <a:endParaRPr kumimoji="1" lang="ja-JP" altLang="en-US"/>
          </a:p>
        </p:txBody>
      </p:sp>
    </p:spTree>
    <p:extLst>
      <p:ext uri="{BB962C8B-B14F-4D97-AF65-F5344CB8AC3E}">
        <p14:creationId xmlns:p14="http://schemas.microsoft.com/office/powerpoint/2010/main" val="1400090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研究背景</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95FE7068-0EB7-48D5-A1FD-50DB69D733E4}" type="slidenum">
              <a:rPr kumimoji="1" lang="ja-JP" altLang="en-US" sz="1800" smtClean="0"/>
              <a:t>2</a:t>
            </a:fld>
            <a:endParaRPr kumimoji="1" lang="ja-JP" altLang="en-US" sz="1800" dirty="0"/>
          </a:p>
        </p:txBody>
      </p:sp>
      <p:sp>
        <p:nvSpPr>
          <p:cNvPr id="8" name="コンテンツ プレースホルダー 2"/>
          <p:cNvSpPr txBox="1">
            <a:spLocks/>
          </p:cNvSpPr>
          <p:nvPr/>
        </p:nvSpPr>
        <p:spPr>
          <a:xfrm>
            <a:off x="1029352" y="1998071"/>
            <a:ext cx="7131015" cy="35830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ソフトウェア開発では，設計や実装に関する情報共有をする際，参加者各自でメモを取ったり，議事録を残すことで必要な情報を記録している．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議論のメンバーが変わる事で，同じ組織でも似たような話を何度もする事になったり，十分に共有出来たか確認出来ないという問題がある．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9211" y="4423698"/>
            <a:ext cx="1191156" cy="1475117"/>
          </a:xfrm>
          <a:prstGeom prst="rect">
            <a:avLst/>
          </a:prstGeom>
        </p:spPr>
      </p:pic>
    </p:spTree>
    <p:extLst>
      <p:ext uri="{BB962C8B-B14F-4D97-AF65-F5344CB8AC3E}">
        <p14:creationId xmlns:p14="http://schemas.microsoft.com/office/powerpoint/2010/main" val="3694247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関連研究</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1017997" y="2053346"/>
            <a:ext cx="7270955" cy="3548084"/>
          </a:xfrm>
        </p:spPr>
        <p:txBody>
          <a:bodyPr>
            <a:normAutofit fontScale="92500"/>
          </a:bodyPr>
          <a:lstStyle/>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履歴再生機能を備えたオンラインホワイトボード・チャット連携システム</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2010/05/14,</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教育</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学習支援情報システム（</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CLE</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）研究会）</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ホワイトボードを用いた議論の構造化に基づく議論想起支援</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2011/03/02</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a:t>
            </a:r>
            <a:r>
              <a:rPr lang="zh-CN"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全国</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大会講演論文集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簡易書式によるホワイトボード動画を対象としたインデックス抽出</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2011/03/02</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a:t>
            </a:r>
            <a:r>
              <a:rPr lang="zh-CN"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全国</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大会講演論文集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書き込みの時間軸表示によるホワイトボードログの振り返り支援システムの実装</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2012/09/14,</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情報処理学会 電子化</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知的財産・社会基盤研究会）</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p>
          <a:p>
            <a:pPr marL="0" indent="0">
              <a:buNone/>
            </a:pPr>
            <a:endParaRPr lang="en-US" altLang="ja-JP" dirty="0"/>
          </a:p>
          <a:p>
            <a:endParaRPr lang="en-US" altLang="ja-JP" dirty="0" smtClean="0"/>
          </a:p>
        </p:txBody>
      </p:sp>
      <p:sp>
        <p:nvSpPr>
          <p:cNvPr id="5" name="スライド番号プレースホルダー 4"/>
          <p:cNvSpPr>
            <a:spLocks noGrp="1"/>
          </p:cNvSpPr>
          <p:nvPr>
            <p:ph type="sldNum" sz="quarter" idx="12"/>
          </p:nvPr>
        </p:nvSpPr>
        <p:spPr/>
        <p:txBody>
          <a:bodyPr/>
          <a:lstStyle/>
          <a:p>
            <a:fld id="{95FE7068-0EB7-48D5-A1FD-50DB69D733E4}" type="slidenum">
              <a:rPr kumimoji="1" lang="ja-JP" altLang="en-US" sz="1800" smtClean="0"/>
              <a:t>3</a:t>
            </a:fld>
            <a:endParaRPr kumimoji="1" lang="ja-JP" altLang="en-US" sz="1800" dirty="0"/>
          </a:p>
        </p:txBody>
      </p:sp>
    </p:spTree>
    <p:extLst>
      <p:ext uri="{BB962C8B-B14F-4D97-AF65-F5344CB8AC3E}">
        <p14:creationId xmlns:p14="http://schemas.microsoft.com/office/powerpoint/2010/main" val="544711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議論の関連研究</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979862" y="2086893"/>
            <a:ext cx="7543801" cy="4023360"/>
          </a:xfrm>
        </p:spPr>
        <p:txBody>
          <a:bodyPr>
            <a:normAutofit/>
          </a:bodyPr>
          <a:lstStyle/>
          <a:p>
            <a:pPr marL="342900" indent="-342900">
              <a:lnSpc>
                <a:spcPct val="150000"/>
              </a:lnSpc>
              <a:buFont typeface="+mj-lt"/>
              <a:buAutoNum type="arabicPeriod"/>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知識活動支援システムによる会議コンテンツ間の関連性の獲得とその応用</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2010,</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処理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全国大会講演論文集）</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議論マイニングによる議論掲示板利用者の能力</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推定</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2017,</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情報処理学会 全国大会講演論文集）</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参加者の議論能力と役割を考慮したオンライン議論の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分析</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2013,</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人工知能</a:t>
            </a:r>
            <a:r>
              <a:rPr lang="zh-CN"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全国</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大会論</a:t>
            </a:r>
            <a:r>
              <a:rPr lang="zh-CN" altLang="en-US" sz="1600" dirty="0" smtClean="0">
                <a:latin typeface="メイリオ" panose="020B0604030504040204" pitchFamily="50" charset="-128"/>
                <a:ea typeface="メイリオ" panose="020B0604030504040204" pitchFamily="50" charset="-128"/>
                <a:cs typeface="メイリオ" panose="020B0604030504040204" pitchFamily="50" charset="-128"/>
              </a:rPr>
              <a:t>文集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zh-CN"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係り受け構造を用いた</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議論掲示板における投稿への自動</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分類</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2016,</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電子情報通信学会 技術研究報告</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4</a:t>
            </a:fld>
            <a:endParaRPr kumimoji="1" lang="ja-JP" altLang="en-US"/>
          </a:p>
        </p:txBody>
      </p:sp>
    </p:spTree>
    <p:extLst>
      <p:ext uri="{BB962C8B-B14F-4D97-AF65-F5344CB8AC3E}">
        <p14:creationId xmlns:p14="http://schemas.microsoft.com/office/powerpoint/2010/main" val="3100343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研究動機</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1029352" y="1998071"/>
            <a:ext cx="7131015" cy="3583094"/>
          </a:xfrm>
        </p:spPr>
        <p:txBody>
          <a:bodyPr>
            <a:normAutofit/>
          </a:body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ソフトウェア開発では，開発や設計に関する情報を共有するために様々な手段を利用して，意見交換を何度もする．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その度に「なぜこの技術なんだっけ？」「この人に実装を任せれば早く終わった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ね</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」といった振り返りをする事がある．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手段に依存せずに，過去に取り上げた問題解決の手法やアイデアを確認する事で，現在の問題を素早く解決したい．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5</a:t>
            </a:fld>
            <a:endParaRPr kumimoji="1" lang="ja-JP" altLang="en-US" sz="1800" dirty="0"/>
          </a:p>
        </p:txBody>
      </p:sp>
    </p:spTree>
    <p:extLst>
      <p:ext uri="{BB962C8B-B14F-4D97-AF65-F5344CB8AC3E}">
        <p14:creationId xmlns:p14="http://schemas.microsoft.com/office/powerpoint/2010/main" val="4291921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332660"/>
            <a:ext cx="7543800" cy="1450757"/>
          </a:xfrm>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本研究のアプローチ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6</a:t>
            </a:fld>
            <a:endParaRPr kumimoji="1" lang="ja-JP" altLang="en-US" sz="1800" dirty="0"/>
          </a:p>
        </p:txBody>
      </p:sp>
      <p:sp>
        <p:nvSpPr>
          <p:cNvPr id="7" name="コンテンツ プレースホルダー 2"/>
          <p:cNvSpPr>
            <a:spLocks noGrp="1"/>
          </p:cNvSpPr>
          <p:nvPr>
            <p:ph idx="1"/>
          </p:nvPr>
        </p:nvSpPr>
        <p:spPr>
          <a:xfrm>
            <a:off x="1003611" y="1919198"/>
            <a:ext cx="7182464" cy="3656836"/>
          </a:xfrm>
        </p:spPr>
        <p:txBody>
          <a:bodyPr>
            <a:normAutofit/>
          </a:bodyPr>
          <a:lstStyle/>
          <a:p>
            <a:pPr>
              <a:lnSpc>
                <a:spcPct val="150000"/>
              </a:lnSpc>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様々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な場所で利用出来る「物理ボタン」を利用し，議論にタグを付けて議論を記録する．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現在と過去の議論をタグで紐付け，新しい議論で情報として利用する．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テキスト ボックス 7"/>
          <p:cNvSpPr txBox="1"/>
          <p:nvPr/>
        </p:nvSpPr>
        <p:spPr>
          <a:xfrm>
            <a:off x="2789795" y="5425697"/>
            <a:ext cx="3610099" cy="400110"/>
          </a:xfrm>
          <a:prstGeom prst="rect">
            <a:avLst/>
          </a:prstGeom>
          <a:noFill/>
          <a:ln w="28575">
            <a:solidFill>
              <a:schemeClr val="accent1"/>
            </a:solidFill>
          </a:ln>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効率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のよい</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議論</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に繋げられる．</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下矢印 8"/>
          <p:cNvSpPr/>
          <p:nvPr/>
        </p:nvSpPr>
        <p:spPr>
          <a:xfrm>
            <a:off x="4035375" y="4795325"/>
            <a:ext cx="1118937" cy="494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descr="C:\Users\1421030\Desktop\d3a406ba34ef4edf2528126bb6ea1ce1.png"/>
          <p:cNvPicPr/>
          <p:nvPr/>
        </p:nvPicPr>
        <p:blipFill>
          <a:blip r:embed="rId2">
            <a:extLst>
              <a:ext uri="{28A0092B-C50C-407E-A947-70E740481C1C}">
                <a14:useLocalDpi xmlns:a14="http://schemas.microsoft.com/office/drawing/2010/main" val="0"/>
              </a:ext>
            </a:extLst>
          </a:blip>
          <a:srcRect/>
          <a:stretch>
            <a:fillRect/>
          </a:stretch>
        </p:blipFill>
        <p:spPr bwMode="auto">
          <a:xfrm>
            <a:off x="2365019" y="2823296"/>
            <a:ext cx="4459647" cy="1206295"/>
          </a:xfrm>
          <a:prstGeom prst="rect">
            <a:avLst/>
          </a:prstGeom>
          <a:noFill/>
          <a:ln>
            <a:noFill/>
          </a:ln>
        </p:spPr>
      </p:pic>
    </p:spTree>
    <p:extLst>
      <p:ext uri="{BB962C8B-B14F-4D97-AF65-F5344CB8AC3E}">
        <p14:creationId xmlns:p14="http://schemas.microsoft.com/office/powerpoint/2010/main" val="1806886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議論をタグに置き換える例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3809108"/>
          </a:xfrm>
        </p:spPr>
        <p:txBody>
          <a:bodyPr>
            <a:normAutofit fontScale="92500" lnSpcReduction="20000"/>
          </a:bodyPr>
          <a:lstStyle/>
          <a:p>
            <a:pPr>
              <a:buFont typeface="Wingdings" panose="05000000000000000000" pitchFamily="2" charset="2"/>
              <a:buChar char="l"/>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ゼミの場合</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「研究のアイデア」</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「実装のアイデア」</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「情報共有のあり方」</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→タグとして考えると「研究</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」「実装」「アイデア」「アドバイス」などが挙げられる．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勉強会の場合</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PHP</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の使い方」</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JavaScript</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の使い方」</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の使い方」</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GitHub</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の使い方」</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→タグとして考えると「プログラミング」「</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サービス」が挙げられる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7</a:t>
            </a:fld>
            <a:endParaRPr kumimoji="1" lang="ja-JP" altLang="en-US"/>
          </a:p>
        </p:txBody>
      </p:sp>
    </p:spTree>
    <p:extLst>
      <p:ext uri="{BB962C8B-B14F-4D97-AF65-F5344CB8AC3E}">
        <p14:creationId xmlns:p14="http://schemas.microsoft.com/office/powerpoint/2010/main" val="3783998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実際の議論の例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システム開発初期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「システムを利用するユーザーの統計情報を取得したい」</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外部から統計取得用ツールをシステムに組み込んで利用する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データベースに記録されたユーザー情報を利用する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→実装方式を決定して、システムに組み込む</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システム開発中期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「現在使っている統計情報用のツールを変更したい」</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導入して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きた理由や現在のツールの問題点を挙げる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変更するツールの長所や改善出来る内容を説明する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→変更を加えるか決定する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8</a:t>
            </a:fld>
            <a:endParaRPr kumimoji="1" lang="ja-JP" altLang="en-US"/>
          </a:p>
        </p:txBody>
      </p:sp>
    </p:spTree>
    <p:extLst>
      <p:ext uri="{BB962C8B-B14F-4D97-AF65-F5344CB8AC3E}">
        <p14:creationId xmlns:p14="http://schemas.microsoft.com/office/powerpoint/2010/main" val="2917758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本提案方式を利用する場合</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システム開発初期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実装したい内容や実装方式についての議論がなされる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ここで「</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実装方式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」としてタグ付けする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実装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方式を提案した人や実装方式の利点が情報として残る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システム開発中期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現在の実装方式について振り返る（「</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実装方式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」タグを利用）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「実装方式の利点」や「実装された理由」の情報を受け取る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その実装方式を継続するか、変更するかの情報に利用出来る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9</a:t>
            </a:fld>
            <a:endParaRPr kumimoji="1" lang="ja-JP" altLang="en-US"/>
          </a:p>
        </p:txBody>
      </p:sp>
    </p:spTree>
    <p:extLst>
      <p:ext uri="{BB962C8B-B14F-4D97-AF65-F5344CB8AC3E}">
        <p14:creationId xmlns:p14="http://schemas.microsoft.com/office/powerpoint/2010/main" val="1759739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48155</TotalTime>
  <Words>1528</Words>
  <Application>Microsoft Office PowerPoint</Application>
  <PresentationFormat>画面に合わせる (4:3)</PresentationFormat>
  <Paragraphs>196</Paragraphs>
  <Slides>17</Slides>
  <Notes>12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ＭＳ Ｐゴシック</vt:lpstr>
      <vt:lpstr>メイリオ</vt:lpstr>
      <vt:lpstr>Arial</vt:lpstr>
      <vt:lpstr>Calibri</vt:lpstr>
      <vt:lpstr>Calibri Light</vt:lpstr>
      <vt:lpstr>Wingdings</vt:lpstr>
      <vt:lpstr>レトロスペクト</vt:lpstr>
      <vt:lpstr>ソフトウェア開発の議論における タグ付けを利用した情報統合の提案</vt:lpstr>
      <vt:lpstr>研究背景</vt:lpstr>
      <vt:lpstr>関連研究</vt:lpstr>
      <vt:lpstr>議論の関連研究</vt:lpstr>
      <vt:lpstr>研究動機</vt:lpstr>
      <vt:lpstr>本研究のアプローチ</vt:lpstr>
      <vt:lpstr>議論をタグに置き換える例</vt:lpstr>
      <vt:lpstr>実際の議論の例</vt:lpstr>
      <vt:lpstr>本提案方式を利用する場合</vt:lpstr>
      <vt:lpstr>従来方式との比較</vt:lpstr>
      <vt:lpstr>提案システム図</vt:lpstr>
      <vt:lpstr>システムの流れ図</vt:lpstr>
      <vt:lpstr>実装状況</vt:lpstr>
      <vt:lpstr>Slackで実装する時の問題</vt:lpstr>
      <vt:lpstr>Doc2Vecで関連度抽出</vt:lpstr>
      <vt:lpstr>Doc2Vecで関連度抽出</vt:lpstr>
      <vt:lpstr>今後の課題</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卒業研究スライド</dc:title>
  <dc:creator>石川。</dc:creator>
  <cp:lastModifiedBy>石川。</cp:lastModifiedBy>
  <cp:revision>1183</cp:revision>
  <cp:lastPrinted>2017-07-26T00:46:45Z</cp:lastPrinted>
  <dcterms:created xsi:type="dcterms:W3CDTF">2017-04-05T05:56:34Z</dcterms:created>
  <dcterms:modified xsi:type="dcterms:W3CDTF">2017-11-07T08:45:47Z</dcterms:modified>
</cp:coreProperties>
</file>