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5"/>
  </p:notesMasterIdLst>
  <p:sldIdLst>
    <p:sldId id="258" r:id="rId2"/>
    <p:sldId id="257" r:id="rId3"/>
    <p:sldId id="262" r:id="rId4"/>
    <p:sldId id="296" r:id="rId5"/>
    <p:sldId id="266" r:id="rId6"/>
    <p:sldId id="298" r:id="rId7"/>
    <p:sldId id="289" r:id="rId8"/>
    <p:sldId id="297" r:id="rId9"/>
    <p:sldId id="292" r:id="rId10"/>
    <p:sldId id="287" r:id="rId11"/>
    <p:sldId id="279" r:id="rId12"/>
    <p:sldId id="273" r:id="rId13"/>
    <p:sldId id="293" r:id="rId14"/>
    <p:sldId id="294" r:id="rId15"/>
    <p:sldId id="299" r:id="rId16"/>
    <p:sldId id="300" r:id="rId17"/>
    <p:sldId id="301" r:id="rId18"/>
    <p:sldId id="302" r:id="rId19"/>
    <p:sldId id="288" r:id="rId20"/>
    <p:sldId id="295" r:id="rId21"/>
    <p:sldId id="291" r:id="rId22"/>
    <p:sldId id="290" r:id="rId23"/>
    <p:sldId id="284" r:id="rId2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07" autoAdjust="0"/>
    <p:restoredTop sz="80000" autoAdjust="0"/>
  </p:normalViewPr>
  <p:slideViewPr>
    <p:cSldViewPr snapToGrid="0">
      <p:cViewPr varScale="1">
        <p:scale>
          <a:sx n="56" d="100"/>
          <a:sy n="56" d="100"/>
        </p:scale>
        <p:origin x="564" y="78"/>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（タグ付けを利用した）</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20</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を用いた顔文字の感情分類</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という研究では，顔文字をテキストに変換し、様々な感情に分類出来るか試す内容だったが，やはり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種類に分けるという方式を取っていたので，曖昧なタグを定義しても最終的には大きなカテゴリでまとめる事にりそうで、定義しても何か得られるかは分かりません。</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2017/11/22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2017/11/22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の議論</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統合の提案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628650" y="4562476"/>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sz="1800" dirty="0"/>
          </a:p>
        </p:txBody>
      </p:sp>
      <p:sp>
        <p:nvSpPr>
          <p:cNvPr id="36" name="テキスト ボックス 35"/>
          <p:cNvSpPr txBox="1"/>
          <p:nvPr/>
        </p:nvSpPr>
        <p:spPr>
          <a:xfrm>
            <a:off x="4452564" y="2878969"/>
            <a:ext cx="1312603" cy="260868"/>
          </a:xfrm>
          <a:prstGeom prst="rect">
            <a:avLst/>
          </a:prstGeom>
          <a:noFill/>
        </p:spPr>
        <p:txBody>
          <a:bodyPr wrap="square" rtlCol="0">
            <a:spAutoFit/>
          </a:bodyPr>
          <a:lstStyle/>
          <a:p>
            <a:pPr algn="ct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情報を記録</a:t>
            </a:r>
            <a:endParaRPr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右矢印 39"/>
          <p:cNvSpPr/>
          <p:nvPr/>
        </p:nvSpPr>
        <p:spPr>
          <a:xfrm>
            <a:off x="4913365" y="4056169"/>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右矢印 40"/>
          <p:cNvSpPr/>
          <p:nvPr/>
        </p:nvSpPr>
        <p:spPr>
          <a:xfrm rot="5400000">
            <a:off x="6852629" y="4465785"/>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241989" y="4877398"/>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3" name="グループ化 42"/>
          <p:cNvGrpSpPr/>
          <p:nvPr/>
        </p:nvGrpSpPr>
        <p:grpSpPr>
          <a:xfrm>
            <a:off x="742454" y="2012247"/>
            <a:ext cx="3879189" cy="2396316"/>
            <a:chOff x="1159590" y="1433947"/>
            <a:chExt cx="4507554" cy="2631959"/>
          </a:xfrm>
        </p:grpSpPr>
        <p:grpSp>
          <p:nvGrpSpPr>
            <p:cNvPr id="44" name="グループ化 43"/>
            <p:cNvGrpSpPr/>
            <p:nvPr/>
          </p:nvGrpSpPr>
          <p:grpSpPr>
            <a:xfrm>
              <a:off x="1480698" y="2113288"/>
              <a:ext cx="947451" cy="1242887"/>
              <a:chOff x="1281380" y="3740727"/>
              <a:chExt cx="947451" cy="1242887"/>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57" name="テキスト ボックス 56"/>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45" name="テキスト ボックス 44"/>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考え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を発言</a:t>
              </a:r>
            </a:p>
          </p:txBody>
        </p:sp>
        <p:sp>
          <p:nvSpPr>
            <p:cNvPr id="46" name="テキスト ボックス 45"/>
            <p:cNvSpPr txBox="1"/>
            <p:nvPr/>
          </p:nvSpPr>
          <p:spPr>
            <a:xfrm>
              <a:off x="2510585" y="2914791"/>
              <a:ext cx="1914884" cy="369332"/>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発言に対する意見</a:t>
              </a:r>
            </a:p>
          </p:txBody>
        </p:sp>
        <p:sp>
          <p:nvSpPr>
            <p:cNvPr id="47" name="右矢印 46"/>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右矢印 47"/>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9" name="グループ化 48"/>
            <p:cNvGrpSpPr/>
            <p:nvPr/>
          </p:nvGrpSpPr>
          <p:grpSpPr>
            <a:xfrm>
              <a:off x="4033412" y="2158398"/>
              <a:ext cx="1164705" cy="1127259"/>
              <a:chOff x="6613682" y="1817976"/>
              <a:chExt cx="1164705" cy="1127259"/>
            </a:xfrm>
          </p:grpSpPr>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55" name="テキスト ボックス 54"/>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50" name="正方形/長方形 49"/>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正方形/長方形 50"/>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52" name="テキスト ボックス 51"/>
            <p:cNvSpPr txBox="1"/>
            <p:nvPr/>
          </p:nvSpPr>
          <p:spPr>
            <a:xfrm>
              <a:off x="2803787" y="1433947"/>
              <a:ext cx="1219164" cy="400109"/>
            </a:xfrm>
            <a:prstGeom prst="rect">
              <a:avLst/>
            </a:prstGeom>
            <a:noFill/>
          </p:spPr>
          <p:txBody>
            <a:bodyPr wrap="square" rtlCol="0">
              <a:spAutoFit/>
            </a:bodyPr>
            <a:lstStyle/>
            <a:p>
              <a:r>
                <a:rPr lang="ja-JP" altLang="en-US" sz="1350" b="1" dirty="0">
                  <a:latin typeface="メイリオ" panose="020B0604030504040204" pitchFamily="50" charset="-128"/>
                  <a:ea typeface="メイリオ" panose="020B0604030504040204" pitchFamily="50" charset="-128"/>
                  <a:cs typeface="メイリオ" panose="020B0604030504040204" pitchFamily="50" charset="-128"/>
                </a:rPr>
                <a:t>議論の場</a:t>
              </a: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議論時間</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右矢印 60"/>
          <p:cNvSpPr/>
          <p:nvPr/>
        </p:nvSpPr>
        <p:spPr>
          <a:xfrm>
            <a:off x="4910407" y="3084786"/>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重要人物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の抽出</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9239" y="4844026"/>
            <a:ext cx="621914" cy="621914"/>
          </a:xfrm>
          <a:prstGeom prst="rect">
            <a:avLst/>
          </a:prstGeom>
        </p:spPr>
      </p:pic>
      <p:sp>
        <p:nvSpPr>
          <p:cNvPr id="65" name="テキスト ボックス 64"/>
          <p:cNvSpPr txBox="1"/>
          <p:nvPr/>
        </p:nvSpPr>
        <p:spPr>
          <a:xfrm>
            <a:off x="4457449" y="3531201"/>
            <a:ext cx="1289132" cy="600164"/>
          </a:xfrm>
          <a:prstGeom prst="rect">
            <a:avLst/>
          </a:prstGeom>
          <a:noFill/>
        </p:spPr>
        <p:txBody>
          <a:bodyPr wrap="square" rtlCol="0">
            <a:spAutoFit/>
          </a:bodyPr>
          <a:lstStyle/>
          <a:p>
            <a:pPr algn="ct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の要点毎に</a:t>
            </a:r>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物理ボタン</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押す</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0370" y="2671837"/>
            <a:ext cx="659632" cy="697856"/>
          </a:xfrm>
          <a:prstGeom prst="rect">
            <a:avLst/>
          </a:prstGeom>
        </p:spPr>
      </p:pic>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ボタンの代替となる記録用ページの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発言に対してタグを付けて記録するためのデータベースとシステムの作成</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grpSp>
        <p:nvGrpSpPr>
          <p:cNvPr id="8" name="グループ化 7"/>
          <p:cNvGrpSpPr/>
          <p:nvPr/>
        </p:nvGrpSpPr>
        <p:grpSpPr>
          <a:xfrm>
            <a:off x="1605926" y="4124824"/>
            <a:ext cx="1290069" cy="1060450"/>
            <a:chOff x="2126900" y="4079140"/>
            <a:chExt cx="1290069" cy="1060450"/>
          </a:xfrm>
        </p:grpSpPr>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32897" t="35949" r="33117" b="31373"/>
            <a:stretch/>
          </p:blipFill>
          <p:spPr>
            <a:xfrm>
              <a:off x="2126900" y="4079140"/>
              <a:ext cx="1251284" cy="721896"/>
            </a:xfrm>
            <a:prstGeom prst="rect">
              <a:avLst/>
            </a:prstGeom>
          </p:spPr>
        </p:pic>
        <p:sp>
          <p:nvSpPr>
            <p:cNvPr id="7" name="テキスト ボックス 6"/>
            <p:cNvSpPr txBox="1"/>
            <p:nvPr/>
          </p:nvSpPr>
          <p:spPr>
            <a:xfrm>
              <a:off x="2176841" y="4801036"/>
              <a:ext cx="1240128" cy="338554"/>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621" y="3882783"/>
            <a:ext cx="5122139" cy="1302491"/>
          </a:xfrm>
          <a:prstGeom prst="rect">
            <a:avLst/>
          </a:prstGeom>
          <a:ln>
            <a:solidFill>
              <a:schemeClr val="tx1"/>
            </a:solidFill>
          </a:ln>
        </p:spPr>
      </p:pic>
      <p:sp>
        <p:nvSpPr>
          <p:cNvPr id="11" name="テキスト ボックス 10"/>
          <p:cNvSpPr txBox="1"/>
          <p:nvPr/>
        </p:nvSpPr>
        <p:spPr>
          <a:xfrm>
            <a:off x="4759923" y="5188630"/>
            <a:ext cx="2091533"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記録用ページの作成</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（前提技術）</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Tree>
    <p:extLst>
      <p:ext uri="{BB962C8B-B14F-4D97-AF65-F5344CB8AC3E}">
        <p14:creationId xmlns:p14="http://schemas.microsoft.com/office/powerpoint/2010/main" val="903342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16</a:t>
            </a:fld>
            <a:endParaRPr kumimoji="1" lang="ja-JP" altLang="en-US"/>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17</a:t>
            </a:fld>
            <a:endParaRPr kumimoji="1" lang="ja-JP" altLang="en-US"/>
          </a:p>
        </p:txBody>
      </p:sp>
    </p:spTree>
    <p:extLst>
      <p:ext uri="{BB962C8B-B14F-4D97-AF65-F5344CB8AC3E}">
        <p14:creationId xmlns:p14="http://schemas.microsoft.com/office/powerpoint/2010/main" val="1739081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18</a:t>
            </a:fld>
            <a:endParaRPr kumimoji="1" lang="ja-JP" altLang="en-US"/>
          </a:p>
        </p:txBody>
      </p:sp>
    </p:spTree>
    <p:extLst>
      <p:ext uri="{BB962C8B-B14F-4D97-AF65-F5344CB8AC3E}">
        <p14:creationId xmlns:p14="http://schemas.microsoft.com/office/powerpoint/2010/main" val="2240727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提案方式によってその決まるまでに至ったプロセスを示す事が出来る（？）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19</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ソフトウェア開発では，設計や実装に関する情報共有をする際，参加者各自でメモを取ったり，議事録を残すことで必要な情報を記録している．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様々な場所で議論をしたり，議論のメンバーが変わる事で，同じ組織内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似たような話を何度もする事になったり，十分に共有出来たか確認出来ないという問題がある．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11" y="442369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21</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22</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23</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54471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979862" y="2086893"/>
            <a:ext cx="7543801" cy="4023360"/>
          </a:xfrm>
        </p:spPr>
        <p:txBody>
          <a:bodyPr>
            <a:normAutofit/>
          </a:bodyPr>
          <a:lstStyle/>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推定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人工知能</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大会論</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zh-CN"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ソフトウェア開発では，開発や設計に関する情報を共有するために様々な手段を利用して，意見交換を何度もする．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その度に「なぜこの技術なんだっけ？」「この人に実装を任せれば早く終わった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手段に依存せず，過去に取り上げた問題解決の手法やアイデアを確認する事で，現在の問題を素早く解決したい．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本研究の目的とアプローチ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10000"/>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目的：議論の手段に依存せず，議論の情報を集約可能な手段の検討と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アプローチ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：利用者に議論がどこで行われたかを指定してもらった上で，議論にタグを付けて記録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発言記録時に，その発言のトピック（カテゴリ）を抽出し，そのカテゴリに関連する発言を推薦する．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過去の議論の情報を提供することで，現在での議論に活用してもらう．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pic>
        <p:nvPicPr>
          <p:cNvPr id="6" name="図 5"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35" y="3254266"/>
            <a:ext cx="4459647" cy="1206295"/>
          </a:xfrm>
          <a:prstGeom prst="rect">
            <a:avLst/>
          </a:prstGeom>
          <a:noFill/>
          <a:ln>
            <a:noFill/>
          </a:ln>
        </p:spPr>
      </p:pic>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77500" lnSpcReduction="20000"/>
          </a:bodyPr>
          <a:lstStyle/>
          <a:p>
            <a:pPr>
              <a:lnSpc>
                <a:spcPct val="12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5655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041820" y="4445667"/>
            <a:ext cx="7131015" cy="175576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1800" u="sng" dirty="0">
                <a:latin typeface="メイリオ" panose="020B0604030504040204" pitchFamily="50" charset="-128"/>
                <a:ea typeface="メイリオ" panose="020B0604030504040204" pitchFamily="50" charset="-128"/>
                <a:cs typeface="メイリオ" panose="020B0604030504040204" pitchFamily="50" charset="-128"/>
              </a:rPr>
              <a:t>個</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の発言から</a:t>
            </a:r>
            <a:r>
              <a:rPr lang="ja-JP" altLang="en-US" sz="1800" u="sng" dirty="0">
                <a:latin typeface="メイリオ" panose="020B0604030504040204" pitchFamily="50" charset="-128"/>
                <a:ea typeface="メイリオ" panose="020B0604030504040204" pitchFamily="50" charset="-128"/>
                <a:cs typeface="メイリオ" panose="020B0604030504040204" pitchFamily="50" charset="-128"/>
              </a:rPr>
              <a:t>タグを付けられそう</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な会話群は</a:t>
            </a: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件（</a:t>
            </a: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19</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個の発言）．</a:t>
            </a:r>
            <a:endPar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サーバー設定</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」といったタグで記録することで，振り返り時に利用出来る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いう利点や，「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サーバー設定</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」に関して知識のある人物の発見が出来る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のではないか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本提案方式の場合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アイデアを提案した人や実装方式に関する一連の議論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本提案方式によって「アイデアを提案した人物」や「実装方式の利点」が記録される．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48536</TotalTime>
  <Words>2147</Words>
  <Application>Microsoft Office PowerPoint</Application>
  <PresentationFormat>画面に合わせる (4:3)</PresentationFormat>
  <Paragraphs>244</Paragraphs>
  <Slides>23</Slides>
  <Notes>13</Notes>
  <HiddenSlides>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メイリオ</vt:lpstr>
      <vt:lpstr>Arial</vt:lpstr>
      <vt:lpstr>Calibri</vt:lpstr>
      <vt:lpstr>Calibri Light</vt:lpstr>
      <vt:lpstr>Wingdings</vt:lpstr>
      <vt:lpstr>レトロスペクト</vt:lpstr>
      <vt:lpstr>ソフトウェア開発の議論における 情報統合の提案</vt:lpstr>
      <vt:lpstr>研究背景</vt:lpstr>
      <vt:lpstr>関連研究</vt:lpstr>
      <vt:lpstr>議論の関連研究</vt:lpstr>
      <vt:lpstr>研究動機</vt:lpstr>
      <vt:lpstr>本研究の目的とアプローチ</vt:lpstr>
      <vt:lpstr>議論をタグに置き換える例</vt:lpstr>
      <vt:lpstr>実際の議論（会話）例</vt:lpstr>
      <vt:lpstr>従来方式と比較</vt:lpstr>
      <vt:lpstr>提案システム図</vt:lpstr>
      <vt:lpstr>システムの流れ図</vt:lpstr>
      <vt:lpstr>実装</vt:lpstr>
      <vt:lpstr>Doc2Vecで関連度抽出</vt:lpstr>
      <vt:lpstr>Doc2Vecで関連度抽出</vt:lpstr>
      <vt:lpstr>検証</vt:lpstr>
      <vt:lpstr>実験概要</vt:lpstr>
      <vt:lpstr>実験手順</vt:lpstr>
      <vt:lpstr>設問内容</vt:lpstr>
      <vt:lpstr>今後の課題</vt:lpstr>
      <vt:lpstr>Slackで実装する時の問題</vt:lpstr>
      <vt:lpstr>本提案方式を利用する場合</vt:lpstr>
      <vt:lpstr>実際の議論の例</vt:lpstr>
      <vt:lpstr>本研究のアプローチ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1354</cp:revision>
  <cp:lastPrinted>2017-07-26T00:46:45Z</cp:lastPrinted>
  <dcterms:created xsi:type="dcterms:W3CDTF">2017-04-05T05:56:34Z</dcterms:created>
  <dcterms:modified xsi:type="dcterms:W3CDTF">2017-11-22T05:20:33Z</dcterms:modified>
</cp:coreProperties>
</file>