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3"/>
  </p:notesMasterIdLst>
  <p:sldIdLst>
    <p:sldId id="258" r:id="rId2"/>
    <p:sldId id="257" r:id="rId3"/>
    <p:sldId id="266" r:id="rId4"/>
    <p:sldId id="307" r:id="rId5"/>
    <p:sldId id="296" r:id="rId6"/>
    <p:sldId id="308" r:id="rId7"/>
    <p:sldId id="303" r:id="rId8"/>
    <p:sldId id="309" r:id="rId9"/>
    <p:sldId id="298" r:id="rId10"/>
    <p:sldId id="306" r:id="rId11"/>
    <p:sldId id="287" r:id="rId12"/>
    <p:sldId id="304" r:id="rId13"/>
    <p:sldId id="292" r:id="rId14"/>
    <p:sldId id="273" r:id="rId15"/>
    <p:sldId id="305" r:id="rId16"/>
    <p:sldId id="311" r:id="rId17"/>
    <p:sldId id="293" r:id="rId18"/>
    <p:sldId id="294" r:id="rId19"/>
    <p:sldId id="320" r:id="rId20"/>
    <p:sldId id="317" r:id="rId21"/>
    <p:sldId id="318" r:id="rId22"/>
    <p:sldId id="319" r:id="rId23"/>
    <p:sldId id="321" r:id="rId24"/>
    <p:sldId id="300" r:id="rId25"/>
    <p:sldId id="315" r:id="rId26"/>
    <p:sldId id="301" r:id="rId27"/>
    <p:sldId id="288" r:id="rId28"/>
    <p:sldId id="299" r:id="rId29"/>
    <p:sldId id="316" r:id="rId30"/>
    <p:sldId id="302" r:id="rId31"/>
    <p:sldId id="314" r:id="rId32"/>
    <p:sldId id="297" r:id="rId33"/>
    <p:sldId id="312" r:id="rId34"/>
    <p:sldId id="313" r:id="rId35"/>
    <p:sldId id="289" r:id="rId36"/>
    <p:sldId id="295" r:id="rId37"/>
    <p:sldId id="291" r:id="rId38"/>
    <p:sldId id="279" r:id="rId39"/>
    <p:sldId id="290" r:id="rId40"/>
    <p:sldId id="284" r:id="rId41"/>
    <p:sldId id="262" r:id="rId42"/>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5" autoAdjust="0"/>
    <p:restoredTop sz="68549" autoAdjust="0"/>
  </p:normalViewPr>
  <p:slideViewPr>
    <p:cSldViewPr snapToGrid="0">
      <p:cViewPr varScale="1">
        <p:scale>
          <a:sx n="63" d="100"/>
          <a:sy n="63" d="100"/>
        </p:scale>
        <p:origin x="1650" y="66"/>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2017/12/6</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そのカテゴリに関連する発言・議論を推薦する．</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10</a:t>
            </a:fld>
            <a:endParaRPr kumimoji="1" lang="ja-JP" altLang="en-US"/>
          </a:p>
        </p:txBody>
      </p:sp>
    </p:spTree>
    <p:extLst>
      <p:ext uri="{BB962C8B-B14F-4D97-AF65-F5344CB8AC3E}">
        <p14:creationId xmlns:p14="http://schemas.microsoft.com/office/powerpoint/2010/main" val="91806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11</a:t>
            </a:fld>
            <a:endParaRPr kumimoji="1" lang="ja-JP" altLang="en-US"/>
          </a:p>
        </p:txBody>
      </p:sp>
    </p:spTree>
    <p:extLst>
      <p:ext uri="{BB962C8B-B14F-4D97-AF65-F5344CB8AC3E}">
        <p14:creationId xmlns:p14="http://schemas.microsoft.com/office/powerpoint/2010/main" val="1418164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12</a:t>
            </a:fld>
            <a:endParaRPr kumimoji="1" lang="ja-JP" altLang="en-US"/>
          </a:p>
        </p:txBody>
      </p:sp>
    </p:spTree>
    <p:extLst>
      <p:ext uri="{BB962C8B-B14F-4D97-AF65-F5344CB8AC3E}">
        <p14:creationId xmlns:p14="http://schemas.microsoft.com/office/powerpoint/2010/main" val="3871799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13</a:t>
            </a:fld>
            <a:endParaRPr kumimoji="1" lang="ja-JP" altLang="en-US"/>
          </a:p>
        </p:txBody>
      </p:sp>
    </p:spTree>
    <p:extLst>
      <p:ext uri="{BB962C8B-B14F-4D97-AF65-F5344CB8AC3E}">
        <p14:creationId xmlns:p14="http://schemas.microsoft.com/office/powerpoint/2010/main" val="1396267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を利用した発言の関連度の抽出作業中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15</a:t>
            </a:fld>
            <a:endParaRPr kumimoji="1" lang="ja-JP" altLang="en-US"/>
          </a:p>
        </p:txBody>
      </p:sp>
    </p:spTree>
    <p:extLst>
      <p:ext uri="{BB962C8B-B14F-4D97-AF65-F5344CB8AC3E}">
        <p14:creationId xmlns:p14="http://schemas.microsoft.com/office/powerpoint/2010/main" val="351731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前回はカテゴリとタグという説明をしていたのですが</a:t>
            </a:r>
            <a:endParaRPr kumimoji="1" lang="en-US" altLang="ja-JP" dirty="0" smtClean="0"/>
          </a:p>
          <a:p>
            <a:r>
              <a:rPr kumimoji="1" lang="ja-JP" altLang="en-US" dirty="0" smtClean="0"/>
              <a:t>カテゴリというのは文章の内容の事でした　</a:t>
            </a:r>
            <a:endParaRPr kumimoji="1" lang="en-US" altLang="ja-JP" dirty="0" smtClean="0"/>
          </a:p>
          <a:p>
            <a:r>
              <a:rPr kumimoji="1" lang="ja-JP" altLang="en-US" dirty="0" smtClean="0"/>
              <a:t>したがって今やってるのはこの内容とタグという事です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16</a:t>
            </a:fld>
            <a:endParaRPr kumimoji="1" lang="ja-JP" altLang="en-US"/>
          </a:p>
        </p:txBody>
      </p:sp>
    </p:spTree>
    <p:extLst>
      <p:ext uri="{BB962C8B-B14F-4D97-AF65-F5344CB8AC3E}">
        <p14:creationId xmlns:p14="http://schemas.microsoft.com/office/powerpoint/2010/main" val="103753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Doc2Vec</a:t>
            </a:r>
            <a:r>
              <a:rPr kumimoji="1" lang="ja-JP" altLang="en-US" dirty="0" smtClean="0"/>
              <a:t>で議論の関連度の抽出をしたいと思ったが</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17</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18</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19</a:t>
            </a:fld>
            <a:endParaRPr kumimoji="1" lang="ja-JP" altLang="en-US"/>
          </a:p>
        </p:txBody>
      </p:sp>
    </p:spTree>
    <p:extLst>
      <p:ext uri="{BB962C8B-B14F-4D97-AF65-F5344CB8AC3E}">
        <p14:creationId xmlns:p14="http://schemas.microsoft.com/office/powerpoint/2010/main" val="105073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r>
              <a:rPr kumimoji="1" lang="ja-JP" altLang="en-US" dirty="0" smtClean="0"/>
              <a:t>メール、口頭、チャットツールなど</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23</a:t>
            </a:fld>
            <a:endParaRPr kumimoji="1" lang="ja-JP" altLang="en-US"/>
          </a:p>
        </p:txBody>
      </p:sp>
    </p:spTree>
    <p:extLst>
      <p:ext uri="{BB962C8B-B14F-4D97-AF65-F5344CB8AC3E}">
        <p14:creationId xmlns:p14="http://schemas.microsoft.com/office/powerpoint/2010/main" val="3700536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26</a:t>
            </a:fld>
            <a:endParaRPr kumimoji="1" lang="ja-JP" altLang="en-US"/>
          </a:p>
        </p:txBody>
      </p:sp>
    </p:spTree>
    <p:extLst>
      <p:ext uri="{BB962C8B-B14F-4D97-AF65-F5344CB8AC3E}">
        <p14:creationId xmlns:p14="http://schemas.microsoft.com/office/powerpoint/2010/main" val="2795097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特定のタグに多く登場する人物は，その分野でアドバイスをしてくれる人物，</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不特定のタグに登場する人物は指導的な人物として抽出出来るのではないか．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32</a:t>
            </a:fld>
            <a:endParaRPr kumimoji="1" lang="ja-JP" altLang="en-US"/>
          </a:p>
        </p:txBody>
      </p:sp>
    </p:spTree>
    <p:extLst>
      <p:ext uri="{BB962C8B-B14F-4D97-AF65-F5344CB8AC3E}">
        <p14:creationId xmlns:p14="http://schemas.microsoft.com/office/powerpoint/2010/main" val="3193027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36</a:t>
            </a:fld>
            <a:endParaRPr kumimoji="1" lang="ja-JP" altLang="en-US"/>
          </a:p>
        </p:txBody>
      </p:sp>
    </p:spTree>
    <p:extLst>
      <p:ext uri="{BB962C8B-B14F-4D97-AF65-F5344CB8AC3E}">
        <p14:creationId xmlns:p14="http://schemas.microsoft.com/office/powerpoint/2010/main" val="3799619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38</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41</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を用いた顔文字の感情分類</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という研究では，顔文字をテキストに変換し、様々な感情に分類出来るか試す内容だったが，やはり</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種類に分けるという方式を取っていたので，曖昧なタグを定義しても最終的には大きなカテゴリでまとめる事にりそうで、定義しても何か得られるかは分かりません。</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チャットや議論の支援に関する研究が多く行われてきています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113431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議論の関連研究です。</a:t>
            </a:r>
            <a:r>
              <a:rPr kumimoji="1" lang="en-US" altLang="ja-JP" dirty="0" smtClean="0"/>
              <a:t>1</a:t>
            </a:r>
            <a:r>
              <a:rPr kumimoji="1" lang="ja-JP" altLang="en-US" dirty="0" smtClean="0"/>
              <a:t>の研究は、対面式会議を総括的に支援する知識活動支援システムの研究と開発を行うものです。会議コンテンツの再利用という部分で、全ての議論データを計算機で分類するのは厳しいという事から、マーキングやタグという手法を利用して会議コンテンツを収集し、振り返られる様にしていました。</a:t>
            </a:r>
            <a:r>
              <a:rPr kumimoji="1" lang="en-US" altLang="ja-JP" dirty="0" smtClean="0"/>
              <a:t>2</a:t>
            </a:r>
            <a:r>
              <a:rPr kumimoji="1" lang="ja-JP" altLang="en-US" dirty="0" smtClean="0"/>
              <a:t>の研究では、掲示板での議論から専門性やコミュニケーション能力、議論を仕切る能力を</a:t>
            </a:r>
            <a:r>
              <a:rPr kumimoji="1" lang="en-US" altLang="ja-JP" dirty="0" smtClean="0"/>
              <a:t>IDF</a:t>
            </a:r>
            <a:r>
              <a:rPr kumimoji="1" lang="ja-JP" altLang="en-US" dirty="0" smtClean="0"/>
              <a:t>や</a:t>
            </a:r>
            <a:r>
              <a:rPr kumimoji="1" lang="en-US" altLang="ja-JP" dirty="0" smtClean="0"/>
              <a:t>IDF</a:t>
            </a:r>
            <a:r>
              <a:rPr kumimoji="1" lang="ja-JP" altLang="en-US" dirty="0" smtClean="0"/>
              <a:t>を拡張する方式を利用して推定するという内容で、能力推定に有用であるという結論が得られていました。</a:t>
            </a:r>
            <a:r>
              <a:rPr kumimoji="1" lang="en-US" altLang="ja-JP" dirty="0" smtClean="0"/>
              <a:t>3</a:t>
            </a:r>
            <a:r>
              <a:rPr kumimoji="1" lang="ja-JP" altLang="en-US" dirty="0" smtClean="0"/>
              <a:t>の研究では従来研究で用いられていた議論における</a:t>
            </a:r>
            <a:r>
              <a:rPr kumimoji="1" lang="en-US" altLang="ja-JP" dirty="0" smtClean="0"/>
              <a:t>6</a:t>
            </a:r>
            <a:r>
              <a:rPr kumimoji="1" lang="ja-JP" altLang="en-US" dirty="0" smtClean="0"/>
              <a:t>種類の役割（</a:t>
            </a:r>
            <a:r>
              <a:rPr lang="en-US" altLang="ja-JP" dirty="0" smtClean="0"/>
              <a:t>Celebrity, Newbie, Flamer, Lurker, Flamer, Troll, </a:t>
            </a:r>
            <a:r>
              <a:rPr lang="en-US" altLang="ja-JP" dirty="0" err="1" smtClean="0"/>
              <a:t>Ranter</a:t>
            </a:r>
            <a:r>
              <a:rPr lang="ja-JP" altLang="en-US" dirty="0" smtClean="0"/>
              <a:t>）</a:t>
            </a:r>
            <a:r>
              <a:rPr kumimoji="1" lang="ja-JP" altLang="en-US" dirty="0" smtClean="0"/>
              <a:t>を利用し、オンライン議論の分析をするという研究で、</a:t>
            </a:r>
            <a:r>
              <a:rPr kumimoji="1" lang="en-US" altLang="ja-JP" dirty="0" smtClean="0"/>
              <a:t>Wikipedia</a:t>
            </a:r>
            <a:r>
              <a:rPr kumimoji="1" lang="ja-JP" altLang="en-US" dirty="0" smtClean="0"/>
              <a:t>日本語版のノートページの議論を実験に利用し、否定的参加者が議論の妥当性に影響を与えているとまとめていました。</a:t>
            </a:r>
            <a:endParaRPr kumimoji="1" lang="en-US" altLang="ja-JP" dirty="0" smtClean="0"/>
          </a:p>
          <a:p>
            <a:r>
              <a:rPr kumimoji="1" lang="en-US" altLang="ja-JP" dirty="0" smtClean="0"/>
              <a:t>4</a:t>
            </a:r>
            <a:r>
              <a:rPr kumimoji="1" lang="ja-JP" altLang="en-US" dirty="0" smtClean="0"/>
              <a:t>の研究では、議論内容を構造化して概要をつかめるようにすることで議論の理解を支援するという内容で、係り受け構造を利用しランダムフォレストという高精度の分類・予測を実現する機械学習アルゴリズムで分類・学習し、高い適合率・再現率を示せたという内容でした。</a:t>
            </a:r>
            <a:endParaRPr kumimoji="1" lang="en-US" altLang="ja-JP" dirty="0" smtClean="0"/>
          </a:p>
          <a:p>
            <a:endParaRPr kumimoji="1" lang="ja-JP" altLang="en-US"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a:t>
            </a:fld>
            <a:endParaRPr kumimoji="1" lang="ja-JP" altLang="en-US"/>
          </a:p>
        </p:txBody>
      </p:sp>
    </p:spTree>
    <p:extLst>
      <p:ext uri="{BB962C8B-B14F-4D97-AF65-F5344CB8AC3E}">
        <p14:creationId xmlns:p14="http://schemas.microsoft.com/office/powerpoint/2010/main" val="29446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また、ブレインストーミングに関する研究が盛んであり、ブレインストーミングでのアイディア創出の支援を目的とするものや、発言を促すようなシステムなどがあります。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6</a:t>
            </a:fld>
            <a:endParaRPr kumimoji="1" lang="ja-JP" altLang="en-US"/>
          </a:p>
        </p:txBody>
      </p:sp>
    </p:spTree>
    <p:extLst>
      <p:ext uri="{BB962C8B-B14F-4D97-AF65-F5344CB8AC3E}">
        <p14:creationId xmlns:p14="http://schemas.microsoft.com/office/powerpoint/2010/main" val="524085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出来て</a:t>
            </a:r>
            <a:r>
              <a:rPr kumimoji="1" lang="ja-JP" altLang="en-US" dirty="0" smtClean="0"/>
              <a:t>いなかった問題を解決する話が研究課題になる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7</a:t>
            </a:fld>
            <a:endParaRPr kumimoji="1" lang="ja-JP" altLang="en-US"/>
          </a:p>
        </p:txBody>
      </p:sp>
    </p:spTree>
    <p:extLst>
      <p:ext uri="{BB962C8B-B14F-4D97-AF65-F5344CB8AC3E}">
        <p14:creationId xmlns:p14="http://schemas.microsoft.com/office/powerpoint/2010/main" val="850929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ブレインストーミングではアイディアの発言を参加者に求めますが、</a:t>
            </a:r>
            <a:endParaRPr kumimoji="1" lang="en-US" altLang="ja-JP" dirty="0" smtClean="0"/>
          </a:p>
          <a:p>
            <a:r>
              <a:rPr kumimoji="1" lang="ja-JP" altLang="en-US" dirty="0" smtClean="0"/>
              <a:t>人によってはテーマに対する知識が無いために、なかなか発言しにくい事があります。</a:t>
            </a:r>
            <a:endParaRPr kumimoji="1" lang="en-US" altLang="ja-JP" dirty="0" smtClean="0"/>
          </a:p>
          <a:p>
            <a:r>
              <a:rPr kumimoji="1" lang="ja-JP" altLang="en-US" dirty="0" smtClean="0"/>
              <a:t>また、誰も発言せずアイディアの創出にもコミュニケーションにも</a:t>
            </a:r>
            <a:endParaRPr kumimoji="1" lang="en-US" altLang="ja-JP" dirty="0" smtClean="0"/>
          </a:p>
          <a:p>
            <a:r>
              <a:rPr kumimoji="1" lang="ja-JP" altLang="en-US" dirty="0" smtClean="0"/>
              <a:t>繋がらなくなってしまうという問題が起こる可能性があります。</a:t>
            </a:r>
            <a:endParaRPr kumimoji="1" lang="en-US" altLang="ja-JP" dirty="0" smtClean="0"/>
          </a:p>
          <a:p>
            <a:endParaRPr kumimoji="1" lang="en-US" altLang="ja-JP" dirty="0" smtClean="0"/>
          </a:p>
          <a:p>
            <a:r>
              <a:rPr kumimoji="1" lang="ja-JP" altLang="en-US" dirty="0" smtClean="0"/>
              <a:t>関連研究では、キーワードの推薦や参加者の発話回数を丸いアイコンの大きさで示すといった方式を提案していたので、本研究でもなんらかの形で支援する仕組みを用意</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8</a:t>
            </a:fld>
            <a:endParaRPr kumimoji="1" lang="ja-JP" altLang="en-US"/>
          </a:p>
        </p:txBody>
      </p:sp>
    </p:spTree>
    <p:extLst>
      <p:ext uri="{BB962C8B-B14F-4D97-AF65-F5344CB8AC3E}">
        <p14:creationId xmlns:p14="http://schemas.microsoft.com/office/powerpoint/2010/main" val="422212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・解決してどうしたいのか</a:t>
            </a:r>
            <a:endParaRPr kumimoji="1" lang="en-US" altLang="ja-JP" dirty="0" smtClean="0"/>
          </a:p>
          <a:p>
            <a:r>
              <a:rPr kumimoji="1" lang="ja-JP" altLang="en-US" dirty="0" smtClean="0"/>
              <a:t>・解決するとどんな感じになるのか</a:t>
            </a:r>
            <a:endParaRPr kumimoji="1" lang="en-US" altLang="ja-JP" dirty="0" smtClean="0"/>
          </a:p>
          <a:p>
            <a:r>
              <a:rPr kumimoji="1" lang="ja-JP" altLang="en-US" dirty="0" smtClean="0"/>
              <a:t>・使わない場合とくらべてどうしたいのか</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9</a:t>
            </a:fld>
            <a:endParaRPr kumimoji="1" lang="ja-JP" altLang="en-US"/>
          </a:p>
        </p:txBody>
      </p:sp>
    </p:spTree>
    <p:extLst>
      <p:ext uri="{BB962C8B-B14F-4D97-AF65-F5344CB8AC3E}">
        <p14:creationId xmlns:p14="http://schemas.microsoft.com/office/powerpoint/2010/main" val="30611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2017/12/6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2017/12/6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2017/12/6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2017/12/6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2017/12/6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2017/12/6</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2017/12/6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2017/12/6</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70021" y="1511177"/>
            <a:ext cx="7951421" cy="2852737"/>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ブレインストーミングにおける</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情報統合支援</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770021" y="4500483"/>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ブレインストーミングで出てきたアイディアや意見をタグで記録してもらう．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アイディアや発言内容を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自然言語</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処理を用いる事で，近いアイディアのものや意見を統合する．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10</a:t>
            </a:fld>
            <a:endParaRPr kumimoji="1" lang="ja-JP" altLang="en-US" sz="1800" dirty="0"/>
          </a:p>
        </p:txBody>
      </p:sp>
    </p:spTree>
    <p:extLst>
      <p:ext uri="{BB962C8B-B14F-4D97-AF65-F5344CB8AC3E}">
        <p14:creationId xmlns:p14="http://schemas.microsoft.com/office/powerpoint/2010/main" val="4052849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11</a:t>
            </a:fld>
            <a:endParaRPr kumimoji="1" lang="ja-JP" altLang="en-US" sz="1800" dirty="0"/>
          </a:p>
        </p:txBody>
      </p:sp>
      <p:sp>
        <p:nvSpPr>
          <p:cNvPr id="36" name="テキスト ボックス 35"/>
          <p:cNvSpPr txBox="1"/>
          <p:nvPr/>
        </p:nvSpPr>
        <p:spPr>
          <a:xfrm>
            <a:off x="3904241" y="3355482"/>
            <a:ext cx="1660665" cy="523220"/>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発言やアイディアの内容を記録</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7" name="グループ化 36"/>
          <p:cNvGrpSpPr/>
          <p:nvPr/>
        </p:nvGrpSpPr>
        <p:grpSpPr>
          <a:xfrm>
            <a:off x="5826754" y="2709928"/>
            <a:ext cx="1102383" cy="1120409"/>
            <a:chOff x="3591113" y="3610659"/>
            <a:chExt cx="1469843" cy="1493874"/>
          </a:xfrm>
        </p:grpSpPr>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39" name="テキスト ボックス 38"/>
            <p:cNvSpPr txBox="1"/>
            <p:nvPr/>
          </p:nvSpPr>
          <p:spPr>
            <a:xfrm>
              <a:off x="3591113" y="4488981"/>
              <a:ext cx="1469843"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1" name="右矢印 40"/>
          <p:cNvSpPr/>
          <p:nvPr/>
        </p:nvSpPr>
        <p:spPr>
          <a:xfrm rot="5400000">
            <a:off x="6852629" y="4465785"/>
            <a:ext cx="295135" cy="2505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テキスト ボックス 41"/>
          <p:cNvSpPr txBox="1"/>
          <p:nvPr/>
        </p:nvSpPr>
        <p:spPr>
          <a:xfrm>
            <a:off x="7241989" y="4877398"/>
            <a:ext cx="1220118" cy="577081"/>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記録された情報をオンラインで共有</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805818" y="2711901"/>
            <a:ext cx="820511" cy="1014818"/>
            <a:chOff x="1294813" y="3535966"/>
            <a:chExt cx="953419" cy="1172643"/>
          </a:xfrm>
        </p:grpSpPr>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813" y="3535966"/>
              <a:ext cx="820772" cy="820772"/>
            </a:xfrm>
            <a:prstGeom prst="rect">
              <a:avLst/>
            </a:prstGeom>
          </p:spPr>
        </p:pic>
        <p:sp>
          <p:nvSpPr>
            <p:cNvPr id="57" name="テキスト ボックス 56"/>
            <p:cNvSpPr txBox="1"/>
            <p:nvPr/>
          </p:nvSpPr>
          <p:spPr>
            <a:xfrm>
              <a:off x="1295879" y="4361858"/>
              <a:ext cx="952353" cy="346751"/>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参加者</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8" name="グループ化 57"/>
          <p:cNvGrpSpPr/>
          <p:nvPr/>
        </p:nvGrpSpPr>
        <p:grpSpPr>
          <a:xfrm>
            <a:off x="7109164" y="2695396"/>
            <a:ext cx="1140247" cy="1134624"/>
            <a:chOff x="3466042" y="3770130"/>
            <a:chExt cx="1520329" cy="1512829"/>
          </a:xfrm>
        </p:grpSpPr>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60" name="テキスト ボックス 59"/>
            <p:cNvSpPr txBox="1"/>
            <p:nvPr/>
          </p:nvSpPr>
          <p:spPr>
            <a:xfrm>
              <a:off x="3466042" y="4667407"/>
              <a:ext cx="1520329"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議論タグ</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2" name="正方形/長方形 61"/>
          <p:cNvSpPr/>
          <p:nvPr/>
        </p:nvSpPr>
        <p:spPr>
          <a:xfrm>
            <a:off x="5788833" y="3823788"/>
            <a:ext cx="2673274"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タグ化した議論の分類</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アイディアの統合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正方形/長方形 62"/>
          <p:cNvSpPr/>
          <p:nvPr/>
        </p:nvSpPr>
        <p:spPr>
          <a:xfrm>
            <a:off x="5646727" y="2387053"/>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9239" y="4844026"/>
            <a:ext cx="621914" cy="621914"/>
          </a:xfrm>
          <a:prstGeom prst="rect">
            <a:avLst/>
          </a:prstGeom>
        </p:spPr>
      </p:pic>
      <p:sp>
        <p:nvSpPr>
          <p:cNvPr id="54" name="正方形/長方形 53"/>
          <p:cNvSpPr/>
          <p:nvPr/>
        </p:nvSpPr>
        <p:spPr>
          <a:xfrm>
            <a:off x="2880596" y="2740229"/>
            <a:ext cx="1012896" cy="8431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チャットシステム</a:t>
            </a:r>
            <a:endParaRPr lang="ja-JP" altLang="en-US" sz="13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右矢印 71"/>
          <p:cNvSpPr/>
          <p:nvPr/>
        </p:nvSpPr>
        <p:spPr>
          <a:xfrm>
            <a:off x="4049960" y="2978803"/>
            <a:ext cx="1250952" cy="36598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1342799" y="3416079"/>
            <a:ext cx="1660665" cy="523220"/>
          </a:xfrm>
          <a:prstGeom prst="rect">
            <a:avLst/>
          </a:prstGeom>
          <a:noFill/>
        </p:spPr>
        <p:txBody>
          <a:bodyPr wrap="square" rtlCol="0">
            <a:spAutoFit/>
          </a:bodyP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考え・アイディアを投稿</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右矢印 31"/>
          <p:cNvSpPr/>
          <p:nvPr/>
        </p:nvSpPr>
        <p:spPr>
          <a:xfrm>
            <a:off x="1512173" y="3016363"/>
            <a:ext cx="1250952" cy="36598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提案システムの流れ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12</a:t>
            </a:fld>
            <a:endParaRPr kumimoji="1" lang="ja-JP" altLang="en-US" dirty="0"/>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80" y="1917861"/>
            <a:ext cx="706354" cy="747287"/>
          </a:xfrm>
          <a:prstGeom prst="rect">
            <a:avLst/>
          </a:prstGeom>
        </p:spPr>
      </p:pic>
      <p:sp>
        <p:nvSpPr>
          <p:cNvPr id="38" name="円形吹き出し 37"/>
          <p:cNvSpPr/>
          <p:nvPr/>
        </p:nvSpPr>
        <p:spPr>
          <a:xfrm>
            <a:off x="1573496" y="1881018"/>
            <a:ext cx="2910238" cy="899945"/>
          </a:xfrm>
          <a:prstGeom prst="wedgeEllipseCallout">
            <a:avLst>
              <a:gd name="adj1" fmla="val -44205"/>
              <a:gd name="adj2" fmla="val 5357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考えたアイディアや意見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1003656" y="2648472"/>
            <a:ext cx="1190321" cy="507831"/>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書き手（チーム</a:t>
            </a:r>
            <a:r>
              <a:rPr lang="en-US" altLang="ja-JP" sz="1350"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197" y="1917861"/>
            <a:ext cx="706354" cy="747287"/>
          </a:xfrm>
          <a:prstGeom prst="rect">
            <a:avLst/>
          </a:prstGeom>
        </p:spPr>
      </p:pic>
      <p:sp>
        <p:nvSpPr>
          <p:cNvPr id="15" name="テキスト ボックス 14"/>
          <p:cNvSpPr txBox="1"/>
          <p:nvPr/>
        </p:nvSpPr>
        <p:spPr>
          <a:xfrm>
            <a:off x="7271944" y="2656042"/>
            <a:ext cx="1203599" cy="507831"/>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書き手</a:t>
            </a:r>
            <a:r>
              <a:rPr lang="en-US" altLang="ja-JP" sz="135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35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（チーム</a:t>
            </a:r>
            <a:r>
              <a:rPr lang="en-US" altLang="ja-JP" sz="1350"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形吹き出し 15"/>
          <p:cNvSpPr/>
          <p:nvPr/>
        </p:nvSpPr>
        <p:spPr>
          <a:xfrm>
            <a:off x="4674397" y="1848617"/>
            <a:ext cx="2894471" cy="933752"/>
          </a:xfrm>
          <a:prstGeom prst="wedgeEllipseCallout">
            <a:avLst>
              <a:gd name="adj1" fmla="val 40534"/>
              <a:gd name="adj2" fmla="val 5742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考えたアイディアや意見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993117" y="1845734"/>
            <a:ext cx="3572497"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p:cNvGrpSpPr/>
          <p:nvPr/>
        </p:nvGrpSpPr>
        <p:grpSpPr>
          <a:xfrm>
            <a:off x="1041599" y="3264676"/>
            <a:ext cx="1572660" cy="1200080"/>
            <a:chOff x="2129855" y="3912658"/>
            <a:chExt cx="1572660" cy="1200080"/>
          </a:xfrm>
        </p:grpSpPr>
        <p:pic>
          <p:nvPicPr>
            <p:cNvPr id="40" name="図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608" y="4003995"/>
              <a:ext cx="706354" cy="747287"/>
            </a:xfrm>
            <a:prstGeom prst="rect">
              <a:avLst/>
            </a:prstGeom>
          </p:spPr>
        </p:pic>
        <p:sp>
          <p:nvSpPr>
            <p:cNvPr id="52" name="テキスト ボックス 51"/>
            <p:cNvSpPr txBox="1"/>
            <p:nvPr/>
          </p:nvSpPr>
          <p:spPr>
            <a:xfrm>
              <a:off x="2129855" y="4802909"/>
              <a:ext cx="1572660" cy="300082"/>
            </a:xfrm>
            <a:prstGeom prst="rect">
              <a:avLst/>
            </a:prstGeom>
            <a:noFill/>
          </p:spPr>
          <p:txBody>
            <a:bodyPr wrap="square" rtlCol="0">
              <a:spAutoFit/>
            </a:bodyPr>
            <a:lstStyle/>
            <a:p>
              <a:r>
                <a:rPr lang="ja-JP" altLang="en-US" sz="1350" dirty="0" smtClean="0">
                  <a:latin typeface="メイリオ" panose="020B0604030504040204" pitchFamily="50" charset="-128"/>
                  <a:ea typeface="メイリオ" panose="020B0604030504040204" pitchFamily="50" charset="-128"/>
                  <a:cs typeface="メイリオ" panose="020B0604030504040204" pitchFamily="50" charset="-128"/>
                </a:rPr>
                <a:t>意見がない参加者</a:t>
              </a:r>
              <a:endParaRPr lang="ja-JP" altLang="en-US" sz="135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465" y="3991465"/>
              <a:ext cx="706354" cy="747287"/>
            </a:xfrm>
            <a:prstGeom prst="rect">
              <a:avLst/>
            </a:prstGeom>
          </p:spPr>
        </p:pic>
        <p:sp>
          <p:nvSpPr>
            <p:cNvPr id="21" name="正方形/長方形 20"/>
            <p:cNvSpPr/>
            <p:nvPr/>
          </p:nvSpPr>
          <p:spPr>
            <a:xfrm>
              <a:off x="2132133" y="3912658"/>
              <a:ext cx="1570382" cy="12000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コンテンツ プレースホルダー 2"/>
          <p:cNvSpPr txBox="1">
            <a:spLocks/>
          </p:cNvSpPr>
          <p:nvPr/>
        </p:nvSpPr>
        <p:spPr>
          <a:xfrm>
            <a:off x="6076818" y="3190290"/>
            <a:ext cx="2276006" cy="8027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チームの参加者が必要</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だと感じた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物</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を記録</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下矢印 7"/>
          <p:cNvSpPr/>
          <p:nvPr/>
        </p:nvSpPr>
        <p:spPr>
          <a:xfrm>
            <a:off x="5676181" y="3242499"/>
            <a:ext cx="400637" cy="699976"/>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738034" y="4074226"/>
            <a:ext cx="2342850" cy="138001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提案システム</a:t>
            </a:r>
            <a:endParaRPr kumimoji="1" lang="ja-JP" altLang="en-US" dirty="0">
              <a:solidFill>
                <a:schemeClr val="tx1"/>
              </a:solidFill>
            </a:endParaRPr>
          </a:p>
        </p:txBody>
      </p:sp>
      <p:sp>
        <p:nvSpPr>
          <p:cNvPr id="34" name="下矢印 33"/>
          <p:cNvSpPr/>
          <p:nvPr/>
        </p:nvSpPr>
        <p:spPr>
          <a:xfrm rot="5982045">
            <a:off x="4050363" y="2442229"/>
            <a:ext cx="400637" cy="2672861"/>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コンテンツ プレースホルダー 2"/>
          <p:cNvSpPr txBox="1">
            <a:spLocks/>
          </p:cNvSpPr>
          <p:nvPr/>
        </p:nvSpPr>
        <p:spPr>
          <a:xfrm>
            <a:off x="2797688" y="4032175"/>
            <a:ext cx="2872208" cy="6618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テーマに関連する単語を推薦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コンテンツ プレースホルダー 2"/>
          <p:cNvSpPr txBox="1">
            <a:spLocks/>
          </p:cNvSpPr>
          <p:nvPr/>
        </p:nvSpPr>
        <p:spPr>
          <a:xfrm>
            <a:off x="1728640" y="3226740"/>
            <a:ext cx="3442498" cy="6618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4674397" y="1841852"/>
            <a:ext cx="3572497" cy="126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18824" y="4626655"/>
            <a:ext cx="2189379" cy="7825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ブレインストーミング終了時</a:t>
            </a:r>
            <a:endParaRPr kumimoji="1" lang="ja-JP" altLang="en-US" dirty="0">
              <a:solidFill>
                <a:schemeClr val="tx1"/>
              </a:solidFill>
            </a:endParaRPr>
          </a:p>
        </p:txBody>
      </p:sp>
      <p:sp>
        <p:nvSpPr>
          <p:cNvPr id="45" name="下矢印 44"/>
          <p:cNvSpPr/>
          <p:nvPr/>
        </p:nvSpPr>
        <p:spPr>
          <a:xfrm rot="5400000">
            <a:off x="4241079" y="3863209"/>
            <a:ext cx="400637" cy="2193836"/>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コンテンツ プレースホルダー 2"/>
          <p:cNvSpPr txBox="1">
            <a:spLocks/>
          </p:cNvSpPr>
          <p:nvPr/>
        </p:nvSpPr>
        <p:spPr>
          <a:xfrm>
            <a:off x="3305782" y="5089061"/>
            <a:ext cx="2370399" cy="6618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チームで出たアイディアや意見を統合して提示</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391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従来方式との比較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対面型</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の場合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出てきたアイディアをまとめるために時間がかかる</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非対面</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と本提案方式を利用した特徴</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記録されたアイディアや意見の統合がシステムで進むことで，統合する部分にかかる時間などのコストが減る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過去</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の似た様なテーマの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に関するデータがあれば，内容を比較する事で問題解決に繋がる様なアイディアを提案する事も可能になる．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13</a:t>
            </a:fld>
            <a:endParaRPr kumimoji="1" lang="ja-JP" altLang="en-US" sz="1800" dirty="0"/>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発言に対してタグを付けて記録するためのデータベースとプロトタイプシステムの作成</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14</a:t>
            </a:fld>
            <a:endParaRPr kumimoji="1" lang="ja-JP" altLang="en-US" sz="1800" dirty="0"/>
          </a:p>
        </p:txBody>
      </p:sp>
      <p:graphicFrame>
        <p:nvGraphicFramePr>
          <p:cNvPr id="5" name="表 4"/>
          <p:cNvGraphicFramePr>
            <a:graphicFrameLocks noGrp="1"/>
          </p:cNvGraphicFramePr>
          <p:nvPr>
            <p:extLst>
              <p:ext uri="{D42A27DB-BD31-4B8C-83A1-F6EECF244321}">
                <p14:modId xmlns:p14="http://schemas.microsoft.com/office/powerpoint/2010/main" val="1957628170"/>
              </p:ext>
            </p:extLst>
          </p:nvPr>
        </p:nvGraphicFramePr>
        <p:xfrm>
          <a:off x="804712" y="4363334"/>
          <a:ext cx="3790147" cy="1409001"/>
        </p:xfrm>
        <a:graphic>
          <a:graphicData uri="http://schemas.openxmlformats.org/drawingml/2006/table">
            <a:tbl>
              <a:tblPr firstRow="1" bandRow="1">
                <a:tableStyleId>{5C22544A-7EE6-4342-B048-85BDC9FD1C3A}</a:tableStyleId>
              </a:tblPr>
              <a:tblGrid>
                <a:gridCol w="507585"/>
                <a:gridCol w="1887188"/>
                <a:gridCol w="1395374"/>
              </a:tblGrid>
              <a:tr h="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ザー</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ユーザー名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password_digest</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パスワード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961732235"/>
              </p:ext>
            </p:extLst>
          </p:nvPr>
        </p:nvGraphicFramePr>
        <p:xfrm>
          <a:off x="1006119" y="2727972"/>
          <a:ext cx="3169851" cy="1323419"/>
        </p:xfrm>
        <a:graphic>
          <a:graphicData uri="http://schemas.openxmlformats.org/drawingml/2006/table">
            <a:tbl>
              <a:tblPr firstRow="1" bandRow="1">
                <a:tableStyleId>{5C22544A-7EE6-4342-B048-85BDC9FD1C3A}</a:tableStyleId>
              </a:tblPr>
              <a:tblGrid>
                <a:gridCol w="483372"/>
                <a:gridCol w="1684146"/>
                <a:gridCol w="1002333"/>
              </a:tblGrid>
              <a:tr h="577940">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sz="1600"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30252">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410199">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name</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タグ名</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9" name="テキスト ボックス 8"/>
          <p:cNvSpPr txBox="1"/>
          <p:nvPr/>
        </p:nvSpPr>
        <p:spPr>
          <a:xfrm>
            <a:off x="1989494" y="4081909"/>
            <a:ext cx="1420582"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u</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sers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テキスト ボックス 12"/>
          <p:cNvSpPr txBox="1"/>
          <p:nvPr/>
        </p:nvSpPr>
        <p:spPr>
          <a:xfrm>
            <a:off x="1942470" y="2416029"/>
            <a:ext cx="1297150"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tags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5580342" y="2358640"/>
            <a:ext cx="2058577"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documents table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900841215"/>
              </p:ext>
            </p:extLst>
          </p:nvPr>
        </p:nvGraphicFramePr>
        <p:xfrm>
          <a:off x="4700103" y="2727972"/>
          <a:ext cx="3655256" cy="2194560"/>
        </p:xfrm>
        <a:graphic>
          <a:graphicData uri="http://schemas.openxmlformats.org/drawingml/2006/table">
            <a:tbl>
              <a:tblPr firstRow="1" bandRow="1">
                <a:tableStyleId>{5C22544A-7EE6-4342-B048-85BDC9FD1C3A}</a:tableStyleId>
              </a:tblPr>
              <a:tblGrid>
                <a:gridCol w="574430"/>
                <a:gridCol w="1873349"/>
                <a:gridCol w="1207477"/>
              </a:tblGrid>
              <a:tr h="14973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No</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column</a:t>
                      </a:r>
                      <a:r>
                        <a:rPr kumimoji="1" lang="en-US" altLang="ja-JP" baseline="0" dirty="0" smtClean="0">
                          <a:latin typeface="メイリオ" panose="020B0604030504040204" pitchFamily="50" charset="-128"/>
                          <a:ea typeface="メイリオ" panose="020B0604030504040204" pitchFamily="50" charset="-128"/>
                          <a:cs typeface="メイリオ" panose="020B0604030504040204" pitchFamily="50" charset="-128"/>
                        </a:rPr>
                        <a:t> 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author_name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発言者名</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desc</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source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357907">
                <a:tc>
                  <a: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said_time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発言時間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17" name="コンテンツ プレースホルダー 2"/>
          <p:cNvSpPr txBox="1">
            <a:spLocks/>
          </p:cNvSpPr>
          <p:nvPr/>
        </p:nvSpPr>
        <p:spPr>
          <a:xfrm>
            <a:off x="4700103" y="5148149"/>
            <a:ext cx="3819057" cy="96884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中間テーブルを作成し，誰がデータを追加したか、発言にどんなタグが付けられたかを紐付ける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Font typeface="Calibri" panose="020F0502020204030204" pitchFamily="34" charse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（２）</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3858" y="1797814"/>
            <a:ext cx="4676775" cy="1076325"/>
          </a:xfrm>
        </p:spPr>
      </p:pic>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15</a:t>
            </a:fld>
            <a:endParaRPr kumimoji="1"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845" y="3021796"/>
            <a:ext cx="7116799" cy="1176886"/>
          </a:xfrm>
          <a:prstGeom prst="rect">
            <a:avLst/>
          </a:prstGeom>
        </p:spPr>
      </p:pic>
      <p:sp>
        <p:nvSpPr>
          <p:cNvPr id="7" name="コンテンツ プレースホルダー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endParaRPr lang="ja-JP" altLang="en-US" dirty="0"/>
          </a:p>
        </p:txBody>
      </p:sp>
      <p:sp>
        <p:nvSpPr>
          <p:cNvPr id="8" name="テキスト ボックス 7"/>
          <p:cNvSpPr txBox="1"/>
          <p:nvPr/>
        </p:nvSpPr>
        <p:spPr>
          <a:xfrm>
            <a:off x="3757415" y="2814810"/>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3757415" y="4158574"/>
            <a:ext cx="1569660"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確認用ページ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 name="図 9"/>
          <p:cNvPicPr>
            <a:picLocks noChangeAspect="1"/>
          </p:cNvPicPr>
          <p:nvPr/>
        </p:nvPicPr>
        <p:blipFill rotWithShape="1">
          <a:blip r:embed="rId5">
            <a:extLst>
              <a:ext uri="{28A0092B-C50C-407E-A947-70E740481C1C}">
                <a14:useLocalDpi xmlns:a14="http://schemas.microsoft.com/office/drawing/2010/main" val="0"/>
              </a:ext>
            </a:extLst>
          </a:blip>
          <a:srcRect l="-130" t="8742"/>
          <a:stretch/>
        </p:blipFill>
        <p:spPr>
          <a:xfrm>
            <a:off x="983845" y="4465091"/>
            <a:ext cx="7565889" cy="1168692"/>
          </a:xfrm>
          <a:prstGeom prst="rect">
            <a:avLst/>
          </a:prstGeom>
        </p:spPr>
      </p:pic>
      <p:sp>
        <p:nvSpPr>
          <p:cNvPr id="12" name="テキスト ボックス 11"/>
          <p:cNvSpPr txBox="1"/>
          <p:nvPr/>
        </p:nvSpPr>
        <p:spPr>
          <a:xfrm>
            <a:off x="3694612" y="5542540"/>
            <a:ext cx="1800493"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記録一覧ページ</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9050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16</a:t>
            </a:fld>
            <a:endParaRPr kumimoji="1" lang="ja-JP" altLang="en-US" dirty="0"/>
          </a:p>
        </p:txBody>
      </p:sp>
      <p:sp>
        <p:nvSpPr>
          <p:cNvPr id="7" name="コンテンツ プレースホルダー 2"/>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endParaRPr lang="ja-JP" altLang="en-US" dirty="0"/>
          </a:p>
        </p:txBody>
      </p:sp>
      <p:sp>
        <p:nvSpPr>
          <p:cNvPr id="3" name="コンテンツ プレースホルダー 2"/>
          <p:cNvSpPr>
            <a:spLocks noGrp="1"/>
          </p:cNvSpPr>
          <p:nvPr>
            <p:ph idx="1"/>
          </p:nvPr>
        </p:nvSpPr>
        <p:spPr/>
        <p:txBody>
          <a:bodyPr>
            <a:normAutofit fontScale="85000" lnSpcReduction="20000"/>
          </a:bodyPr>
          <a:lstStyle/>
          <a:p>
            <a:pPr>
              <a:buFont typeface="Wingdings" panose="05000000000000000000" pitchFamily="2" charset="2"/>
              <a:buChar char="l"/>
            </a:pPr>
            <a:r>
              <a:rPr lang="ja-JP" altLang="en-US" dirty="0"/>
              <a:t>発言の類似度を抽出するプログラムの</a:t>
            </a:r>
            <a:r>
              <a:rPr lang="ja-JP" altLang="en-US" dirty="0" smtClean="0"/>
              <a:t>作成</a:t>
            </a:r>
            <a:endParaRPr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endParaRPr lang="en-US" altLang="ja-JP" dirty="0" smtClean="0"/>
          </a:p>
          <a:p>
            <a:pPr>
              <a:buFont typeface="Wingdings" panose="05000000000000000000" pitchFamily="2" charset="2"/>
              <a:buChar char="l"/>
            </a:pPr>
            <a:r>
              <a:rPr lang="ja-JP" altLang="en-US" dirty="0" smtClean="0"/>
              <a:t>コーパスに存在</a:t>
            </a:r>
            <a:r>
              <a:rPr lang="ja-JP" altLang="en-US" dirty="0" smtClean="0"/>
              <a:t>しない語</a:t>
            </a:r>
            <a:r>
              <a:rPr lang="ja-JP" altLang="en-US" dirty="0" smtClean="0"/>
              <a:t>は特徴ベクトルを</a:t>
            </a:r>
            <a:r>
              <a:rPr lang="en-US" altLang="ja-JP" dirty="0" smtClean="0"/>
              <a:t>0</a:t>
            </a:r>
            <a:r>
              <a:rPr lang="ja-JP" altLang="en-US" dirty="0" smtClean="0"/>
              <a:t>とした</a:t>
            </a:r>
            <a:endParaRPr lang="en-US" altLang="ja-JP" dirty="0" smtClean="0"/>
          </a:p>
          <a:p>
            <a:pPr>
              <a:buFont typeface="Wingdings" panose="05000000000000000000" pitchFamily="2" charset="2"/>
              <a:buChar char="l"/>
            </a:pPr>
            <a:r>
              <a:rPr lang="ja-JP" altLang="en-US" dirty="0" smtClean="0"/>
              <a:t>類似度抽出をする際には記録者のタグを用いてラベル付けし，</a:t>
            </a:r>
            <a:r>
              <a:rPr lang="en-US" altLang="ja-JP" dirty="0"/>
              <a:t/>
            </a:r>
            <a:br>
              <a:rPr lang="en-US" altLang="ja-JP" dirty="0"/>
            </a:br>
            <a:r>
              <a:rPr lang="ja-JP" altLang="en-US" dirty="0" smtClean="0"/>
              <a:t>そのラベルの中で比較する</a:t>
            </a:r>
            <a:endParaRPr lang="en-US" altLang="ja-JP" dirty="0" smtClean="0"/>
          </a:p>
          <a:p>
            <a:pPr>
              <a:buFont typeface="Wingdings" panose="05000000000000000000" pitchFamily="2" charset="2"/>
              <a:buChar char="l"/>
            </a:pPr>
            <a:r>
              <a:rPr lang="ja-JP" altLang="en-US" dirty="0" smtClean="0"/>
              <a:t>コーパスは</a:t>
            </a:r>
            <a:r>
              <a:rPr lang="en-US" altLang="ja-JP" dirty="0" smtClean="0"/>
              <a:t>Web</a:t>
            </a:r>
            <a:r>
              <a:rPr lang="ja-JP" altLang="en-US" dirty="0" smtClean="0"/>
              <a:t>上で公開されているデータを，特徴ベクトルの算出には</a:t>
            </a:r>
            <a:r>
              <a:rPr lang="en-US" altLang="ja-JP" dirty="0" smtClean="0"/>
              <a:t>Word2Vec</a:t>
            </a:r>
            <a:r>
              <a:rPr lang="ja-JP" altLang="en-US" dirty="0" smtClean="0"/>
              <a:t>を利用した</a:t>
            </a:r>
            <a:endParaRPr lang="en-US" altLang="ja-JP" dirty="0" smtClean="0"/>
          </a:p>
          <a:p>
            <a:pPr>
              <a:buFont typeface="Wingdings" panose="05000000000000000000" pitchFamily="2" charset="2"/>
              <a:buChar char="l"/>
            </a:pPr>
            <a:endParaRPr lang="ja-JP" altLang="en-US" dirty="0"/>
          </a:p>
          <a:p>
            <a:pPr>
              <a:buFont typeface="Wingdings" panose="05000000000000000000" pitchFamily="2" charset="2"/>
              <a:buChar char="l"/>
            </a:pPr>
            <a:endParaRPr lang="ja-JP" altLang="en-US" dirty="0"/>
          </a:p>
        </p:txBody>
      </p:sp>
      <p:sp>
        <p:nvSpPr>
          <p:cNvPr id="13" name="正方形/長方形 12"/>
          <p:cNvSpPr/>
          <p:nvPr/>
        </p:nvSpPr>
        <p:spPr>
          <a:xfrm>
            <a:off x="1035276" y="2252831"/>
            <a:ext cx="2544820" cy="8909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①プロトタイプシステムで発言を記録</a:t>
            </a:r>
            <a:endParaRPr kumimoji="1" lang="ja-JP" altLang="en-US" dirty="0"/>
          </a:p>
        </p:txBody>
      </p:sp>
      <p:sp>
        <p:nvSpPr>
          <p:cNvPr id="15" name="正方形/長方形 14"/>
          <p:cNvSpPr/>
          <p:nvPr/>
        </p:nvSpPr>
        <p:spPr>
          <a:xfrm>
            <a:off x="4201954" y="2252832"/>
            <a:ext cx="2803279" cy="8909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②</a:t>
            </a:r>
            <a:r>
              <a:rPr kumimoji="1" lang="en-US" altLang="ja-JP" dirty="0" err="1" smtClean="0"/>
              <a:t>mecab</a:t>
            </a:r>
            <a:r>
              <a:rPr kumimoji="1" lang="ja-JP" altLang="en-US" dirty="0" smtClean="0"/>
              <a:t>による分かち書き</a:t>
            </a:r>
            <a:endParaRPr kumimoji="1" lang="en-US" altLang="ja-JP" dirty="0" smtClean="0"/>
          </a:p>
          <a:p>
            <a:pPr algn="ctr"/>
            <a:r>
              <a:rPr lang="ja-JP" altLang="en-US" dirty="0" smtClean="0"/>
              <a:t>を利用した名詞・動詞・形容詞・感動詞の抽出</a:t>
            </a:r>
            <a:endParaRPr kumimoji="1" lang="ja-JP" altLang="en-US" dirty="0"/>
          </a:p>
        </p:txBody>
      </p:sp>
      <p:sp>
        <p:nvSpPr>
          <p:cNvPr id="16" name="右矢印 15"/>
          <p:cNvSpPr/>
          <p:nvPr/>
        </p:nvSpPr>
        <p:spPr>
          <a:xfrm>
            <a:off x="3635108" y="2481344"/>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557033" y="3309824"/>
            <a:ext cx="2544820" cy="10057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③</a:t>
            </a:r>
            <a:r>
              <a:rPr kumimoji="1" lang="en-US" altLang="ja-JP" dirty="0" smtClean="0"/>
              <a:t>Wikipedia</a:t>
            </a:r>
            <a:r>
              <a:rPr kumimoji="1" lang="ja-JP" altLang="en-US" dirty="0" smtClean="0"/>
              <a:t>コーパス</a:t>
            </a:r>
            <a:r>
              <a:rPr kumimoji="1" lang="en-US" altLang="ja-JP" dirty="0" smtClean="0"/>
              <a:t/>
            </a:r>
            <a:br>
              <a:rPr kumimoji="1" lang="en-US" altLang="ja-JP" dirty="0" smtClean="0"/>
            </a:br>
            <a:r>
              <a:rPr kumimoji="1" lang="ja-JP" altLang="en-US" dirty="0" smtClean="0"/>
              <a:t>を利用した</a:t>
            </a:r>
            <a:r>
              <a:rPr kumimoji="1" lang="en-US" altLang="ja-JP" dirty="0" smtClean="0"/>
              <a:t/>
            </a:r>
            <a:br>
              <a:rPr kumimoji="1" lang="en-US" altLang="ja-JP" dirty="0" smtClean="0"/>
            </a:br>
            <a:r>
              <a:rPr kumimoji="1" lang="ja-JP" altLang="en-US" dirty="0" smtClean="0"/>
              <a:t>特徴ベクトル算出</a:t>
            </a:r>
            <a:endParaRPr kumimoji="1" lang="ja-JP" altLang="en-US" dirty="0"/>
          </a:p>
        </p:txBody>
      </p:sp>
      <p:sp>
        <p:nvSpPr>
          <p:cNvPr id="18" name="右矢印 17"/>
          <p:cNvSpPr/>
          <p:nvPr/>
        </p:nvSpPr>
        <p:spPr>
          <a:xfrm>
            <a:off x="925251" y="3595711"/>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853583" y="3309824"/>
            <a:ext cx="2720341" cy="10057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④</a:t>
            </a:r>
            <a:r>
              <a:rPr kumimoji="1" lang="ja-JP" altLang="en-US" dirty="0" smtClean="0"/>
              <a:t>コサイン類似度による</a:t>
            </a:r>
            <a:r>
              <a:rPr kumimoji="1" lang="en-US" altLang="ja-JP" dirty="0" smtClean="0"/>
              <a:t/>
            </a:r>
            <a:br>
              <a:rPr kumimoji="1" lang="en-US" altLang="ja-JP" dirty="0" smtClean="0"/>
            </a:br>
            <a:r>
              <a:rPr kumimoji="1" lang="en-US" altLang="ja-JP" dirty="0" smtClean="0"/>
              <a:t>2</a:t>
            </a:r>
            <a:r>
              <a:rPr kumimoji="1" lang="ja-JP" altLang="en-US" dirty="0" smtClean="0"/>
              <a:t>文書間の類似度抽出</a:t>
            </a:r>
            <a:endParaRPr kumimoji="1" lang="ja-JP" altLang="en-US" dirty="0"/>
          </a:p>
        </p:txBody>
      </p:sp>
      <p:sp>
        <p:nvSpPr>
          <p:cNvPr id="20" name="右矢印 19"/>
          <p:cNvSpPr/>
          <p:nvPr/>
        </p:nvSpPr>
        <p:spPr>
          <a:xfrm>
            <a:off x="4242354" y="3595816"/>
            <a:ext cx="511834" cy="4339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114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201168" lvl="1" indent="0">
              <a:buNone/>
            </a:pP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単語をベクトル（数値配列）で表現する技術のこと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17</a:t>
            </a:fld>
            <a:endParaRPr kumimoji="1" lang="ja-JP" altLang="en-US" sz="1800" dirty="0"/>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923330"/>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lang="en-US" altLang="ja-JP" dirty="0" smtClean="0"/>
              <a:t>= </a:t>
            </a:r>
            <a:r>
              <a:rPr lang="ja-JP" altLang="en-US" dirty="0" smtClean="0"/>
              <a:t>権力のある人</a:t>
            </a:r>
            <a:endParaRPr lang="en-US" altLang="ja-JP" dirty="0" smtClean="0"/>
          </a:p>
          <a:p>
            <a:r>
              <a:rPr lang="ja-JP" altLang="en-US" dirty="0" smtClean="0"/>
              <a:t>　　　　権力のある人＋女性＝王妃</a:t>
            </a:r>
            <a:endParaRPr kumimoji="1" lang="en-US" altLang="ja-JP" dirty="0" smtClean="0"/>
          </a:p>
          <a:p>
            <a:r>
              <a:rPr lang="ja-JP" altLang="en-US" dirty="0" smtClean="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ベクトル（パラグラフベクトル）で表現する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可変長の文章や段落に対応するので文章と文章の関連度の抽出が出来る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文章の要約やニュース記事の類似度抽出などといった活用法がある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18</a:t>
            </a:fld>
            <a:endParaRPr kumimoji="1" lang="ja-JP" altLang="en-US" sz="1800" dirty="0"/>
          </a:p>
        </p:txBody>
      </p:sp>
      <p:sp>
        <p:nvSpPr>
          <p:cNvPr id="5" name="正方形/長方形 4"/>
          <p:cNvSpPr/>
          <p:nvPr/>
        </p:nvSpPr>
        <p:spPr>
          <a:xfrm>
            <a:off x="2014437" y="2877267"/>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6152" y="3487305"/>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503146" y="2988300"/>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3922054" y="3259873"/>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99022" y="3835600"/>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2878774" y="4351670"/>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339364" y="4250641"/>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プレースホルダー 5"/>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19</a:t>
            </a:fld>
            <a:endParaRPr kumimoji="1" lang="ja-JP" altLang="en-US" sz="1800" dirty="0"/>
          </a:p>
        </p:txBody>
      </p:sp>
    </p:spTree>
    <p:extLst>
      <p:ext uri="{BB962C8B-B14F-4D97-AF65-F5344CB8AC3E}">
        <p14:creationId xmlns:p14="http://schemas.microsoft.com/office/powerpoint/2010/main" val="4013929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2013569"/>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ソフトウェア開発では，設計や実装，技術に関する情報共有・意見交換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する必要があり，複数の手段を利用して頻繁にコミュニケーションがおこなわれている．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開発者同士の交流やコミュニケーション能力の向上を目的として，アイディアの創出を目的とした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が利用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9766" y="454535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実際にチャット上でおこなわれている発言から，類似度を抽出し，「この発言とこの発言は似ていて，この発言と発言は似ていない」と分類出来るのかを検証する．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20</a:t>
            </a:fld>
            <a:endParaRPr kumimoji="1" lang="ja-JP" altLang="en-US" sz="1800" dirty="0"/>
          </a:p>
        </p:txBody>
      </p:sp>
    </p:spTree>
    <p:extLst>
      <p:ext uri="{BB962C8B-B14F-4D97-AF65-F5344CB8AC3E}">
        <p14:creationId xmlns:p14="http://schemas.microsoft.com/office/powerpoint/2010/main" val="1129008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システムをブレインストーミングで利用してもらう前に，実際に示すことが出来るのかの確認を兼ねる．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21</a:t>
            </a:fld>
            <a:endParaRPr kumimoji="1" lang="ja-JP" altLang="en-US" sz="1800" dirty="0"/>
          </a:p>
        </p:txBody>
      </p:sp>
    </p:spTree>
    <p:extLst>
      <p:ext uri="{BB962C8B-B14F-4D97-AF65-F5344CB8AC3E}">
        <p14:creationId xmlns:p14="http://schemas.microsoft.com/office/powerpoint/2010/main" val="3549242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実験に利用する発言データを用意する（今回は手動でラベル付けした複数の発言を利用）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発言を比較し類似度がどう出てくるかを示す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類似度が示せたとして，どうしきい値を設定すればいいかを考察する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22</a:t>
            </a:fld>
            <a:endParaRPr kumimoji="1" lang="ja-JP" altLang="en-US" sz="1800" dirty="0"/>
          </a:p>
        </p:txBody>
      </p:sp>
    </p:spTree>
    <p:extLst>
      <p:ext uri="{BB962C8B-B14F-4D97-AF65-F5344CB8AC3E}">
        <p14:creationId xmlns:p14="http://schemas.microsoft.com/office/powerpoint/2010/main" val="2169412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結果</a:t>
            </a: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23</a:t>
            </a:fld>
            <a:endParaRPr kumimoji="1" lang="ja-JP" altLang="en-US"/>
          </a:p>
        </p:txBody>
      </p:sp>
      <p:sp>
        <p:nvSpPr>
          <p:cNvPr id="6" name="コンテンツ プレースホルダー 5"/>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032454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プロトタイプシステムを利用した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チームによるチャット上でのブレインストーミングと，何も利用しない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チームによるチャット上によるブレインストーミングをしてもらい，アイディアの統合（結論づけ）にかかった時間を計測する．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24</a:t>
            </a:fld>
            <a:endParaRPr kumimoji="1" lang="ja-JP" altLang="en-US" sz="1800" dirty="0"/>
          </a:p>
        </p:txBody>
      </p:sp>
    </p:spTree>
    <p:extLst>
      <p:ext uri="{BB962C8B-B14F-4D97-AF65-F5344CB8AC3E}">
        <p14:creationId xmlns:p14="http://schemas.microsoft.com/office/powerpoint/2010/main" val="265473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時に利用するブレインストーミングの場合は，問題解決手法として用いられているが，出てきたアイディアの統合（まとめ）に時間がかかる問題がある．その問題を解決出来る可能性があるのかを確かめ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25</a:t>
            </a:fld>
            <a:endParaRPr kumimoji="1" lang="ja-JP" altLang="en-US" sz="1800" dirty="0"/>
          </a:p>
        </p:txBody>
      </p:sp>
    </p:spTree>
    <p:extLst>
      <p:ext uri="{BB962C8B-B14F-4D97-AF65-F5344CB8AC3E}">
        <p14:creationId xmlns:p14="http://schemas.microsoft.com/office/powerpoint/2010/main" val="509989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10000"/>
          </a:bodyPr>
          <a:lstStyle/>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アイディアを出しやすいとされている</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人の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つ作成（</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ABCD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ソフトウェア開発に関連するブレインストーミングのテーマを設定し，チャット上で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分程度のブレインストーミングをしてもらう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テーマに対する結論をチャット上で出す段階に移行する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チームでは，プロトタイプシステムに集約されたアイディアや意見を利用して統合し，結論を出してもらう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チームでは，そのままアイディアや意見を統合し結論を出してもらう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結論が出るまでにかかった時間，実際に統合に利用された発話数（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ならシステムに記録された数，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なら全発言数），生まれたアイディア数を比較する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26</a:t>
            </a:fld>
            <a:endParaRPr kumimoji="1" lang="ja-JP" altLang="en-US" sz="1800" dirty="0"/>
          </a:p>
        </p:txBody>
      </p:sp>
    </p:spTree>
    <p:extLst>
      <p:ext uri="{BB962C8B-B14F-4D97-AF65-F5344CB8AC3E}">
        <p14:creationId xmlns:p14="http://schemas.microsoft.com/office/powerpoint/2010/main" val="1739081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発話を促す仕組みの追加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側と類似度抽出の連携</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実験データの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収集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普通の対話への適応</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27</a:t>
            </a:fld>
            <a:endParaRPr kumimoji="1" lang="ja-JP" altLang="en-US" sz="1800" dirty="0"/>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検証</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以下の文章を分かち書きした上で日常的な文章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個を含めて関連度を検証</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ファイルの変更が必要です」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一番関連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いる文章として抽出する事が出来たものの，値としては低い（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0.29…)</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何度か試行すると別の結果が出てくる事もあり，短い文章だと有効性があまり示せず，チャットの場合は短い文章で会話が続く事もあるので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だと上手く抽出出来ないかもしれない事が分かりました．→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など別の手法を現在試行中</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28</a:t>
            </a:fld>
            <a:endParaRPr kumimoji="1" lang="ja-JP" altLang="en-US" sz="1800" dirty="0"/>
          </a:p>
        </p:txBody>
      </p:sp>
    </p:spTree>
    <p:extLst>
      <p:ext uri="{BB962C8B-B14F-4D97-AF65-F5344CB8AC3E}">
        <p14:creationId xmlns:p14="http://schemas.microsoft.com/office/powerpoint/2010/main" val="903342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ソフトウェア開発時に利用するブレインストーミングの場合は，問題解決手法として用いられているが，出てきたアイディアの統合（まとめ）に時間がかかる問題がある．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29</a:t>
            </a:fld>
            <a:endParaRPr kumimoji="1" lang="ja-JP" altLang="en-US" sz="1800" dirty="0"/>
          </a:p>
        </p:txBody>
      </p:sp>
    </p:spTree>
    <p:extLst>
      <p:ext uri="{BB962C8B-B14F-4D97-AF65-F5344CB8AC3E}">
        <p14:creationId xmlns:p14="http://schemas.microsoft.com/office/powerpoint/2010/main" val="205326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ソフトウェア開発に関わった時に「なぜこの技術なのか？」「この人に実装を任せれば早く終わっていた」といったコミュニケーションの不足が原因となって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いそう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な事が多くあった．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円滑なコミュニケーションが出来ていれば，こういった問題を解決出来ていたのではないかと考えた．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30</a:t>
            </a:fld>
            <a:endParaRPr kumimoji="1" lang="ja-JP" altLang="en-US" sz="1800" dirty="0"/>
          </a:p>
        </p:txBody>
      </p:sp>
    </p:spTree>
    <p:extLst>
      <p:ext uri="{BB962C8B-B14F-4D97-AF65-F5344CB8AC3E}">
        <p14:creationId xmlns:p14="http://schemas.microsoft.com/office/powerpoint/2010/main" val="224072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設問内容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今回の議論で追加するのはどんな機能か？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この機能を実装する事は最終的に決定したか？」</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を追加しようと発言したの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は誰</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→以上の様な設問を両グループにおこなうことで，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議論で決まった事を後からでも確認出来る様な状態かを考察する．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31</a:t>
            </a:fld>
            <a:endParaRPr kumimoji="1" lang="ja-JP" altLang="en-US" sz="1800" dirty="0"/>
          </a:p>
        </p:txBody>
      </p:sp>
    </p:spTree>
    <p:extLst>
      <p:ext uri="{BB962C8B-B14F-4D97-AF65-F5344CB8AC3E}">
        <p14:creationId xmlns:p14="http://schemas.microsoft.com/office/powerpoint/2010/main" val="1520735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実際の議論（会話）例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32</a:t>
            </a:fld>
            <a:endParaRPr kumimoji="1" lang="ja-JP" altLang="en-US" sz="1800" dirty="0"/>
          </a:p>
        </p:txBody>
      </p:sp>
      <p:sp>
        <p:nvSpPr>
          <p:cNvPr id="5" name="コンテンツ プレースホルダー 2"/>
          <p:cNvSpPr txBox="1">
            <a:spLocks/>
          </p:cNvSpPr>
          <p:nvPr/>
        </p:nvSpPr>
        <p:spPr>
          <a:xfrm>
            <a:off x="1653448" y="2006124"/>
            <a:ext cx="5907761" cy="62625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hp.ini</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1964700"/>
            <a:ext cx="774274" cy="780451"/>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4453" y="2714957"/>
            <a:ext cx="574463" cy="534067"/>
          </a:xfrm>
          <a:prstGeom prst="rect">
            <a:avLst/>
          </a:prstGeom>
        </p:spPr>
      </p:pic>
      <p:sp>
        <p:nvSpPr>
          <p:cNvPr id="8" name="四角形吹き出し 7"/>
          <p:cNvSpPr/>
          <p:nvPr/>
        </p:nvSpPr>
        <p:spPr>
          <a:xfrm>
            <a:off x="1597237" y="1910835"/>
            <a:ext cx="5923308" cy="687999"/>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6964" y="2844981"/>
            <a:ext cx="6841632" cy="221599"/>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なるほど。どのように変更したのですか。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1597236" y="3423469"/>
            <a:ext cx="6661359"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upload_max_filesize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」の初期値は２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なの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すが、それを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に変更し、同時に「</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post_max_size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初期値８</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から</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に変更しました。</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四角形吹き出し 10"/>
          <p:cNvSpPr/>
          <p:nvPr/>
        </p:nvSpPr>
        <p:spPr>
          <a:xfrm>
            <a:off x="1597237" y="2714321"/>
            <a:ext cx="5923308" cy="530611"/>
          </a:xfrm>
          <a:prstGeom prst="wedgeRectCallout">
            <a:avLst>
              <a:gd name="adj1" fmla="val 53692"/>
              <a:gd name="adj2" fmla="val -15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1597237" y="3379015"/>
            <a:ext cx="5923308" cy="919907"/>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14400" y="1838114"/>
            <a:ext cx="7454597" cy="262530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3400864"/>
            <a:ext cx="774274" cy="780451"/>
          </a:xfrm>
          <a:prstGeom prst="rect">
            <a:avLst/>
          </a:prstGeom>
        </p:spPr>
      </p:pic>
      <p:sp>
        <p:nvSpPr>
          <p:cNvPr id="17" name="正方形/長方形 16"/>
          <p:cNvSpPr/>
          <p:nvPr/>
        </p:nvSpPr>
        <p:spPr>
          <a:xfrm>
            <a:off x="849426" y="2757976"/>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7621185" y="3245117"/>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914400" y="4514478"/>
            <a:ext cx="4572000" cy="369332"/>
          </a:xfrm>
          <a:prstGeom prst="rect">
            <a:avLst/>
          </a:prstGeom>
        </p:spPr>
        <p:txBody>
          <a:bodyPr>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2" name="コンテンツ プレースホルダー 2"/>
          <p:cNvSpPr txBox="1">
            <a:spLocks/>
          </p:cNvSpPr>
          <p:nvPr/>
        </p:nvSpPr>
        <p:spPr>
          <a:xfrm>
            <a:off x="1127580" y="3823569"/>
            <a:ext cx="7131015" cy="151067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nSpc>
                <a:spcPct val="150000"/>
              </a:lnSpc>
              <a:buNone/>
            </a:pPr>
            <a:endParaRPr lang="en-US" altLang="ja-JP" sz="1800" u="sng"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上記例の場合，「</a:t>
            </a:r>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PHP</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」といったタグで記録する．これで，他に議論をした時に情報として推薦する事が出来る．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」に関して知識のある人物の発見も可能と考えられる．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877657" y="4133348"/>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1405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実験概要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実際の発言からシステムに記録された情報が，振り返りに有用なのか確かめるための実験をおこなう．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とあるシステム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に新しい機能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を追加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するかどうかの議論（１対１）」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録音したものと，この議論をチャット上で再現したものを用意し，実験参加者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従来手法で記録してもらう方と本手法で記録してもらう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パターンに分けて比較する．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33</a:t>
            </a:fld>
            <a:endParaRPr kumimoji="1" lang="ja-JP" altLang="en-US" sz="1800" dirty="0"/>
          </a:p>
        </p:txBody>
      </p:sp>
    </p:spTree>
    <p:extLst>
      <p:ext uri="{BB962C8B-B14F-4D97-AF65-F5344CB8AC3E}">
        <p14:creationId xmlns:p14="http://schemas.microsoft.com/office/powerpoint/2010/main" val="1305161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録音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聞きながらメモを取る人（グループ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とチャット上に再現された発言を読んでいき，本システムに記録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する人（グループ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分ける．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録音された議論を聴いてもらいながら，必要であればメモを取ってもらう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（グループ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の人）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．チャット上に再現された議論を見てもらいながら必要であればシステムに記録してもらう（グループ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両方のグループとも用意された設問に回答してもらう．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回答データを比較し，どちらが議論から多くの情報を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取ってこれているかを考察する．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34</a:t>
            </a:fld>
            <a:endParaRPr kumimoji="1" lang="ja-JP" altLang="en-US" sz="1800" dirty="0"/>
          </a:p>
        </p:txBody>
      </p:sp>
    </p:spTree>
    <p:extLst>
      <p:ext uri="{BB962C8B-B14F-4D97-AF65-F5344CB8AC3E}">
        <p14:creationId xmlns:p14="http://schemas.microsoft.com/office/powerpoint/2010/main" val="142416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議論をタグに置き換える例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fontScale="77500" lnSpcReduction="20000"/>
          </a:bodyPr>
          <a:lstStyle/>
          <a:p>
            <a:pPr>
              <a:lnSpc>
                <a:spcPct val="120000"/>
              </a:lnSpc>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ゼミの場合</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「情報共有のあり方」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→タグとして考えると「研究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」「実装」「アイデア」「アドバイス」などが挙げられる．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勉強会の場合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→タグとして考えると「プログラミング」「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35</a:t>
            </a:fld>
            <a:endParaRPr kumimoji="1" lang="ja-JP" altLang="en-US" sz="1800" dirty="0"/>
          </a:p>
        </p:txBody>
      </p:sp>
    </p:spTree>
    <p:extLst>
      <p:ext uri="{BB962C8B-B14F-4D97-AF65-F5344CB8AC3E}">
        <p14:creationId xmlns:p14="http://schemas.microsoft.com/office/powerpoint/2010/main" val="3783998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で実装する時の問題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物理ボタンにチャンネルの紐付けが出来ない．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で全てのメッセージを受け取る仕組みがあるものの，流れてくるどのチャットが物理ボタンと紐付けているのか分かりづらい可能性がある（ここは実装方法次第で解決出来るかも）</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36</a:t>
            </a:fld>
            <a:endParaRPr kumimoji="1" lang="ja-JP" altLang="en-US" sz="1800" dirty="0"/>
          </a:p>
        </p:txBody>
      </p:sp>
      <p:pic>
        <p:nvPicPr>
          <p:cNvPr id="1026" name="Picture 2" descr="https://i.gyazo.com/70d8a1a46072ac27b82aa8ddba1b4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4335514"/>
            <a:ext cx="1828800" cy="6191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710" y="4222922"/>
            <a:ext cx="5036050" cy="844310"/>
          </a:xfrm>
          <a:prstGeom prst="rect">
            <a:avLst/>
          </a:prstGeom>
          <a:ln w="19050">
            <a:solidFill>
              <a:schemeClr val="tx1"/>
            </a:solidFill>
          </a:ln>
        </p:spPr>
      </p:pic>
      <p:sp>
        <p:nvSpPr>
          <p:cNvPr id="6" name="右矢印 5"/>
          <p:cNvSpPr/>
          <p:nvPr/>
        </p:nvSpPr>
        <p:spPr>
          <a:xfrm>
            <a:off x="2730361" y="4490295"/>
            <a:ext cx="521747" cy="309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71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37</a:t>
            </a:fld>
            <a:endParaRPr kumimoji="1" lang="ja-JP" altLang="en-US"/>
          </a:p>
        </p:txBody>
      </p:sp>
    </p:spTree>
    <p:extLst>
      <p:ext uri="{BB962C8B-B14F-4D97-AF65-F5344CB8AC3E}">
        <p14:creationId xmlns:p14="http://schemas.microsoft.com/office/powerpoint/2010/main" val="175973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38</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39</a:t>
            </a:fld>
            <a:endParaRPr kumimoji="1" lang="ja-JP" altLang="en-US"/>
          </a:p>
        </p:txBody>
      </p:sp>
    </p:spTree>
    <p:extLst>
      <p:ext uri="{BB962C8B-B14F-4D97-AF65-F5344CB8AC3E}">
        <p14:creationId xmlns:p14="http://schemas.microsoft.com/office/powerpoint/2010/main" val="291775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関連研究（１）</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916412"/>
            <a:ext cx="7543801" cy="4023360"/>
          </a:xfrm>
        </p:spPr>
        <p:txBody>
          <a:bodyPr>
            <a:normAutofit fontScale="85000" lnSpcReduction="20000"/>
          </a:bodyPr>
          <a:lstStyle/>
          <a:p>
            <a:pPr>
              <a:lnSpc>
                <a:spcPct val="150000"/>
              </a:lnSpc>
            </a:pPr>
            <a:r>
              <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チャット・議論支援に関する研究</a:t>
            </a:r>
            <a:r>
              <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リアルタイム</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なコミュニケーション行為であるチャットへの意味タグ付加</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電子</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ゼミナールへの</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適用</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2006,</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処理学会論文誌</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7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発言</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意味タグを付加した上でやり取りする機能を含むチャットシステムの提案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知識活動支援システムによる会議コンテンツ間の関連性の獲得とその応用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対面式会議を総括的に支援する知識活動システムの開発</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Chatplexer</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：チャットを併用する口頭発表における発表者のための重要発言選択支援の試み</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処理学会論文誌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口頭</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発表をした際の聴衆のチャットフィードバックから重要な発言の発見を支援するシステムの提案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39957706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40</a:t>
            </a:fld>
            <a:endParaRPr kumimoji="1" lang="ja-JP" altLang="en-US" sz="1800" dirty="0"/>
          </a:p>
        </p:txBody>
      </p:sp>
      <p:sp>
        <p:nvSpPr>
          <p:cNvPr id="7" name="コンテンツ プレースホルダー 2"/>
          <p:cNvSpPr>
            <a:spLocks noGrp="1"/>
          </p:cNvSpPr>
          <p:nvPr>
            <p:ph idx="1"/>
          </p:nvPr>
        </p:nvSpPr>
        <p:spPr>
          <a:xfrm>
            <a:off x="1003611" y="1919198"/>
            <a:ext cx="7182464" cy="3656836"/>
          </a:xfrm>
        </p:spPr>
        <p:txBody>
          <a:bodyPr>
            <a:normAutofit/>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な場所で利用出来る「物理ボタン」を利用し，議論にタグを付けて議論を記録する．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5" y="5425697"/>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75" y="4795325"/>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19" y="2823296"/>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fontScale="92500"/>
          </a:bodyPr>
          <a:lstStyle/>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41</a:t>
            </a:fld>
            <a:endParaRPr kumimoji="1" lang="ja-JP" altLang="en-US" sz="1800" dirty="0"/>
          </a:p>
        </p:txBody>
      </p:sp>
    </p:spTree>
    <p:extLst>
      <p:ext uri="{BB962C8B-B14F-4D97-AF65-F5344CB8AC3E}">
        <p14:creationId xmlns:p14="http://schemas.microsoft.com/office/powerpoint/2010/main" val="54471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関連研究（２）</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65562" y="1869917"/>
            <a:ext cx="7543801" cy="4023360"/>
          </a:xfrm>
        </p:spPr>
        <p:txBody>
          <a:bodyPr>
            <a:noAutofit/>
          </a:bodyPr>
          <a:lstStyle/>
          <a:p>
            <a:pPr marL="0" indent="0">
              <a:lnSpc>
                <a:spcPct val="150000"/>
              </a:lnSpc>
              <a:buNone/>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議論参加者の分類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参加者の議論能力と役割を考慮したオンライン議論の分析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2013,</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人工知能学会 全国大会論文集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掲示板での議論から専門性やコミュニケーション能力を推定</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係り受け構造を用いた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議論掲示板における投稿への自動分類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電子情報通信学会 技術研究報告）</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種類の役割を利用し、オンライン議論の分析</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議論マイニングによる議論掲示板利用者の能力推定</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係り受け</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構造と機械学習アルゴリズムによる分類・学習で議論理解を支援</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3100343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関連研究（３）</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92500" lnSpcReduction="20000"/>
          </a:bodyPr>
          <a:lstStyle/>
          <a:p>
            <a:pPr>
              <a:lnSpc>
                <a:spcPct val="150000"/>
              </a:lnSpc>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nSpc>
                <a:spcPct val="150000"/>
              </a:lnSpc>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あいづち機能を用いた分散ブレインストーミング支援システム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（２０１０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情報処理学会論文誌）</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非対面型ブレインストーミングにおける相槌機能を利用したアイディア創出の提案</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ブレインストーミング</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における発話の可視化の影響</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sz="1700" dirty="0">
                <a:latin typeface="メイリオ" panose="020B0604030504040204" pitchFamily="50" charset="-128"/>
                <a:ea typeface="メイリオ" panose="020B0604030504040204" pitchFamily="50" charset="-128"/>
                <a:cs typeface="メイリオ" panose="020B0604030504040204" pitchFamily="50" charset="-128"/>
              </a:rPr>
              <a:t>探索的な</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研究</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人工知能学会 知識流通ネットワーク研究会</a:t>
            </a:r>
            <a:r>
              <a:rPr lang="en-US" altLang="ja-JP" sz="1700"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発話情報や発話数を表示する事で参加者の発言を促すシステムの提案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なるほど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ボタン：褒める効果音ボタンを用いたブレインストーミング支援システムの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検討</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エンターテイメントコンピューティング研究会</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lnSpc>
                <a:spcPct val="150000"/>
              </a:lnSpc>
              <a:buFont typeface="Wingdings" panose="05000000000000000000" pitchFamily="2" charset="2"/>
              <a:buChar char="l"/>
            </a:pP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ボタンと効果音によるブレインストーミングの支援システムの考案</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6</a:t>
            </a:fld>
            <a:endParaRPr kumimoji="1" lang="ja-JP" altLang="en-US" sz="1800" dirty="0"/>
          </a:p>
        </p:txBody>
      </p:sp>
    </p:spTree>
    <p:extLst>
      <p:ext uri="{BB962C8B-B14F-4D97-AF65-F5344CB8AC3E}">
        <p14:creationId xmlns:p14="http://schemas.microsoft.com/office/powerpoint/2010/main" val="3202290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研究課題（１）</a:t>
            </a: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7</a:t>
            </a:fld>
            <a:endParaRPr kumimoji="1" lang="ja-JP" altLang="en-US" sz="1800" dirty="0"/>
          </a:p>
        </p:txBody>
      </p:sp>
      <p:sp>
        <p:nvSpPr>
          <p:cNvPr id="5"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チャット上でおこなう議論・ブレインストーミングの場合，意見やアイディアが多く投稿されるために情報が埋もれる問題がある．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情報の埋没を防ぐために何人かに分かれて議論などをおこなった場合，出てきた意見をまとめるのに時間がかかるという統合面での問題がある．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833226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研究課題（２）</a:t>
            </a: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8</a:t>
            </a:fld>
            <a:endParaRPr kumimoji="1" lang="ja-JP" altLang="en-US" sz="1800" dirty="0"/>
          </a:p>
        </p:txBody>
      </p:sp>
      <p:sp>
        <p:nvSpPr>
          <p:cNvPr id="5"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参加者にアイディアや意見を求めるため，人によっては一切発話しないなど，人によって参加度合いに差が出る事がある．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誰も発言しない場合，アイディアの創出に繋がらないという悪循環が発生する場合がある．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70642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60" y="1885950"/>
            <a:ext cx="7543800" cy="3983144"/>
          </a:xfrm>
        </p:spPr>
        <p:txBody>
          <a:bodyPr>
            <a:normAutofit/>
          </a:bodyPr>
          <a:lstStyle/>
          <a:p>
            <a:pPr lvl="1">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チャット上でのブレインストーミングで出たアイディアや意見の統合を支援するシステムの提案．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lnSpc>
                <a:spcPct val="150000"/>
              </a:lnSpc>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開発の現場で，問題に近いテーマ設定のブレインストーミングをおこない，出てきたアイディアをシステムで統合する．その情報を活用することで，問題の解決に繋がる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のではない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9</a:t>
            </a:fld>
            <a:endParaRPr kumimoji="1" lang="ja-JP" altLang="en-US" sz="1800" dirty="0"/>
          </a:p>
        </p:txBody>
      </p:sp>
    </p:spTree>
    <p:extLst>
      <p:ext uri="{BB962C8B-B14F-4D97-AF65-F5344CB8AC3E}">
        <p14:creationId xmlns:p14="http://schemas.microsoft.com/office/powerpoint/2010/main" val="2788653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51832</TotalTime>
  <Words>3214</Words>
  <Application>Microsoft Office PowerPoint</Application>
  <PresentationFormat>画面に合わせる (4:3)</PresentationFormat>
  <Paragraphs>412</Paragraphs>
  <Slides>41</Slides>
  <Notes>25</Notes>
  <HiddenSlides>15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41</vt:i4>
      </vt:variant>
    </vt:vector>
  </HeadingPairs>
  <TitlesOfParts>
    <vt:vector size="48" baseType="lpstr">
      <vt:lpstr>ＭＳ Ｐゴシック</vt:lpstr>
      <vt:lpstr>メイリオ</vt:lpstr>
      <vt:lpstr>Arial</vt:lpstr>
      <vt:lpstr>Calibri</vt:lpstr>
      <vt:lpstr>Calibri Light</vt:lpstr>
      <vt:lpstr>Wingdings</vt:lpstr>
      <vt:lpstr>レトロスペクト</vt:lpstr>
      <vt:lpstr>ブレインストーミングにおける 情報統合支援</vt:lpstr>
      <vt:lpstr>研究背景</vt:lpstr>
      <vt:lpstr>研究動機</vt:lpstr>
      <vt:lpstr>関連研究（１）</vt:lpstr>
      <vt:lpstr>関連研究（２）</vt:lpstr>
      <vt:lpstr>関連研究（３）</vt:lpstr>
      <vt:lpstr>研究課題（１）</vt:lpstr>
      <vt:lpstr>研究課題（２）</vt:lpstr>
      <vt:lpstr>研究目的</vt:lpstr>
      <vt:lpstr>研究のアプローチ</vt:lpstr>
      <vt:lpstr>提案システム図</vt:lpstr>
      <vt:lpstr>提案システムの流れ</vt:lpstr>
      <vt:lpstr>従来方式との比較</vt:lpstr>
      <vt:lpstr>実装（１）</vt:lpstr>
      <vt:lpstr>実装（２）</vt:lpstr>
      <vt:lpstr>実装（３）</vt:lpstr>
      <vt:lpstr>Word2Vec</vt:lpstr>
      <vt:lpstr>Doc2Vecで関連度抽出</vt:lpstr>
      <vt:lpstr>実験</vt:lpstr>
      <vt:lpstr>実験1概要</vt:lpstr>
      <vt:lpstr>実験1目的</vt:lpstr>
      <vt:lpstr>実験1手順</vt:lpstr>
      <vt:lpstr>実験1結果</vt:lpstr>
      <vt:lpstr>実験2概要</vt:lpstr>
      <vt:lpstr>実験2目的</vt:lpstr>
      <vt:lpstr>実験2手順</vt:lpstr>
      <vt:lpstr>今後の課題</vt:lpstr>
      <vt:lpstr>検証</vt:lpstr>
      <vt:lpstr>実験2目的</vt:lpstr>
      <vt:lpstr>設問内容</vt:lpstr>
      <vt:lpstr>設問内容</vt:lpstr>
      <vt:lpstr>実際の議論（会話）例</vt:lpstr>
      <vt:lpstr>実験概要</vt:lpstr>
      <vt:lpstr>実験手順</vt:lpstr>
      <vt:lpstr>議論をタグに置き換える例</vt:lpstr>
      <vt:lpstr>Slackで実装する時の問題</vt:lpstr>
      <vt:lpstr>本提案方式を利用する場合</vt:lpstr>
      <vt:lpstr>システムの流れ図</vt:lpstr>
      <vt:lpstr>実際の議論の例</vt:lpstr>
      <vt:lpstr>本研究のアプローチ</vt:lpstr>
      <vt:lpstr>関連研究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1958</cp:revision>
  <cp:lastPrinted>2017-07-26T00:46:45Z</cp:lastPrinted>
  <dcterms:created xsi:type="dcterms:W3CDTF">2017-04-05T05:56:34Z</dcterms:created>
  <dcterms:modified xsi:type="dcterms:W3CDTF">2017-12-06T04:21:51Z</dcterms:modified>
</cp:coreProperties>
</file>