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49"/>
  </p:notesMasterIdLst>
  <p:sldIdLst>
    <p:sldId id="258" r:id="rId2"/>
    <p:sldId id="257" r:id="rId3"/>
    <p:sldId id="307" r:id="rId4"/>
    <p:sldId id="296" r:id="rId5"/>
    <p:sldId id="308" r:id="rId6"/>
    <p:sldId id="266" r:id="rId7"/>
    <p:sldId id="309" r:id="rId8"/>
    <p:sldId id="298" r:id="rId9"/>
    <p:sldId id="306" r:id="rId10"/>
    <p:sldId id="322" r:id="rId11"/>
    <p:sldId id="304" r:id="rId12"/>
    <p:sldId id="292" r:id="rId13"/>
    <p:sldId id="323" r:id="rId14"/>
    <p:sldId id="273" r:id="rId15"/>
    <p:sldId id="287" r:id="rId16"/>
    <p:sldId id="305" r:id="rId17"/>
    <p:sldId id="311" r:id="rId18"/>
    <p:sldId id="293" r:id="rId19"/>
    <p:sldId id="328" r:id="rId20"/>
    <p:sldId id="324" r:id="rId21"/>
    <p:sldId id="294" r:id="rId22"/>
    <p:sldId id="320" r:id="rId23"/>
    <p:sldId id="317" r:id="rId24"/>
    <p:sldId id="318" r:id="rId25"/>
    <p:sldId id="319" r:id="rId26"/>
    <p:sldId id="321" r:id="rId27"/>
    <p:sldId id="300" r:id="rId28"/>
    <p:sldId id="315" r:id="rId29"/>
    <p:sldId id="325" r:id="rId30"/>
    <p:sldId id="326" r:id="rId31"/>
    <p:sldId id="327" r:id="rId32"/>
    <p:sldId id="288" r:id="rId33"/>
    <p:sldId id="301" r:id="rId34"/>
    <p:sldId id="299" r:id="rId35"/>
    <p:sldId id="316" r:id="rId36"/>
    <p:sldId id="302" r:id="rId37"/>
    <p:sldId id="314" r:id="rId38"/>
    <p:sldId id="297" r:id="rId39"/>
    <p:sldId id="312" r:id="rId40"/>
    <p:sldId id="313" r:id="rId41"/>
    <p:sldId id="289" r:id="rId42"/>
    <p:sldId id="295" r:id="rId43"/>
    <p:sldId id="291" r:id="rId44"/>
    <p:sldId id="279" r:id="rId45"/>
    <p:sldId id="290" r:id="rId46"/>
    <p:sldId id="284" r:id="rId47"/>
    <p:sldId id="262" r:id="rId48"/>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51" autoAdjust="0"/>
    <p:restoredTop sz="68549" autoAdjust="0"/>
  </p:normalViewPr>
  <p:slideViewPr>
    <p:cSldViewPr snapToGrid="0">
      <p:cViewPr varScale="1">
        <p:scale>
          <a:sx n="67" d="100"/>
          <a:sy n="67" d="100"/>
        </p:scale>
        <p:origin x="348" y="72"/>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DF7DD382-5EFA-4787-97AE-0C78CEB55C69}" type="datetimeFigureOut">
              <a:rPr kumimoji="1" lang="ja-JP" altLang="en-US" smtClean="0"/>
              <a:t>2017/12/13</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E4F283CA-159D-4A17-A687-F1B0EF099FFB}" type="slidenum">
              <a:rPr kumimoji="1" lang="ja-JP" altLang="en-US" smtClean="0"/>
              <a:t>‹#›</a:t>
            </a:fld>
            <a:endParaRPr kumimoji="1" lang="ja-JP" altLang="en-US"/>
          </a:p>
        </p:txBody>
      </p:sp>
    </p:spTree>
    <p:extLst>
      <p:ext uri="{BB962C8B-B14F-4D97-AF65-F5344CB8AC3E}">
        <p14:creationId xmlns:p14="http://schemas.microsoft.com/office/powerpoint/2010/main" val="981981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a:t>
            </a:fld>
            <a:endParaRPr kumimoji="1" lang="ja-JP" altLang="en-US"/>
          </a:p>
        </p:txBody>
      </p:sp>
    </p:spTree>
    <p:extLst>
      <p:ext uri="{BB962C8B-B14F-4D97-AF65-F5344CB8AC3E}">
        <p14:creationId xmlns:p14="http://schemas.microsoft.com/office/powerpoint/2010/main" val="1775489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11</a:t>
            </a:fld>
            <a:endParaRPr kumimoji="1" lang="ja-JP" altLang="en-US"/>
          </a:p>
        </p:txBody>
      </p:sp>
    </p:spTree>
    <p:extLst>
      <p:ext uri="{BB962C8B-B14F-4D97-AF65-F5344CB8AC3E}">
        <p14:creationId xmlns:p14="http://schemas.microsoft.com/office/powerpoint/2010/main" val="3871799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12</a:t>
            </a:fld>
            <a:endParaRPr kumimoji="1" lang="ja-JP" altLang="en-US"/>
          </a:p>
        </p:txBody>
      </p:sp>
    </p:spTree>
    <p:extLst>
      <p:ext uri="{BB962C8B-B14F-4D97-AF65-F5344CB8AC3E}">
        <p14:creationId xmlns:p14="http://schemas.microsoft.com/office/powerpoint/2010/main" val="1396267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13</a:t>
            </a:fld>
            <a:endParaRPr kumimoji="1" lang="ja-JP" altLang="en-US"/>
          </a:p>
        </p:txBody>
      </p:sp>
    </p:spTree>
    <p:extLst>
      <p:ext uri="{BB962C8B-B14F-4D97-AF65-F5344CB8AC3E}">
        <p14:creationId xmlns:p14="http://schemas.microsoft.com/office/powerpoint/2010/main" val="524976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を利用した発言の関連度の抽出作業中</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14</a:t>
            </a:fld>
            <a:endParaRPr kumimoji="1" lang="ja-JP" altLang="en-US"/>
          </a:p>
        </p:txBody>
      </p:sp>
    </p:spTree>
    <p:extLst>
      <p:ext uri="{BB962C8B-B14F-4D97-AF65-F5344CB8AC3E}">
        <p14:creationId xmlns:p14="http://schemas.microsoft.com/office/powerpoint/2010/main" val="1327059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15</a:t>
            </a:fld>
            <a:endParaRPr kumimoji="1" lang="ja-JP" altLang="en-US"/>
          </a:p>
        </p:txBody>
      </p:sp>
    </p:spTree>
    <p:extLst>
      <p:ext uri="{BB962C8B-B14F-4D97-AF65-F5344CB8AC3E}">
        <p14:creationId xmlns:p14="http://schemas.microsoft.com/office/powerpoint/2010/main" val="1418164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16</a:t>
            </a:fld>
            <a:endParaRPr kumimoji="1" lang="ja-JP" altLang="en-US"/>
          </a:p>
        </p:txBody>
      </p:sp>
    </p:spTree>
    <p:extLst>
      <p:ext uri="{BB962C8B-B14F-4D97-AF65-F5344CB8AC3E}">
        <p14:creationId xmlns:p14="http://schemas.microsoft.com/office/powerpoint/2010/main" val="3517318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前回はカテゴリとタグという説明をしていたのですが</a:t>
            </a:r>
            <a:endParaRPr kumimoji="1" lang="en-US" altLang="ja-JP" dirty="0" smtClean="0"/>
          </a:p>
          <a:p>
            <a:r>
              <a:rPr kumimoji="1" lang="ja-JP" altLang="en-US" dirty="0" smtClean="0"/>
              <a:t>カテゴリというのは文章の内容の事でした　</a:t>
            </a:r>
            <a:endParaRPr kumimoji="1" lang="en-US" altLang="ja-JP" dirty="0" smtClean="0"/>
          </a:p>
          <a:p>
            <a:r>
              <a:rPr kumimoji="1" lang="ja-JP" altLang="en-US" dirty="0" smtClean="0"/>
              <a:t>したがって今やってるのはこの内容とタグという事です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17</a:t>
            </a:fld>
            <a:endParaRPr kumimoji="1" lang="ja-JP" altLang="en-US"/>
          </a:p>
        </p:txBody>
      </p:sp>
    </p:spTree>
    <p:extLst>
      <p:ext uri="{BB962C8B-B14F-4D97-AF65-F5344CB8AC3E}">
        <p14:creationId xmlns:p14="http://schemas.microsoft.com/office/powerpoint/2010/main" val="1037538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Doc2Vec</a:t>
            </a:r>
            <a:r>
              <a:rPr kumimoji="1" lang="ja-JP" altLang="en-US" dirty="0" smtClean="0"/>
              <a:t>で議論の関連度の抽出をしたいと思ったが</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18</a:t>
            </a:fld>
            <a:endParaRPr kumimoji="1" lang="ja-JP" altLang="en-US"/>
          </a:p>
        </p:txBody>
      </p:sp>
    </p:spTree>
    <p:extLst>
      <p:ext uri="{BB962C8B-B14F-4D97-AF65-F5344CB8AC3E}">
        <p14:creationId xmlns:p14="http://schemas.microsoft.com/office/powerpoint/2010/main" val="2018614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CBOW</a:t>
            </a:r>
            <a:r>
              <a:rPr kumimoji="1" lang="ja-JP" altLang="en-US" dirty="0" smtClean="0"/>
              <a:t>＝</a:t>
            </a:r>
            <a:r>
              <a:rPr kumimoji="1" lang="en-US" altLang="ja-JP" dirty="0" smtClean="0"/>
              <a:t>Continuous Bag of Words</a:t>
            </a:r>
            <a:r>
              <a:rPr kumimoji="1" lang="ja-JP" altLang="en-US" dirty="0" smtClean="0"/>
              <a:t>（ニューラルネットワーク）</a:t>
            </a:r>
            <a:endParaRPr kumimoji="1" lang="en-US" altLang="ja-JP" dirty="0" smtClean="0"/>
          </a:p>
          <a:p>
            <a:r>
              <a:rPr kumimoji="1" lang="ja-JP" altLang="en-US" dirty="0" smtClean="0"/>
              <a:t>ストップワードは、「私“は”」「彼“が”」というはや</a:t>
            </a:r>
            <a:r>
              <a:rPr kumimoji="1" lang="ja-JP" altLang="en-US" dirty="0" err="1" smtClean="0"/>
              <a:t>がの</a:t>
            </a:r>
            <a:r>
              <a:rPr kumimoji="1" lang="ja-JP" altLang="en-US" dirty="0" smtClean="0"/>
              <a:t>様な助詞のことです　これを</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20</a:t>
            </a:fld>
            <a:endParaRPr kumimoji="1" lang="ja-JP" altLang="en-US"/>
          </a:p>
        </p:txBody>
      </p:sp>
    </p:spTree>
    <p:extLst>
      <p:ext uri="{BB962C8B-B14F-4D97-AF65-F5344CB8AC3E}">
        <p14:creationId xmlns:p14="http://schemas.microsoft.com/office/powerpoint/2010/main" val="3277129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21</a:t>
            </a:fld>
            <a:endParaRPr kumimoji="1" lang="ja-JP" altLang="en-US"/>
          </a:p>
        </p:txBody>
      </p:sp>
    </p:spTree>
    <p:extLst>
      <p:ext uri="{BB962C8B-B14F-4D97-AF65-F5344CB8AC3E}">
        <p14:creationId xmlns:p14="http://schemas.microsoft.com/office/powerpoint/2010/main" val="21872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r>
              <a:rPr kumimoji="1" lang="ja-JP" altLang="en-US" dirty="0" smtClean="0"/>
              <a:t>メール、口頭、チャットツールなど</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2</a:t>
            </a:fld>
            <a:endParaRPr kumimoji="1" lang="ja-JP" altLang="en-US"/>
          </a:p>
        </p:txBody>
      </p:sp>
    </p:spTree>
    <p:extLst>
      <p:ext uri="{BB962C8B-B14F-4D97-AF65-F5344CB8AC3E}">
        <p14:creationId xmlns:p14="http://schemas.microsoft.com/office/powerpoint/2010/main" val="1025270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22</a:t>
            </a:fld>
            <a:endParaRPr kumimoji="1" lang="ja-JP" altLang="en-US"/>
          </a:p>
        </p:txBody>
      </p:sp>
    </p:spTree>
    <p:extLst>
      <p:ext uri="{BB962C8B-B14F-4D97-AF65-F5344CB8AC3E}">
        <p14:creationId xmlns:p14="http://schemas.microsoft.com/office/powerpoint/2010/main" val="1050731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26</a:t>
            </a:fld>
            <a:endParaRPr kumimoji="1" lang="ja-JP" altLang="en-US"/>
          </a:p>
        </p:txBody>
      </p:sp>
    </p:spTree>
    <p:extLst>
      <p:ext uri="{BB962C8B-B14F-4D97-AF65-F5344CB8AC3E}">
        <p14:creationId xmlns:p14="http://schemas.microsoft.com/office/powerpoint/2010/main" val="3700536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内容からアイディアと判定出来ないので、タグでアイディアを用意しておいて，そのタグの数から算出する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発言数は今回発言セットが</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なの</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だと考えています</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チャット以外を利用したかどうかも評価に含めたいと考えています</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解決方法は導出できたのか、できていないのか、全員一致でいきなり導出されたのか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誰かの反対や疑問がありながらも導出されたのかなどを考えています</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30</a:t>
            </a:fld>
            <a:endParaRPr kumimoji="1" lang="ja-JP" altLang="en-US"/>
          </a:p>
        </p:txBody>
      </p:sp>
    </p:spTree>
    <p:extLst>
      <p:ext uri="{BB962C8B-B14F-4D97-AF65-F5344CB8AC3E}">
        <p14:creationId xmlns:p14="http://schemas.microsoft.com/office/powerpoint/2010/main" val="1989543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33</a:t>
            </a:fld>
            <a:endParaRPr kumimoji="1" lang="ja-JP" altLang="en-US"/>
          </a:p>
        </p:txBody>
      </p:sp>
    </p:spTree>
    <p:extLst>
      <p:ext uri="{BB962C8B-B14F-4D97-AF65-F5344CB8AC3E}">
        <p14:creationId xmlns:p14="http://schemas.microsoft.com/office/powerpoint/2010/main" val="27950973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特定のタグに多く登場する人物は，その分野でアドバイスをしてくれる人物，</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不特定のタグに登場する人物は指導的な人物として抽出出来るのではないか．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38</a:t>
            </a:fld>
            <a:endParaRPr kumimoji="1" lang="ja-JP" altLang="en-US"/>
          </a:p>
        </p:txBody>
      </p:sp>
    </p:spTree>
    <p:extLst>
      <p:ext uri="{BB962C8B-B14F-4D97-AF65-F5344CB8AC3E}">
        <p14:creationId xmlns:p14="http://schemas.microsoft.com/office/powerpoint/2010/main" val="3193027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42</a:t>
            </a:fld>
            <a:endParaRPr kumimoji="1" lang="ja-JP" altLang="en-US"/>
          </a:p>
        </p:txBody>
      </p:sp>
    </p:spTree>
    <p:extLst>
      <p:ext uri="{BB962C8B-B14F-4D97-AF65-F5344CB8AC3E}">
        <p14:creationId xmlns:p14="http://schemas.microsoft.com/office/powerpoint/2010/main" val="37996193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nSpc>
                <a:spcPct val="100000"/>
              </a:lnSpc>
              <a:buFont typeface="Wingdings" panose="05000000000000000000" pitchFamily="2" charset="2"/>
              <a:buChar char="l"/>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発言者の内容を理解したら，聞き手が物理ボタンを押す</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物理ボタンが押されたら，発言者とホワイトボードを撮影，</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データベースに記録する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データベースに保存した上で，チャットシステムに押された数と画像を投稿する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44</a:t>
            </a:fld>
            <a:endParaRPr kumimoji="1" lang="ja-JP" altLang="en-US"/>
          </a:p>
        </p:txBody>
      </p:sp>
    </p:spTree>
    <p:extLst>
      <p:ext uri="{BB962C8B-B14F-4D97-AF65-F5344CB8AC3E}">
        <p14:creationId xmlns:p14="http://schemas.microsoft.com/office/powerpoint/2010/main" val="249410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上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e</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ラーニングでの振り返り学習向けにオンライン上でホワイトボードとチャットを連携させるシステムの構築．</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dirty="0" smtClean="0"/>
          </a:p>
          <a:p>
            <a:r>
              <a:rPr kumimoji="1" lang="ja-JP" altLang="en-US" dirty="0" smtClean="0"/>
              <a:t>下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動画でホワイトボードを撮影，下線部が引かれた文字部分について，時間軸に合わせて動画と合わせて提示するシステム</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47</a:t>
            </a:fld>
            <a:endParaRPr kumimoji="1" lang="ja-JP" altLang="en-US"/>
          </a:p>
        </p:txBody>
      </p:sp>
    </p:spTree>
    <p:extLst>
      <p:ext uri="{BB962C8B-B14F-4D97-AF65-F5344CB8AC3E}">
        <p14:creationId xmlns:p14="http://schemas.microsoft.com/office/powerpoint/2010/main" val="1192892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チャットや議論の支援に関する研究が多く行われてきています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3</a:t>
            </a:fld>
            <a:endParaRPr kumimoji="1" lang="ja-JP" altLang="en-US"/>
          </a:p>
        </p:txBody>
      </p:sp>
    </p:spTree>
    <p:extLst>
      <p:ext uri="{BB962C8B-B14F-4D97-AF65-F5344CB8AC3E}">
        <p14:creationId xmlns:p14="http://schemas.microsoft.com/office/powerpoint/2010/main" val="1134312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議論の関連研究です。</a:t>
            </a:r>
            <a:r>
              <a:rPr kumimoji="1" lang="en-US" altLang="ja-JP" dirty="0" smtClean="0"/>
              <a:t>1</a:t>
            </a:r>
            <a:r>
              <a:rPr kumimoji="1" lang="ja-JP" altLang="en-US" dirty="0" smtClean="0"/>
              <a:t>の研究は、対面式会議を総括的に支援する知識活動支援システムの研究と開発を行うものです。会議コンテンツの再利用という部分で、全ての議論データを計算機で分類するのは厳しいという事から、マーキングやタグという手法を利用して会議コンテンツを収集し、振り返られる様にしていました。</a:t>
            </a:r>
            <a:r>
              <a:rPr kumimoji="1" lang="en-US" altLang="ja-JP" dirty="0" smtClean="0"/>
              <a:t>2</a:t>
            </a:r>
            <a:r>
              <a:rPr kumimoji="1" lang="ja-JP" altLang="en-US" dirty="0" smtClean="0"/>
              <a:t>の研究では、掲示板での議論から専門性やコミュニケーション能力、議論を仕切る能力を</a:t>
            </a:r>
            <a:r>
              <a:rPr kumimoji="1" lang="en-US" altLang="ja-JP" dirty="0" smtClean="0"/>
              <a:t>IDF</a:t>
            </a:r>
            <a:r>
              <a:rPr kumimoji="1" lang="ja-JP" altLang="en-US" dirty="0" smtClean="0"/>
              <a:t>や</a:t>
            </a:r>
            <a:r>
              <a:rPr kumimoji="1" lang="en-US" altLang="ja-JP" dirty="0" smtClean="0"/>
              <a:t>IDF</a:t>
            </a:r>
            <a:r>
              <a:rPr kumimoji="1" lang="ja-JP" altLang="en-US" dirty="0" smtClean="0"/>
              <a:t>を拡張する方式を利用して推定するという内容で、能力推定に有用であるという結論が得られていました。</a:t>
            </a:r>
            <a:r>
              <a:rPr kumimoji="1" lang="en-US" altLang="ja-JP" dirty="0" smtClean="0"/>
              <a:t>3</a:t>
            </a:r>
            <a:r>
              <a:rPr kumimoji="1" lang="ja-JP" altLang="en-US" dirty="0" smtClean="0"/>
              <a:t>の研究では従来研究で用いられていた議論における</a:t>
            </a:r>
            <a:r>
              <a:rPr kumimoji="1" lang="en-US" altLang="ja-JP" dirty="0" smtClean="0"/>
              <a:t>6</a:t>
            </a:r>
            <a:r>
              <a:rPr kumimoji="1" lang="ja-JP" altLang="en-US" dirty="0" smtClean="0"/>
              <a:t>種類の役割（</a:t>
            </a:r>
            <a:r>
              <a:rPr lang="en-US" altLang="ja-JP" dirty="0" smtClean="0"/>
              <a:t>Celebrity, Newbie, Flamer, Lurker, Flamer, Troll, </a:t>
            </a:r>
            <a:r>
              <a:rPr lang="en-US" altLang="ja-JP" dirty="0" err="1" smtClean="0"/>
              <a:t>Ranter</a:t>
            </a:r>
            <a:r>
              <a:rPr lang="ja-JP" altLang="en-US" dirty="0" smtClean="0"/>
              <a:t>）</a:t>
            </a:r>
            <a:r>
              <a:rPr kumimoji="1" lang="ja-JP" altLang="en-US" dirty="0" smtClean="0"/>
              <a:t>を利用し、オンライン議論の分析をするという研究で、</a:t>
            </a:r>
            <a:r>
              <a:rPr kumimoji="1" lang="en-US" altLang="ja-JP" dirty="0" smtClean="0"/>
              <a:t>Wikipedia</a:t>
            </a:r>
            <a:r>
              <a:rPr kumimoji="1" lang="ja-JP" altLang="en-US" dirty="0" smtClean="0"/>
              <a:t>日本語版のノートページの議論を実験に利用し、否定的参加者が議論の妥当性に影響を与えているとまとめていました。</a:t>
            </a:r>
            <a:endParaRPr kumimoji="1" lang="en-US" altLang="ja-JP" dirty="0" smtClean="0"/>
          </a:p>
          <a:p>
            <a:r>
              <a:rPr kumimoji="1" lang="en-US" altLang="ja-JP" dirty="0" smtClean="0"/>
              <a:t>4</a:t>
            </a:r>
            <a:r>
              <a:rPr kumimoji="1" lang="ja-JP" altLang="en-US" dirty="0" smtClean="0"/>
              <a:t>の研究では、議論内容を構造化して概要をつかめるようにすることで議論の理解を支援するという内容で、係り受け構造を利用しランダムフォレストという高精度の分類・予測を実現する機械学習アルゴリズムで分類・学習し、高い適合率・再現率を示せたという内容でした。</a:t>
            </a:r>
            <a:endParaRPr kumimoji="1" lang="en-US" altLang="ja-JP" dirty="0" smtClean="0"/>
          </a:p>
          <a:p>
            <a:endParaRPr kumimoji="1" lang="ja-JP" altLang="en-US"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4</a:t>
            </a:fld>
            <a:endParaRPr kumimoji="1" lang="ja-JP" altLang="en-US"/>
          </a:p>
        </p:txBody>
      </p:sp>
    </p:spTree>
    <p:extLst>
      <p:ext uri="{BB962C8B-B14F-4D97-AF65-F5344CB8AC3E}">
        <p14:creationId xmlns:p14="http://schemas.microsoft.com/office/powerpoint/2010/main" val="294467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また、ブレインストーミングに関する研究が盛んであり、ブレインストーミングでのアイディア創出の支援を目的とするものや、発言を促すようなシステムなどがあります。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5</a:t>
            </a:fld>
            <a:endParaRPr kumimoji="1" lang="ja-JP" altLang="en-US"/>
          </a:p>
        </p:txBody>
      </p:sp>
    </p:spTree>
    <p:extLst>
      <p:ext uri="{BB962C8B-B14F-4D97-AF65-F5344CB8AC3E}">
        <p14:creationId xmlns:p14="http://schemas.microsoft.com/office/powerpoint/2010/main" val="524085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また，会議や議論に関する関連研究では，システムを利用することで議論や会議に良い影響が出ることが明らかになっているが，良い影響が出た会議や議論の内容の統合はいまだ課題と</a:t>
            </a:r>
            <a:r>
              <a:rPr kumimoji="1" lang="ja-JP" altLang="en-US" smtClean="0"/>
              <a:t>なっています．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6</a:t>
            </a:fld>
            <a:endParaRPr kumimoji="1" lang="ja-JP" altLang="en-US"/>
          </a:p>
        </p:txBody>
      </p:sp>
    </p:spTree>
    <p:extLst>
      <p:ext uri="{BB962C8B-B14F-4D97-AF65-F5344CB8AC3E}">
        <p14:creationId xmlns:p14="http://schemas.microsoft.com/office/powerpoint/2010/main" val="2124588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7</a:t>
            </a:fld>
            <a:endParaRPr kumimoji="1" lang="ja-JP" altLang="en-US"/>
          </a:p>
        </p:txBody>
      </p:sp>
    </p:spTree>
    <p:extLst>
      <p:ext uri="{BB962C8B-B14F-4D97-AF65-F5344CB8AC3E}">
        <p14:creationId xmlns:p14="http://schemas.microsoft.com/office/powerpoint/2010/main" val="4222124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・解決してどうしたいのか</a:t>
            </a:r>
            <a:endParaRPr kumimoji="1" lang="en-US" altLang="ja-JP" dirty="0" smtClean="0"/>
          </a:p>
          <a:p>
            <a:r>
              <a:rPr kumimoji="1" lang="ja-JP" altLang="en-US" dirty="0" smtClean="0"/>
              <a:t>・解決するとどんな感じになるのか</a:t>
            </a:r>
            <a:endParaRPr kumimoji="1" lang="en-US" altLang="ja-JP" dirty="0" smtClean="0"/>
          </a:p>
          <a:p>
            <a:r>
              <a:rPr kumimoji="1" lang="ja-JP" altLang="en-US" dirty="0" smtClean="0"/>
              <a:t>・使わない場合とくらべてどうしたいのか</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8</a:t>
            </a:fld>
            <a:endParaRPr kumimoji="1" lang="ja-JP" altLang="en-US"/>
          </a:p>
        </p:txBody>
      </p:sp>
    </p:spTree>
    <p:extLst>
      <p:ext uri="{BB962C8B-B14F-4D97-AF65-F5344CB8AC3E}">
        <p14:creationId xmlns:p14="http://schemas.microsoft.com/office/powerpoint/2010/main" val="306112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そのカテゴリに関連する発言・議論を推薦する．</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9</a:t>
            </a:fld>
            <a:endParaRPr kumimoji="1" lang="ja-JP" altLang="en-US"/>
          </a:p>
        </p:txBody>
      </p:sp>
    </p:spTree>
    <p:extLst>
      <p:ext uri="{BB962C8B-B14F-4D97-AF65-F5344CB8AC3E}">
        <p14:creationId xmlns:p14="http://schemas.microsoft.com/office/powerpoint/2010/main" val="91806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61E77A9-A63C-403F-AFF0-339AF2A3EF1F}" type="datetime1">
              <a:rPr kumimoji="1" lang="ja-JP" altLang="en-US" smtClean="0"/>
              <a:t>2017/12/13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751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F656BD2-A6D6-4397-A50C-039B80AA6CA9}" type="datetime1">
              <a:rPr kumimoji="1" lang="ja-JP" altLang="en-US" smtClean="0"/>
              <a:t>2017/12/13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208764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2E7CC1E-32A9-44C8-AC4E-68ECAC0C7436}" type="datetime1">
              <a:rPr kumimoji="1" lang="ja-JP" altLang="en-US" smtClean="0"/>
              <a:t>2017/12/13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2181925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B482A0A-5145-45C3-9B8D-9BE512E63FE0}" type="datetime1">
              <a:rPr kumimoji="1" lang="ja-JP" altLang="en-US" smtClean="0"/>
              <a:t>2017/12/13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41836158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91BBD68-D4C6-4169-87DA-22DB835F22AD}" type="datetime1">
              <a:rPr kumimoji="1" lang="ja-JP" altLang="en-US" smtClean="0"/>
              <a:t>2017/12/13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845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449DBA1-60A1-40C5-BA25-970A86745DE4}" type="datetime1">
              <a:rPr kumimoji="1" lang="ja-JP" altLang="en-US" smtClean="0"/>
              <a:t>2017/12/13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1390478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F9112DF-924B-45A0-95A1-460D63802CA0}" type="datetime1">
              <a:rPr kumimoji="1" lang="ja-JP" altLang="en-US" smtClean="0"/>
              <a:t>2017/12/13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3764583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9F5C7DD-2E0F-4F59-BE2B-E05EEC705CE4}" type="datetime1">
              <a:rPr kumimoji="1" lang="ja-JP" altLang="en-US" smtClean="0"/>
              <a:t>2017/12/13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216695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B8E2AE3-4CBF-4464-8509-56352FC86D60}" type="datetime1">
              <a:rPr kumimoji="1" lang="ja-JP" altLang="en-US" smtClean="0"/>
              <a:t>2017/12/13</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3839634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0BDB4EDE-D972-4C22-846D-6EEA4AA07266}" type="datetime1">
              <a:rPr kumimoji="1" lang="ja-JP" altLang="en-US" smtClean="0"/>
              <a:t>2017/12/13</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1428436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6A1A941-05F6-4FFF-A920-018F974FD52B}" type="datetime1">
              <a:rPr kumimoji="1" lang="ja-JP" altLang="en-US" smtClean="0"/>
              <a:t>2017/12/13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1509919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6485AE3-82CC-44B9-9EC6-A17EE9F75CE2}" type="datetime1">
              <a:rPr kumimoji="1" lang="ja-JP" altLang="en-US" smtClean="0"/>
              <a:t>2017/12/13</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95FE7068-0EB7-48D5-A1FD-50DB69D733E4}" type="slidenum">
              <a:rPr lang="ja-JP" altLang="en-US" smtClean="0"/>
              <a:pPr/>
              <a:t>‹#›</a:t>
            </a:fld>
            <a:endParaRPr lang="ja-JP" alt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33395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jpe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70021" y="1511177"/>
            <a:ext cx="7951421" cy="2852737"/>
          </a:xfrm>
        </p:spPr>
        <p:txBody>
          <a:bodyPr>
            <a:normAutofit/>
          </a:bodyPr>
          <a:lstStyle/>
          <a:p>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技術系チャットを利用したブレインストーミングを対象とした情報統合</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プレースホルダー 4"/>
          <p:cNvSpPr>
            <a:spLocks noGrp="1"/>
          </p:cNvSpPr>
          <p:nvPr>
            <p:ph type="body" idx="1"/>
          </p:nvPr>
        </p:nvSpPr>
        <p:spPr>
          <a:xfrm>
            <a:off x="770021" y="4500483"/>
            <a:ext cx="7886700" cy="1500187"/>
          </a:xfrm>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学籍番号：</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1421030</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氏名：石川 俊明</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指導教員：鷹野孝</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典 准教授</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スライド番号プレースホルダー 4"/>
          <p:cNvSpPr txBox="1">
            <a:spLocks/>
          </p:cNvSpPr>
          <p:nvPr/>
        </p:nvSpPr>
        <p:spPr>
          <a:xfrm>
            <a:off x="7425344" y="6459786"/>
            <a:ext cx="984019"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050" kern="1200">
                <a:solidFill>
                  <a:srgbClr val="FFFFFF"/>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1800" dirty="0" smtClean="0"/>
              <a:t>1</a:t>
            </a:r>
            <a:endParaRPr lang="ja-JP" altLang="en-US" sz="1800" dirty="0"/>
          </a:p>
        </p:txBody>
      </p:sp>
    </p:spTree>
    <p:extLst>
      <p:ext uri="{BB962C8B-B14F-4D97-AF65-F5344CB8AC3E}">
        <p14:creationId xmlns:p14="http://schemas.microsoft.com/office/powerpoint/2010/main" val="2049729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提案システム図</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10</a:t>
            </a:fld>
            <a:endParaRPr kumimoji="1" lang="ja-JP" altLang="en-US" sz="1800" dirty="0"/>
          </a:p>
        </p:txBody>
      </p:sp>
      <p:sp>
        <p:nvSpPr>
          <p:cNvPr id="5" name="テキスト ボックス 4"/>
          <p:cNvSpPr txBox="1"/>
          <p:nvPr/>
        </p:nvSpPr>
        <p:spPr>
          <a:xfrm>
            <a:off x="4400728" y="3062280"/>
            <a:ext cx="1312603" cy="276999"/>
          </a:xfrm>
          <a:prstGeom prst="rect">
            <a:avLst/>
          </a:prstGeom>
          <a:noFill/>
        </p:spPr>
        <p:txBody>
          <a:bodyPr wrap="square" rtlCol="0">
            <a:spAutoFit/>
          </a:bodyPr>
          <a:lstStyle/>
          <a:p>
            <a:pPr algn="ct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発言を記録</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 name="グループ化 5"/>
          <p:cNvGrpSpPr/>
          <p:nvPr/>
        </p:nvGrpSpPr>
        <p:grpSpPr>
          <a:xfrm>
            <a:off x="5774010" y="2543415"/>
            <a:ext cx="1102383" cy="1120409"/>
            <a:chOff x="3591113" y="3610659"/>
            <a:chExt cx="1469843" cy="1493874"/>
          </a:xfrm>
        </p:grpSpPr>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4947" y="3610659"/>
              <a:ext cx="854780" cy="854779"/>
            </a:xfrm>
            <a:prstGeom prst="rect">
              <a:avLst/>
            </a:prstGeom>
          </p:spPr>
        </p:pic>
        <p:sp>
          <p:nvSpPr>
            <p:cNvPr id="8" name="テキスト ボックス 7"/>
            <p:cNvSpPr txBox="1"/>
            <p:nvPr/>
          </p:nvSpPr>
          <p:spPr>
            <a:xfrm>
              <a:off x="3591113" y="4488981"/>
              <a:ext cx="1469843" cy="615552"/>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議論内容</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データベース</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0" name="右矢印 9"/>
          <p:cNvSpPr/>
          <p:nvPr/>
        </p:nvSpPr>
        <p:spPr>
          <a:xfrm rot="5400000">
            <a:off x="6799885" y="4299272"/>
            <a:ext cx="295135" cy="25054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1" name="テキスト ボックス 10"/>
          <p:cNvSpPr txBox="1"/>
          <p:nvPr/>
        </p:nvSpPr>
        <p:spPr>
          <a:xfrm>
            <a:off x="7189245" y="4710885"/>
            <a:ext cx="1220118" cy="577081"/>
          </a:xfrm>
          <a:prstGeom prst="rect">
            <a:avLst/>
          </a:prstGeom>
          <a:noFill/>
        </p:spPr>
        <p:txBody>
          <a:bodyPr wrap="square" rtlCol="0">
            <a:spAutoFit/>
          </a:bodyPr>
          <a:lstStyle/>
          <a:p>
            <a:pPr algn="ct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記録された情報をオンラインで共有</a:t>
            </a:r>
            <a:endParaRPr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2" name="グループ化 11"/>
          <p:cNvGrpSpPr/>
          <p:nvPr/>
        </p:nvGrpSpPr>
        <p:grpSpPr>
          <a:xfrm>
            <a:off x="733271" y="1908488"/>
            <a:ext cx="3879189" cy="2368489"/>
            <a:chOff x="1159590" y="1464510"/>
            <a:chExt cx="4507554" cy="2601396"/>
          </a:xfrm>
        </p:grpSpPr>
        <p:grpSp>
          <p:nvGrpSpPr>
            <p:cNvPr id="13" name="グループ化 12"/>
            <p:cNvGrpSpPr/>
            <p:nvPr/>
          </p:nvGrpSpPr>
          <p:grpSpPr>
            <a:xfrm>
              <a:off x="1480698" y="2113288"/>
              <a:ext cx="947451" cy="1242887"/>
              <a:chOff x="1281380" y="3740727"/>
              <a:chExt cx="947451" cy="1242887"/>
            </a:xfrm>
          </p:grpSpPr>
          <p:pic>
            <p:nvPicPr>
              <p:cNvPr id="24" name="図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380" y="3740727"/>
                <a:ext cx="820772" cy="820772"/>
              </a:xfrm>
              <a:prstGeom prst="rect">
                <a:avLst/>
              </a:prstGeom>
            </p:spPr>
          </p:pic>
          <p:sp>
            <p:nvSpPr>
              <p:cNvPr id="25" name="テキスト ボックス 24"/>
              <p:cNvSpPr txBox="1"/>
              <p:nvPr/>
            </p:nvSpPr>
            <p:spPr>
              <a:xfrm>
                <a:off x="1298333" y="4583505"/>
                <a:ext cx="930498" cy="400109"/>
              </a:xfrm>
              <a:prstGeom prst="rect">
                <a:avLst/>
              </a:prstGeom>
              <a:noFill/>
            </p:spPr>
            <p:txBody>
              <a:bodyPr wrap="square" rtlCol="0">
                <a:spAutoFit/>
              </a:bodyPr>
              <a:lstStyle/>
              <a:p>
                <a:r>
                  <a:rPr lang="ja-JP" altLang="en-US" sz="1350" dirty="0">
                    <a:latin typeface="メイリオ" panose="020B0604030504040204" pitchFamily="50" charset="-128"/>
                    <a:ea typeface="メイリオ" panose="020B0604030504040204" pitchFamily="50" charset="-128"/>
                    <a:cs typeface="メイリオ" panose="020B0604030504040204" pitchFamily="50" charset="-128"/>
                  </a:rPr>
                  <a:t>発言者</a:t>
                </a:r>
              </a:p>
            </p:txBody>
          </p:sp>
        </p:grpSp>
        <p:sp>
          <p:nvSpPr>
            <p:cNvPr id="14" name="テキスト ボックス 13"/>
            <p:cNvSpPr txBox="1"/>
            <p:nvPr/>
          </p:nvSpPr>
          <p:spPr>
            <a:xfrm>
              <a:off x="2728982" y="2025911"/>
              <a:ext cx="1608665" cy="507063"/>
            </a:xfrm>
            <a:prstGeom prst="rect">
              <a:avLst/>
            </a:prstGeom>
            <a:noFill/>
          </p:spPr>
          <p:txBody>
            <a:bodyPr wrap="square" rtlCol="0">
              <a:spAutoFit/>
            </a:bodyPr>
            <a:lstStyle/>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口頭＋資料</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で</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アイディアなど</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2280410" y="2960630"/>
              <a:ext cx="2289308" cy="304238"/>
            </a:xfrm>
            <a:prstGeom prst="rect">
              <a:avLst/>
            </a:prstGeom>
            <a:noFill/>
          </p:spPr>
          <p:txBody>
            <a:bodyPr wrap="square" rtlCol="0">
              <a:spAutoFit/>
            </a:bodyPr>
            <a:lstStyle/>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アイディアに対する考え</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右矢印 15"/>
            <p:cNvSpPr/>
            <p:nvPr/>
          </p:nvSpPr>
          <p:spPr>
            <a:xfrm>
              <a:off x="2914967" y="2520170"/>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7" name="右矢印 16"/>
            <p:cNvSpPr/>
            <p:nvPr/>
          </p:nvSpPr>
          <p:spPr>
            <a:xfrm rot="10800000">
              <a:off x="2856003" y="3220404"/>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8" name="グループ化 17"/>
            <p:cNvGrpSpPr/>
            <p:nvPr/>
          </p:nvGrpSpPr>
          <p:grpSpPr>
            <a:xfrm>
              <a:off x="4033412" y="2158398"/>
              <a:ext cx="1164705" cy="1127259"/>
              <a:chOff x="6613682" y="1817976"/>
              <a:chExt cx="1164705" cy="1127259"/>
            </a:xfrm>
          </p:grpSpPr>
          <p:pic>
            <p:nvPicPr>
              <p:cNvPr id="22" name="図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13682" y="1817976"/>
                <a:ext cx="766481" cy="766480"/>
              </a:xfrm>
              <a:prstGeom prst="rect">
                <a:avLst/>
              </a:prstGeom>
            </p:spPr>
          </p:pic>
          <p:sp>
            <p:nvSpPr>
              <p:cNvPr id="23" name="テキスト ボックス 22"/>
              <p:cNvSpPr txBox="1"/>
              <p:nvPr/>
            </p:nvSpPr>
            <p:spPr>
              <a:xfrm>
                <a:off x="6921372" y="2615644"/>
                <a:ext cx="857015" cy="329591"/>
              </a:xfrm>
              <a:prstGeom prst="rect">
                <a:avLst/>
              </a:prstGeom>
              <a:noFill/>
            </p:spPr>
            <p:txBody>
              <a:bodyPr wrap="square" rtlCol="0">
                <a:spAutoFit/>
              </a:bodyPr>
              <a:lstStyle/>
              <a:p>
                <a:r>
                  <a:rPr lang="ja-JP" altLang="en-US" sz="1350" dirty="0">
                    <a:latin typeface="メイリオ" panose="020B0604030504040204" pitchFamily="50" charset="-128"/>
                    <a:ea typeface="メイリオ" panose="020B0604030504040204" pitchFamily="50" charset="-128"/>
                    <a:cs typeface="メイリオ" panose="020B0604030504040204" pitchFamily="50" charset="-128"/>
                  </a:rPr>
                  <a:t>聞き手</a:t>
                </a:r>
              </a:p>
            </p:txBody>
          </p:sp>
        </p:grpSp>
        <p:sp>
          <p:nvSpPr>
            <p:cNvPr id="19" name="正方形/長方形 18"/>
            <p:cNvSpPr/>
            <p:nvPr/>
          </p:nvSpPr>
          <p:spPr>
            <a:xfrm>
              <a:off x="1266940" y="1794726"/>
              <a:ext cx="4292856" cy="22711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0" name="正方形/長方形 19"/>
            <p:cNvSpPr/>
            <p:nvPr/>
          </p:nvSpPr>
          <p:spPr>
            <a:xfrm>
              <a:off x="1159590" y="3714016"/>
              <a:ext cx="4507554" cy="304238"/>
            </a:xfrm>
            <a:prstGeom prst="rect">
              <a:avLst/>
            </a:prstGeom>
          </p:spPr>
          <p:txBody>
            <a:bodyPr wrap="square">
              <a:spAutoFit/>
            </a:bodyPr>
            <a:lstStyle/>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資料＝ホワイトボードやパワーポイントなどの媒体</a:t>
              </a:r>
              <a:endParaRPr lang="ja-JP" altLang="en-US" sz="1200" dirty="0"/>
            </a:p>
          </p:txBody>
        </p:sp>
        <p:sp>
          <p:nvSpPr>
            <p:cNvPr id="21" name="テキスト ボックス 20"/>
            <p:cNvSpPr txBox="1"/>
            <p:nvPr/>
          </p:nvSpPr>
          <p:spPr>
            <a:xfrm>
              <a:off x="2254728" y="1464510"/>
              <a:ext cx="2674374" cy="329591"/>
            </a:xfrm>
            <a:prstGeom prst="rect">
              <a:avLst/>
            </a:prstGeom>
            <a:noFill/>
          </p:spPr>
          <p:txBody>
            <a:bodyPr wrap="square" rtlCol="0">
              <a:spAutoFit/>
            </a:bodyPr>
            <a:lstStyle/>
            <a:p>
              <a:r>
                <a:rPr lang="ja-JP" altLang="en-US" sz="1350" b="1"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a:t>
              </a:r>
              <a:endParaRPr lang="ja-JP" altLang="en-US" sz="135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26" name="グループ化 25"/>
          <p:cNvGrpSpPr/>
          <p:nvPr/>
        </p:nvGrpSpPr>
        <p:grpSpPr>
          <a:xfrm>
            <a:off x="7056420" y="2528883"/>
            <a:ext cx="1140247" cy="1134624"/>
            <a:chOff x="3466042" y="3770130"/>
            <a:chExt cx="1520329" cy="1512829"/>
          </a:xfrm>
        </p:grpSpPr>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8817" y="3770130"/>
              <a:ext cx="854778" cy="854778"/>
            </a:xfrm>
            <a:prstGeom prst="rect">
              <a:avLst/>
            </a:prstGeom>
          </p:spPr>
        </p:pic>
        <p:sp>
          <p:nvSpPr>
            <p:cNvPr id="28" name="テキスト ボックス 27"/>
            <p:cNvSpPr txBox="1"/>
            <p:nvPr/>
          </p:nvSpPr>
          <p:spPr>
            <a:xfrm>
              <a:off x="3466042" y="4667407"/>
              <a:ext cx="1520329" cy="615552"/>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議論タグ</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データベース</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9" name="右矢印 28"/>
          <p:cNvSpPr/>
          <p:nvPr/>
        </p:nvSpPr>
        <p:spPr>
          <a:xfrm>
            <a:off x="4846076" y="3268033"/>
            <a:ext cx="409092" cy="23380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0" name="正方形/長方形 29"/>
          <p:cNvSpPr/>
          <p:nvPr/>
        </p:nvSpPr>
        <p:spPr>
          <a:xfrm>
            <a:off x="5736089" y="3657275"/>
            <a:ext cx="2673274" cy="584775"/>
          </a:xfrm>
          <a:prstGeom prst="rect">
            <a:avLst/>
          </a:prstGeom>
        </p:spPr>
        <p:txBody>
          <a:bodyPr wrap="square">
            <a:spAutoFit/>
          </a:bodyPr>
          <a:lstStyle/>
          <a:p>
            <a:pPr marL="128585" indent="-128585">
              <a:buFont typeface="Arial" panose="020B0604020202020204" pitchFamily="34" charset="0"/>
              <a:buChar cha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タグ化した議論の分類</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128585" indent="-128585">
              <a:buFont typeface="Arial" panose="020B0604020202020204" pitchFamily="34" charset="0"/>
              <a:buChar cha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発言の類似度の抽出</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正方形/長方形 30"/>
          <p:cNvSpPr/>
          <p:nvPr/>
        </p:nvSpPr>
        <p:spPr>
          <a:xfrm>
            <a:off x="5593983" y="2220540"/>
            <a:ext cx="2752595" cy="19905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32" name="図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36495" y="4677513"/>
            <a:ext cx="621914" cy="621914"/>
          </a:xfrm>
          <a:prstGeom prst="rect">
            <a:avLst/>
          </a:prstGeom>
        </p:spPr>
      </p:pic>
      <p:pic>
        <p:nvPicPr>
          <p:cNvPr id="34" name="図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7626" y="2505324"/>
            <a:ext cx="659632" cy="697856"/>
          </a:xfrm>
          <a:prstGeom prst="rect">
            <a:avLst/>
          </a:prstGeom>
        </p:spPr>
      </p:pic>
    </p:spTree>
    <p:extLst>
      <p:ext uri="{BB962C8B-B14F-4D97-AF65-F5344CB8AC3E}">
        <p14:creationId xmlns:p14="http://schemas.microsoft.com/office/powerpoint/2010/main" val="2118836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提案システムの流れ</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11</a:t>
            </a:fld>
            <a:endParaRPr kumimoji="1" lang="ja-JP" altLang="en-US" dirty="0"/>
          </a:p>
        </p:txBody>
      </p:sp>
      <p:pic>
        <p:nvPicPr>
          <p:cNvPr id="37" name="図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580" y="1917861"/>
            <a:ext cx="706354" cy="747287"/>
          </a:xfrm>
          <a:prstGeom prst="rect">
            <a:avLst/>
          </a:prstGeom>
        </p:spPr>
      </p:pic>
      <p:sp>
        <p:nvSpPr>
          <p:cNvPr id="38" name="円形吹き出し 37"/>
          <p:cNvSpPr/>
          <p:nvPr/>
        </p:nvSpPr>
        <p:spPr>
          <a:xfrm>
            <a:off x="1573496" y="1881018"/>
            <a:ext cx="2910238" cy="899945"/>
          </a:xfrm>
          <a:prstGeom prst="wedgeEllipseCallout">
            <a:avLst>
              <a:gd name="adj1" fmla="val -44205"/>
              <a:gd name="adj2" fmla="val 53572"/>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考えたアイディアや意見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テキスト ボックス 38"/>
          <p:cNvSpPr txBox="1"/>
          <p:nvPr/>
        </p:nvSpPr>
        <p:spPr>
          <a:xfrm>
            <a:off x="1003656" y="2648472"/>
            <a:ext cx="1190321" cy="300082"/>
          </a:xfrm>
          <a:prstGeom prst="rect">
            <a:avLst/>
          </a:prstGeom>
          <a:noFill/>
        </p:spPr>
        <p:txBody>
          <a:bodyPr wrap="square" rtlCol="0">
            <a:spAutoFit/>
          </a:bodyPr>
          <a:lstStyle/>
          <a:p>
            <a:r>
              <a:rPr lang="ja-JP" altLang="en-US" sz="1350" dirty="0" smtClean="0">
                <a:latin typeface="メイリオ" panose="020B0604030504040204" pitchFamily="50" charset="-128"/>
                <a:ea typeface="メイリオ" panose="020B0604030504040204" pitchFamily="50" charset="-128"/>
                <a:cs typeface="メイリオ" panose="020B0604030504040204" pitchFamily="50" charset="-128"/>
              </a:rPr>
              <a:t>書き手</a:t>
            </a:r>
            <a:endParaRPr lang="ja-JP" altLang="en-US" sz="135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9197" y="1917861"/>
            <a:ext cx="706354" cy="747287"/>
          </a:xfrm>
          <a:prstGeom prst="rect">
            <a:avLst/>
          </a:prstGeom>
        </p:spPr>
      </p:pic>
      <p:sp>
        <p:nvSpPr>
          <p:cNvPr id="15" name="テキスト ボックス 14"/>
          <p:cNvSpPr txBox="1"/>
          <p:nvPr/>
        </p:nvSpPr>
        <p:spPr>
          <a:xfrm>
            <a:off x="7503411" y="2672875"/>
            <a:ext cx="808940" cy="300082"/>
          </a:xfrm>
          <a:prstGeom prst="rect">
            <a:avLst/>
          </a:prstGeom>
          <a:noFill/>
        </p:spPr>
        <p:txBody>
          <a:bodyPr wrap="square" rtlCol="0">
            <a:spAutoFit/>
          </a:bodyPr>
          <a:lstStyle/>
          <a:p>
            <a:r>
              <a:rPr lang="ja-JP" altLang="en-US" sz="1350" dirty="0" smtClean="0">
                <a:latin typeface="メイリオ" panose="020B0604030504040204" pitchFamily="50" charset="-128"/>
                <a:ea typeface="メイリオ" panose="020B0604030504040204" pitchFamily="50" charset="-128"/>
                <a:cs typeface="メイリオ" panose="020B0604030504040204" pitchFamily="50" charset="-128"/>
              </a:rPr>
              <a:t>話し手</a:t>
            </a:r>
            <a:endParaRPr lang="ja-JP" altLang="en-US" sz="135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円形吹き出し 15"/>
          <p:cNvSpPr/>
          <p:nvPr/>
        </p:nvSpPr>
        <p:spPr>
          <a:xfrm>
            <a:off x="4674397" y="1848617"/>
            <a:ext cx="2894471" cy="933752"/>
          </a:xfrm>
          <a:prstGeom prst="wedgeEllipseCallout">
            <a:avLst>
              <a:gd name="adj1" fmla="val 40534"/>
              <a:gd name="adj2" fmla="val 57423"/>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考えたアイディアや意見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正方形/長方形 4"/>
          <p:cNvSpPr/>
          <p:nvPr/>
        </p:nvSpPr>
        <p:spPr>
          <a:xfrm>
            <a:off x="993117" y="1845734"/>
            <a:ext cx="3572497" cy="126341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p:cNvGrpSpPr/>
          <p:nvPr/>
        </p:nvGrpSpPr>
        <p:grpSpPr>
          <a:xfrm>
            <a:off x="1407647" y="4092846"/>
            <a:ext cx="1572660" cy="1099753"/>
            <a:chOff x="2129855" y="4003238"/>
            <a:chExt cx="1572660" cy="1099753"/>
          </a:xfrm>
        </p:grpSpPr>
        <p:pic>
          <p:nvPicPr>
            <p:cNvPr id="40" name="図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1608" y="4003995"/>
              <a:ext cx="706354" cy="747287"/>
            </a:xfrm>
            <a:prstGeom prst="rect">
              <a:avLst/>
            </a:prstGeom>
          </p:spPr>
        </p:pic>
        <p:sp>
          <p:nvSpPr>
            <p:cNvPr id="52" name="テキスト ボックス 51"/>
            <p:cNvSpPr txBox="1"/>
            <p:nvPr/>
          </p:nvSpPr>
          <p:spPr>
            <a:xfrm>
              <a:off x="2129855" y="4802909"/>
              <a:ext cx="1572660" cy="300082"/>
            </a:xfrm>
            <a:prstGeom prst="rect">
              <a:avLst/>
            </a:prstGeom>
            <a:noFill/>
          </p:spPr>
          <p:txBody>
            <a:bodyPr wrap="square" rtlCol="0">
              <a:spAutoFit/>
            </a:bodyPr>
            <a:lstStyle/>
            <a:p>
              <a:endParaRPr lang="ja-JP" altLang="en-US" sz="135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8" name="図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138" y="4003238"/>
              <a:ext cx="706354" cy="747287"/>
            </a:xfrm>
            <a:prstGeom prst="rect">
              <a:avLst/>
            </a:prstGeom>
          </p:spPr>
        </p:pic>
      </p:grpSp>
      <p:sp>
        <p:nvSpPr>
          <p:cNvPr id="23" name="コンテンツ プレースホルダー 2"/>
          <p:cNvSpPr txBox="1">
            <a:spLocks/>
          </p:cNvSpPr>
          <p:nvPr/>
        </p:nvSpPr>
        <p:spPr>
          <a:xfrm>
            <a:off x="5624860" y="3191741"/>
            <a:ext cx="2276006" cy="80279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参加者が必要だと感じた発言</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タグで記録</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下矢印 7"/>
          <p:cNvSpPr/>
          <p:nvPr/>
        </p:nvSpPr>
        <p:spPr>
          <a:xfrm rot="18135956">
            <a:off x="4811572" y="3046179"/>
            <a:ext cx="400637" cy="1196880"/>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5738034" y="4074226"/>
            <a:ext cx="2342850" cy="138001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提案システム</a:t>
            </a:r>
            <a:endParaRPr kumimoji="1" lang="ja-JP" altLang="en-US" dirty="0">
              <a:solidFill>
                <a:schemeClr val="tx1"/>
              </a:solidFill>
            </a:endParaRPr>
          </a:p>
        </p:txBody>
      </p:sp>
      <p:sp>
        <p:nvSpPr>
          <p:cNvPr id="36" name="コンテンツ プレースホルダー 2"/>
          <p:cNvSpPr txBox="1">
            <a:spLocks/>
          </p:cNvSpPr>
          <p:nvPr/>
        </p:nvSpPr>
        <p:spPr>
          <a:xfrm>
            <a:off x="1728640" y="3226740"/>
            <a:ext cx="3442498" cy="66180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正方形/長方形 23"/>
          <p:cNvSpPr/>
          <p:nvPr/>
        </p:nvSpPr>
        <p:spPr>
          <a:xfrm>
            <a:off x="4674397" y="1841852"/>
            <a:ext cx="3572497" cy="126341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下矢印 44"/>
          <p:cNvSpPr/>
          <p:nvPr/>
        </p:nvSpPr>
        <p:spPr>
          <a:xfrm rot="5400000">
            <a:off x="4202381" y="3642266"/>
            <a:ext cx="400637" cy="2193836"/>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コンテンツ プレースホルダー 2"/>
          <p:cNvSpPr txBox="1">
            <a:spLocks/>
          </p:cNvSpPr>
          <p:nvPr/>
        </p:nvSpPr>
        <p:spPr>
          <a:xfrm>
            <a:off x="3305782" y="4946281"/>
            <a:ext cx="2370399" cy="104040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過去のアイディアや</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意見で関連度の高いものを提示</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テキスト ボックス 26"/>
          <p:cNvSpPr txBox="1"/>
          <p:nvPr/>
        </p:nvSpPr>
        <p:spPr>
          <a:xfrm>
            <a:off x="1844594" y="4930993"/>
            <a:ext cx="698765" cy="300082"/>
          </a:xfrm>
          <a:prstGeom prst="rect">
            <a:avLst/>
          </a:prstGeom>
          <a:noFill/>
        </p:spPr>
        <p:txBody>
          <a:bodyPr wrap="square" rtlCol="0">
            <a:spAutoFit/>
          </a:bodyPr>
          <a:lstStyle/>
          <a:p>
            <a:r>
              <a:rPr lang="ja-JP" altLang="en-US" sz="1350" dirty="0" smtClean="0">
                <a:latin typeface="メイリオ" panose="020B0604030504040204" pitchFamily="50" charset="-128"/>
                <a:ea typeface="メイリオ" panose="020B0604030504040204" pitchFamily="50" charset="-128"/>
                <a:cs typeface="メイリオ" panose="020B0604030504040204" pitchFamily="50" charset="-128"/>
              </a:rPr>
              <a:t>聞き手</a:t>
            </a:r>
            <a:endParaRPr lang="ja-JP" altLang="en-US" sz="135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正方形/長方形 27"/>
          <p:cNvSpPr/>
          <p:nvPr/>
        </p:nvSpPr>
        <p:spPr>
          <a:xfrm>
            <a:off x="1305312" y="4006140"/>
            <a:ext cx="1777330" cy="126341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713918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従来方式との比較</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対面型</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BS</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場合</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テーマが違う所からアイディアが再利用されることは無い．</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非対面</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BS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と本提案方式を利用した特徴</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過去</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のブレインストーミングの内容が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比較される事で，アイディアが再利用される可能性がある．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過去の意見と統合することで，その場での議論では発見出来なかった考えやアイディアの導出に繋げられる．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12</a:t>
            </a:fld>
            <a:endParaRPr kumimoji="1" lang="ja-JP" altLang="en-US" sz="1800" dirty="0"/>
          </a:p>
        </p:txBody>
      </p:sp>
    </p:spTree>
    <p:extLst>
      <p:ext uri="{BB962C8B-B14F-4D97-AF65-F5344CB8AC3E}">
        <p14:creationId xmlns:p14="http://schemas.microsoft.com/office/powerpoint/2010/main" val="519172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実装</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テキスト プレースホルダー 5"/>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13</a:t>
            </a:fld>
            <a:endParaRPr kumimoji="1" lang="ja-JP" altLang="en-US" sz="1800" dirty="0"/>
          </a:p>
        </p:txBody>
      </p:sp>
    </p:spTree>
    <p:extLst>
      <p:ext uri="{BB962C8B-B14F-4D97-AF65-F5344CB8AC3E}">
        <p14:creationId xmlns:p14="http://schemas.microsoft.com/office/powerpoint/2010/main" val="3067767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実装（１） 発言の記録</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a:lnSpc>
                <a:spcPct val="100000"/>
              </a:lnSpc>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Slack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発言に対してタグを付けて記録するためのデータベースとプロトタイプシステムの作成</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14</a:t>
            </a:fld>
            <a:endParaRPr kumimoji="1" lang="ja-JP" altLang="en-US" sz="1800" dirty="0"/>
          </a:p>
        </p:txBody>
      </p:sp>
      <p:graphicFrame>
        <p:nvGraphicFramePr>
          <p:cNvPr id="5" name="表 4"/>
          <p:cNvGraphicFramePr>
            <a:graphicFrameLocks noGrp="1"/>
          </p:cNvGraphicFramePr>
          <p:nvPr>
            <p:extLst>
              <p:ext uri="{D42A27DB-BD31-4B8C-83A1-F6EECF244321}">
                <p14:modId xmlns:p14="http://schemas.microsoft.com/office/powerpoint/2010/main" val="1957628170"/>
              </p:ext>
            </p:extLst>
          </p:nvPr>
        </p:nvGraphicFramePr>
        <p:xfrm>
          <a:off x="804712" y="4363334"/>
          <a:ext cx="3790147" cy="1409001"/>
        </p:xfrm>
        <a:graphic>
          <a:graphicData uri="http://schemas.openxmlformats.org/drawingml/2006/table">
            <a:tbl>
              <a:tblPr firstRow="1" bandRow="1">
                <a:tableStyleId>{5C22544A-7EE6-4342-B048-85BDC9FD1C3A}</a:tableStyleId>
              </a:tblPr>
              <a:tblGrid>
                <a:gridCol w="507585"/>
                <a:gridCol w="1887188"/>
                <a:gridCol w="1395374"/>
              </a:tblGrid>
              <a:tr h="0">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No</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column</a:t>
                      </a:r>
                      <a:r>
                        <a:rPr kumimoji="1" lang="en-US" altLang="ja-JP" sz="1600" baseline="0" dirty="0" smtClean="0">
                          <a:latin typeface="メイリオ" panose="020B0604030504040204" pitchFamily="50" charset="-128"/>
                          <a:ea typeface="メイリオ" panose="020B0604030504040204" pitchFamily="50" charset="-128"/>
                          <a:cs typeface="メイリオ" panose="020B0604030504040204" pitchFamily="50" charset="-128"/>
                        </a:rPr>
                        <a:t> name</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内容</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ユ</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ザー</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name</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ユーザー名</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password_digest</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パスワード</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graphicFrame>
        <p:nvGraphicFramePr>
          <p:cNvPr id="12" name="表 11"/>
          <p:cNvGraphicFramePr>
            <a:graphicFrameLocks noGrp="1"/>
          </p:cNvGraphicFramePr>
          <p:nvPr>
            <p:extLst>
              <p:ext uri="{D42A27DB-BD31-4B8C-83A1-F6EECF244321}">
                <p14:modId xmlns:p14="http://schemas.microsoft.com/office/powerpoint/2010/main" val="2961732235"/>
              </p:ext>
            </p:extLst>
          </p:nvPr>
        </p:nvGraphicFramePr>
        <p:xfrm>
          <a:off x="1006119" y="2727972"/>
          <a:ext cx="3169851" cy="1323419"/>
        </p:xfrm>
        <a:graphic>
          <a:graphicData uri="http://schemas.openxmlformats.org/drawingml/2006/table">
            <a:tbl>
              <a:tblPr firstRow="1" bandRow="1">
                <a:tableStyleId>{5C22544A-7EE6-4342-B048-85BDC9FD1C3A}</a:tableStyleId>
              </a:tblPr>
              <a:tblGrid>
                <a:gridCol w="483372"/>
                <a:gridCol w="1684146"/>
                <a:gridCol w="1002333"/>
              </a:tblGrid>
              <a:tr h="577940">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No</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column</a:t>
                      </a:r>
                      <a:r>
                        <a:rPr kumimoji="1" lang="en-US" altLang="ja-JP" sz="1600" baseline="0" dirty="0" smtClean="0">
                          <a:latin typeface="メイリオ" panose="020B0604030504040204" pitchFamily="50" charset="-128"/>
                          <a:ea typeface="メイリオ" panose="020B0604030504040204" pitchFamily="50" charset="-128"/>
                          <a:cs typeface="メイリオ" panose="020B0604030504040204" pitchFamily="50" charset="-128"/>
                        </a:rPr>
                        <a:t> name</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内容</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30252">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タグ</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0199">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name</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タグ名</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
        <p:nvSpPr>
          <p:cNvPr id="9" name="テキスト ボックス 8"/>
          <p:cNvSpPr txBox="1"/>
          <p:nvPr/>
        </p:nvSpPr>
        <p:spPr>
          <a:xfrm>
            <a:off x="1989494" y="4081909"/>
            <a:ext cx="1420582"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u</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sers table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テキスト ボックス 12"/>
          <p:cNvSpPr txBox="1"/>
          <p:nvPr/>
        </p:nvSpPr>
        <p:spPr>
          <a:xfrm>
            <a:off x="1942470" y="2416029"/>
            <a:ext cx="1297150"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tags table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テキスト ボックス 13"/>
          <p:cNvSpPr txBox="1"/>
          <p:nvPr/>
        </p:nvSpPr>
        <p:spPr>
          <a:xfrm>
            <a:off x="5580342" y="2358640"/>
            <a:ext cx="2058577"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documents table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15" name="表 14"/>
          <p:cNvGraphicFramePr>
            <a:graphicFrameLocks noGrp="1"/>
          </p:cNvGraphicFramePr>
          <p:nvPr>
            <p:extLst>
              <p:ext uri="{D42A27DB-BD31-4B8C-83A1-F6EECF244321}">
                <p14:modId xmlns:p14="http://schemas.microsoft.com/office/powerpoint/2010/main" val="900841215"/>
              </p:ext>
            </p:extLst>
          </p:nvPr>
        </p:nvGraphicFramePr>
        <p:xfrm>
          <a:off x="4700103" y="2727972"/>
          <a:ext cx="3655256" cy="2194560"/>
        </p:xfrm>
        <a:graphic>
          <a:graphicData uri="http://schemas.openxmlformats.org/drawingml/2006/table">
            <a:tbl>
              <a:tblPr firstRow="1" bandRow="1">
                <a:tableStyleId>{5C22544A-7EE6-4342-B048-85BDC9FD1C3A}</a:tableStyleId>
              </a:tblPr>
              <a:tblGrid>
                <a:gridCol w="574430"/>
                <a:gridCol w="1873349"/>
                <a:gridCol w="1207477"/>
              </a:tblGrid>
              <a:tr h="149737">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No</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column</a:t>
                      </a:r>
                      <a:r>
                        <a:rPr kumimoji="1" lang="en-US" altLang="ja-JP" baseline="0" dirty="0" smtClean="0">
                          <a:latin typeface="メイリオ" panose="020B0604030504040204" pitchFamily="50" charset="-128"/>
                          <a:ea typeface="メイリオ" panose="020B0604030504040204" pitchFamily="50" charset="-128"/>
                          <a:cs typeface="メイリオ" panose="020B0604030504040204" pitchFamily="50" charset="-128"/>
                        </a:rPr>
                        <a:t> name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内容</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author_name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発言者名</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desc</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発言内容</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source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発言元</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said_time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発言時間</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
        <p:nvSpPr>
          <p:cNvPr id="17" name="コンテンツ プレースホルダー 2"/>
          <p:cNvSpPr txBox="1">
            <a:spLocks/>
          </p:cNvSpPr>
          <p:nvPr/>
        </p:nvSpPr>
        <p:spPr>
          <a:xfrm>
            <a:off x="4700103" y="5148149"/>
            <a:ext cx="3819057" cy="968848"/>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中間テーブルを作成し，誰がデータを追加したか、発言にどんなタグが付けられたかを紐付ける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Font typeface="Calibri" panose="020F0502020204030204" pitchFamily="34" charse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544860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実装（２）</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15</a:t>
            </a:fld>
            <a:endParaRPr kumimoji="1" lang="ja-JP" altLang="en-US" sz="1800" dirty="0"/>
          </a:p>
        </p:txBody>
      </p:sp>
      <p:sp>
        <p:nvSpPr>
          <p:cNvPr id="36" name="テキスト ボックス 35"/>
          <p:cNvSpPr txBox="1"/>
          <p:nvPr/>
        </p:nvSpPr>
        <p:spPr>
          <a:xfrm>
            <a:off x="3904241" y="3355482"/>
            <a:ext cx="1660665" cy="523220"/>
          </a:xfrm>
          <a:prstGeom prst="rect">
            <a:avLst/>
          </a:prstGeom>
          <a:noFill/>
        </p:spPr>
        <p:txBody>
          <a:bodyPr wrap="square" rtlCol="0">
            <a:spAutoFit/>
          </a:bodyPr>
          <a:lstStyle/>
          <a:p>
            <a:pPr algn="ctr"/>
            <a:r>
              <a:rPr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発言やアイディアの内容を記録</a:t>
            </a:r>
            <a:endParaRPr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7" name="グループ化 36"/>
          <p:cNvGrpSpPr/>
          <p:nvPr/>
        </p:nvGrpSpPr>
        <p:grpSpPr>
          <a:xfrm>
            <a:off x="5826754" y="2709928"/>
            <a:ext cx="1102383" cy="1120409"/>
            <a:chOff x="3591113" y="3610659"/>
            <a:chExt cx="1469843" cy="1493874"/>
          </a:xfrm>
        </p:grpSpPr>
        <p:pic>
          <p:nvPicPr>
            <p:cNvPr id="38" name="図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4947" y="3610659"/>
              <a:ext cx="854780" cy="854779"/>
            </a:xfrm>
            <a:prstGeom prst="rect">
              <a:avLst/>
            </a:prstGeom>
          </p:spPr>
        </p:pic>
        <p:sp>
          <p:nvSpPr>
            <p:cNvPr id="39" name="テキスト ボックス 38"/>
            <p:cNvSpPr txBox="1"/>
            <p:nvPr/>
          </p:nvSpPr>
          <p:spPr>
            <a:xfrm>
              <a:off x="3591113" y="4488981"/>
              <a:ext cx="1469843" cy="615552"/>
            </a:xfrm>
            <a:prstGeom prst="rect">
              <a:avLst/>
            </a:prstGeom>
            <a:noFill/>
          </p:spPr>
          <p:txBody>
            <a:bodyPr wrap="square" rtlCol="0">
              <a:spAutoFit/>
            </a:bodyPr>
            <a:lstStyle/>
            <a:p>
              <a:r>
                <a:rPr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議論内容</a:t>
              </a:r>
              <a:endParaRPr lang="en-US" altLang="ja-JP" sz="1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データベース</a:t>
              </a:r>
              <a:endParaRPr lang="en-US" altLang="ja-JP" sz="1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44" name="グループ化 43"/>
          <p:cNvGrpSpPr/>
          <p:nvPr/>
        </p:nvGrpSpPr>
        <p:grpSpPr>
          <a:xfrm>
            <a:off x="805818" y="2711901"/>
            <a:ext cx="820511" cy="1014818"/>
            <a:chOff x="1294813" y="3535966"/>
            <a:chExt cx="953419" cy="1172643"/>
          </a:xfrm>
        </p:grpSpPr>
        <p:pic>
          <p:nvPicPr>
            <p:cNvPr id="56" name="図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4813" y="3535966"/>
              <a:ext cx="820772" cy="820772"/>
            </a:xfrm>
            <a:prstGeom prst="rect">
              <a:avLst/>
            </a:prstGeom>
          </p:spPr>
        </p:pic>
        <p:sp>
          <p:nvSpPr>
            <p:cNvPr id="57" name="テキスト ボックス 56"/>
            <p:cNvSpPr txBox="1"/>
            <p:nvPr/>
          </p:nvSpPr>
          <p:spPr>
            <a:xfrm>
              <a:off x="1295879" y="4361858"/>
              <a:ext cx="952353" cy="346751"/>
            </a:xfrm>
            <a:prstGeom prst="rect">
              <a:avLst/>
            </a:prstGeom>
            <a:noFill/>
          </p:spPr>
          <p:txBody>
            <a:bodyPr wrap="square" rtlCol="0">
              <a:spAutoFit/>
            </a:bodyPr>
            <a:lstStyle/>
            <a:p>
              <a:r>
                <a:rPr lang="ja-JP" altLang="en-US" sz="1350" dirty="0" smtClean="0">
                  <a:latin typeface="メイリオ" panose="020B0604030504040204" pitchFamily="50" charset="-128"/>
                  <a:ea typeface="メイリオ" panose="020B0604030504040204" pitchFamily="50" charset="-128"/>
                  <a:cs typeface="メイリオ" panose="020B0604030504040204" pitchFamily="50" charset="-128"/>
                </a:rPr>
                <a:t>発言者</a:t>
              </a:r>
              <a:endParaRPr lang="ja-JP" altLang="en-US" sz="135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58" name="グループ化 57"/>
          <p:cNvGrpSpPr/>
          <p:nvPr/>
        </p:nvGrpSpPr>
        <p:grpSpPr>
          <a:xfrm>
            <a:off x="7109164" y="2695396"/>
            <a:ext cx="1140247" cy="1134624"/>
            <a:chOff x="3466042" y="3770130"/>
            <a:chExt cx="1520329" cy="1512829"/>
          </a:xfrm>
        </p:grpSpPr>
        <p:pic>
          <p:nvPicPr>
            <p:cNvPr id="59" name="図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8817" y="3770130"/>
              <a:ext cx="854778" cy="854778"/>
            </a:xfrm>
            <a:prstGeom prst="rect">
              <a:avLst/>
            </a:prstGeom>
          </p:spPr>
        </p:pic>
        <p:sp>
          <p:nvSpPr>
            <p:cNvPr id="60" name="テキスト ボックス 59"/>
            <p:cNvSpPr txBox="1"/>
            <p:nvPr/>
          </p:nvSpPr>
          <p:spPr>
            <a:xfrm>
              <a:off x="3466042" y="4667407"/>
              <a:ext cx="1520329" cy="615552"/>
            </a:xfrm>
            <a:prstGeom prst="rect">
              <a:avLst/>
            </a:prstGeom>
            <a:noFill/>
          </p:spPr>
          <p:txBody>
            <a:bodyPr wrap="square" rtlCol="0">
              <a:spAutoFit/>
            </a:bodyPr>
            <a:lstStyle/>
            <a:p>
              <a:r>
                <a:rPr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議論タグ</a:t>
              </a:r>
              <a:r>
                <a:rPr lang="en-US" altLang="ja-JP" sz="1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データベース</a:t>
              </a:r>
              <a:endParaRPr lang="en-US" altLang="ja-JP" sz="1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62" name="正方形/長方形 61"/>
          <p:cNvSpPr/>
          <p:nvPr/>
        </p:nvSpPr>
        <p:spPr>
          <a:xfrm>
            <a:off x="5788833" y="3823788"/>
            <a:ext cx="2673274" cy="584775"/>
          </a:xfrm>
          <a:prstGeom prst="rect">
            <a:avLst/>
          </a:prstGeom>
        </p:spPr>
        <p:txBody>
          <a:bodyPr wrap="square">
            <a:spAutoFit/>
          </a:bodyPr>
          <a:lstStyle/>
          <a:p>
            <a:pPr marL="128585" indent="-128585">
              <a:buFont typeface="Arial" panose="020B0604020202020204" pitchFamily="34" charset="0"/>
              <a:buChar char="•"/>
            </a:pPr>
            <a:r>
              <a:rPr lang="ja-JP" altLang="en-US" sz="16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タグ化した議論の分類</a:t>
            </a:r>
            <a:endParaRPr lang="en-US" altLang="ja-JP" sz="16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marL="128585" indent="-128585">
              <a:buFont typeface="Arial" panose="020B0604020202020204" pitchFamily="34" charset="0"/>
              <a:buChar cha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発言の類似度の抽出</a:t>
            </a:r>
          </a:p>
        </p:txBody>
      </p:sp>
      <p:sp>
        <p:nvSpPr>
          <p:cNvPr id="63" name="正方形/長方形 62"/>
          <p:cNvSpPr/>
          <p:nvPr/>
        </p:nvSpPr>
        <p:spPr>
          <a:xfrm>
            <a:off x="5646727" y="2387053"/>
            <a:ext cx="2752595" cy="19905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4" name="正方形/長方形 53"/>
          <p:cNvSpPr/>
          <p:nvPr/>
        </p:nvSpPr>
        <p:spPr>
          <a:xfrm>
            <a:off x="2880596" y="2740229"/>
            <a:ext cx="1012896" cy="8431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チャットシステム</a:t>
            </a:r>
            <a:endParaRPr lang="ja-JP" altLang="en-US" sz="13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右矢印 71"/>
          <p:cNvSpPr/>
          <p:nvPr/>
        </p:nvSpPr>
        <p:spPr>
          <a:xfrm>
            <a:off x="4049960" y="2978803"/>
            <a:ext cx="1250952" cy="36598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1342799" y="3416079"/>
            <a:ext cx="1660665" cy="523220"/>
          </a:xfrm>
          <a:prstGeom prst="rect">
            <a:avLst/>
          </a:prstGeom>
          <a:noFill/>
        </p:spPr>
        <p:txBody>
          <a:bodyPr wrap="square" rtlCol="0">
            <a:spAutoFit/>
          </a:bodyPr>
          <a:lstStyle/>
          <a:p>
            <a:pPr algn="ct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考え・アイディアを投稿</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右矢印 31"/>
          <p:cNvSpPr/>
          <p:nvPr/>
        </p:nvSpPr>
        <p:spPr>
          <a:xfrm>
            <a:off x="1512173" y="3016363"/>
            <a:ext cx="1250952" cy="36598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446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（３）</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3858" y="1797814"/>
            <a:ext cx="4676775" cy="1076325"/>
          </a:xfrm>
        </p:spPr>
      </p:pic>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16</a:t>
            </a:fld>
            <a:endParaRPr kumimoji="1" lang="ja-JP" altLang="en-US" dirty="0"/>
          </a:p>
        </p:txBody>
      </p:sp>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845" y="3021796"/>
            <a:ext cx="7116799" cy="1176886"/>
          </a:xfrm>
          <a:prstGeom prst="rect">
            <a:avLst/>
          </a:prstGeom>
        </p:spPr>
      </p:pic>
      <p:sp>
        <p:nvSpPr>
          <p:cNvPr id="7" name="コンテンツ プレースホルダー 2"/>
          <p:cNvSpPr txBox="1">
            <a:spLocks/>
          </p:cNvSpPr>
          <p:nvPr/>
        </p:nvSpPr>
        <p:spPr>
          <a:xfrm>
            <a:off x="822959" y="1845734"/>
            <a:ext cx="754380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endParaRPr lang="ja-JP" altLang="en-US" dirty="0"/>
          </a:p>
        </p:txBody>
      </p:sp>
      <p:sp>
        <p:nvSpPr>
          <p:cNvPr id="8" name="テキスト ボックス 7"/>
          <p:cNvSpPr txBox="1"/>
          <p:nvPr/>
        </p:nvSpPr>
        <p:spPr>
          <a:xfrm>
            <a:off x="3757415" y="2814810"/>
            <a:ext cx="1569660" cy="369332"/>
          </a:xfrm>
          <a:prstGeom prst="rect">
            <a:avLst/>
          </a:prstGeom>
          <a:noFill/>
        </p:spPr>
        <p:txBody>
          <a:bodyPr wrap="non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記録用ページ</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テキスト ボックス 8"/>
          <p:cNvSpPr txBox="1"/>
          <p:nvPr/>
        </p:nvSpPr>
        <p:spPr>
          <a:xfrm>
            <a:off x="3757415" y="4158574"/>
            <a:ext cx="1569660" cy="369332"/>
          </a:xfrm>
          <a:prstGeom prst="rect">
            <a:avLst/>
          </a:prstGeom>
          <a:noFill/>
        </p:spPr>
        <p:txBody>
          <a:bodyPr wrap="non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確認用ページ</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0" name="図 9"/>
          <p:cNvPicPr>
            <a:picLocks noChangeAspect="1"/>
          </p:cNvPicPr>
          <p:nvPr/>
        </p:nvPicPr>
        <p:blipFill rotWithShape="1">
          <a:blip r:embed="rId5">
            <a:extLst>
              <a:ext uri="{28A0092B-C50C-407E-A947-70E740481C1C}">
                <a14:useLocalDpi xmlns:a14="http://schemas.microsoft.com/office/drawing/2010/main" val="0"/>
              </a:ext>
            </a:extLst>
          </a:blip>
          <a:srcRect l="-130" t="8742"/>
          <a:stretch/>
        </p:blipFill>
        <p:spPr>
          <a:xfrm>
            <a:off x="983845" y="4465091"/>
            <a:ext cx="7565889" cy="1168692"/>
          </a:xfrm>
          <a:prstGeom prst="rect">
            <a:avLst/>
          </a:prstGeom>
        </p:spPr>
      </p:pic>
      <p:sp>
        <p:nvSpPr>
          <p:cNvPr id="12" name="テキスト ボックス 11"/>
          <p:cNvSpPr txBox="1"/>
          <p:nvPr/>
        </p:nvSpPr>
        <p:spPr>
          <a:xfrm>
            <a:off x="3694612" y="5542540"/>
            <a:ext cx="1800493" cy="369332"/>
          </a:xfrm>
          <a:prstGeom prst="rect">
            <a:avLst/>
          </a:prstGeom>
          <a:noFill/>
        </p:spPr>
        <p:txBody>
          <a:bodyPr wrap="non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記録一覧ページ</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090501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（４）</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17</a:t>
            </a:fld>
            <a:endParaRPr kumimoji="1" lang="ja-JP" altLang="en-US" dirty="0"/>
          </a:p>
        </p:txBody>
      </p:sp>
      <p:sp>
        <p:nvSpPr>
          <p:cNvPr id="7" name="コンテンツ プレースホルダー 2"/>
          <p:cNvSpPr txBox="1">
            <a:spLocks/>
          </p:cNvSpPr>
          <p:nvPr/>
        </p:nvSpPr>
        <p:spPr>
          <a:xfrm>
            <a:off x="822959" y="1845734"/>
            <a:ext cx="754380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endParaRPr lang="ja-JP" altLang="en-US" dirty="0"/>
          </a:p>
        </p:txBody>
      </p:sp>
      <p:sp>
        <p:nvSpPr>
          <p:cNvPr id="3" name="コンテンツ プレースホルダー 2"/>
          <p:cNvSpPr>
            <a:spLocks noGrp="1"/>
          </p:cNvSpPr>
          <p:nvPr>
            <p:ph idx="1"/>
          </p:nvPr>
        </p:nvSpPr>
        <p:spPr/>
        <p:txBody>
          <a:bodyPr>
            <a:normAutofit fontScale="92500" lnSpcReduction="10000"/>
          </a:bodyPr>
          <a:lstStyle/>
          <a:p>
            <a:pPr>
              <a:buFont typeface="Wingdings" panose="05000000000000000000" pitchFamily="2" charset="2"/>
              <a:buChar char="l"/>
            </a:pP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発言</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の類似度を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抽出</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する機能の作成</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コーパスに存在しない語は特徴ベクトルを</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学習済みモデルは</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fastText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と呼ばれる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を応用した技術</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を利用して作成されたものを利用した．</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1035276" y="2200325"/>
            <a:ext cx="2544820" cy="89098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①発言</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記録</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（実装（１））</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4201954" y="2211533"/>
            <a:ext cx="3641884" cy="8909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②</a:t>
            </a:r>
            <a:r>
              <a:rPr kumimoji="1"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mecab</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による分かち書き</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を利用した名詞・動詞・形容詞の抽出（ストップワードの除去）</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右矢印 15"/>
          <p:cNvSpPr/>
          <p:nvPr/>
        </p:nvSpPr>
        <p:spPr>
          <a:xfrm>
            <a:off x="3635108" y="2428838"/>
            <a:ext cx="511834" cy="43395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1529886" y="3184670"/>
            <a:ext cx="2870904" cy="10169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③</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Wikipedia</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コーパス</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を利用した</a:t>
            </a:r>
            <a:r>
              <a:rPr kumimoji="1"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fastText</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による学習済みモデルを</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用いた特徴ベクトル算出</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右矢印 17"/>
          <p:cNvSpPr/>
          <p:nvPr/>
        </p:nvSpPr>
        <p:spPr>
          <a:xfrm>
            <a:off x="974949" y="3496772"/>
            <a:ext cx="511834" cy="43395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5021513" y="3199679"/>
            <a:ext cx="2720341" cy="10057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④</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平均化した特徴ベクトルを用いた</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コサイン</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類似度による</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文書間の類似度抽出</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右矢印 19"/>
          <p:cNvSpPr/>
          <p:nvPr/>
        </p:nvSpPr>
        <p:spPr>
          <a:xfrm>
            <a:off x="4459772" y="3485565"/>
            <a:ext cx="511834" cy="43395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91147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Word2Vec</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201168" lvl="1" indent="0">
              <a:buNone/>
            </a:pP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単語をベクトル（数値配列）で表現する技術のこと</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距離</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近い単語は意味が似ていて、遠いと似ていない</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84048" lvl="2" indent="0">
              <a:buNone/>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18</a:t>
            </a:fld>
            <a:endParaRPr kumimoji="1" lang="ja-JP" altLang="en-US" sz="1800" dirty="0"/>
          </a:p>
        </p:txBody>
      </p:sp>
      <p:sp>
        <p:nvSpPr>
          <p:cNvPr id="6" name="正方形/長方形 5"/>
          <p:cNvSpPr/>
          <p:nvPr/>
        </p:nvSpPr>
        <p:spPr>
          <a:xfrm>
            <a:off x="1235675" y="2951035"/>
            <a:ext cx="3101546" cy="217478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548309" y="3465299"/>
            <a:ext cx="716691" cy="369332"/>
          </a:xfrm>
          <a:prstGeom prst="rect">
            <a:avLst/>
          </a:prstGeom>
          <a:noFill/>
        </p:spPr>
        <p:txBody>
          <a:bodyPr wrap="square" rtlCol="0">
            <a:spAutoFit/>
          </a:bodyPr>
          <a:lstStyle/>
          <a:p>
            <a:r>
              <a:rPr lang="ja-JP" altLang="en-US" dirty="0"/>
              <a:t>男性</a:t>
            </a:r>
            <a:endParaRPr kumimoji="1" lang="ja-JP" altLang="en-US" dirty="0"/>
          </a:p>
        </p:txBody>
      </p:sp>
      <p:sp>
        <p:nvSpPr>
          <p:cNvPr id="8" name="テキスト ボックス 7"/>
          <p:cNvSpPr txBox="1"/>
          <p:nvPr/>
        </p:nvSpPr>
        <p:spPr>
          <a:xfrm>
            <a:off x="2799427" y="2998661"/>
            <a:ext cx="716691" cy="369332"/>
          </a:xfrm>
          <a:prstGeom prst="rect">
            <a:avLst/>
          </a:prstGeom>
          <a:noFill/>
        </p:spPr>
        <p:txBody>
          <a:bodyPr wrap="square" rtlCol="0">
            <a:spAutoFit/>
          </a:bodyPr>
          <a:lstStyle/>
          <a:p>
            <a:r>
              <a:rPr kumimoji="1" lang="ja-JP" altLang="en-US" dirty="0" smtClean="0"/>
              <a:t>女性</a:t>
            </a:r>
            <a:endParaRPr kumimoji="1" lang="ja-JP" altLang="en-US" dirty="0"/>
          </a:p>
        </p:txBody>
      </p:sp>
      <p:sp>
        <p:nvSpPr>
          <p:cNvPr id="9" name="テキスト ボックス 8"/>
          <p:cNvSpPr txBox="1"/>
          <p:nvPr/>
        </p:nvSpPr>
        <p:spPr>
          <a:xfrm>
            <a:off x="1902325" y="4064912"/>
            <a:ext cx="716691" cy="369332"/>
          </a:xfrm>
          <a:prstGeom prst="rect">
            <a:avLst/>
          </a:prstGeom>
          <a:noFill/>
        </p:spPr>
        <p:txBody>
          <a:bodyPr wrap="square" rtlCol="0">
            <a:spAutoFit/>
          </a:bodyPr>
          <a:lstStyle/>
          <a:p>
            <a:r>
              <a:rPr lang="ja-JP" altLang="en-US" dirty="0"/>
              <a:t>おじ</a:t>
            </a:r>
            <a:endParaRPr kumimoji="1" lang="ja-JP" altLang="en-US" dirty="0"/>
          </a:p>
        </p:txBody>
      </p:sp>
      <p:sp>
        <p:nvSpPr>
          <p:cNvPr id="10" name="テキスト ボックス 9"/>
          <p:cNvSpPr txBox="1"/>
          <p:nvPr/>
        </p:nvSpPr>
        <p:spPr>
          <a:xfrm>
            <a:off x="2998374" y="3593172"/>
            <a:ext cx="716691" cy="369332"/>
          </a:xfrm>
          <a:prstGeom prst="rect">
            <a:avLst/>
          </a:prstGeom>
          <a:noFill/>
        </p:spPr>
        <p:txBody>
          <a:bodyPr wrap="square" rtlCol="0">
            <a:spAutoFit/>
          </a:bodyPr>
          <a:lstStyle/>
          <a:p>
            <a:r>
              <a:rPr kumimoji="1" lang="ja-JP" altLang="en-US" dirty="0" smtClean="0"/>
              <a:t>おば</a:t>
            </a:r>
            <a:endParaRPr kumimoji="1" lang="ja-JP" altLang="en-US" dirty="0"/>
          </a:p>
        </p:txBody>
      </p:sp>
      <p:sp>
        <p:nvSpPr>
          <p:cNvPr id="11" name="テキスト ボックス 10"/>
          <p:cNvSpPr txBox="1"/>
          <p:nvPr/>
        </p:nvSpPr>
        <p:spPr>
          <a:xfrm>
            <a:off x="2536851" y="4556738"/>
            <a:ext cx="461523" cy="369332"/>
          </a:xfrm>
          <a:prstGeom prst="rect">
            <a:avLst/>
          </a:prstGeom>
          <a:noFill/>
        </p:spPr>
        <p:txBody>
          <a:bodyPr wrap="square" rtlCol="0">
            <a:spAutoFit/>
          </a:bodyPr>
          <a:lstStyle/>
          <a:p>
            <a:r>
              <a:rPr kumimoji="1" lang="ja-JP" altLang="en-US" dirty="0" smtClean="0"/>
              <a:t>王</a:t>
            </a:r>
            <a:endParaRPr kumimoji="1" lang="ja-JP" altLang="en-US" dirty="0"/>
          </a:p>
        </p:txBody>
      </p:sp>
      <p:sp>
        <p:nvSpPr>
          <p:cNvPr id="13" name="テキスト ボックス 12"/>
          <p:cNvSpPr txBox="1"/>
          <p:nvPr/>
        </p:nvSpPr>
        <p:spPr>
          <a:xfrm>
            <a:off x="3281341" y="4035579"/>
            <a:ext cx="716691" cy="369332"/>
          </a:xfrm>
          <a:prstGeom prst="rect">
            <a:avLst/>
          </a:prstGeom>
          <a:noFill/>
        </p:spPr>
        <p:txBody>
          <a:bodyPr wrap="square" rtlCol="0">
            <a:spAutoFit/>
          </a:bodyPr>
          <a:lstStyle/>
          <a:p>
            <a:r>
              <a:rPr lang="ja-JP" altLang="en-US" dirty="0"/>
              <a:t>王妃</a:t>
            </a:r>
            <a:endParaRPr kumimoji="1" lang="ja-JP" altLang="en-US" dirty="0"/>
          </a:p>
        </p:txBody>
      </p:sp>
      <p:cxnSp>
        <p:nvCxnSpPr>
          <p:cNvPr id="16" name="直線矢印コネクタ 15"/>
          <p:cNvCxnSpPr/>
          <p:nvPr/>
        </p:nvCxnSpPr>
        <p:spPr>
          <a:xfrm flipV="1">
            <a:off x="2253102" y="3356114"/>
            <a:ext cx="509956" cy="2938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2518262" y="3842460"/>
            <a:ext cx="423890" cy="2766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2866564" y="4324865"/>
            <a:ext cx="437442" cy="285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4649855" y="2951035"/>
            <a:ext cx="3101546" cy="217478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5433442" y="4544436"/>
            <a:ext cx="461523" cy="369332"/>
          </a:xfrm>
          <a:prstGeom prst="rect">
            <a:avLst/>
          </a:prstGeom>
          <a:noFill/>
        </p:spPr>
        <p:txBody>
          <a:bodyPr wrap="square" rtlCol="0">
            <a:spAutoFit/>
          </a:bodyPr>
          <a:lstStyle/>
          <a:p>
            <a:r>
              <a:rPr kumimoji="1" lang="ja-JP" altLang="en-US" dirty="0" smtClean="0"/>
              <a:t>王</a:t>
            </a:r>
            <a:endParaRPr kumimoji="1" lang="ja-JP" altLang="en-US" dirty="0"/>
          </a:p>
        </p:txBody>
      </p:sp>
      <p:sp>
        <p:nvSpPr>
          <p:cNvPr id="25" name="テキスト ボックス 24"/>
          <p:cNvSpPr txBox="1"/>
          <p:nvPr/>
        </p:nvSpPr>
        <p:spPr>
          <a:xfrm>
            <a:off x="6609468" y="4013462"/>
            <a:ext cx="716691" cy="369332"/>
          </a:xfrm>
          <a:prstGeom prst="rect">
            <a:avLst/>
          </a:prstGeom>
          <a:noFill/>
        </p:spPr>
        <p:txBody>
          <a:bodyPr wrap="square" rtlCol="0">
            <a:spAutoFit/>
          </a:bodyPr>
          <a:lstStyle/>
          <a:p>
            <a:r>
              <a:rPr lang="ja-JP" altLang="en-US" dirty="0"/>
              <a:t>王妃</a:t>
            </a:r>
            <a:endParaRPr kumimoji="1" lang="ja-JP" altLang="en-US" dirty="0"/>
          </a:p>
        </p:txBody>
      </p:sp>
      <p:cxnSp>
        <p:nvCxnSpPr>
          <p:cNvPr id="26" name="直線矢印コネクタ 25"/>
          <p:cNvCxnSpPr/>
          <p:nvPr/>
        </p:nvCxnSpPr>
        <p:spPr>
          <a:xfrm flipV="1">
            <a:off x="5894965" y="4267843"/>
            <a:ext cx="622555" cy="36210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V="1">
            <a:off x="5522950" y="3400402"/>
            <a:ext cx="509956" cy="29385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4855546" y="3601514"/>
            <a:ext cx="716691" cy="369332"/>
          </a:xfrm>
          <a:prstGeom prst="rect">
            <a:avLst/>
          </a:prstGeom>
          <a:noFill/>
        </p:spPr>
        <p:txBody>
          <a:bodyPr wrap="square" rtlCol="0">
            <a:spAutoFit/>
          </a:bodyPr>
          <a:lstStyle/>
          <a:p>
            <a:r>
              <a:rPr lang="ja-JP" altLang="en-US" dirty="0"/>
              <a:t>男性</a:t>
            </a:r>
            <a:endParaRPr kumimoji="1" lang="ja-JP" altLang="en-US" dirty="0"/>
          </a:p>
        </p:txBody>
      </p:sp>
      <p:sp>
        <p:nvSpPr>
          <p:cNvPr id="30" name="テキスト ボックス 29"/>
          <p:cNvSpPr txBox="1"/>
          <p:nvPr/>
        </p:nvSpPr>
        <p:spPr>
          <a:xfrm>
            <a:off x="6124796" y="3004579"/>
            <a:ext cx="716691" cy="369332"/>
          </a:xfrm>
          <a:prstGeom prst="rect">
            <a:avLst/>
          </a:prstGeom>
          <a:noFill/>
        </p:spPr>
        <p:txBody>
          <a:bodyPr wrap="square" rtlCol="0">
            <a:spAutoFit/>
          </a:bodyPr>
          <a:lstStyle/>
          <a:p>
            <a:r>
              <a:rPr kumimoji="1" lang="ja-JP" altLang="en-US" dirty="0" smtClean="0"/>
              <a:t>女性</a:t>
            </a:r>
            <a:endParaRPr kumimoji="1" lang="ja-JP" altLang="en-US" dirty="0"/>
          </a:p>
        </p:txBody>
      </p:sp>
      <p:cxnSp>
        <p:nvCxnSpPr>
          <p:cNvPr id="32" name="直線矢印コネクタ 31"/>
          <p:cNvCxnSpPr/>
          <p:nvPr/>
        </p:nvCxnSpPr>
        <p:spPr>
          <a:xfrm flipH="1" flipV="1">
            <a:off x="5237297" y="3988694"/>
            <a:ext cx="337206" cy="5145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flipV="1">
            <a:off x="6466007" y="3433357"/>
            <a:ext cx="337206" cy="5145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2829771" y="5205859"/>
            <a:ext cx="3804839" cy="923330"/>
          </a:xfrm>
          <a:prstGeom prst="rect">
            <a:avLst/>
          </a:prstGeom>
          <a:noFill/>
        </p:spPr>
        <p:txBody>
          <a:bodyPr wrap="square" rtlCol="0">
            <a:spAutoFit/>
          </a:bodyPr>
          <a:lstStyle/>
          <a:p>
            <a:r>
              <a:rPr lang="ja-JP" altLang="en-US" dirty="0"/>
              <a:t>例</a:t>
            </a:r>
            <a:r>
              <a:rPr kumimoji="1" lang="en-US" altLang="ja-JP" dirty="0" smtClean="0"/>
              <a:t>1)</a:t>
            </a:r>
            <a:r>
              <a:rPr kumimoji="1" lang="ja-JP" altLang="en-US" dirty="0" smtClean="0"/>
              <a:t>　王</a:t>
            </a:r>
            <a:r>
              <a:rPr kumimoji="1" lang="en-US" altLang="ja-JP" dirty="0" smtClean="0"/>
              <a:t> – </a:t>
            </a:r>
            <a:r>
              <a:rPr lang="ja-JP" altLang="en-US" dirty="0" smtClean="0"/>
              <a:t>男性 </a:t>
            </a:r>
            <a:r>
              <a:rPr lang="en-US" altLang="ja-JP" dirty="0" smtClean="0"/>
              <a:t>= </a:t>
            </a:r>
            <a:r>
              <a:rPr lang="ja-JP" altLang="en-US" dirty="0" smtClean="0"/>
              <a:t>権力のある人</a:t>
            </a:r>
            <a:endParaRPr lang="en-US" altLang="ja-JP" dirty="0" smtClean="0"/>
          </a:p>
          <a:p>
            <a:r>
              <a:rPr lang="ja-JP" altLang="en-US" dirty="0" smtClean="0"/>
              <a:t>　　　　権力のある人＋女性＝王妃</a:t>
            </a:r>
            <a:endParaRPr kumimoji="1" lang="en-US" altLang="ja-JP" dirty="0" smtClean="0"/>
          </a:p>
          <a:p>
            <a:r>
              <a:rPr lang="ja-JP" altLang="en-US" dirty="0" smtClean="0"/>
              <a:t>例</a:t>
            </a:r>
            <a:r>
              <a:rPr lang="en-US" altLang="ja-JP" dirty="0" smtClean="0"/>
              <a:t>2)</a:t>
            </a:r>
            <a:r>
              <a:rPr lang="ja-JP" altLang="en-US" dirty="0" smtClean="0"/>
              <a:t>　</a:t>
            </a:r>
            <a:r>
              <a:rPr lang="en-US" altLang="ja-JP" dirty="0" smtClean="0"/>
              <a:t>(</a:t>
            </a:r>
            <a:r>
              <a:rPr lang="ja-JP" altLang="en-US" dirty="0" smtClean="0"/>
              <a:t>良い</a:t>
            </a:r>
            <a:r>
              <a:rPr lang="en-US" altLang="ja-JP" dirty="0" smtClean="0"/>
              <a:t> + </a:t>
            </a:r>
            <a:r>
              <a:rPr lang="ja-JP" altLang="en-US" dirty="0" smtClean="0"/>
              <a:t>最高</a:t>
            </a:r>
            <a:r>
              <a:rPr lang="en-US" altLang="ja-JP" dirty="0" smtClean="0"/>
              <a:t>)/2 = </a:t>
            </a:r>
            <a:r>
              <a:rPr lang="ja-JP" altLang="en-US" dirty="0" smtClean="0"/>
              <a:t>より良い</a:t>
            </a:r>
            <a:endParaRPr kumimoji="1" lang="ja-JP" altLang="en-US" dirty="0"/>
          </a:p>
        </p:txBody>
      </p:sp>
    </p:spTree>
    <p:extLst>
      <p:ext uri="{BB962C8B-B14F-4D97-AF65-F5344CB8AC3E}">
        <p14:creationId xmlns:p14="http://schemas.microsoft.com/office/powerpoint/2010/main" val="12508557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fastText</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lnSpcReduction="10000"/>
          </a:bodyPr>
          <a:lstStyle/>
          <a:p>
            <a:pPr>
              <a:buFont typeface="Wingdings" panose="05000000000000000000" pitchFamily="2" charset="2"/>
              <a:buChar char="l"/>
            </a:pPr>
            <a:r>
              <a:rPr kumimoji="1" lang="en-US" altLang="ja-JP" dirty="0" smtClean="0"/>
              <a:t>Word2Vec</a:t>
            </a:r>
            <a:r>
              <a:rPr kumimoji="1" lang="ja-JP" altLang="en-US" dirty="0" smtClean="0"/>
              <a:t>と同様に単語の分散表現を獲得可能</a:t>
            </a:r>
            <a:endParaRPr kumimoji="1" lang="en-US" altLang="ja-JP" dirty="0" smtClean="0"/>
          </a:p>
          <a:p>
            <a:pPr>
              <a:buFont typeface="Wingdings" panose="05000000000000000000" pitchFamily="2" charset="2"/>
              <a:buChar char="l"/>
            </a:pPr>
            <a:r>
              <a:rPr lang="en-US" altLang="ja-JP" dirty="0" smtClean="0"/>
              <a:t>Word2Vec</a:t>
            </a:r>
            <a:r>
              <a:rPr lang="ja-JP" altLang="en-US" dirty="0" smtClean="0"/>
              <a:t>では出来なかった活用形の考慮を可能にしている</a:t>
            </a:r>
            <a:endParaRPr lang="en-US" altLang="ja-JP" dirty="0" smtClean="0"/>
          </a:p>
          <a:p>
            <a:pPr marL="0" indent="0">
              <a:buNone/>
            </a:pPr>
            <a:endParaRPr lang="en-US" altLang="ja-JP" dirty="0"/>
          </a:p>
          <a:p>
            <a:pPr marL="0" indent="0">
              <a:buNone/>
            </a:pPr>
            <a:r>
              <a:rPr lang="ja-JP" altLang="en-US" dirty="0" smtClean="0"/>
              <a:t>例）</a:t>
            </a:r>
            <a:r>
              <a:rPr lang="en-US" altLang="ja-JP" dirty="0" smtClean="0"/>
              <a:t>Word2Vec</a:t>
            </a:r>
            <a:r>
              <a:rPr lang="ja-JP" altLang="en-US" dirty="0" smtClean="0"/>
              <a:t>では「</a:t>
            </a:r>
            <a:r>
              <a:rPr lang="en-US" altLang="ja-JP" dirty="0" smtClean="0"/>
              <a:t>go</a:t>
            </a:r>
            <a:r>
              <a:rPr lang="ja-JP" altLang="en-US" dirty="0" smtClean="0"/>
              <a:t>」「</a:t>
            </a:r>
            <a:r>
              <a:rPr lang="en-US" altLang="ja-JP" dirty="0" smtClean="0"/>
              <a:t>goes</a:t>
            </a:r>
            <a:r>
              <a:rPr lang="ja-JP" altLang="en-US" dirty="0" smtClean="0"/>
              <a:t>」「</a:t>
            </a:r>
            <a:r>
              <a:rPr lang="en-US" altLang="ja-JP" dirty="0" smtClean="0"/>
              <a:t>going</a:t>
            </a:r>
            <a:r>
              <a:rPr lang="ja-JP" altLang="en-US" dirty="0" smtClean="0"/>
              <a:t>」は人間的には近いがモデル的には別の単語として認識</a:t>
            </a:r>
            <a:endParaRPr lang="en-US" altLang="ja-JP" dirty="0" smtClean="0"/>
          </a:p>
          <a:p>
            <a:pPr marL="0" indent="0">
              <a:buNone/>
            </a:pPr>
            <a:r>
              <a:rPr lang="en-US" altLang="ja-JP" dirty="0" err="1" smtClean="0"/>
              <a:t>fastText</a:t>
            </a:r>
            <a:r>
              <a:rPr lang="ja-JP" altLang="en-US" dirty="0" smtClean="0"/>
              <a:t>では単語を構成する文字のまとまり（</a:t>
            </a:r>
            <a:r>
              <a:rPr lang="en-US" altLang="ja-JP" dirty="0" smtClean="0"/>
              <a:t>sub word</a:t>
            </a:r>
            <a:r>
              <a:rPr lang="ja-JP" altLang="en-US" dirty="0" smtClean="0"/>
              <a:t>）を考慮することで活用形で変化しない基幹部分の表現を共有可能（「</a:t>
            </a:r>
            <a:r>
              <a:rPr lang="en-US" altLang="ja-JP" dirty="0" smtClean="0"/>
              <a:t>go</a:t>
            </a:r>
            <a:r>
              <a:rPr lang="ja-JP" altLang="en-US" dirty="0" smtClean="0"/>
              <a:t>」と「</a:t>
            </a:r>
            <a:r>
              <a:rPr lang="en-US" altLang="ja-JP" dirty="0" smtClean="0"/>
              <a:t>goes</a:t>
            </a:r>
            <a:r>
              <a:rPr lang="ja-JP" altLang="en-US" dirty="0" smtClean="0"/>
              <a:t>」の</a:t>
            </a:r>
            <a:r>
              <a:rPr lang="en-US" altLang="ja-JP" dirty="0" smtClean="0"/>
              <a:t>go</a:t>
            </a:r>
            <a:r>
              <a:rPr lang="ja-JP" altLang="en-US" dirty="0" smtClean="0"/>
              <a:t>は同じとして精度を高められる）</a:t>
            </a:r>
            <a:endParaRPr lang="en-US" altLang="ja-JP" dirty="0" smtClean="0"/>
          </a:p>
          <a:p>
            <a:pPr marL="0" indent="0">
              <a:buNone/>
            </a:pPr>
            <a:endParaRPr lang="en-US" altLang="ja-JP" dirty="0"/>
          </a:p>
          <a:p>
            <a:pPr>
              <a:buFont typeface="Wingdings" panose="05000000000000000000" pitchFamily="2" charset="2"/>
              <a:buChar char="l"/>
            </a:pPr>
            <a:r>
              <a:rPr lang="ja-JP" altLang="en-US" dirty="0" smtClean="0"/>
              <a:t>今回は</a:t>
            </a:r>
            <a:r>
              <a:rPr lang="en-US" altLang="ja-JP" dirty="0" smtClean="0"/>
              <a:t>Wikipedia</a:t>
            </a:r>
            <a:r>
              <a:rPr lang="ja-JP" altLang="en-US" dirty="0" smtClean="0"/>
              <a:t>のテキストコーパスを</a:t>
            </a:r>
            <a:r>
              <a:rPr lang="en-US" altLang="ja-JP" dirty="0" err="1" smtClean="0"/>
              <a:t>fastText</a:t>
            </a:r>
            <a:r>
              <a:rPr lang="ja-JP" altLang="en-US" dirty="0" smtClean="0"/>
              <a:t>を用いて学習された公開モデルを利用した</a:t>
            </a:r>
            <a:endParaRPr lang="en-US" altLang="ja-JP"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19</a:t>
            </a:fld>
            <a:endParaRPr kumimoji="1" lang="ja-JP" altLang="en-US"/>
          </a:p>
        </p:txBody>
      </p:sp>
    </p:spTree>
    <p:extLst>
      <p:ext uri="{BB962C8B-B14F-4D97-AF65-F5344CB8AC3E}">
        <p14:creationId xmlns:p14="http://schemas.microsoft.com/office/powerpoint/2010/main" val="787735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研究背景</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95FE7068-0EB7-48D5-A1FD-50DB69D733E4}" type="slidenum">
              <a:rPr kumimoji="1" lang="ja-JP" altLang="en-US" sz="1800" smtClean="0"/>
              <a:t>2</a:t>
            </a:fld>
            <a:endParaRPr kumimoji="1" lang="ja-JP" altLang="en-US" sz="1800" dirty="0"/>
          </a:p>
        </p:txBody>
      </p:sp>
      <p:sp>
        <p:nvSpPr>
          <p:cNvPr id="8" name="コンテンツ プレースホルダー 2"/>
          <p:cNvSpPr txBox="1">
            <a:spLocks/>
          </p:cNvSpPr>
          <p:nvPr/>
        </p:nvSpPr>
        <p:spPr>
          <a:xfrm>
            <a:off x="1029352" y="2013569"/>
            <a:ext cx="7131015" cy="35830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ソフトウェア開発では，設計や実装，技術に関する情報共有・意見交換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する必要があり，複数の手段を利用して頻繁にコミュニケーションがおこなわれている．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開発に関する情報が，個人でのメモや開発用ツールに蓄積されているものの，会話や議論まではプロジェクト全体に行き渡らないという問題がある．</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29766" y="4545358"/>
            <a:ext cx="1191156" cy="1475117"/>
          </a:xfrm>
          <a:prstGeom prst="rect">
            <a:avLst/>
          </a:prstGeom>
        </p:spPr>
      </p:pic>
    </p:spTree>
    <p:extLst>
      <p:ext uri="{BB962C8B-B14F-4D97-AF65-F5344CB8AC3E}">
        <p14:creationId xmlns:p14="http://schemas.microsoft.com/office/powerpoint/2010/main" val="36942476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特徴ベクトル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の生成</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457200" indent="-457200">
              <a:buFont typeface="+mj-lt"/>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Wikipedia</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にある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34</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万単語を</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Skip-gram</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でモデル化することで，特徴ベクトルを生成する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Skip-gram</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：単語の周辺にどの単語が登場するかの確率でモデル化する手法</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Wikipedia</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にある約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34</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万</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単語が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300</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次元のベクトルで示された学習済みモデルを読み込む</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用意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した発言セットを分かち書きし，ストップワードを除去した上で学習済みモデルを利用して単語の特徴ベクトルを抽出する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発言文章に登場する単語の特徴ベクトルの平均を計算</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平均化された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特徴ベクトルをコサイン類似度を利用して類似度を示す</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20</a:t>
            </a:fld>
            <a:endParaRPr kumimoji="1" lang="ja-JP" altLang="en-US" sz="1200" dirty="0"/>
          </a:p>
        </p:txBody>
      </p:sp>
    </p:spTree>
    <p:extLst>
      <p:ext uri="{BB962C8B-B14F-4D97-AF65-F5344CB8AC3E}">
        <p14:creationId xmlns:p14="http://schemas.microsoft.com/office/powerpoint/2010/main" val="24129953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Doc2Vec</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関連度抽出</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lnSpcReduction="10000"/>
          </a:bodyPr>
          <a:lstStyle/>
          <a:p>
            <a:pPr lvl="1">
              <a:buFont typeface="Wingdings" panose="05000000000000000000" pitchFamily="2" charset="2"/>
              <a:buChar char="l"/>
            </a:pP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Doc2Vec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について</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の技術と同様に、文書を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ベクトル（パラグラフベクトル）で表現する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技術</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可変長の文章や段落に対応するので文章と文章の関連度の抽出が出来る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文章の要約やニュース記事の類似度抽出などといった活用法がある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21</a:t>
            </a:fld>
            <a:endParaRPr kumimoji="1" lang="ja-JP" altLang="en-US" sz="1800" dirty="0"/>
          </a:p>
        </p:txBody>
      </p:sp>
      <p:sp>
        <p:nvSpPr>
          <p:cNvPr id="5" name="正方形/長方形 4"/>
          <p:cNvSpPr/>
          <p:nvPr/>
        </p:nvSpPr>
        <p:spPr>
          <a:xfrm>
            <a:off x="2014437" y="2877267"/>
            <a:ext cx="4649855" cy="241360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556152" y="3487305"/>
            <a:ext cx="1553236" cy="369332"/>
          </a:xfrm>
          <a:prstGeom prst="rect">
            <a:avLst/>
          </a:prstGeom>
          <a:noFill/>
        </p:spPr>
        <p:txBody>
          <a:bodyPr wrap="square" rtlCol="0">
            <a:spAutoFit/>
          </a:bodyPr>
          <a:lstStyle/>
          <a:p>
            <a:r>
              <a:rPr lang="ja-JP" altLang="en-US" dirty="0" smtClean="0"/>
              <a:t>私</a:t>
            </a:r>
            <a:r>
              <a:rPr kumimoji="1" lang="ja-JP" altLang="en-US" dirty="0" smtClean="0"/>
              <a:t>は男です</a:t>
            </a:r>
            <a:endParaRPr kumimoji="1" lang="ja-JP" altLang="en-US" dirty="0"/>
          </a:p>
        </p:txBody>
      </p:sp>
      <p:sp>
        <p:nvSpPr>
          <p:cNvPr id="7" name="テキスト ボックス 6"/>
          <p:cNvSpPr txBox="1"/>
          <p:nvPr/>
        </p:nvSpPr>
        <p:spPr>
          <a:xfrm>
            <a:off x="4503146" y="2988300"/>
            <a:ext cx="1553236" cy="369332"/>
          </a:xfrm>
          <a:prstGeom prst="rect">
            <a:avLst/>
          </a:prstGeom>
          <a:noFill/>
        </p:spPr>
        <p:txBody>
          <a:bodyPr wrap="square" rtlCol="0">
            <a:spAutoFit/>
          </a:bodyPr>
          <a:lstStyle/>
          <a:p>
            <a:r>
              <a:rPr kumimoji="1" lang="ja-JP" altLang="en-US" dirty="0" smtClean="0"/>
              <a:t>私は女です</a:t>
            </a:r>
            <a:endParaRPr kumimoji="1" lang="ja-JP" altLang="en-US" dirty="0"/>
          </a:p>
        </p:txBody>
      </p:sp>
      <p:cxnSp>
        <p:nvCxnSpPr>
          <p:cNvPr id="8" name="直線矢印コネクタ 7"/>
          <p:cNvCxnSpPr/>
          <p:nvPr/>
        </p:nvCxnSpPr>
        <p:spPr>
          <a:xfrm flipV="1">
            <a:off x="3922054" y="3259873"/>
            <a:ext cx="509956" cy="2938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4899022" y="3835600"/>
            <a:ext cx="1553236" cy="369332"/>
          </a:xfrm>
          <a:prstGeom prst="rect">
            <a:avLst/>
          </a:prstGeom>
          <a:noFill/>
        </p:spPr>
        <p:txBody>
          <a:bodyPr wrap="square" rtlCol="0">
            <a:spAutoFit/>
          </a:bodyPr>
          <a:lstStyle/>
          <a:p>
            <a:r>
              <a:rPr kumimoji="1" lang="ja-JP" altLang="en-US" dirty="0" smtClean="0"/>
              <a:t>私</a:t>
            </a:r>
            <a:r>
              <a:rPr lang="ja-JP" altLang="en-US" dirty="0" smtClean="0"/>
              <a:t>は王妃です</a:t>
            </a:r>
            <a:endParaRPr kumimoji="1" lang="ja-JP" altLang="en-US" dirty="0"/>
          </a:p>
        </p:txBody>
      </p:sp>
      <p:sp>
        <p:nvSpPr>
          <p:cNvPr id="10" name="テキスト ボックス 9"/>
          <p:cNvSpPr txBox="1"/>
          <p:nvPr/>
        </p:nvSpPr>
        <p:spPr>
          <a:xfrm>
            <a:off x="2878774" y="4351670"/>
            <a:ext cx="1553236" cy="369332"/>
          </a:xfrm>
          <a:prstGeom prst="rect">
            <a:avLst/>
          </a:prstGeom>
          <a:noFill/>
        </p:spPr>
        <p:txBody>
          <a:bodyPr wrap="square" rtlCol="0">
            <a:spAutoFit/>
          </a:bodyPr>
          <a:lstStyle/>
          <a:p>
            <a:r>
              <a:rPr kumimoji="1" lang="ja-JP" altLang="en-US" dirty="0" smtClean="0"/>
              <a:t>私</a:t>
            </a:r>
            <a:r>
              <a:rPr lang="ja-JP" altLang="en-US" dirty="0" smtClean="0"/>
              <a:t>は王です</a:t>
            </a:r>
            <a:endParaRPr kumimoji="1" lang="ja-JP" altLang="en-US" dirty="0"/>
          </a:p>
        </p:txBody>
      </p:sp>
      <p:cxnSp>
        <p:nvCxnSpPr>
          <p:cNvPr id="11" name="直線矢印コネクタ 10"/>
          <p:cNvCxnSpPr/>
          <p:nvPr/>
        </p:nvCxnSpPr>
        <p:spPr>
          <a:xfrm flipV="1">
            <a:off x="4339364" y="4250641"/>
            <a:ext cx="509956" cy="2938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228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テキスト プレースホルダー 5"/>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22</a:t>
            </a:fld>
            <a:endParaRPr kumimoji="1" lang="ja-JP" altLang="en-US" sz="1800" dirty="0"/>
          </a:p>
        </p:txBody>
      </p:sp>
    </p:spTree>
    <p:extLst>
      <p:ext uri="{BB962C8B-B14F-4D97-AF65-F5344CB8AC3E}">
        <p14:creationId xmlns:p14="http://schemas.microsoft.com/office/powerpoint/2010/main" val="40139295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概要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fontScale="85000" lnSpcReduction="20000"/>
          </a:body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ソフトウェア開発のブレインストーミングで登場しそうな</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発言</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とそれに応答する発言を組み合わせた</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発言セット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を用いて類似度を抽出する．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発言</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Slack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上に利用者が投稿した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文章のこと．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発言セット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が何かを発した事に対する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B</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の応答をあわせたもの．</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新しい機能ですがなんかありますかね？</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B『</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うーん、新しい機能よりも今ある機能で改善したいのがあります。</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r>
              <a:rPr lang="en-US" altLang="ja-JP" u="sng"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u="sng"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u="sng" dirty="0" smtClean="0">
                <a:latin typeface="メイリオ" panose="020B0604030504040204" pitchFamily="50" charset="-128"/>
                <a:ea typeface="メイリオ" panose="020B0604030504040204" pitchFamily="50" charset="-128"/>
                <a:cs typeface="メイリオ" panose="020B0604030504040204" pitchFamily="50" charset="-128"/>
              </a:rPr>
              <a:t>B</a:t>
            </a:r>
            <a:r>
              <a:rPr lang="ja-JP" altLang="en-US" u="sng" dirty="0" smtClean="0">
                <a:latin typeface="メイリオ" panose="020B0604030504040204" pitchFamily="50" charset="-128"/>
                <a:ea typeface="メイリオ" panose="020B0604030504040204" pitchFamily="50" charset="-128"/>
                <a:cs typeface="メイリオ" panose="020B0604030504040204" pitchFamily="50" charset="-128"/>
              </a:rPr>
              <a:t>の発言セット</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新しい機能ですがなんかありますかね？</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うーん</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、新しい機能よりも今ある機能で改善したいのがあります。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lnSpc>
                <a:spcPct val="150000"/>
              </a:lnSpc>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23</a:t>
            </a:fld>
            <a:endParaRPr kumimoji="1" lang="ja-JP" altLang="en-US" sz="1800" dirty="0"/>
          </a:p>
        </p:txBody>
      </p:sp>
    </p:spTree>
    <p:extLst>
      <p:ext uri="{BB962C8B-B14F-4D97-AF65-F5344CB8AC3E}">
        <p14:creationId xmlns:p14="http://schemas.microsoft.com/office/powerpoint/2010/main" val="11290083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目的</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ブレインストーミングで生まれるアイディアや考えが含まれる発言同士の類似度を示す事が出来るのかを確認する．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24</a:t>
            </a:fld>
            <a:endParaRPr kumimoji="1" lang="ja-JP" altLang="en-US" sz="1800" dirty="0"/>
          </a:p>
        </p:txBody>
      </p:sp>
    </p:spTree>
    <p:extLst>
      <p:ext uri="{BB962C8B-B14F-4D97-AF65-F5344CB8AC3E}">
        <p14:creationId xmlns:p14="http://schemas.microsoft.com/office/powerpoint/2010/main" val="35492424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手順</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457200" indent="-457200">
              <a:lnSpc>
                <a:spcPct val="150000"/>
              </a:lnSpc>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実験に利用する発言セットを用意する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lnSpc>
                <a:spcPct val="150000"/>
              </a:lnSpc>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発言セット同士を比較し類似度がどう出てくるかを示す</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lnSpc>
                <a:spcPct val="150000"/>
              </a:lnSpc>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類似度が示せたとして，どうしきい値を設定すればいいかを考察する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25</a:t>
            </a:fld>
            <a:endParaRPr kumimoji="1" lang="ja-JP" altLang="en-US" sz="1800" dirty="0"/>
          </a:p>
        </p:txBody>
      </p:sp>
    </p:spTree>
    <p:extLst>
      <p:ext uri="{BB962C8B-B14F-4D97-AF65-F5344CB8AC3E}">
        <p14:creationId xmlns:p14="http://schemas.microsoft.com/office/powerpoint/2010/main" val="21694125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実験</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結果</a:t>
            </a:r>
            <a:endParaRPr kumimoji="1" lang="ja-JP" altLang="en-US"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26</a:t>
            </a:fld>
            <a:endParaRPr kumimoji="1" lang="ja-JP" altLang="en-US" sz="1800" dirty="0"/>
          </a:p>
        </p:txBody>
      </p:sp>
      <p:sp>
        <p:nvSpPr>
          <p:cNvPr id="6" name="コンテンツ プレースホルダー 5"/>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40324548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概要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複数名によるチャット上での</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を実施し，必要だと感じた発言を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プロトタイプ</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システムを通じて記録してもらう．そして，記録されたアイディアや議論をスコア化して比較する．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27</a:t>
            </a:fld>
            <a:endParaRPr kumimoji="1" lang="ja-JP" altLang="en-US" sz="1800" dirty="0"/>
          </a:p>
        </p:txBody>
      </p:sp>
    </p:spTree>
    <p:extLst>
      <p:ext uri="{BB962C8B-B14F-4D97-AF65-F5344CB8AC3E}">
        <p14:creationId xmlns:p14="http://schemas.microsoft.com/office/powerpoint/2010/main" val="26547390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目的</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スコアを用意して，ブレインストーミングで生まれたアイディアや議論の類似度をランキング的に示せるか（統合できるか）を見る．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28</a:t>
            </a:fld>
            <a:endParaRPr kumimoji="1" lang="ja-JP" altLang="en-US" sz="1800" dirty="0"/>
          </a:p>
        </p:txBody>
      </p:sp>
    </p:spTree>
    <p:extLst>
      <p:ext uri="{BB962C8B-B14F-4D97-AF65-F5344CB8AC3E}">
        <p14:creationId xmlns:p14="http://schemas.microsoft.com/office/powerpoint/2010/main" val="5099894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手順</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457200" indent="-457200">
              <a:lnSpc>
                <a:spcPct val="150000"/>
              </a:lnSpc>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評価パラメータを用意し，パラメータを利用したスコア算出の式を用意する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lnSpc>
                <a:spcPct val="150000"/>
              </a:lnSpc>
              <a:buFont typeface="+mj-lt"/>
              <a:buAutoNum type="arabicPeriod"/>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記録</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された発言セットをその式を利用して評価する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lnSpc>
                <a:spcPct val="150000"/>
              </a:lnSpc>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評価された発言セットのランキング結果を考察する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29</a:t>
            </a:fld>
            <a:endParaRPr kumimoji="1" lang="ja-JP" altLang="en-US" sz="1800" dirty="0"/>
          </a:p>
        </p:txBody>
      </p:sp>
    </p:spTree>
    <p:extLst>
      <p:ext uri="{BB962C8B-B14F-4D97-AF65-F5344CB8AC3E}">
        <p14:creationId xmlns:p14="http://schemas.microsoft.com/office/powerpoint/2010/main" val="15134139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関連研究（１）</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822959" y="1916412"/>
            <a:ext cx="7543801" cy="4023360"/>
          </a:xfrm>
        </p:spPr>
        <p:txBody>
          <a:bodyPr>
            <a:normAutofit fontScale="85000" lnSpcReduction="20000"/>
          </a:bodyPr>
          <a:lstStyle/>
          <a:p>
            <a:pPr>
              <a:lnSpc>
                <a:spcPct val="150000"/>
              </a:lnSpc>
            </a:pPr>
            <a:r>
              <a:rPr kumimoji="1"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チャット・議論支援に関する研究</a:t>
            </a:r>
            <a:r>
              <a:rPr kumimoji="1"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リアルタイム</a:t>
            </a:r>
            <a:r>
              <a:rPr lang="ja-JP" altLang="en-US" sz="1700" dirty="0">
                <a:latin typeface="メイリオ" panose="020B0604030504040204" pitchFamily="50" charset="-128"/>
                <a:ea typeface="メイリオ" panose="020B0604030504040204" pitchFamily="50" charset="-128"/>
                <a:cs typeface="メイリオ" panose="020B0604030504040204" pitchFamily="50" charset="-128"/>
              </a:rPr>
              <a:t>なコミュニケーション行為であるチャットへの意味タグ付加</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電子</a:t>
            </a:r>
            <a:r>
              <a:rPr lang="ja-JP" altLang="en-US" sz="1700" dirty="0">
                <a:latin typeface="メイリオ" panose="020B0604030504040204" pitchFamily="50" charset="-128"/>
                <a:ea typeface="メイリオ" panose="020B0604030504040204" pitchFamily="50" charset="-128"/>
                <a:cs typeface="メイリオ" panose="020B0604030504040204" pitchFamily="50" charset="-128"/>
              </a:rPr>
              <a:t>ゼミナールへの</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適用</a:t>
            </a:r>
            <a: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t>2006,</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1700" dirty="0">
                <a:latin typeface="メイリオ" panose="020B0604030504040204" pitchFamily="50" charset="-128"/>
                <a:ea typeface="メイリオ" panose="020B0604030504040204" pitchFamily="50" charset="-128"/>
                <a:cs typeface="メイリオ" panose="020B0604030504040204" pitchFamily="50" charset="-128"/>
              </a:rPr>
              <a:t>処理学会論文誌</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700" dirty="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発言</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意味タグを付加した上でやり取りする機能を含むチャットシステムの提案</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知識活動支援システムによる会議コンテンツ間の関連性の獲得とその応用</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2010,</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情報処理学会 全国大会講演論文集）</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対面式会議を総括的に支援する知識活動システムの開発</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Chatplexer</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：チャットを併用する口頭発表における発表者のための重要発言選択支援の試み</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2012,</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処理学会論文誌</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p>
          <a:p>
            <a:pPr lvl="1">
              <a:lnSpc>
                <a:spcPct val="150000"/>
              </a:lnSpc>
              <a:buFont typeface="Wingdings" panose="05000000000000000000" pitchFamily="2" charset="2"/>
              <a:buChar char="l"/>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口頭</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発表をした際の聴衆のチャットフィードバックから重要な発言の発見を支援するシステムの提案</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a:t>
            </a:fld>
            <a:endParaRPr kumimoji="1" lang="ja-JP" altLang="en-US" sz="1800" dirty="0"/>
          </a:p>
        </p:txBody>
      </p:sp>
    </p:spTree>
    <p:extLst>
      <p:ext uri="{BB962C8B-B14F-4D97-AF65-F5344CB8AC3E}">
        <p14:creationId xmlns:p14="http://schemas.microsoft.com/office/powerpoint/2010/main" val="39957706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評価式</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以下の評価パラメータを用いてブレインストーミングの評価付けをおこなう．</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初期のアイディア数</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発言数</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チャット以外（オンラインホワイトボードなど）</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を利用したか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解決</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方法の導出（導出にいたった経緯で細分化）</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全員一致でテーマに対する答えが出た場合</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誰かの反対や疑問がありながらも答えが出た場合</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全員反対な答えなどの中からあいにく見つけてきた場合</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答えが見つからなかった場合</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30</a:t>
            </a:fld>
            <a:endParaRPr kumimoji="1" lang="ja-JP" altLang="en-US"/>
          </a:p>
        </p:txBody>
      </p:sp>
    </p:spTree>
    <p:extLst>
      <p:ext uri="{BB962C8B-B14F-4D97-AF65-F5344CB8AC3E}">
        <p14:creationId xmlns:p14="http://schemas.microsoft.com/office/powerpoint/2010/main" val="31985996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結果</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31</a:t>
            </a:fld>
            <a:endParaRPr kumimoji="1" lang="ja-JP" altLang="en-US"/>
          </a:p>
        </p:txBody>
      </p:sp>
    </p:spTree>
    <p:extLst>
      <p:ext uri="{BB962C8B-B14F-4D97-AF65-F5344CB8AC3E}">
        <p14:creationId xmlns:p14="http://schemas.microsoft.com/office/powerpoint/2010/main" val="2210519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今後</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の課題</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様々な手段での議論・会話への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対応</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スコアにより分類された発言データを用いた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コーパスの作成による自動分類</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ブレスト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の実施数と良いプロダクトの相関実験</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32</a:t>
            </a:fld>
            <a:endParaRPr kumimoji="1" lang="ja-JP" altLang="en-US" sz="1800" dirty="0"/>
          </a:p>
        </p:txBody>
      </p:sp>
    </p:spTree>
    <p:extLst>
      <p:ext uri="{BB962C8B-B14F-4D97-AF65-F5344CB8AC3E}">
        <p14:creationId xmlns:p14="http://schemas.microsoft.com/office/powerpoint/2010/main" val="1400090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手順</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fontScale="92500" lnSpcReduction="10000"/>
          </a:bodyPr>
          <a:lstStyle/>
          <a:p>
            <a:pPr marL="457200" indent="-457200">
              <a:buFont typeface="+mj-lt"/>
              <a:buAutoNum type="arabicPeriod"/>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アイディアを出しやすいとされている</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4</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人の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チームを</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4</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つ作成（</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ABCD</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ソフトウェア開発に関連するブレインストーミングのテーマを設定し，チャット上で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30</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分程度のブレインストーミングをしてもらう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テーマに対する結論をチャット上で出す段階に移行する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B</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チームでは，プロトタイプシステムに集約されたアイディアや意見を利用して統合し，結論を出してもらう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チームでは，そのままアイディアや意見を統合し結論を出してもらう</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結論が出るまでにかかった時間，実際に統合に利用された発話数（</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B</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ならシステムに記録された数，</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なら全発言数），生まれたアイディア数を比較する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33</a:t>
            </a:fld>
            <a:endParaRPr kumimoji="1" lang="ja-JP" altLang="en-US" sz="1800" dirty="0"/>
          </a:p>
        </p:txBody>
      </p:sp>
    </p:spTree>
    <p:extLst>
      <p:ext uri="{BB962C8B-B14F-4D97-AF65-F5344CB8AC3E}">
        <p14:creationId xmlns:p14="http://schemas.microsoft.com/office/powerpoint/2010/main" val="1739081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検証</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以下の文章を分かち書きした上で日常的な文章</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10</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個を含めて関連度を検証</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php.ini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の設定を変更することで、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秒以上の音声も録音することができました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php.ini</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ファイルの変更が必要です」</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一番関連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いる文章として抽出する事が出来たものの，値としては低い（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0.29…)</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何度か試行すると別の結果が出てくる事もあり，短い文章だと有効性があまり示せず，チャットの場合は短い文章で会話が続く事もあるので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Doc2Vec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だと上手く抽出出来ないかもしれない事が分かりました．→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など別の手法を現在試行中</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34</a:t>
            </a:fld>
            <a:endParaRPr kumimoji="1" lang="ja-JP" altLang="en-US" sz="1800" dirty="0"/>
          </a:p>
        </p:txBody>
      </p:sp>
    </p:spTree>
    <p:extLst>
      <p:ext uri="{BB962C8B-B14F-4D97-AF65-F5344CB8AC3E}">
        <p14:creationId xmlns:p14="http://schemas.microsoft.com/office/powerpoint/2010/main" val="903342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目的</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ソフトウェア開発時に利用するブレインストーミングの場合は，問題解決手法として用いられているが，出てきたアイディアの統合（まとめ）に時間がかかる問題がある．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35</a:t>
            </a:fld>
            <a:endParaRPr kumimoji="1" lang="ja-JP" altLang="en-US" sz="1800" dirty="0"/>
          </a:p>
        </p:txBody>
      </p:sp>
    </p:spTree>
    <p:extLst>
      <p:ext uri="{BB962C8B-B14F-4D97-AF65-F5344CB8AC3E}">
        <p14:creationId xmlns:p14="http://schemas.microsoft.com/office/powerpoint/2010/main" val="2053260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設問内容</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今回の議論で追加するのはどんな機能か？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この機能を実装する事は最終的に決定したか？」</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「新しい機能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を追加しようと発言したの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は誰</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→以上の様な設問を両グループにおこなうことで，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議論で決まった事を後からでも確認出来る様な状態かを考察する．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36</a:t>
            </a:fld>
            <a:endParaRPr kumimoji="1" lang="ja-JP" altLang="en-US" sz="1800" dirty="0"/>
          </a:p>
        </p:txBody>
      </p:sp>
    </p:spTree>
    <p:extLst>
      <p:ext uri="{BB962C8B-B14F-4D97-AF65-F5344CB8AC3E}">
        <p14:creationId xmlns:p14="http://schemas.microsoft.com/office/powerpoint/2010/main" val="224072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設問内容</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今回の議論で追加するのはどんな機能か？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この機能を実装する事は最終的に決定したか？」</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「新しい機能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を追加しようと発言したの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は誰</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→以上の様な設問を両グループにおこなうことで，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議論で決まった事を後からでも確認出来る様な状態かを考察する．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37</a:t>
            </a:fld>
            <a:endParaRPr kumimoji="1" lang="ja-JP" altLang="en-US" sz="1800" dirty="0"/>
          </a:p>
        </p:txBody>
      </p:sp>
    </p:spTree>
    <p:extLst>
      <p:ext uri="{BB962C8B-B14F-4D97-AF65-F5344CB8AC3E}">
        <p14:creationId xmlns:p14="http://schemas.microsoft.com/office/powerpoint/2010/main" val="1520735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実際の議論（会話）例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38</a:t>
            </a:fld>
            <a:endParaRPr kumimoji="1" lang="ja-JP" altLang="en-US" sz="1800" dirty="0"/>
          </a:p>
        </p:txBody>
      </p:sp>
      <p:sp>
        <p:nvSpPr>
          <p:cNvPr id="5" name="コンテンツ プレースホルダー 2"/>
          <p:cNvSpPr txBox="1">
            <a:spLocks/>
          </p:cNvSpPr>
          <p:nvPr/>
        </p:nvSpPr>
        <p:spPr>
          <a:xfrm>
            <a:off x="1653448" y="2006124"/>
            <a:ext cx="5907761" cy="62625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hp.ini</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の設定を変更することで、</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10</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秒以上の音声も録音することができました。</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299" y="1964700"/>
            <a:ext cx="774274" cy="780451"/>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4453" y="2714957"/>
            <a:ext cx="574463" cy="534067"/>
          </a:xfrm>
          <a:prstGeom prst="rect">
            <a:avLst/>
          </a:prstGeom>
        </p:spPr>
      </p:pic>
      <p:sp>
        <p:nvSpPr>
          <p:cNvPr id="8" name="四角形吹き出し 7"/>
          <p:cNvSpPr/>
          <p:nvPr/>
        </p:nvSpPr>
        <p:spPr>
          <a:xfrm>
            <a:off x="1597237" y="1910835"/>
            <a:ext cx="5923308" cy="687999"/>
          </a:xfrm>
          <a:prstGeom prst="wedgeRectCallout">
            <a:avLst>
              <a:gd name="adj1" fmla="val -53313"/>
              <a:gd name="adj2" fmla="val -841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16964" y="2844981"/>
            <a:ext cx="6841632" cy="221599"/>
          </a:xfrm>
          <a:prstGeom prst="rect">
            <a:avLst/>
          </a:prstGeom>
        </p:spPr>
        <p:txBody>
          <a:bodyPr wrap="squar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なるほど。どのように変更したのですか。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1597236" y="3423469"/>
            <a:ext cx="6661359" cy="830997"/>
          </a:xfrm>
          <a:prstGeom prst="rect">
            <a:avLst/>
          </a:prstGeom>
        </p:spPr>
        <p:txBody>
          <a:bodyPr wrap="square">
            <a:spAutoFit/>
          </a:bodyPr>
          <a:lstStyle/>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php.ini</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にある「</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upload_max_filesize</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」の初期値は２</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M</a:t>
            </a:r>
            <a:r>
              <a:rPr lang="ja-JP" alt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なの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すが、それを</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100M</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に変更し、同時に「</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post_max_size</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」も</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初期値８</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M</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から</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100M</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に変更しました。</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四角形吹き出し 10"/>
          <p:cNvSpPr/>
          <p:nvPr/>
        </p:nvSpPr>
        <p:spPr>
          <a:xfrm>
            <a:off x="1597237" y="2714321"/>
            <a:ext cx="5923308" cy="530611"/>
          </a:xfrm>
          <a:prstGeom prst="wedgeRectCallout">
            <a:avLst>
              <a:gd name="adj1" fmla="val 53692"/>
              <a:gd name="adj2" fmla="val -157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1597237" y="3379015"/>
            <a:ext cx="5923308" cy="919907"/>
          </a:xfrm>
          <a:prstGeom prst="wedgeRectCallout">
            <a:avLst>
              <a:gd name="adj1" fmla="val -53313"/>
              <a:gd name="adj2" fmla="val -841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914400" y="1838114"/>
            <a:ext cx="7454597" cy="262530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299" y="3400864"/>
            <a:ext cx="774274" cy="780451"/>
          </a:xfrm>
          <a:prstGeom prst="rect">
            <a:avLst/>
          </a:prstGeom>
        </p:spPr>
      </p:pic>
      <p:sp>
        <p:nvSpPr>
          <p:cNvPr id="17" name="正方形/長方形 16"/>
          <p:cNvSpPr/>
          <p:nvPr/>
        </p:nvSpPr>
        <p:spPr>
          <a:xfrm>
            <a:off x="849426" y="2757976"/>
            <a:ext cx="812786" cy="369332"/>
          </a:xfrm>
          <a:prstGeom prst="rect">
            <a:avLst/>
          </a:prstGeom>
        </p:spPr>
        <p:txBody>
          <a:bodyPr wrap="squar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さん</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正方形/長方形 17"/>
          <p:cNvSpPr/>
          <p:nvPr/>
        </p:nvSpPr>
        <p:spPr>
          <a:xfrm>
            <a:off x="7621185" y="3245117"/>
            <a:ext cx="812786" cy="369332"/>
          </a:xfrm>
          <a:prstGeom prst="rect">
            <a:avLst/>
          </a:prstGeom>
        </p:spPr>
        <p:txBody>
          <a:bodyPr wrap="squar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さん</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正方形/長方形 19"/>
          <p:cNvSpPr/>
          <p:nvPr/>
        </p:nvSpPr>
        <p:spPr>
          <a:xfrm>
            <a:off x="914400" y="4514478"/>
            <a:ext cx="4572000" cy="369332"/>
          </a:xfrm>
          <a:prstGeom prst="rect">
            <a:avLst/>
          </a:prstGeom>
        </p:spPr>
        <p:txBody>
          <a:bodyPr>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2" name="コンテンツ プレースホルダー 2"/>
          <p:cNvSpPr txBox="1">
            <a:spLocks/>
          </p:cNvSpPr>
          <p:nvPr/>
        </p:nvSpPr>
        <p:spPr>
          <a:xfrm>
            <a:off x="1127580" y="3823569"/>
            <a:ext cx="7131015" cy="151067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nSpc>
                <a:spcPct val="150000"/>
              </a:lnSpc>
              <a:buNone/>
            </a:pPr>
            <a:endParaRPr lang="en-US" altLang="ja-JP" sz="1800" u="sng"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上記例の場合，「</a:t>
            </a:r>
            <a:r>
              <a:rPr lang="en-US" altLang="ja-JP" sz="1800" b="1" dirty="0" smtClean="0">
                <a:latin typeface="メイリオ" panose="020B0604030504040204" pitchFamily="50" charset="-128"/>
                <a:ea typeface="メイリオ" panose="020B0604030504040204" pitchFamily="50" charset="-128"/>
                <a:cs typeface="メイリオ" panose="020B0604030504040204" pitchFamily="50" charset="-128"/>
              </a:rPr>
              <a:t>PHP</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sz="1800" b="1" dirty="0" smtClean="0">
                <a:latin typeface="メイリオ" panose="020B0604030504040204" pitchFamily="50" charset="-128"/>
                <a:ea typeface="メイリオ" panose="020B0604030504040204" pitchFamily="50" charset="-128"/>
                <a:cs typeface="メイリオ" panose="020B0604030504040204" pitchFamily="50" charset="-128"/>
              </a:rPr>
              <a:t>サーバー</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b="1" dirty="0" smtClean="0">
                <a:latin typeface="メイリオ" panose="020B0604030504040204" pitchFamily="50" charset="-128"/>
                <a:ea typeface="メイリオ" panose="020B0604030504040204" pitchFamily="50" charset="-128"/>
                <a:cs typeface="メイリオ" panose="020B0604030504040204" pitchFamily="50" charset="-128"/>
              </a:rPr>
              <a:t>解決</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」といったタグで記録する．これで，他に議論をした時に情報として推薦する事が出来る．</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b="1" dirty="0" smtClean="0">
                <a:latin typeface="メイリオ" panose="020B0604030504040204" pitchFamily="50" charset="-128"/>
                <a:ea typeface="メイリオ" panose="020B0604030504040204" pitchFamily="50" charset="-128"/>
                <a:cs typeface="メイリオ" panose="020B0604030504040204" pitchFamily="50" charset="-128"/>
              </a:rPr>
              <a:t>サーバー</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」に関して知識のある人物の発見も可能と考えられる．</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正方形/長方形 18"/>
          <p:cNvSpPr/>
          <p:nvPr/>
        </p:nvSpPr>
        <p:spPr>
          <a:xfrm>
            <a:off x="877657" y="4133348"/>
            <a:ext cx="812786" cy="369332"/>
          </a:xfrm>
          <a:prstGeom prst="rect">
            <a:avLst/>
          </a:prstGeom>
        </p:spPr>
        <p:txBody>
          <a:bodyPr wrap="squar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さん</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14056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実験概要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実際の発言からシステムに記録された情報が，振り返りに有用なのか確かめるための実験をおこなう．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とあるシステム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に新しい機能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を追加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するかどうかの議論（１対１）」</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録音したものと，この議論をチャット上で再現したものを用意し，実験参加者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従来手法で記録してもらう方と本手法で記録してもらう</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パターンに分けて比較する．</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39</a:t>
            </a:fld>
            <a:endParaRPr kumimoji="1" lang="ja-JP" altLang="en-US" sz="1800" dirty="0"/>
          </a:p>
        </p:txBody>
      </p:sp>
    </p:spTree>
    <p:extLst>
      <p:ext uri="{BB962C8B-B14F-4D97-AF65-F5344CB8AC3E}">
        <p14:creationId xmlns:p14="http://schemas.microsoft.com/office/powerpoint/2010/main" val="1305161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関連研究（２）</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865562" y="1869917"/>
            <a:ext cx="7543801" cy="4023360"/>
          </a:xfrm>
        </p:spPr>
        <p:txBody>
          <a:bodyPr>
            <a:noAutofit/>
          </a:bodyPr>
          <a:lstStyle/>
          <a:p>
            <a:pPr marL="0" indent="0">
              <a:lnSpc>
                <a:spcPct val="150000"/>
              </a:lnSpc>
              <a:buNone/>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議論参加者の分類</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p>
          <a:p>
            <a:pPr>
              <a:lnSpc>
                <a:spcPct val="150000"/>
              </a:lnSpc>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参加者の議論能力と役割を考慮したオンライン議論の分析</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2013,</a:t>
            </a:r>
            <a:r>
              <a:rPr lang="zh-CN" altLang="en-US" sz="1600" dirty="0" smtClean="0">
                <a:latin typeface="メイリオ" panose="020B0604030504040204" pitchFamily="50" charset="-128"/>
                <a:ea typeface="メイリオ" panose="020B0604030504040204" pitchFamily="50" charset="-128"/>
                <a:cs typeface="メイリオ" panose="020B0604030504040204" pitchFamily="50" charset="-128"/>
              </a:rPr>
              <a:t>人工知能学会 全国大会論文集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掲示板での議論から専門性やコミュニケーション能力を推定</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係り受け構造を用いた</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議論掲示板における投稿への自動分類</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2016,</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電子情報通信学会 技術研究報告）</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種類の役割を利用し、オンライン議論の分析</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議論マイニングによる議論掲示板利用者の能力推定</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2017,</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情報処理学会 全国大会講演論文集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係り受け</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構造と機械学習アルゴリズムによる分類・学習で議論理解を支援</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4</a:t>
            </a:fld>
            <a:endParaRPr kumimoji="1" lang="ja-JP" altLang="en-US" sz="1800" dirty="0"/>
          </a:p>
        </p:txBody>
      </p:sp>
    </p:spTree>
    <p:extLst>
      <p:ext uri="{BB962C8B-B14F-4D97-AF65-F5344CB8AC3E}">
        <p14:creationId xmlns:p14="http://schemas.microsoft.com/office/powerpoint/2010/main" val="31003437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実験手順</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457200" indent="-457200">
              <a:buFont typeface="+mj-lt"/>
              <a:buAutoNum type="arabicPeriod"/>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録音</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された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聞きながらメモを取る人（グループ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とチャット上に再現された発言を読んでいき，本システムに記録</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する人（グループ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B</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分ける．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録音された議論を聴いてもらいながら，必要であればメモを取ってもらう</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（グループ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の人）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．チャット上に再現された議論を見てもらいながら必要であればシステムに記録してもらう（グループ</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B</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両方のグループとも用意された設問に回答してもらう．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回答データを比較し，どちらが議論から多くの情報を</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取ってこれているかを考察する．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40</a:t>
            </a:fld>
            <a:endParaRPr kumimoji="1" lang="ja-JP" altLang="en-US" sz="1800" dirty="0"/>
          </a:p>
        </p:txBody>
      </p:sp>
    </p:spTree>
    <p:extLst>
      <p:ext uri="{BB962C8B-B14F-4D97-AF65-F5344CB8AC3E}">
        <p14:creationId xmlns:p14="http://schemas.microsoft.com/office/powerpoint/2010/main" val="142416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議論をタグに置き換える例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822959" y="1845734"/>
            <a:ext cx="7543801" cy="3809108"/>
          </a:xfrm>
        </p:spPr>
        <p:txBody>
          <a:bodyPr>
            <a:normAutofit fontScale="77500" lnSpcReduction="20000"/>
          </a:bodyPr>
          <a:lstStyle/>
          <a:p>
            <a:pPr>
              <a:lnSpc>
                <a:spcPct val="120000"/>
              </a:lnSpc>
              <a:buFont typeface="Wingdings" panose="05000000000000000000" pitchFamily="2" charset="2"/>
              <a:buChar char="l"/>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ゼミの場合</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「研究のアイデア」</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「実装のアイデア」</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「情報共有のあり方」</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→タグとして考えると「研究</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」「実装」「アイデア」「アドバイス」などが挙げられる．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2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勉強会の場合</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PHP</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の使い方」</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JavaScript</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の使い方」</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Slack</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の使い方」</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GitHub</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の使い方」</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→タグとして考えると「プログラミング」「</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サービス」が挙げられる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41</a:t>
            </a:fld>
            <a:endParaRPr kumimoji="1" lang="ja-JP" altLang="en-US" sz="1800" dirty="0"/>
          </a:p>
        </p:txBody>
      </p:sp>
    </p:spTree>
    <p:extLst>
      <p:ext uri="{BB962C8B-B14F-4D97-AF65-F5344CB8AC3E}">
        <p14:creationId xmlns:p14="http://schemas.microsoft.com/office/powerpoint/2010/main" val="3783998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Slack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で実装する時の問題</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物理ボタンにチャンネルの紐付けが出来ない．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API</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で全てのメッセージを受け取る仕組みがあるものの，流れてくるどのチャットが物理ボタンと紐付けているのか分かりづらい可能性がある（ここは実装方法次第で解決出来るかも）</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42</a:t>
            </a:fld>
            <a:endParaRPr kumimoji="1" lang="ja-JP" altLang="en-US" sz="1800" dirty="0"/>
          </a:p>
        </p:txBody>
      </p:sp>
      <p:pic>
        <p:nvPicPr>
          <p:cNvPr id="1026" name="Picture 2" descr="https://i.gyazo.com/70d8a1a46072ac27b82aa8ddba1b48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59" y="4335514"/>
            <a:ext cx="1828800" cy="619126"/>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0710" y="4222922"/>
            <a:ext cx="5036050" cy="844310"/>
          </a:xfrm>
          <a:prstGeom prst="rect">
            <a:avLst/>
          </a:prstGeom>
          <a:ln w="19050">
            <a:solidFill>
              <a:schemeClr val="tx1"/>
            </a:solidFill>
          </a:ln>
        </p:spPr>
      </p:pic>
      <p:sp>
        <p:nvSpPr>
          <p:cNvPr id="6" name="右矢印 5"/>
          <p:cNvSpPr/>
          <p:nvPr/>
        </p:nvSpPr>
        <p:spPr>
          <a:xfrm>
            <a:off x="2730361" y="4490295"/>
            <a:ext cx="521747" cy="30956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97718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本提案方式を利用する場合</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システム開発初期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実装したい内容や実装方式についての議論がなされる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ここで「</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実装方式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」としてタグ付けする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実装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方式を提案した人や実装方式の利点が情報として残る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システム開発中期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現在の実装方式について振り返る（「</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実装方式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」タグを利用）</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「実装方式の利点」や「実装された理由」の情報を受け取る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その実装方式を継続するか、変更するかの情報に利用出来る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43</a:t>
            </a:fld>
            <a:endParaRPr kumimoji="1" lang="ja-JP" altLang="en-US"/>
          </a:p>
        </p:txBody>
      </p:sp>
    </p:spTree>
    <p:extLst>
      <p:ext uri="{BB962C8B-B14F-4D97-AF65-F5344CB8AC3E}">
        <p14:creationId xmlns:p14="http://schemas.microsoft.com/office/powerpoint/2010/main" val="1759739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システムの流れ図</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44</a:t>
            </a:fld>
            <a:endParaRPr kumimoji="1" lang="ja-JP" altLang="en-US" sz="1800" dirty="0"/>
          </a:p>
        </p:txBody>
      </p:sp>
      <p:sp>
        <p:nvSpPr>
          <p:cNvPr id="43" name="コンテンツ プレースホルダー 2"/>
          <p:cNvSpPr>
            <a:spLocks noGrp="1"/>
          </p:cNvSpPr>
          <p:nvPr>
            <p:ph idx="1"/>
          </p:nvPr>
        </p:nvSpPr>
        <p:spPr>
          <a:xfrm>
            <a:off x="1309387" y="5177213"/>
            <a:ext cx="6709591" cy="2894759"/>
          </a:xfrm>
        </p:spPr>
        <p:txBody>
          <a:bodyPr>
            <a:normAutofit/>
          </a:bodyPr>
          <a:lstStyle/>
          <a:p>
            <a:pPr>
              <a:lnSpc>
                <a:spcPct val="10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オンラインでの共有として、研究室で利用している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チャットサービスを利用する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1309387" y="1982873"/>
            <a:ext cx="6658632" cy="3214389"/>
            <a:chOff x="1390529" y="2022285"/>
            <a:chExt cx="6658632" cy="3214389"/>
          </a:xfrm>
        </p:grpSpPr>
        <p:grpSp>
          <p:nvGrpSpPr>
            <p:cNvPr id="10" name="グループ化 9"/>
            <p:cNvGrpSpPr/>
            <p:nvPr/>
          </p:nvGrpSpPr>
          <p:grpSpPr>
            <a:xfrm>
              <a:off x="1390529" y="2022285"/>
              <a:ext cx="888762" cy="1206444"/>
              <a:chOff x="1269231" y="3878283"/>
              <a:chExt cx="888762" cy="1206444"/>
            </a:xfrm>
          </p:grpSpPr>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231" y="3878283"/>
                <a:ext cx="820772" cy="820772"/>
              </a:xfrm>
              <a:prstGeom prst="rect">
                <a:avLst/>
              </a:prstGeom>
            </p:spPr>
          </p:pic>
          <p:sp>
            <p:nvSpPr>
              <p:cNvPr id="21" name="テキスト ボックス 20"/>
              <p:cNvSpPr txBox="1"/>
              <p:nvPr/>
            </p:nvSpPr>
            <p:spPr>
              <a:xfrm>
                <a:off x="1269231" y="4715395"/>
                <a:ext cx="888762"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発言者</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3" name="テキスト ボックス 22"/>
            <p:cNvSpPr txBox="1"/>
            <p:nvPr/>
          </p:nvSpPr>
          <p:spPr>
            <a:xfrm>
              <a:off x="2286747" y="2092627"/>
              <a:ext cx="1243242" cy="584775"/>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文字や図を書き出す</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テキスト ボックス 36"/>
            <p:cNvSpPr txBox="1"/>
            <p:nvPr/>
          </p:nvSpPr>
          <p:spPr>
            <a:xfrm>
              <a:off x="5172349" y="2088108"/>
              <a:ext cx="1243242" cy="584775"/>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内容を</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確認する</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3" name="図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92755" y="2022285"/>
              <a:ext cx="1452950" cy="817683"/>
            </a:xfrm>
            <a:prstGeom prst="rect">
              <a:avLst/>
            </a:prstGeom>
            <a:ln w="28575">
              <a:solidFill>
                <a:schemeClr val="tx1"/>
              </a:solidFill>
            </a:ln>
          </p:spPr>
        </p:pic>
        <p:sp>
          <p:nvSpPr>
            <p:cNvPr id="35" name="右矢印 34"/>
            <p:cNvSpPr/>
            <p:nvPr/>
          </p:nvSpPr>
          <p:spPr>
            <a:xfrm>
              <a:off x="2425612" y="2606442"/>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6465465" y="4713455"/>
              <a:ext cx="1085351" cy="523219"/>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ラベル付き物理ボタン</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右矢印 44"/>
            <p:cNvSpPr/>
            <p:nvPr/>
          </p:nvSpPr>
          <p:spPr>
            <a:xfrm rot="10800000">
              <a:off x="5183708" y="2602823"/>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右矢印 45"/>
            <p:cNvSpPr/>
            <p:nvPr/>
          </p:nvSpPr>
          <p:spPr>
            <a:xfrm rot="5400000">
              <a:off x="6430440" y="3395840"/>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6963810" y="3266848"/>
              <a:ext cx="1085351" cy="523220"/>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各自押して貰う</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7" name="グループ化 16"/>
            <p:cNvGrpSpPr/>
            <p:nvPr/>
          </p:nvGrpSpPr>
          <p:grpSpPr>
            <a:xfrm>
              <a:off x="6243933" y="2022285"/>
              <a:ext cx="1159073" cy="1034524"/>
              <a:chOff x="6703271" y="1985373"/>
              <a:chExt cx="1159073" cy="1034524"/>
            </a:xfrm>
          </p:grpSpPr>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3271" y="1987055"/>
                <a:ext cx="597619" cy="597619"/>
              </a:xfrm>
              <a:prstGeom prst="rect">
                <a:avLst/>
              </a:prstGeom>
            </p:spPr>
          </p:pic>
          <p:pic>
            <p:nvPicPr>
              <p:cNvPr id="49" name="図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3632" y="1985373"/>
                <a:ext cx="608712" cy="608712"/>
              </a:xfrm>
              <a:prstGeom prst="rect">
                <a:avLst/>
              </a:prstGeom>
            </p:spPr>
          </p:pic>
          <p:sp>
            <p:nvSpPr>
              <p:cNvPr id="52" name="テキスト ボックス 51"/>
              <p:cNvSpPr txBox="1"/>
              <p:nvPr/>
            </p:nvSpPr>
            <p:spPr>
              <a:xfrm>
                <a:off x="6856509" y="2650565"/>
                <a:ext cx="888762"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聞き手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54" name="グループ化 53"/>
            <p:cNvGrpSpPr/>
            <p:nvPr/>
          </p:nvGrpSpPr>
          <p:grpSpPr>
            <a:xfrm>
              <a:off x="2210877" y="3558570"/>
              <a:ext cx="1274594" cy="1404973"/>
              <a:chOff x="3545253" y="3555279"/>
              <a:chExt cx="1274594" cy="1404973"/>
            </a:xfrm>
          </p:grpSpPr>
          <p:pic>
            <p:nvPicPr>
              <p:cNvPr id="55" name="図 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4203" y="3555279"/>
                <a:ext cx="854779" cy="854779"/>
              </a:xfrm>
              <a:prstGeom prst="rect">
                <a:avLst/>
              </a:prstGeom>
            </p:spPr>
          </p:pic>
          <p:sp>
            <p:nvSpPr>
              <p:cNvPr id="56" name="テキスト ボックス 55"/>
              <p:cNvSpPr txBox="1"/>
              <p:nvPr/>
            </p:nvSpPr>
            <p:spPr>
              <a:xfrm>
                <a:off x="3545253" y="4437032"/>
                <a:ext cx="1274594" cy="523220"/>
              </a:xfrm>
              <a:prstGeom prst="rect">
                <a:avLst/>
              </a:prstGeom>
              <a:noFill/>
            </p:spPr>
            <p:txBody>
              <a:bodyPr wrap="square" rtlCol="0">
                <a:spAutoFit/>
              </a:bodyPr>
              <a:lstStyle/>
              <a:p>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　議論</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内容</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データベース</a:t>
                </a:r>
                <a:endPar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9" name="右矢印 58"/>
            <p:cNvSpPr/>
            <p:nvPr/>
          </p:nvSpPr>
          <p:spPr>
            <a:xfrm rot="2700000">
              <a:off x="1719755" y="3345563"/>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p:cNvSpPr txBox="1"/>
            <p:nvPr/>
          </p:nvSpPr>
          <p:spPr>
            <a:xfrm>
              <a:off x="3422295" y="2875559"/>
              <a:ext cx="1642412"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ホワイトボード</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2" name="右矢印 61"/>
            <p:cNvSpPr/>
            <p:nvPr/>
          </p:nvSpPr>
          <p:spPr>
            <a:xfrm rot="8100000">
              <a:off x="3144954" y="3327214"/>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右矢印 62"/>
            <p:cNvSpPr/>
            <p:nvPr/>
          </p:nvSpPr>
          <p:spPr>
            <a:xfrm>
              <a:off x="3582958" y="4119437"/>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46589" y="3615035"/>
              <a:ext cx="846518" cy="846518"/>
            </a:xfrm>
            <a:prstGeom prst="rect">
              <a:avLst/>
            </a:prstGeom>
          </p:spPr>
        </p:pic>
        <p:sp>
          <p:nvSpPr>
            <p:cNvPr id="64" name="右矢印 63"/>
            <p:cNvSpPr/>
            <p:nvPr/>
          </p:nvSpPr>
          <p:spPr>
            <a:xfrm rot="10800000">
              <a:off x="5563712" y="4131264"/>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p:cNvSpPr txBox="1"/>
            <p:nvPr/>
          </p:nvSpPr>
          <p:spPr>
            <a:xfrm>
              <a:off x="4243501" y="4440323"/>
              <a:ext cx="1687300" cy="523220"/>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チャットサービス　　　　　　　（</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Slack</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テキスト ボックス 65"/>
            <p:cNvSpPr txBox="1"/>
            <p:nvPr/>
          </p:nvSpPr>
          <p:spPr>
            <a:xfrm>
              <a:off x="5500289" y="3699457"/>
              <a:ext cx="1085351" cy="523220"/>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ラベル名を投稿</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テキスト ボックス 66"/>
            <p:cNvSpPr txBox="1"/>
            <p:nvPr/>
          </p:nvSpPr>
          <p:spPr>
            <a:xfrm>
              <a:off x="3431997" y="3848488"/>
              <a:ext cx="1112950" cy="307777"/>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画像を投稿</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テキスト ボックス 35"/>
            <p:cNvSpPr txBox="1"/>
            <p:nvPr/>
          </p:nvSpPr>
          <p:spPr>
            <a:xfrm>
              <a:off x="2237152" y="3155736"/>
              <a:ext cx="1240128"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動画で記録</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pic>
        <p:nvPicPr>
          <p:cNvPr id="40" name="図 39"/>
          <p:cNvPicPr>
            <a:picLocks noChangeAspect="1"/>
          </p:cNvPicPr>
          <p:nvPr/>
        </p:nvPicPr>
        <p:blipFill rotWithShape="1">
          <a:blip r:embed="rId7" cstate="print">
            <a:extLst>
              <a:ext uri="{28A0092B-C50C-407E-A947-70E740481C1C}">
                <a14:useLocalDpi xmlns:a14="http://schemas.microsoft.com/office/drawing/2010/main" val="0"/>
              </a:ext>
            </a:extLst>
          </a:blip>
          <a:srcRect l="32897" t="35949" r="33117" b="31373"/>
          <a:stretch/>
        </p:blipFill>
        <p:spPr>
          <a:xfrm>
            <a:off x="6385205" y="4073830"/>
            <a:ext cx="1084469" cy="600213"/>
          </a:xfrm>
          <a:prstGeom prst="rect">
            <a:avLst/>
          </a:prstGeom>
        </p:spPr>
      </p:pic>
    </p:spTree>
    <p:extLst>
      <p:ext uri="{BB962C8B-B14F-4D97-AF65-F5344CB8AC3E}">
        <p14:creationId xmlns:p14="http://schemas.microsoft.com/office/powerpoint/2010/main" val="3440941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実際の議論の例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システム開発初期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「システムを利用するユーザーの統計情報を取得したい」</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外部から統計取得用ツールをシステムに組み込んで利用する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データベースに記録されたユーザー情報を利用する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→実装方式を決定して、システムに組み込む</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システム開発中期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「現在使っている統計情報用のツールを変更したい」</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導入して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きた理由や現在のツールの問題点を挙げる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変更するツールの長所や改善出来る内容を説明する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→変更を加えるか決定する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45</a:t>
            </a:fld>
            <a:endParaRPr kumimoji="1" lang="ja-JP" altLang="en-US"/>
          </a:p>
        </p:txBody>
      </p:sp>
    </p:spTree>
    <p:extLst>
      <p:ext uri="{BB962C8B-B14F-4D97-AF65-F5344CB8AC3E}">
        <p14:creationId xmlns:p14="http://schemas.microsoft.com/office/powerpoint/2010/main" val="2917758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332660"/>
            <a:ext cx="7543800" cy="1450757"/>
          </a:xfrm>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本研究のアプローチ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46</a:t>
            </a:fld>
            <a:endParaRPr kumimoji="1" lang="ja-JP" altLang="en-US" sz="1800" dirty="0"/>
          </a:p>
        </p:txBody>
      </p:sp>
      <p:sp>
        <p:nvSpPr>
          <p:cNvPr id="7" name="コンテンツ プレースホルダー 2"/>
          <p:cNvSpPr>
            <a:spLocks noGrp="1"/>
          </p:cNvSpPr>
          <p:nvPr>
            <p:ph idx="1"/>
          </p:nvPr>
        </p:nvSpPr>
        <p:spPr>
          <a:xfrm>
            <a:off x="1003611" y="1919198"/>
            <a:ext cx="7182464" cy="3656836"/>
          </a:xfrm>
        </p:spPr>
        <p:txBody>
          <a:bodyPr>
            <a:normAutofit/>
          </a:bodyPr>
          <a:lstStyle/>
          <a:p>
            <a:pPr>
              <a:lnSpc>
                <a:spcPct val="150000"/>
              </a:lnSpc>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様々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な場所で利用出来る「物理ボタン」を利用し，議論にタグを付けて議論を記録する．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現在と過去の議論をタグで紐付け，新しい議論で情報として利用する．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テキスト ボックス 7"/>
          <p:cNvSpPr txBox="1"/>
          <p:nvPr/>
        </p:nvSpPr>
        <p:spPr>
          <a:xfrm>
            <a:off x="2789795" y="5425697"/>
            <a:ext cx="3610099" cy="400110"/>
          </a:xfrm>
          <a:prstGeom prst="rect">
            <a:avLst/>
          </a:prstGeom>
          <a:noFill/>
          <a:ln w="28575">
            <a:solidFill>
              <a:schemeClr val="accent1"/>
            </a:solidFill>
          </a:ln>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効率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のよい</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議論</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に繋げられる．</a:t>
            </a:r>
            <a:endPar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下矢印 8"/>
          <p:cNvSpPr/>
          <p:nvPr/>
        </p:nvSpPr>
        <p:spPr>
          <a:xfrm>
            <a:off x="4035375" y="4795325"/>
            <a:ext cx="1118937" cy="494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descr="C:\Users\1421030\Desktop\d3a406ba34ef4edf2528126bb6ea1ce1.png"/>
          <p:cNvPicPr/>
          <p:nvPr/>
        </p:nvPicPr>
        <p:blipFill>
          <a:blip r:embed="rId2">
            <a:extLst>
              <a:ext uri="{28A0092B-C50C-407E-A947-70E740481C1C}">
                <a14:useLocalDpi xmlns:a14="http://schemas.microsoft.com/office/drawing/2010/main" val="0"/>
              </a:ext>
            </a:extLst>
          </a:blip>
          <a:srcRect/>
          <a:stretch>
            <a:fillRect/>
          </a:stretch>
        </p:blipFill>
        <p:spPr bwMode="auto">
          <a:xfrm>
            <a:off x="2365019" y="2823296"/>
            <a:ext cx="4459647" cy="1206295"/>
          </a:xfrm>
          <a:prstGeom prst="rect">
            <a:avLst/>
          </a:prstGeom>
          <a:noFill/>
          <a:ln>
            <a:noFill/>
          </a:ln>
        </p:spPr>
      </p:pic>
    </p:spTree>
    <p:extLst>
      <p:ext uri="{BB962C8B-B14F-4D97-AF65-F5344CB8AC3E}">
        <p14:creationId xmlns:p14="http://schemas.microsoft.com/office/powerpoint/2010/main" val="1806886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関連研究</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1017997" y="2053346"/>
            <a:ext cx="7270955" cy="3548084"/>
          </a:xfrm>
        </p:spPr>
        <p:txBody>
          <a:bodyPr>
            <a:normAutofit fontScale="92500"/>
          </a:bodyPr>
          <a:lstStyle/>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履歴再生機能を備えたオンラインホワイトボード・チャット連携システム</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2010/05/14,</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情報処理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教育</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学習支援情報システム（</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CLE</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）研究会）</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ホワイトボードを用いた議論の構造化に基づく議論想起支援</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2011/03/02</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情報処理</a:t>
            </a:r>
            <a:r>
              <a:rPr lang="zh-CN"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全国</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大会講演論文集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簡易書式によるホワイトボード動画を対象としたインデックス抽出</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2011/03/02</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情報処理</a:t>
            </a:r>
            <a:r>
              <a:rPr lang="zh-CN"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全国</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大会講演論文集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書き込みの時間軸表示によるホワイトボードログの振り返り支援システムの実装</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2012/09/14,</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情報処理学会 電子化</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知的財産・社会基盤研究会）</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p>
          <a:p>
            <a:pPr marL="0" indent="0">
              <a:buNone/>
            </a:pPr>
            <a:endParaRPr lang="en-US" altLang="ja-JP" dirty="0"/>
          </a:p>
          <a:p>
            <a:endParaRPr lang="en-US" altLang="ja-JP" dirty="0" smtClean="0"/>
          </a:p>
        </p:txBody>
      </p:sp>
      <p:sp>
        <p:nvSpPr>
          <p:cNvPr id="5" name="スライド番号プレースホルダー 4"/>
          <p:cNvSpPr>
            <a:spLocks noGrp="1"/>
          </p:cNvSpPr>
          <p:nvPr>
            <p:ph type="sldNum" sz="quarter" idx="12"/>
          </p:nvPr>
        </p:nvSpPr>
        <p:spPr/>
        <p:txBody>
          <a:bodyPr/>
          <a:lstStyle/>
          <a:p>
            <a:fld id="{95FE7068-0EB7-48D5-A1FD-50DB69D733E4}" type="slidenum">
              <a:rPr kumimoji="1" lang="ja-JP" altLang="en-US" sz="1800" smtClean="0"/>
              <a:t>47</a:t>
            </a:fld>
            <a:endParaRPr kumimoji="1" lang="ja-JP" altLang="en-US" sz="1800" dirty="0"/>
          </a:p>
        </p:txBody>
      </p:sp>
    </p:spTree>
    <p:extLst>
      <p:ext uri="{BB962C8B-B14F-4D97-AF65-F5344CB8AC3E}">
        <p14:creationId xmlns:p14="http://schemas.microsoft.com/office/powerpoint/2010/main" val="544711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関連研究（３）</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fontScale="92500" lnSpcReduction="20000"/>
          </a:bodyPr>
          <a:lstStyle/>
          <a:p>
            <a:pPr>
              <a:lnSpc>
                <a:spcPct val="150000"/>
              </a:lnSpc>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lnSpc>
                <a:spcPct val="150000"/>
              </a:lnSpc>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あいづち機能を用いた分散ブレインストーミング支援システム</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（２０１０</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情報処理学会 情報処理学会論文誌）</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非対面型ブレインストーミングにおける相槌機能を利用したアイディア創出の提案</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a:t>
            </a:r>
            <a:r>
              <a:rPr lang="ja-JP" altLang="en-US" sz="1700" dirty="0">
                <a:latin typeface="メイリオ" panose="020B0604030504040204" pitchFamily="50" charset="-128"/>
                <a:ea typeface="メイリオ" panose="020B0604030504040204" pitchFamily="50" charset="-128"/>
                <a:cs typeface="メイリオ" panose="020B0604030504040204" pitchFamily="50" charset="-128"/>
              </a:rPr>
              <a:t>における発話の可視化の影響</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ja-JP" altLang="en-US" sz="1700" dirty="0">
                <a:latin typeface="メイリオ" panose="020B0604030504040204" pitchFamily="50" charset="-128"/>
                <a:ea typeface="メイリオ" panose="020B0604030504040204" pitchFamily="50" charset="-128"/>
                <a:cs typeface="メイリオ" panose="020B0604030504040204" pitchFamily="50" charset="-128"/>
              </a:rPr>
              <a:t>探索的な</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研究</a:t>
            </a:r>
            <a: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t>2016,</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人工知能学会 知識流通ネットワーク研究会</a:t>
            </a:r>
            <a: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t>)</a:t>
            </a:r>
          </a:p>
          <a:p>
            <a:pPr lvl="1">
              <a:lnSpc>
                <a:spcPct val="15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発話情報や発話数を表示する事で参加者の発言を促すシステムの提案</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なるほど</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ボタン：褒める効果音ボタンを用いたブレインストーミング支援システムの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検討</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』(2016,</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情報処理学会 エンターテイメントコンピューティング研究会</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p>
          <a:p>
            <a:pPr lvl="1">
              <a:lnSpc>
                <a:spcPct val="150000"/>
              </a:lnSpc>
              <a:buFont typeface="Wingdings" panose="05000000000000000000" pitchFamily="2" charset="2"/>
              <a:buChar char="l"/>
            </a:pP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物理</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ボタンと効果音によるブレインストーミングの支援システムの考案</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5</a:t>
            </a:fld>
            <a:endParaRPr kumimoji="1" lang="ja-JP" altLang="en-US" sz="1800" dirty="0"/>
          </a:p>
        </p:txBody>
      </p:sp>
    </p:spTree>
    <p:extLst>
      <p:ext uri="{BB962C8B-B14F-4D97-AF65-F5344CB8AC3E}">
        <p14:creationId xmlns:p14="http://schemas.microsoft.com/office/powerpoint/2010/main" val="3202290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研究動機</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1029352" y="1998071"/>
            <a:ext cx="7131015" cy="3583094"/>
          </a:xfrm>
        </p:spPr>
        <p:txBody>
          <a:bodyPr>
            <a:normAutofit/>
          </a:body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ソフトウェア開発に関わった時に「なぜこの技術なのか？」「この人に実装を任せれば早く終わっていた」といったコミュニケーションの不足が原因となって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いそう</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な事が多くあった．</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円滑なコミュニケーションが出来ていれば，こういった問題を解決出来ていたのではないかと考えた．</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6</a:t>
            </a:fld>
            <a:endParaRPr kumimoji="1" lang="ja-JP" altLang="en-US" sz="1800" dirty="0"/>
          </a:p>
        </p:txBody>
      </p:sp>
    </p:spTree>
    <p:extLst>
      <p:ext uri="{BB962C8B-B14F-4D97-AF65-F5344CB8AC3E}">
        <p14:creationId xmlns:p14="http://schemas.microsoft.com/office/powerpoint/2010/main" val="4291921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研究課題</a:t>
            </a: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7</a:t>
            </a:fld>
            <a:endParaRPr kumimoji="1" lang="ja-JP" altLang="en-US" sz="1800" dirty="0"/>
          </a:p>
        </p:txBody>
      </p:sp>
      <p:sp>
        <p:nvSpPr>
          <p:cNvPr id="5" name="コンテンツ プレースホルダー 2"/>
          <p:cNvSpPr txBox="1">
            <a:spLocks/>
          </p:cNvSpPr>
          <p:nvPr/>
        </p:nvSpPr>
        <p:spPr>
          <a:xfrm>
            <a:off x="1029352" y="1998071"/>
            <a:ext cx="7131015" cy="35830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457200" indent="-457200">
              <a:lnSpc>
                <a:spcPct val="150000"/>
              </a:lnSpc>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様々な手段で行われた会話・議論で生まれた情報をどの様な手法を用いて統合するか．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lnSpc>
                <a:spcPct val="150000"/>
              </a:lnSpc>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発言・議論内容の関連度をどのように抽出するか．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lnSpc>
                <a:spcPct val="150000"/>
              </a:lnSpc>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過去</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良い意見・アイディア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をどの様に現在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統合するか．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lnSpc>
                <a:spcPct val="150000"/>
              </a:lnSpc>
              <a:buFont typeface="+mj-lt"/>
              <a:buAutoNum type="arabicPeriod"/>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lnSpc>
                <a:spcPct val="150000"/>
              </a:lnSpc>
              <a:buFont typeface="+mj-lt"/>
              <a:buAutoNum type="arabicPeriod"/>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70642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研究目的</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822960" y="1885950"/>
            <a:ext cx="7543800" cy="3983144"/>
          </a:xfrm>
        </p:spPr>
        <p:txBody>
          <a:bodyPr>
            <a:normAutofit/>
          </a:bodyPr>
          <a:lstStyle/>
          <a:p>
            <a:pPr lvl="1">
              <a:lnSpc>
                <a:spcPct val="150000"/>
              </a:lnSpc>
              <a:buFont typeface="Wingdings" panose="05000000000000000000" pitchFamily="2" charset="2"/>
              <a:buChar char="l"/>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過去にあった良い意見やアイディアというもの自体</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を見つけやすく</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したい．</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過去にあった良い意見やアイディアを見つけ，現在の議論に紐付けることで，新たな良い意見やアイディアの創出に繋げたい．</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8</a:t>
            </a:fld>
            <a:endParaRPr kumimoji="1" lang="ja-JP" altLang="en-US" sz="1800" dirty="0"/>
          </a:p>
        </p:txBody>
      </p:sp>
    </p:spTree>
    <p:extLst>
      <p:ext uri="{BB962C8B-B14F-4D97-AF65-F5344CB8AC3E}">
        <p14:creationId xmlns:p14="http://schemas.microsoft.com/office/powerpoint/2010/main" val="2788653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研究のアプローチ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ソフトウェア開発に関する議論やアイディアが出る場所として「</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技術系チャットでのブレインストーミング</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ブレインストーミング参加者に，チャット上で出てきたアイディアや意見をタグで記録してもらう．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ブレインストーミングで記録されたアイディアや意見をスコア化して抽出することで，議論やアイディアの統合を目指す．</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9</a:t>
            </a:fld>
            <a:endParaRPr kumimoji="1" lang="ja-JP" altLang="en-US" sz="1800" dirty="0"/>
          </a:p>
        </p:txBody>
      </p:sp>
    </p:spTree>
    <p:extLst>
      <p:ext uri="{BB962C8B-B14F-4D97-AF65-F5344CB8AC3E}">
        <p14:creationId xmlns:p14="http://schemas.microsoft.com/office/powerpoint/2010/main" val="4052849217"/>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52591</TotalTime>
  <Words>3544</Words>
  <Application>Microsoft Office PowerPoint</Application>
  <PresentationFormat>画面に合わせる (4:3)</PresentationFormat>
  <Paragraphs>467</Paragraphs>
  <Slides>47</Slides>
  <Notes>27</Notes>
  <HiddenSlides>16</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47</vt:i4>
      </vt:variant>
    </vt:vector>
  </HeadingPairs>
  <TitlesOfParts>
    <vt:vector size="54" baseType="lpstr">
      <vt:lpstr>ＭＳ Ｐゴシック</vt:lpstr>
      <vt:lpstr>メイリオ</vt:lpstr>
      <vt:lpstr>Arial</vt:lpstr>
      <vt:lpstr>Calibri</vt:lpstr>
      <vt:lpstr>Calibri Light</vt:lpstr>
      <vt:lpstr>Wingdings</vt:lpstr>
      <vt:lpstr>レトロスペクト</vt:lpstr>
      <vt:lpstr>技術系チャットを利用したブレインストーミングを対象とした情報統合</vt:lpstr>
      <vt:lpstr>研究背景</vt:lpstr>
      <vt:lpstr>関連研究（１）</vt:lpstr>
      <vt:lpstr>関連研究（２）</vt:lpstr>
      <vt:lpstr>関連研究（３）</vt:lpstr>
      <vt:lpstr>研究動機</vt:lpstr>
      <vt:lpstr>研究課題</vt:lpstr>
      <vt:lpstr>研究目的</vt:lpstr>
      <vt:lpstr>研究のアプローチ</vt:lpstr>
      <vt:lpstr>提案システム図</vt:lpstr>
      <vt:lpstr>提案システムの流れ</vt:lpstr>
      <vt:lpstr>従来方式との比較</vt:lpstr>
      <vt:lpstr>実装</vt:lpstr>
      <vt:lpstr>実装（１） 発言の記録</vt:lpstr>
      <vt:lpstr>実装（２）</vt:lpstr>
      <vt:lpstr>実装（３）</vt:lpstr>
      <vt:lpstr>実装（４）</vt:lpstr>
      <vt:lpstr>Word2Vec</vt:lpstr>
      <vt:lpstr>fastText</vt:lpstr>
      <vt:lpstr>特徴ベクトルの生成</vt:lpstr>
      <vt:lpstr>Doc2Vecで関連度抽出</vt:lpstr>
      <vt:lpstr>実験</vt:lpstr>
      <vt:lpstr>実験1 概要</vt:lpstr>
      <vt:lpstr>実験1 目的</vt:lpstr>
      <vt:lpstr>実験1 手順</vt:lpstr>
      <vt:lpstr>実験1 結果</vt:lpstr>
      <vt:lpstr>実験2 概要</vt:lpstr>
      <vt:lpstr>実験2 目的</vt:lpstr>
      <vt:lpstr>実験2 手順</vt:lpstr>
      <vt:lpstr>実験2 評価式</vt:lpstr>
      <vt:lpstr>実験2 結果</vt:lpstr>
      <vt:lpstr>今後の課題</vt:lpstr>
      <vt:lpstr>実験2手順</vt:lpstr>
      <vt:lpstr>検証</vt:lpstr>
      <vt:lpstr>実験2目的</vt:lpstr>
      <vt:lpstr>設問内容</vt:lpstr>
      <vt:lpstr>設問内容</vt:lpstr>
      <vt:lpstr>実際の議論（会話）例</vt:lpstr>
      <vt:lpstr>実験概要</vt:lpstr>
      <vt:lpstr>実験手順</vt:lpstr>
      <vt:lpstr>議論をタグに置き換える例</vt:lpstr>
      <vt:lpstr>Slackで実装する時の問題</vt:lpstr>
      <vt:lpstr>本提案方式を利用する場合</vt:lpstr>
      <vt:lpstr>システムの流れ図</vt:lpstr>
      <vt:lpstr>実際の議論の例</vt:lpstr>
      <vt:lpstr>本研究のアプローチ</vt:lpstr>
      <vt:lpstr>関連研究</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卒業研究スライド</dc:title>
  <dc:creator>石川。</dc:creator>
  <cp:lastModifiedBy>石川。</cp:lastModifiedBy>
  <cp:revision>2221</cp:revision>
  <cp:lastPrinted>2017-07-26T00:46:45Z</cp:lastPrinted>
  <dcterms:created xsi:type="dcterms:W3CDTF">2017-04-05T05:56:34Z</dcterms:created>
  <dcterms:modified xsi:type="dcterms:W3CDTF">2017-12-13T03:37:24Z</dcterms:modified>
</cp:coreProperties>
</file>