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3"/>
  </p:notesMasterIdLst>
  <p:sldIdLst>
    <p:sldId id="258" r:id="rId2"/>
    <p:sldId id="257" r:id="rId3"/>
    <p:sldId id="307" r:id="rId4"/>
    <p:sldId id="296" r:id="rId5"/>
    <p:sldId id="308" r:id="rId6"/>
    <p:sldId id="266" r:id="rId7"/>
    <p:sldId id="309" r:id="rId8"/>
    <p:sldId id="298" r:id="rId9"/>
    <p:sldId id="306" r:id="rId10"/>
    <p:sldId id="331" r:id="rId11"/>
    <p:sldId id="326" r:id="rId12"/>
    <p:sldId id="332" r:id="rId13"/>
    <p:sldId id="322" r:id="rId14"/>
    <p:sldId id="304" r:id="rId15"/>
    <p:sldId id="289" r:id="rId16"/>
    <p:sldId id="292" r:id="rId17"/>
    <p:sldId id="323" r:id="rId18"/>
    <p:sldId id="273" r:id="rId19"/>
    <p:sldId id="287" r:id="rId20"/>
    <p:sldId id="305" r:id="rId21"/>
    <p:sldId id="311" r:id="rId22"/>
    <p:sldId id="293" r:id="rId23"/>
    <p:sldId id="328" r:id="rId24"/>
    <p:sldId id="324" r:id="rId25"/>
    <p:sldId id="320" r:id="rId26"/>
    <p:sldId id="317" r:id="rId27"/>
    <p:sldId id="318" r:id="rId28"/>
    <p:sldId id="329" r:id="rId29"/>
    <p:sldId id="319" r:id="rId30"/>
    <p:sldId id="321" r:id="rId31"/>
    <p:sldId id="300" r:id="rId32"/>
    <p:sldId id="315" r:id="rId33"/>
    <p:sldId id="330" r:id="rId34"/>
    <p:sldId id="325" r:id="rId35"/>
    <p:sldId id="327" r:id="rId36"/>
    <p:sldId id="288" r:id="rId37"/>
    <p:sldId id="294" r:id="rId38"/>
    <p:sldId id="301" r:id="rId39"/>
    <p:sldId id="299" r:id="rId40"/>
    <p:sldId id="316" r:id="rId41"/>
    <p:sldId id="302" r:id="rId42"/>
    <p:sldId id="314" r:id="rId43"/>
    <p:sldId id="297" r:id="rId44"/>
    <p:sldId id="312" r:id="rId45"/>
    <p:sldId id="313" r:id="rId46"/>
    <p:sldId id="295" r:id="rId47"/>
    <p:sldId id="291" r:id="rId48"/>
    <p:sldId id="279" r:id="rId49"/>
    <p:sldId id="290" r:id="rId50"/>
    <p:sldId id="284" r:id="rId51"/>
    <p:sldId id="262" r:id="rId5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96" autoAdjust="0"/>
    <p:restoredTop sz="77180" autoAdjust="0"/>
  </p:normalViewPr>
  <p:slideViewPr>
    <p:cSldViewPr snapToGrid="0">
      <p:cViewPr varScale="1">
        <p:scale>
          <a:sx n="63" d="100"/>
          <a:sy n="63" d="100"/>
        </p:scale>
        <p:origin x="528" y="7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2018/1/12</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198954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70000"/>
              </a:lnSpc>
              <a:buFont typeface="Wingdings" panose="05000000000000000000" pitchFamily="2" charset="2"/>
              <a:buChar char="l"/>
            </a:pPr>
            <a:r>
              <a:rPr kumimoji="1" lang="ja-JP" altLang="en-US" b="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ブレインストーミングの</a:t>
            </a:r>
            <a:r>
              <a:rPr lang="ja-JP" altLang="en-US" b="0" dirty="0" smtClean="0">
                <a:latin typeface="メイリオ" panose="020B0604030504040204" pitchFamily="50" charset="-128"/>
                <a:ea typeface="メイリオ" panose="020B0604030504040204" pitchFamily="50" charset="-128"/>
                <a:cs typeface="メイリオ" panose="020B0604030504040204" pitchFamily="50" charset="-128"/>
              </a:rPr>
              <a:t>ディスカッションを対象として，個々のアイディアに対する賛成・反対タグのプロセスに基づいた信頼度の判定により，有益なアイディアを抽出する方式を提案する．</a:t>
            </a:r>
            <a:endParaRPr lang="en-US" altLang="ja-JP"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70000"/>
              </a:lnSpc>
              <a:buFont typeface="Wingdings" panose="05000000000000000000" pitchFamily="2" charset="2"/>
              <a:buChar char="l"/>
            </a:pPr>
            <a:endParaRPr lang="en-US" altLang="ja-JP"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70000"/>
              </a:lnSpc>
              <a:buFont typeface="Wingdings" panose="05000000000000000000" pitchFamily="2" charset="2"/>
              <a:buChar char="l"/>
            </a:pPr>
            <a:r>
              <a:rPr kumimoji="1" lang="ja-JP" altLang="en-US" b="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ブレインストーミングをテーマ部とディスカッション部と結論部に構造化しておき，アイディアの獲得する目的に応じて，着目しているパー</a:t>
            </a:r>
            <a:r>
              <a:rPr lang="ja-JP" altLang="en-US" b="0" dirty="0" smtClean="0">
                <a:latin typeface="メイリオ" panose="020B0604030504040204" pitchFamily="50" charset="-128"/>
                <a:ea typeface="メイリオ" panose="020B0604030504040204" pitchFamily="50" charset="-128"/>
                <a:cs typeface="メイリオ" panose="020B0604030504040204" pitchFamily="50" charset="-128"/>
              </a:rPr>
              <a:t>トに重点を置いた類似性計量により，</a:t>
            </a:r>
            <a:r>
              <a:rPr lang="en-US" altLang="ja-JP" b="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b="0" dirty="0" smtClean="0">
                <a:latin typeface="メイリオ" panose="020B0604030504040204" pitchFamily="50" charset="-128"/>
                <a:ea typeface="メイリオ" panose="020B0604030504040204" pitchFamily="50" charset="-128"/>
                <a:cs typeface="メイリオ" panose="020B0604030504040204" pitchFamily="50" charset="-128"/>
              </a:rPr>
              <a:t>ディスカッションをランキング化する．</a:t>
            </a:r>
            <a:endParaRPr lang="en-US" altLang="ja-JP" b="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280900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260470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3871799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16</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17</a:t>
            </a:fld>
            <a:endParaRPr kumimoji="1" lang="ja-JP" altLang="en-US"/>
          </a:p>
        </p:txBody>
      </p:sp>
    </p:spTree>
    <p:extLst>
      <p:ext uri="{BB962C8B-B14F-4D97-AF65-F5344CB8AC3E}">
        <p14:creationId xmlns:p14="http://schemas.microsoft.com/office/powerpoint/2010/main" val="52497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を利用した発言の関連度の抽出作業中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18</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19</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20</a:t>
            </a:fld>
            <a:endParaRPr kumimoji="1" lang="ja-JP" altLang="en-US"/>
          </a:p>
        </p:txBody>
      </p:sp>
    </p:spTree>
    <p:extLst>
      <p:ext uri="{BB962C8B-B14F-4D97-AF65-F5344CB8AC3E}">
        <p14:creationId xmlns:p14="http://schemas.microsoft.com/office/powerpoint/2010/main" val="3517318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21</a:t>
            </a:fld>
            <a:endParaRPr kumimoji="1" lang="ja-JP" altLang="en-US"/>
          </a:p>
        </p:txBody>
      </p:sp>
    </p:spTree>
    <p:extLst>
      <p:ext uri="{BB962C8B-B14F-4D97-AF65-F5344CB8AC3E}">
        <p14:creationId xmlns:p14="http://schemas.microsoft.com/office/powerpoint/2010/main" val="103753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メール、口頭、チャットツールなど</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22</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CBOW</a:t>
            </a:r>
            <a:r>
              <a:rPr kumimoji="1" lang="ja-JP" altLang="en-US" dirty="0" smtClean="0"/>
              <a:t>＝</a:t>
            </a:r>
            <a:r>
              <a:rPr kumimoji="1" lang="en-US" altLang="ja-JP" dirty="0" smtClean="0"/>
              <a:t>Continuous Bag of Words</a:t>
            </a:r>
            <a:r>
              <a:rPr kumimoji="1" lang="ja-JP" altLang="en-US" dirty="0" smtClean="0"/>
              <a:t>（ニューラルネットワーク）</a:t>
            </a:r>
            <a:endParaRPr kumimoji="1" lang="en-US" altLang="ja-JP" dirty="0" smtClean="0"/>
          </a:p>
          <a:p>
            <a:r>
              <a:rPr kumimoji="1" lang="ja-JP" altLang="en-US" dirty="0" smtClean="0"/>
              <a:t>ストップワードは、「私“は”」「彼“が”」というはや</a:t>
            </a:r>
            <a:r>
              <a:rPr kumimoji="1" lang="ja-JP" altLang="en-US" dirty="0" err="1" smtClean="0"/>
              <a:t>がの</a:t>
            </a:r>
            <a:r>
              <a:rPr kumimoji="1" lang="ja-JP" altLang="en-US" dirty="0" smtClean="0"/>
              <a:t>様な助詞のことです　これを</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24</a:t>
            </a:fld>
            <a:endParaRPr kumimoji="1" lang="ja-JP" altLang="en-US"/>
          </a:p>
        </p:txBody>
      </p:sp>
    </p:spTree>
    <p:extLst>
      <p:ext uri="{BB962C8B-B14F-4D97-AF65-F5344CB8AC3E}">
        <p14:creationId xmlns:p14="http://schemas.microsoft.com/office/powerpoint/2010/main" val="3277129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25</a:t>
            </a:fld>
            <a:endParaRPr kumimoji="1" lang="ja-JP" altLang="en-US"/>
          </a:p>
        </p:txBody>
      </p:sp>
    </p:spTree>
    <p:extLst>
      <p:ext uri="{BB962C8B-B14F-4D97-AF65-F5344CB8AC3E}">
        <p14:creationId xmlns:p14="http://schemas.microsoft.com/office/powerpoint/2010/main" val="105073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28</a:t>
            </a:fld>
            <a:endParaRPr kumimoji="1" lang="ja-JP" altLang="en-US"/>
          </a:p>
        </p:txBody>
      </p:sp>
    </p:spTree>
    <p:extLst>
      <p:ext uri="{BB962C8B-B14F-4D97-AF65-F5344CB8AC3E}">
        <p14:creationId xmlns:p14="http://schemas.microsoft.com/office/powerpoint/2010/main" val="3320526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30</a:t>
            </a:fld>
            <a:endParaRPr kumimoji="1" lang="ja-JP" altLang="en-US"/>
          </a:p>
        </p:txBody>
      </p:sp>
    </p:spTree>
    <p:extLst>
      <p:ext uri="{BB962C8B-B14F-4D97-AF65-F5344CB8AC3E}">
        <p14:creationId xmlns:p14="http://schemas.microsoft.com/office/powerpoint/2010/main" val="370053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31</a:t>
            </a:fld>
            <a:endParaRPr kumimoji="1" lang="ja-JP" altLang="en-US"/>
          </a:p>
        </p:txBody>
      </p:sp>
    </p:spTree>
    <p:extLst>
      <p:ext uri="{BB962C8B-B14F-4D97-AF65-F5344CB8AC3E}">
        <p14:creationId xmlns:p14="http://schemas.microsoft.com/office/powerpoint/2010/main" val="396925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37</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38</a:t>
            </a:fld>
            <a:endParaRPr kumimoji="1" lang="ja-JP" altLang="en-US"/>
          </a:p>
        </p:txBody>
      </p:sp>
    </p:spTree>
    <p:extLst>
      <p:ext uri="{BB962C8B-B14F-4D97-AF65-F5344CB8AC3E}">
        <p14:creationId xmlns:p14="http://schemas.microsoft.com/office/powerpoint/2010/main" val="2795097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43</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46</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チャットや議論の支援に関する研究が多く行われてきています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34312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48</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51</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a:p>
            <a:endParaRPr kumimoji="1" lang="ja-JP" altLang="en-US"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また、ブレインストーミングに関する研究が盛んであり、ブレインストーミングでのアイディア創出の支援を目的とするものや、発言を促すようなシステムなどがあります。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52408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また，会議や議論に関する関連研究では，システムを利用することで議論や会議に良い影響が出ることが明らかになっているが，良い影響が出た会議や議論の内容の統合はいまだ課題と</a:t>
            </a:r>
            <a:r>
              <a:rPr kumimoji="1" lang="ja-JP" altLang="en-US" smtClean="0"/>
              <a:t>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6</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7</a:t>
            </a:fld>
            <a:endParaRPr kumimoji="1" lang="ja-JP" altLang="en-US"/>
          </a:p>
        </p:txBody>
      </p:sp>
    </p:spTree>
    <p:extLst>
      <p:ext uri="{BB962C8B-B14F-4D97-AF65-F5344CB8AC3E}">
        <p14:creationId xmlns:p14="http://schemas.microsoft.com/office/powerpoint/2010/main" val="4222124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・解決してどうしたいのか</a:t>
            </a:r>
            <a:endParaRPr kumimoji="1" lang="en-US" altLang="ja-JP" dirty="0" smtClean="0"/>
          </a:p>
          <a:p>
            <a:r>
              <a:rPr kumimoji="1" lang="ja-JP" altLang="en-US" dirty="0" smtClean="0"/>
              <a:t>・解決するとどんな感じになるのか</a:t>
            </a:r>
            <a:endParaRPr kumimoji="1" lang="en-US" altLang="ja-JP" dirty="0" smtClean="0"/>
          </a:p>
          <a:p>
            <a:r>
              <a:rPr kumimoji="1" lang="ja-JP" altLang="en-US" dirty="0" smtClean="0"/>
              <a:t>・使わない場合とくらべてどうしたいのか</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30611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そのカテゴリに関連する発言・議論を推薦する．</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9180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2018/1/12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2018/1/12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2018/1/12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2018/1/12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2018/1/12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2018/1/12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2018/1/12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2018/1/12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2018/1/12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2018/1/12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2018/1/12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2018/1/12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技術系チャットを利用した</a:t>
            </a:r>
            <a: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ブレインストーミングを</a:t>
            </a:r>
            <a: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対象とした情報統合</a:t>
            </a:r>
            <a:endParaRPr kumimoji="1"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770021" y="4500483"/>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ブレインストーミングの流れ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設定されたテーマの概要を参加者が把握する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テーマを元にアイディア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や考えを自由に</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発言，他参加者のアイディアに対する考えなども共有する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集まったアイディアに対して賛成や反対をする（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終了後）</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共感の多かったアイディアをテーマへの答えとして利用する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dirty="0"/>
          </a:p>
        </p:txBody>
      </p:sp>
    </p:spTree>
    <p:extLst>
      <p:ext uri="{BB962C8B-B14F-4D97-AF65-F5344CB8AC3E}">
        <p14:creationId xmlns:p14="http://schemas.microsoft.com/office/powerpoint/2010/main" val="832054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ブレインストーミングの</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評価</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以下の式や項目を用いてブレインストーミングの評価をおこなう．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a:t>a</a:t>
            </a:r>
            <a:r>
              <a:rPr lang="ja-JP" altLang="ja-JP" dirty="0"/>
              <a:t>・結論部＋（</a:t>
            </a:r>
            <a:r>
              <a:rPr lang="en-US" altLang="ja-JP" dirty="0"/>
              <a:t>1-a-</a:t>
            </a:r>
            <a:r>
              <a:rPr lang="ja-JP" altLang="ja-JP" dirty="0"/>
              <a:t>β</a:t>
            </a:r>
            <a:r>
              <a:rPr lang="en-US" altLang="ja-JP" dirty="0"/>
              <a:t>)</a:t>
            </a:r>
            <a:r>
              <a:rPr lang="ja-JP" altLang="ja-JP" dirty="0"/>
              <a:t>・議論部＋β・テーマ部</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チャット以外（オンラインホワイトボードなど）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解決方法の導出（導出にいたった経緯で細分化）</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全員一致でテーマに対する答えが出た場合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誰かの反対や疑問がありながらも答えが出た場合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全員反対な答えなどの中からあいにく見つけてきた場合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答えが見つからなかった場合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dirty="0"/>
          </a:p>
        </p:txBody>
      </p:sp>
    </p:spTree>
    <p:extLst>
      <p:ext uri="{BB962C8B-B14F-4D97-AF65-F5344CB8AC3E}">
        <p14:creationId xmlns:p14="http://schemas.microsoft.com/office/powerpoint/2010/main" val="3198599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提案方式</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85000" lnSpcReduction="20000"/>
          </a:bodyPr>
          <a:lstStyle/>
          <a:p>
            <a:pPr>
              <a:lnSpc>
                <a:spcPct val="17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ディスカッションを対象として，個々のアイディアに対する賛成・反対タグのプロセスに基づいた信頼度の判定により，有益なアイディアを抽出する方式を提案する．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7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ブレインストーミングをテーマ部とディスカッション部と結論部に構造化しておき，アイディアの獲得する目的に応じて，着目しているパー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トに重点を置いた類似性計量により，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ディスカッションをランキング化する．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7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要約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ディスカッション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着目しているパートに重点を置いた類似性計量によるランキング化と，賛成</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・反対タグの量を利用</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した信頼度</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判定で，有益なアイディアを抽出する方式を提案する．</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12</a:t>
            </a:fld>
            <a:endParaRPr kumimoji="1" lang="ja-JP" altLang="en-US"/>
          </a:p>
        </p:txBody>
      </p:sp>
    </p:spTree>
    <p:extLst>
      <p:ext uri="{BB962C8B-B14F-4D97-AF65-F5344CB8AC3E}">
        <p14:creationId xmlns:p14="http://schemas.microsoft.com/office/powerpoint/2010/main" val="1210695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sp>
        <p:nvSpPr>
          <p:cNvPr id="5" name="テキスト ボックス 4"/>
          <p:cNvSpPr txBox="1"/>
          <p:nvPr/>
        </p:nvSpPr>
        <p:spPr>
          <a:xfrm>
            <a:off x="4400728" y="3062280"/>
            <a:ext cx="1312603" cy="276999"/>
          </a:xfrm>
          <a:prstGeom prst="rect">
            <a:avLst/>
          </a:prstGeom>
          <a:noFill/>
        </p:spPr>
        <p:txBody>
          <a:bodyPr wrap="square" rtlCol="0">
            <a:spAutoFit/>
          </a:bodyPr>
          <a:lstStyle/>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発言を記録</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5774010" y="2543415"/>
            <a:ext cx="1102383" cy="1120409"/>
            <a:chOff x="3591113" y="3610659"/>
            <a:chExt cx="1469843" cy="1493874"/>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8" name="テキスト ボックス 7"/>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右矢印 9"/>
          <p:cNvSpPr/>
          <p:nvPr/>
        </p:nvSpPr>
        <p:spPr>
          <a:xfrm rot="5400000">
            <a:off x="6799885" y="4299272"/>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p:cNvSpPr txBox="1"/>
          <p:nvPr/>
        </p:nvSpPr>
        <p:spPr>
          <a:xfrm>
            <a:off x="7189245" y="4710885"/>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733271" y="1877481"/>
            <a:ext cx="3879189" cy="2399496"/>
            <a:chOff x="1159590" y="1430454"/>
            <a:chExt cx="4507554" cy="2635452"/>
          </a:xfrm>
        </p:grpSpPr>
        <p:grpSp>
          <p:nvGrpSpPr>
            <p:cNvPr id="13" name="グループ化 12"/>
            <p:cNvGrpSpPr/>
            <p:nvPr/>
          </p:nvGrpSpPr>
          <p:grpSpPr>
            <a:xfrm>
              <a:off x="1480698" y="2113288"/>
              <a:ext cx="947451" cy="1242887"/>
              <a:chOff x="1281380" y="3740727"/>
              <a:chExt cx="947451" cy="1242887"/>
            </a:xfrm>
          </p:grpSpPr>
          <p:pic>
            <p:nvPicPr>
              <p:cNvPr id="24" name="図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25" name="テキスト ボックス 24"/>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14" name="テキスト ボックス 13"/>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アイディアなど</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280410" y="2960630"/>
              <a:ext cx="2289308" cy="304238"/>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アイディアに対する考え</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右矢印 15"/>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7" name="右矢印 16"/>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8" name="グループ化 17"/>
            <p:cNvGrpSpPr/>
            <p:nvPr/>
          </p:nvGrpSpPr>
          <p:grpSpPr>
            <a:xfrm>
              <a:off x="4033412" y="2158398"/>
              <a:ext cx="1164705" cy="1127259"/>
              <a:chOff x="6613682" y="1817976"/>
              <a:chExt cx="1164705" cy="1127259"/>
            </a:xfrm>
          </p:grpSpPr>
          <p:pic>
            <p:nvPicPr>
              <p:cNvPr id="22" name="図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23" name="テキスト ボックス 22"/>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19" name="正方形/長方形 18"/>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正方形/長方形 19"/>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21" name="テキスト ボックス 20"/>
            <p:cNvSpPr txBox="1"/>
            <p:nvPr/>
          </p:nvSpPr>
          <p:spPr>
            <a:xfrm>
              <a:off x="2885920" y="1430454"/>
              <a:ext cx="1078287" cy="329591"/>
            </a:xfrm>
            <a:prstGeom prst="rect">
              <a:avLst/>
            </a:prstGeom>
            <a:noFill/>
          </p:spPr>
          <p:txBody>
            <a:bodyPr wrap="square" rtlCol="0">
              <a:spAutoFit/>
            </a:bodyPr>
            <a:lstStyle/>
            <a:p>
              <a:r>
                <a:rPr lang="ja-JP" altLang="en-US" sz="1350" b="1" dirty="0" smtClean="0">
                  <a:latin typeface="メイリオ" panose="020B0604030504040204" pitchFamily="50" charset="-128"/>
                  <a:ea typeface="メイリオ" panose="020B0604030504040204" pitchFamily="50" charset="-128"/>
                  <a:cs typeface="メイリオ" panose="020B0604030504040204" pitchFamily="50" charset="-128"/>
                </a:rPr>
                <a:t>議論の場</a:t>
              </a:r>
              <a:endParaRPr lang="ja-JP" altLang="en-US" sz="135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6" name="グループ化 25"/>
          <p:cNvGrpSpPr/>
          <p:nvPr/>
        </p:nvGrpSpPr>
        <p:grpSpPr>
          <a:xfrm>
            <a:off x="7056420" y="2528883"/>
            <a:ext cx="1140247" cy="1134624"/>
            <a:chOff x="3466042" y="3770130"/>
            <a:chExt cx="1520329" cy="1512829"/>
          </a:xfrm>
        </p:grpSpPr>
        <p:pic>
          <p:nvPicPr>
            <p:cNvPr id="27" name="図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28" name="テキスト ボックス 27"/>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9" name="右矢印 28"/>
          <p:cNvSpPr/>
          <p:nvPr/>
        </p:nvSpPr>
        <p:spPr>
          <a:xfrm>
            <a:off x="4846076" y="3268033"/>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0" name="正方形/長方形 29"/>
          <p:cNvSpPr/>
          <p:nvPr/>
        </p:nvSpPr>
        <p:spPr>
          <a:xfrm>
            <a:off x="5628786" y="3671574"/>
            <a:ext cx="294930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タグによる議論の分類</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発言の類似度の抽出・評価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5593983" y="2220540"/>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2" name="図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6495" y="4677513"/>
            <a:ext cx="621914" cy="621914"/>
          </a:xfrm>
          <a:prstGeom prst="rect">
            <a:avLst/>
          </a:prstGeom>
        </p:spPr>
      </p:pic>
      <p:pic>
        <p:nvPicPr>
          <p:cNvPr id="34" name="図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626" y="2505324"/>
            <a:ext cx="659632" cy="697856"/>
          </a:xfrm>
          <a:prstGeom prst="rect">
            <a:avLst/>
          </a:prstGeom>
        </p:spPr>
      </p:pic>
    </p:spTree>
    <p:extLst>
      <p:ext uri="{BB962C8B-B14F-4D97-AF65-F5344CB8AC3E}">
        <p14:creationId xmlns:p14="http://schemas.microsoft.com/office/powerpoint/2010/main" val="2118836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提案システムの流れ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dirty="0"/>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80" y="1917861"/>
            <a:ext cx="706354" cy="747287"/>
          </a:xfrm>
          <a:prstGeom prst="rect">
            <a:avLst/>
          </a:prstGeom>
        </p:spPr>
      </p:pic>
      <p:sp>
        <p:nvSpPr>
          <p:cNvPr id="38" name="円形吹き出し 37"/>
          <p:cNvSpPr/>
          <p:nvPr/>
        </p:nvSpPr>
        <p:spPr>
          <a:xfrm>
            <a:off x="1573496" y="1881018"/>
            <a:ext cx="2910238" cy="899945"/>
          </a:xfrm>
          <a:prstGeom prst="wedgeEllipseCallout">
            <a:avLst>
              <a:gd name="adj1" fmla="val -44205"/>
              <a:gd name="adj2" fmla="val 535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1003656" y="2648472"/>
            <a:ext cx="1190321"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書き手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197" y="1917861"/>
            <a:ext cx="706354" cy="747287"/>
          </a:xfrm>
          <a:prstGeom prst="rect">
            <a:avLst/>
          </a:prstGeom>
        </p:spPr>
      </p:pic>
      <p:sp>
        <p:nvSpPr>
          <p:cNvPr id="15" name="テキスト ボックス 14"/>
          <p:cNvSpPr txBox="1"/>
          <p:nvPr/>
        </p:nvSpPr>
        <p:spPr>
          <a:xfrm>
            <a:off x="7503411" y="2672875"/>
            <a:ext cx="808940"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話し手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形吹き出し 15"/>
          <p:cNvSpPr/>
          <p:nvPr/>
        </p:nvSpPr>
        <p:spPr>
          <a:xfrm>
            <a:off x="4674397" y="1848617"/>
            <a:ext cx="2894471" cy="933752"/>
          </a:xfrm>
          <a:prstGeom prst="wedgeEllipseCallout">
            <a:avLst>
              <a:gd name="adj1" fmla="val 40534"/>
              <a:gd name="adj2" fmla="val 574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993117" y="1845734"/>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407647" y="4092846"/>
            <a:ext cx="1572660" cy="1099753"/>
            <a:chOff x="2129855" y="4003238"/>
            <a:chExt cx="1572660" cy="1099753"/>
          </a:xfrm>
        </p:grpSpPr>
        <p:pic>
          <p:nvPicPr>
            <p:cNvPr id="40" name="図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608" y="4003995"/>
              <a:ext cx="706354" cy="747287"/>
            </a:xfrm>
            <a:prstGeom prst="rect">
              <a:avLst/>
            </a:prstGeom>
          </p:spPr>
        </p:pic>
        <p:sp>
          <p:nvSpPr>
            <p:cNvPr id="52" name="テキスト ボックス 51"/>
            <p:cNvSpPr txBox="1"/>
            <p:nvPr/>
          </p:nvSpPr>
          <p:spPr>
            <a:xfrm>
              <a:off x="2129855" y="4802909"/>
              <a:ext cx="1572660" cy="300082"/>
            </a:xfrm>
            <a:prstGeom prst="rect">
              <a:avLst/>
            </a:prstGeom>
            <a:noFill/>
          </p:spPr>
          <p:txBody>
            <a:bodyPr wrap="square" rtlCol="0">
              <a:spAutoFit/>
            </a:bodyPr>
            <a:lstStyle/>
            <a:p>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138" y="4003238"/>
              <a:ext cx="706354" cy="747287"/>
            </a:xfrm>
            <a:prstGeom prst="rect">
              <a:avLst/>
            </a:prstGeom>
          </p:spPr>
        </p:pic>
      </p:grpSp>
      <p:sp>
        <p:nvSpPr>
          <p:cNvPr id="23" name="コンテンツ プレースホルダー 2"/>
          <p:cNvSpPr txBox="1">
            <a:spLocks/>
          </p:cNvSpPr>
          <p:nvPr/>
        </p:nvSpPr>
        <p:spPr>
          <a:xfrm>
            <a:off x="5624860" y="3191741"/>
            <a:ext cx="2276006" cy="8027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参加者が必要だと感じた発言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タグで記録</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下矢印 7"/>
          <p:cNvSpPr/>
          <p:nvPr/>
        </p:nvSpPr>
        <p:spPr>
          <a:xfrm rot="18135956">
            <a:off x="4811572" y="3046179"/>
            <a:ext cx="400637" cy="119688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738034" y="4074226"/>
            <a:ext cx="2342850" cy="13800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36" name="コンテンツ プレースホルダー 2"/>
          <p:cNvSpPr txBox="1">
            <a:spLocks/>
          </p:cNvSpPr>
          <p:nvPr/>
        </p:nvSpPr>
        <p:spPr>
          <a:xfrm>
            <a:off x="1728640" y="3226740"/>
            <a:ext cx="3442498"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4674397" y="1841852"/>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rot="5400000">
            <a:off x="4202381" y="3642266"/>
            <a:ext cx="400637" cy="2193836"/>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p:cNvSpPr txBox="1">
            <a:spLocks/>
          </p:cNvSpPr>
          <p:nvPr/>
        </p:nvSpPr>
        <p:spPr>
          <a:xfrm>
            <a:off x="3305782" y="4946281"/>
            <a:ext cx="2370399" cy="10404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過去のアイディアや意見で関連度の高いものを提示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1844594" y="4930993"/>
            <a:ext cx="698765"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1305312" y="4006140"/>
            <a:ext cx="1777330"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139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ブレインストーミングを</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a:bodyPr>
          <a:lstStyle/>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新しいシステムや既存の機能に対するアイディア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きたアイディアに対する補足意見や考えなど</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アイディア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」「賛成」「反対」が挙げられる．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対面型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テーマが違う所からアイディアが再利用されることは無い．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非対面</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と本提案方式を利用した特徴</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過去のブレインストーミングの内容が比較される事で，アイディアが再利用される可能性がある．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過去の意見と統合することで，その場での議論では発見出来なかった考えやアイディアの導出に繋げられる．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16</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17</a:t>
            </a:fld>
            <a:endParaRPr kumimoji="1" lang="ja-JP" altLang="en-US" sz="1800" dirty="0"/>
          </a:p>
        </p:txBody>
      </p:sp>
    </p:spTree>
    <p:extLst>
      <p:ext uri="{BB962C8B-B14F-4D97-AF65-F5344CB8AC3E}">
        <p14:creationId xmlns:p14="http://schemas.microsoft.com/office/powerpoint/2010/main" val="3067767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 発言の記録</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発言に対してタグを付けて記録するためのデータベースとプロトタイプシステムの作成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18</a:t>
            </a:fld>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1957628170"/>
              </p:ext>
            </p:extLst>
          </p:nvPr>
        </p:nvGraphicFramePr>
        <p:xfrm>
          <a:off x="804712" y="4363334"/>
          <a:ext cx="3790147" cy="1409001"/>
        </p:xfrm>
        <a:graphic>
          <a:graphicData uri="http://schemas.openxmlformats.org/drawingml/2006/table">
            <a:tbl>
              <a:tblPr firstRow="1" bandRow="1">
                <a:tableStyleId>{5C22544A-7EE6-4342-B048-85BDC9FD1C3A}</a:tableStyleId>
              </a:tblPr>
              <a:tblGrid>
                <a:gridCol w="507585"/>
                <a:gridCol w="1887188"/>
                <a:gridCol w="1395374"/>
              </a:tblGrid>
              <a:tr h="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ザー</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ユーザー名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password_digest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961732235"/>
              </p:ext>
            </p:extLst>
          </p:nvPr>
        </p:nvGraphicFramePr>
        <p:xfrm>
          <a:off x="1006119" y="2727972"/>
          <a:ext cx="3169851" cy="1323419"/>
        </p:xfrm>
        <a:graphic>
          <a:graphicData uri="http://schemas.openxmlformats.org/drawingml/2006/table">
            <a:tbl>
              <a:tblPr firstRow="1" bandRow="1">
                <a:tableStyleId>{5C22544A-7EE6-4342-B048-85BDC9FD1C3A}</a:tableStyleId>
              </a:tblPr>
              <a:tblGrid>
                <a:gridCol w="483372"/>
                <a:gridCol w="1684146"/>
                <a:gridCol w="1002333"/>
              </a:tblGrid>
              <a:tr h="57794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30252">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0199">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9" name="テキスト ボックス 8"/>
          <p:cNvSpPr txBox="1"/>
          <p:nvPr/>
        </p:nvSpPr>
        <p:spPr>
          <a:xfrm>
            <a:off x="1989494" y="4081909"/>
            <a:ext cx="1420582"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sers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1942470" y="2416029"/>
            <a:ext cx="1297150"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tags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5580342" y="2358640"/>
            <a:ext cx="205857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documents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900841215"/>
              </p:ext>
            </p:extLst>
          </p:nvPr>
        </p:nvGraphicFramePr>
        <p:xfrm>
          <a:off x="4700103" y="2727972"/>
          <a:ext cx="3655256" cy="2194560"/>
        </p:xfrm>
        <a:graphic>
          <a:graphicData uri="http://schemas.openxmlformats.org/drawingml/2006/table">
            <a:tbl>
              <a:tblPr firstRow="1" bandRow="1">
                <a:tableStyleId>{5C22544A-7EE6-4342-B048-85BDC9FD1C3A}</a:tableStyleId>
              </a:tblPr>
              <a:tblGrid>
                <a:gridCol w="574430"/>
                <a:gridCol w="1873349"/>
                <a:gridCol w="1207477"/>
              </a:tblGrid>
              <a:tr h="14973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author_name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desc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source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said_time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発言時間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17" name="コンテンツ プレースホルダー 2"/>
          <p:cNvSpPr txBox="1">
            <a:spLocks/>
          </p:cNvSpPr>
          <p:nvPr/>
        </p:nvSpPr>
        <p:spPr>
          <a:xfrm>
            <a:off x="4700103" y="5148149"/>
            <a:ext cx="3819057" cy="96884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中間テーブルを作成し，誰がデータを追加したか、発言にどんなタグが付けられたかを紐付ける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Calibri" panose="020F0502020204030204" pitchFamily="34" charse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19</a:t>
            </a:fld>
            <a:endParaRPr kumimoji="1" lang="ja-JP" altLang="en-US" sz="1800" dirty="0"/>
          </a:p>
        </p:txBody>
      </p:sp>
      <p:sp>
        <p:nvSpPr>
          <p:cNvPr id="36" name="テキスト ボックス 35"/>
          <p:cNvSpPr txBox="1"/>
          <p:nvPr/>
        </p:nvSpPr>
        <p:spPr>
          <a:xfrm>
            <a:off x="3904241" y="3355482"/>
            <a:ext cx="1660665" cy="523220"/>
          </a:xfrm>
          <a:prstGeom prst="rect">
            <a:avLst/>
          </a:prstGeom>
          <a:noFill/>
        </p:spPr>
        <p:txBody>
          <a:bodyPr wrap="square" rtlCol="0">
            <a:spAutoFit/>
          </a:bodyPr>
          <a:lstStyle/>
          <a:p>
            <a:pPr algn="ct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発言やアイディアの内容を記録</a:t>
            </a:r>
            <a:endParaRPr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4" name="グループ化 43"/>
          <p:cNvGrpSpPr/>
          <p:nvPr/>
        </p:nvGrpSpPr>
        <p:grpSpPr>
          <a:xfrm>
            <a:off x="805818" y="2711901"/>
            <a:ext cx="820511" cy="1014818"/>
            <a:chOff x="1294813" y="3535966"/>
            <a:chExt cx="953419" cy="1172643"/>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813" y="3535966"/>
              <a:ext cx="820772" cy="820772"/>
            </a:xfrm>
            <a:prstGeom prst="rect">
              <a:avLst/>
            </a:prstGeom>
          </p:spPr>
        </p:pic>
        <p:sp>
          <p:nvSpPr>
            <p:cNvPr id="57" name="テキスト ボックス 56"/>
            <p:cNvSpPr txBox="1"/>
            <p:nvPr/>
          </p:nvSpPr>
          <p:spPr>
            <a:xfrm>
              <a:off x="1295879" y="4361858"/>
              <a:ext cx="952353" cy="34675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2" name="正方形/長方形 61"/>
          <p:cNvSpPr/>
          <p:nvPr/>
        </p:nvSpPr>
        <p:spPr>
          <a:xfrm>
            <a:off x="5676147" y="3824732"/>
            <a:ext cx="2923742"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発言の類似度の抽出・評価</a:t>
            </a: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4" name="正方形/長方形 53"/>
          <p:cNvSpPr/>
          <p:nvPr/>
        </p:nvSpPr>
        <p:spPr>
          <a:xfrm>
            <a:off x="2880596" y="2740229"/>
            <a:ext cx="1012896" cy="8431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チャットシステム</a:t>
            </a:r>
            <a:endParaRPr lang="ja-JP" altLang="en-US" sz="13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右矢印 71"/>
          <p:cNvSpPr/>
          <p:nvPr/>
        </p:nvSpPr>
        <p:spPr>
          <a:xfrm>
            <a:off x="4049960" y="297880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342799" y="3416079"/>
            <a:ext cx="1660665" cy="523220"/>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考え・アイディアを投稿</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1512173" y="301636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2013569"/>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ソフトウェア開発では，設計や実装，技術に関する情報共有・意見交換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する必要があり，複数の手段を利用して頻繁にコミュニケーションがおこなわれている．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開発に関する情報が，個人でのメモや開発用ツールに蓄積されているものの，会話や議論まではプロジェクト全体に行き渡らないという問題がある．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66" y="454535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3858" y="1797814"/>
            <a:ext cx="4676775" cy="1076325"/>
          </a:xfrm>
        </p:spPr>
      </p:pic>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845" y="3021796"/>
            <a:ext cx="7116799" cy="1176886"/>
          </a:xfrm>
          <a:prstGeom prst="rect">
            <a:avLst/>
          </a:prstGeom>
        </p:spPr>
      </p:pic>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8" name="テキスト ボックス 7"/>
          <p:cNvSpPr txBox="1"/>
          <p:nvPr/>
        </p:nvSpPr>
        <p:spPr>
          <a:xfrm>
            <a:off x="3757415" y="2814810"/>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3757415" y="4158574"/>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確認用ページ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rotWithShape="1">
          <a:blip r:embed="rId5">
            <a:extLst>
              <a:ext uri="{28A0092B-C50C-407E-A947-70E740481C1C}">
                <a14:useLocalDpi xmlns:a14="http://schemas.microsoft.com/office/drawing/2010/main" val="0"/>
              </a:ext>
            </a:extLst>
          </a:blip>
          <a:srcRect l="-130" t="8742"/>
          <a:stretch/>
        </p:blipFill>
        <p:spPr>
          <a:xfrm>
            <a:off x="983845" y="4465091"/>
            <a:ext cx="7565889" cy="1168692"/>
          </a:xfrm>
          <a:prstGeom prst="rect">
            <a:avLst/>
          </a:prstGeom>
        </p:spPr>
      </p:pic>
      <p:sp>
        <p:nvSpPr>
          <p:cNvPr id="12" name="テキスト ボックス 11"/>
          <p:cNvSpPr txBox="1"/>
          <p:nvPr/>
        </p:nvSpPr>
        <p:spPr>
          <a:xfrm>
            <a:off x="3694612" y="5542540"/>
            <a:ext cx="18004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記録一覧ページ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9050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（４）</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21</a:t>
            </a:fld>
            <a:endParaRPr kumimoji="1" lang="ja-JP" altLang="en-US" dirty="0"/>
          </a:p>
        </p:txBody>
      </p:sp>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3" name="コンテンツ プレースホルダー 2"/>
          <p:cNvSpPr>
            <a:spLocks noGrp="1"/>
          </p:cNvSpPr>
          <p:nvPr>
            <p:ph idx="1"/>
          </p:nvPr>
        </p:nvSpPr>
        <p:spPr/>
        <p:txBody>
          <a:bodyPr>
            <a:normAutofit fontScale="92500" lnSpcReduction="10000"/>
          </a:bodyPr>
          <a:lstStyle/>
          <a:p>
            <a:pPr>
              <a:buFont typeface="Wingdings" panose="05000000000000000000" pitchFamily="2" charset="2"/>
              <a:buChar char="l"/>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の類似度を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抽出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する機能の作成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コーパスに存在しない語は特徴ベクトルを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学習済みモデルは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を応用した技術を利用して作成されたものを利用した．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1035276" y="2200325"/>
            <a:ext cx="2544820" cy="8909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①発言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4201954" y="2211533"/>
            <a:ext cx="3641884" cy="8909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②</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mecab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による分かち書き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を利用した名詞・動詞・形容詞の抽出（ストップワードの除去）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右矢印 15"/>
          <p:cNvSpPr/>
          <p:nvPr/>
        </p:nvSpPr>
        <p:spPr>
          <a:xfrm>
            <a:off x="3635108" y="2428838"/>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529886" y="3184670"/>
            <a:ext cx="2870904" cy="10169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コーパス</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による学習済みモデルを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用いた特徴ベクトル算出</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974949" y="3496772"/>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021513" y="3199679"/>
            <a:ext cx="2720341" cy="1005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④</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平均化した特徴ベクトルを用いた</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コサイン類似度による</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文書間の類似度抽出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右矢印 19"/>
          <p:cNvSpPr/>
          <p:nvPr/>
        </p:nvSpPr>
        <p:spPr>
          <a:xfrm>
            <a:off x="4459772" y="3485565"/>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114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201168" lvl="1" indent="0">
              <a:buNone/>
            </a:pP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22</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と同様に単語の分散表現を獲得可能</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では出来なかった活用形の考慮を可能にしている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goes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going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」は人間的には近いがモデル的には別の単語として認識</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では単語を構成する文字のまとまり（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sub word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）を考慮することで活用形で変化しない基幹部分の表現を共有可能（「</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goes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は同じとして精度を高められる）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今回は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のテキストコーパスを</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を用いて学習された公開モデルを利用した</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23</a:t>
            </a:fld>
            <a:endParaRPr kumimoji="1" lang="ja-JP" altLang="en-US" dirty="0"/>
          </a:p>
        </p:txBody>
      </p:sp>
    </p:spTree>
    <p:extLst>
      <p:ext uri="{BB962C8B-B14F-4D97-AF65-F5344CB8AC3E}">
        <p14:creationId xmlns:p14="http://schemas.microsoft.com/office/powerpoint/2010/main" val="787735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の生成</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万単語を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Skip-gram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でモデル化することで，特徴ベクトルを生成する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49808" lvl="1" indent="-457200">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Skip-gram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：単語の周辺にどの単語が登場するかの確率でモデル化する手法</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万単語が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次元のベクトルで示された学習済みモデルを読み込む</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した発言セットを分かち書きし，ストップワードを除去した上で学習済みモデルを利用して単語の特徴ベクトルを抽出する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発言文章に登場する単語の特徴ベクトルの平均を計算</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平均化された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特徴ベクトルをコサイン類似度を利用して類似度を示す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24</a:t>
            </a:fld>
            <a:endParaRPr kumimoji="1" lang="ja-JP" altLang="en-US" sz="1200" dirty="0"/>
          </a:p>
        </p:txBody>
      </p:sp>
    </p:spTree>
    <p:extLst>
      <p:ext uri="{BB962C8B-B14F-4D97-AF65-F5344CB8AC3E}">
        <p14:creationId xmlns:p14="http://schemas.microsoft.com/office/powerpoint/2010/main" val="2412995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25</a:t>
            </a:fld>
            <a:endParaRPr kumimoji="1" lang="ja-JP" altLang="en-US" sz="1800" dirty="0"/>
          </a:p>
        </p:txBody>
      </p:sp>
    </p:spTree>
    <p:extLst>
      <p:ext uri="{BB962C8B-B14F-4D97-AF65-F5344CB8AC3E}">
        <p14:creationId xmlns:p14="http://schemas.microsoft.com/office/powerpoint/2010/main" val="4013929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85000" lnSpcReduction="20000"/>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技術系チャット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に投稿されていそうな会話（</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とそれに応答する発言を組み合わせた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発言セット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を用いて類似度を抽出する．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上に利用者が投稿した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文章のこと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発言セット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の発言に対する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の応答（発言）をあわせたセットのこと．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新しい機能ですがなんかありますかね？</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うーん、新しい機能よりも今ある機能で改善したいのがあります。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r>
              <a:rPr lang="en-US" altLang="ja-JP" u="sng"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u="sng"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の発言セット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新しい機能ですがなんかありますかね？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うーん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、新しい機能よりも今ある機能で改善したいのがあります。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26</a:t>
            </a:fld>
            <a:endParaRPr kumimoji="1" lang="ja-JP" altLang="en-US" sz="1800" dirty="0"/>
          </a:p>
        </p:txBody>
      </p:sp>
    </p:spTree>
    <p:extLst>
      <p:ext uri="{BB962C8B-B14F-4D97-AF65-F5344CB8AC3E}">
        <p14:creationId xmlns:p14="http://schemas.microsoft.com/office/powerpoint/2010/main" val="1129008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ブレインストーミングで生まれるアイディアや考えが含まれる発言同士の類似度を示す事が出来るのかを確認する．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27</a:t>
            </a:fld>
            <a:endParaRPr kumimoji="1" lang="ja-JP" altLang="en-US" sz="1800" dirty="0"/>
          </a:p>
        </p:txBody>
      </p:sp>
    </p:spTree>
    <p:extLst>
      <p:ext uri="{BB962C8B-B14F-4D97-AF65-F5344CB8AC3E}">
        <p14:creationId xmlns:p14="http://schemas.microsoft.com/office/powerpoint/2010/main" val="3549242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環境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発言データ</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件を利用した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28</a:t>
            </a:fld>
            <a:endParaRPr kumimoji="1" lang="ja-JP" altLang="en-US" sz="1800" dirty="0"/>
          </a:p>
        </p:txBody>
      </p:sp>
    </p:spTree>
    <p:extLst>
      <p:ext uri="{BB962C8B-B14F-4D97-AF65-F5344CB8AC3E}">
        <p14:creationId xmlns:p14="http://schemas.microsoft.com/office/powerpoint/2010/main" val="2961541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実験に利用する発言セットを用意する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発言セット同士をタグのみの比較と内容のみの比較をして，類似度がどう出てくるかを示す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類似度が示せたとして，どうしきい値を設定すればいいかを考察する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29</a:t>
            </a:fld>
            <a:endParaRPr kumimoji="1" lang="ja-JP" altLang="en-US" sz="1800" dirty="0"/>
          </a:p>
        </p:txBody>
      </p:sp>
    </p:spTree>
    <p:extLst>
      <p:ext uri="{BB962C8B-B14F-4D97-AF65-F5344CB8AC3E}">
        <p14:creationId xmlns:p14="http://schemas.microsoft.com/office/powerpoint/2010/main" val="216941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916412"/>
            <a:ext cx="7543801" cy="4023360"/>
          </a:xfrm>
        </p:spPr>
        <p:txBody>
          <a:bodyPr>
            <a:normAutofit fontScale="85000" lnSpcReduction="20000"/>
          </a:bodyPr>
          <a:lstStyle/>
          <a:p>
            <a:pPr>
              <a:lnSpc>
                <a:spcPct val="150000"/>
              </a:lnSpc>
            </a:pP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チャット・議論支援に関する研究</a:t>
            </a: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リアルタイムなコミュニケーション行為であるチャットへの意味タグ付加と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電子ゼミナールへの適用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2006,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7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意味タグを付加した上でやり取りする機能を含むチャットシステムの提案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対面式会議を総括的に支援する知識活動システムの開発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Chatplexer</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：チャットを併用する口頭発表における発表者のための重要発言選択支援の試み</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口頭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発表をした際の聴衆のチャットフィードバックから重要な発言の発見を支援するシステムの提案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995770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30</a:t>
            </a:fld>
            <a:endParaRPr kumimoji="1" lang="ja-JP" altLang="en-US" sz="1800" dirty="0"/>
          </a:p>
        </p:txBody>
      </p:sp>
      <p:sp>
        <p:nvSpPr>
          <p:cNvPr id="6" name="コンテンツ プレースホルダー 5"/>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32454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ソフトウェア開発をテーマにした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名によるチャット上でのブレインストーミングを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回実施する．参加者はシステムを利用して賛成，反対タグをつけて記録してもらう．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挨拶を除く発言内容をテーマ部，ディスカッション部，結論部に分類する．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回分の分類されたデータを利用し類似性計量によりランキング化した時の結果を見る．賛成・反対タグの付加状況を見て考察する．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31</a:t>
            </a:fld>
            <a:endParaRPr kumimoji="1" lang="ja-JP" altLang="en-US" sz="1800" dirty="0"/>
          </a:p>
        </p:txBody>
      </p:sp>
    </p:spTree>
    <p:extLst>
      <p:ext uri="{BB962C8B-B14F-4D97-AF65-F5344CB8AC3E}">
        <p14:creationId xmlns:p14="http://schemas.microsoft.com/office/powerpoint/2010/main" val="2654739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ja-JP" dirty="0" smtClean="0">
                <a:latin typeface="メイリオ" panose="020B0604030504040204" pitchFamily="50" charset="-128"/>
                <a:ea typeface="メイリオ" panose="020B0604030504040204" pitchFamily="50" charset="-128"/>
                <a:cs typeface="メイリオ" panose="020B0604030504040204" pitchFamily="50" charset="-128"/>
              </a:rPr>
              <a:t>チャット</a:t>
            </a:r>
            <a:r>
              <a:rPr lang="ja-JP" altLang="ja-JP" dirty="0">
                <a:latin typeface="メイリオ" panose="020B0604030504040204" pitchFamily="50" charset="-128"/>
                <a:ea typeface="メイリオ" panose="020B0604030504040204" pitchFamily="50" charset="-128"/>
                <a:cs typeface="メイリオ" panose="020B0604030504040204" pitchFamily="50" charset="-128"/>
              </a:rPr>
              <a:t>で行われたディスカッションを対象として，テーマ部・ディスカッション部・結論部の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ja-JP" dirty="0" err="1" smtClean="0">
                <a:latin typeface="メイリオ" panose="020B0604030504040204" pitchFamily="50" charset="-128"/>
                <a:ea typeface="メイリオ" panose="020B0604030504040204" pitchFamily="50" charset="-128"/>
                <a:cs typeface="メイリオ" panose="020B0604030504040204" pitchFamily="50" charset="-128"/>
              </a:rPr>
              <a:t>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分類すること</a:t>
            </a:r>
            <a:r>
              <a:rPr lang="ja-JP" altLang="ja-JP"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ja-JP" dirty="0">
                <a:latin typeface="メイリオ" panose="020B0604030504040204" pitchFamily="50" charset="-128"/>
                <a:ea typeface="メイリオ" panose="020B0604030504040204" pitchFamily="50" charset="-128"/>
                <a:cs typeface="メイリオ" panose="020B0604030504040204" pitchFamily="50" charset="-128"/>
              </a:rPr>
              <a:t>，有益なアイディアを抽出することが出来るかを考察する</a:t>
            </a:r>
            <a:r>
              <a:rPr lang="ja-JP"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また，賛成や反対タグの付加状況から，何が分かるかを考察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32</a:t>
            </a:fld>
            <a:endParaRPr kumimoji="1" lang="ja-JP" altLang="en-US" sz="1800" dirty="0"/>
          </a:p>
        </p:txBody>
      </p:sp>
    </p:spTree>
    <p:extLst>
      <p:ext uri="{BB962C8B-B14F-4D97-AF65-F5344CB8AC3E}">
        <p14:creationId xmlns:p14="http://schemas.microsoft.com/office/powerpoint/2010/main" val="509989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環境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上にチャンネルを作成し，参加者にはそのチャンネル上でブレインストーミングをおこなってもらう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33</a:t>
            </a:fld>
            <a:endParaRPr kumimoji="1" lang="ja-JP" altLang="en-US" dirty="0"/>
          </a:p>
        </p:txBody>
      </p:sp>
    </p:spTree>
    <p:extLst>
      <p:ext uri="{BB962C8B-B14F-4D97-AF65-F5344CB8AC3E}">
        <p14:creationId xmlns:p14="http://schemas.microsoft.com/office/powerpoint/2010/main" val="2727413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上でテーマを発表する．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参加者に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分間議論してもらい，賛成や反対の表明をタグを通しておこなってもらう．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部に分類し，考察する．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34</a:t>
            </a:fld>
            <a:endParaRPr kumimoji="1" lang="ja-JP" altLang="en-US" sz="1800" dirty="0"/>
          </a:p>
        </p:txBody>
      </p:sp>
    </p:spTree>
    <p:extLst>
      <p:ext uri="{BB962C8B-B14F-4D97-AF65-F5344CB8AC3E}">
        <p14:creationId xmlns:p14="http://schemas.microsoft.com/office/powerpoint/2010/main" val="1513413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35</a:t>
            </a:fld>
            <a:endParaRPr kumimoji="1" lang="ja-JP" altLang="en-US" sz="1800" dirty="0"/>
          </a:p>
        </p:txBody>
      </p:sp>
    </p:spTree>
    <p:extLst>
      <p:ext uri="{BB962C8B-B14F-4D97-AF65-F5344CB8AC3E}">
        <p14:creationId xmlns:p14="http://schemas.microsoft.com/office/powerpoint/2010/main" val="2210519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lvl="1">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ブレインストーミングと良いプロダクトの相関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分類された発言データを用いたテーマ部・議論部・結論部への自動分類</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様々な手段での議論・会話への対応</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36</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37</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アイディアを出しやすいとされている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人の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つ作成（</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ABCD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ソフトウェア開発に関連するブレインストーミングのテーマを設定し，チャット上で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分程度のブレインストーミングをしてもらう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テーマに対する結論をチャット上で出す段階に移行する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チームでは，プロトタイプシステムに集約されたアイディアや意見を利用して統合し，結論を出してもらう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チームでは，そのままアイディアや意見を統合し結論を出してもらう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結論が出るまでにかかった時間，実際に統合に利用された発話数（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ならシステムに記録された数，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なら全発言数），生まれたアイディア数を比較する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38</a:t>
            </a:fld>
            <a:endParaRPr kumimoji="1" lang="ja-JP" altLang="en-US" sz="1800" dirty="0"/>
          </a:p>
        </p:txBody>
      </p:sp>
    </p:spTree>
    <p:extLst>
      <p:ext uri="{BB962C8B-B14F-4D97-AF65-F5344CB8AC3E}">
        <p14:creationId xmlns:p14="http://schemas.microsoft.com/office/powerpoint/2010/main" val="173908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だと上手く抽出出来ないかもしれない事が分かりました．→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など別の手法を現在試行中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39</a:t>
            </a:fld>
            <a:endParaRPr kumimoji="1" lang="ja-JP" altLang="en-US" sz="1800" dirty="0"/>
          </a:p>
        </p:txBody>
      </p:sp>
    </p:spTree>
    <p:extLst>
      <p:ext uri="{BB962C8B-B14F-4D97-AF65-F5344CB8AC3E}">
        <p14:creationId xmlns:p14="http://schemas.microsoft.com/office/powerpoint/2010/main" val="903342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65562" y="1869917"/>
            <a:ext cx="7543801" cy="4023360"/>
          </a:xfrm>
        </p:spPr>
        <p:txBody>
          <a:bodyPr>
            <a:noAutofit/>
          </a:bodyPr>
          <a:lstStyle/>
          <a:p>
            <a:pPr marL="0" indent="0">
              <a:lnSpc>
                <a:spcPct val="150000"/>
              </a:lnSpc>
              <a:buNone/>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議論参加者の分類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全国大会論文集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種類の役割を利用し、オンライン議論の</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分析</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掲示板での議論から専門性やコミュニケーション能力を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推定</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議論マイニングによる議論掲示板利用者の能力推定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係り受け構造と機械学習アルゴリズムによる分類・学習で議論理解を支援</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ソフトウェア開発時に利用するブレインストーミングの場合は，問題解決手法として用いられているが，出てきたアイディアの統合（まとめ）に時間がかかる問題がある．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40</a:t>
            </a:fld>
            <a:endParaRPr kumimoji="1" lang="ja-JP" altLang="en-US" sz="1800" dirty="0"/>
          </a:p>
        </p:txBody>
      </p:sp>
    </p:spTree>
    <p:extLst>
      <p:ext uri="{BB962C8B-B14F-4D97-AF65-F5344CB8AC3E}">
        <p14:creationId xmlns:p14="http://schemas.microsoft.com/office/powerpoint/2010/main" val="205326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41</a:t>
            </a:fld>
            <a:endParaRPr kumimoji="1" lang="ja-JP" altLang="en-US" sz="1800" dirty="0"/>
          </a:p>
        </p:txBody>
      </p:sp>
    </p:spTree>
    <p:extLst>
      <p:ext uri="{BB962C8B-B14F-4D97-AF65-F5344CB8AC3E}">
        <p14:creationId xmlns:p14="http://schemas.microsoft.com/office/powerpoint/2010/main" val="224072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42</a:t>
            </a:fld>
            <a:endParaRPr kumimoji="1" lang="ja-JP" altLang="en-US" sz="1800" dirty="0"/>
          </a:p>
        </p:txBody>
      </p:sp>
    </p:spTree>
    <p:extLst>
      <p:ext uri="{BB962C8B-B14F-4D97-AF65-F5344CB8AC3E}">
        <p14:creationId xmlns:p14="http://schemas.microsoft.com/office/powerpoint/2010/main" val="152073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43</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6253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127580" y="3823569"/>
            <a:ext cx="7131015" cy="15106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50000"/>
              </a:lnSpc>
              <a:buNone/>
            </a:pPr>
            <a:endParaRPr lang="en-US" altLang="ja-JP" sz="1800" u="sng"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」といったタグで記録する．これで，他に議論をした時に情報として推薦する事が出来る．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」に関して知識のある人物の発見も可能と考えられる．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877657" y="4133348"/>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実際の発言からシステムに記録された情報が，振り返りに有用なのか確かめるための実験をおこなう．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とあるシステム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するかどうかの議論（１対１）」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録音したものと，この議論をチャット上で再現したものを用意し，実験参加者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従来手法で記録してもらう方と本手法で記録してもらう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パターンに分けて比較する．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44</a:t>
            </a:fld>
            <a:endParaRPr kumimoji="1" lang="ja-JP" altLang="en-US" sz="1800" dirty="0"/>
          </a:p>
        </p:txBody>
      </p:sp>
    </p:spTree>
    <p:extLst>
      <p:ext uri="{BB962C8B-B14F-4D97-AF65-F5344CB8AC3E}">
        <p14:creationId xmlns:p14="http://schemas.microsoft.com/office/powerpoint/2010/main" val="130516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録音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聞きながらメモを取る人（グループ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とチャット上に再現された発言を読んでいき，本システムに記録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録音された議論を聴いてもらいながら，必要であればメモを取ってもらう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の人）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．チャット上に再現された議論を見てもらいながら必要であればシステムに記録してもらう（グループ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両方のグループとも用意された設問に回答してもらう．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回答データを比較し，どちらが議論から多くの情報を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取ってこれているかを考察する．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45</a:t>
            </a:fld>
            <a:endParaRPr kumimoji="1" lang="ja-JP" altLang="en-US" sz="1800" dirty="0"/>
          </a:p>
        </p:txBody>
      </p:sp>
    </p:spTree>
    <p:extLst>
      <p:ext uri="{BB962C8B-B14F-4D97-AF65-F5344CB8AC3E}">
        <p14:creationId xmlns:p14="http://schemas.microsoft.com/office/powerpoint/2010/main" val="142416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46</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47</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48</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49</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20000"/>
          </a:bodyPr>
          <a:lstStyle/>
          <a:p>
            <a:pPr>
              <a:lnSpc>
                <a:spcPct val="150000"/>
              </a:lnSpc>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あいづち機能を用いた分散ブレインストーミング支援システム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（２０１０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情報処理学会論文誌）</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非対面型ブレインストーミングにおける相槌機能を利用したアイディア創出の提案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における発話の可視化の影響</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探索的な</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研究</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知識流通ネットワーク研究会</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発話情報や発話数を表示する事で参加者の発言を促すシステムの提案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なるほど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ボタン：褒める効果音ボタンを用いたブレインストーミング支援システムの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エンターテイメントコンピューティング研究会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ボタンと効果音によるブレインストーミングの支援システムの考案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3202290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50</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51</a:t>
            </a:fld>
            <a:endParaRPr kumimoji="1" lang="ja-JP" altLang="en-US" sz="1800" dirty="0"/>
          </a:p>
        </p:txBody>
      </p:sp>
    </p:spTree>
    <p:extLst>
      <p:ext uri="{BB962C8B-B14F-4D97-AF65-F5344CB8AC3E}">
        <p14:creationId xmlns:p14="http://schemas.microsoft.com/office/powerpoint/2010/main" val="5447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ソフトウェア開発に関わった時に「なぜこの技術なのか？」「この人に実装を任せれば早く終わっていた」といったコミュニケーションの不足が原因となって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いそう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な事が多くあった．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円滑なコミュニケーションが出来ていれば，こういった問題を解決出来ていたのではないかと考えた．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研究課題</a:t>
            </a: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
        <p:nvSpPr>
          <p:cNvPr id="5"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様々な手段で行われた会話・議論で生まれた情報をどの様な手法を用いて統合するか．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発言・議論内容の関連度をどのように抽出するか．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良い意見・アイディア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をどの様に現在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統合するか．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7064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60" y="1885950"/>
            <a:ext cx="7543800" cy="3983144"/>
          </a:xfrm>
        </p:spPr>
        <p:txBody>
          <a:bodyPr>
            <a:normAutofit/>
          </a:bodyPr>
          <a:lstStyle/>
          <a:p>
            <a:pPr lvl="1">
              <a:lnSpc>
                <a:spcPct val="150000"/>
              </a:lnSpc>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過去にあった良い意見やアイディアというもの自体</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を見つけやすく</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過去にあった良い意見やアイディアを見つけ，現在の議論に紐付けることで，新たな良い意見やアイディアの創出に繋げたい．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ソフトウェア開発に関する議論やアイディアが出る場所として「</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技術系チャットでのブレインストーミング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ブレインストーミング参加者に，チャット上で出てきたアイディアや意見を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タグで記録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ブレインストーミングで記録されたアイディアや意見を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評価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することで，議論やアイディアの統合を目指す．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4052849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55260</TotalTime>
  <Words>3796</Words>
  <Application>Microsoft Office PowerPoint</Application>
  <PresentationFormat>画面に合わせる (4:3)</PresentationFormat>
  <Paragraphs>482</Paragraphs>
  <Slides>51</Slides>
  <Notes>31</Notes>
  <HiddenSlides>15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51</vt:i4>
      </vt:variant>
    </vt:vector>
  </HeadingPairs>
  <TitlesOfParts>
    <vt:vector size="58" baseType="lpstr">
      <vt:lpstr>ＭＳ Ｐゴシック</vt:lpstr>
      <vt:lpstr>メイリオ</vt:lpstr>
      <vt:lpstr>Arial</vt:lpstr>
      <vt:lpstr>Calibri</vt:lpstr>
      <vt:lpstr>Calibri Light</vt:lpstr>
      <vt:lpstr>Wingdings</vt:lpstr>
      <vt:lpstr>レトロスペクト</vt:lpstr>
      <vt:lpstr>技術系チャットを利用した ブレインストーミングを 対象とした情報統合</vt:lpstr>
      <vt:lpstr>研究背景</vt:lpstr>
      <vt:lpstr>関連研究（１）</vt:lpstr>
      <vt:lpstr>関連研究（２）</vt:lpstr>
      <vt:lpstr>関連研究（３）</vt:lpstr>
      <vt:lpstr>研究動機</vt:lpstr>
      <vt:lpstr>研究課題</vt:lpstr>
      <vt:lpstr>研究目的</vt:lpstr>
      <vt:lpstr>研究のアプローチ</vt:lpstr>
      <vt:lpstr>ブレインストーミングの流れ</vt:lpstr>
      <vt:lpstr>ブレインストーミングの 評価</vt:lpstr>
      <vt:lpstr>提案方式</vt:lpstr>
      <vt:lpstr>提案システム図</vt:lpstr>
      <vt:lpstr>提案システムの流れ</vt:lpstr>
      <vt:lpstr>ブレインストーミングを タグに置き換える例</vt:lpstr>
      <vt:lpstr>従来方式との比較</vt:lpstr>
      <vt:lpstr>実装</vt:lpstr>
      <vt:lpstr>実装（１） 発言の記録</vt:lpstr>
      <vt:lpstr>実装（２）</vt:lpstr>
      <vt:lpstr>実装（３）</vt:lpstr>
      <vt:lpstr>実装（４）</vt:lpstr>
      <vt:lpstr>Word2Vec</vt:lpstr>
      <vt:lpstr>fastText</vt:lpstr>
      <vt:lpstr>特徴ベクトルの生成</vt:lpstr>
      <vt:lpstr>実験</vt:lpstr>
      <vt:lpstr>実験1 概要</vt:lpstr>
      <vt:lpstr>実験1 目的</vt:lpstr>
      <vt:lpstr>実験1 環境</vt:lpstr>
      <vt:lpstr>実験1 手順</vt:lpstr>
      <vt:lpstr>実験1 結果</vt:lpstr>
      <vt:lpstr>実験2 概要</vt:lpstr>
      <vt:lpstr>実験2 目的</vt:lpstr>
      <vt:lpstr>実験2 環境</vt:lpstr>
      <vt:lpstr>実験2 手順</vt:lpstr>
      <vt:lpstr>実験2 結果</vt:lpstr>
      <vt:lpstr>今後の課題</vt:lpstr>
      <vt:lpstr>Doc2Vecで関連度抽出</vt:lpstr>
      <vt:lpstr>実験2手順</vt:lpstr>
      <vt:lpstr>検証</vt:lpstr>
      <vt:lpstr>実験2目的</vt:lpstr>
      <vt:lpstr>設問内容</vt:lpstr>
      <vt:lpstr>設問内容</vt:lpstr>
      <vt:lpstr>実際の議論（会話）例</vt:lpstr>
      <vt:lpstr>実験概要</vt:lpstr>
      <vt:lpstr>実験手順</vt:lpstr>
      <vt:lpstr>Slackで実装する時の問題</vt:lpstr>
      <vt:lpstr>本提案方式を利用する場合</vt:lpstr>
      <vt:lpstr>システムの流れ図</vt:lpstr>
      <vt:lpstr>実際の議論の例</vt:lpstr>
      <vt:lpstr>本研究のアプローチ</vt:lpstr>
      <vt:lpstr>関連研究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2363</cp:revision>
  <cp:lastPrinted>2017-07-26T00:46:45Z</cp:lastPrinted>
  <dcterms:created xsi:type="dcterms:W3CDTF">2017-04-05T05:56:34Z</dcterms:created>
  <dcterms:modified xsi:type="dcterms:W3CDTF">2018-01-12T05:29:23Z</dcterms:modified>
</cp:coreProperties>
</file>