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25"/>
  </p:notesMasterIdLst>
  <p:handoutMasterIdLst>
    <p:handoutMasterId r:id="rId26"/>
  </p:handoutMasterIdLst>
  <p:sldIdLst>
    <p:sldId id="256" r:id="rId2"/>
    <p:sldId id="270" r:id="rId3"/>
    <p:sldId id="267" r:id="rId4"/>
    <p:sldId id="295" r:id="rId5"/>
    <p:sldId id="296" r:id="rId6"/>
    <p:sldId id="268" r:id="rId7"/>
    <p:sldId id="293" r:id="rId8"/>
    <p:sldId id="294" r:id="rId9"/>
    <p:sldId id="301" r:id="rId10"/>
    <p:sldId id="302" r:id="rId11"/>
    <p:sldId id="297" r:id="rId12"/>
    <p:sldId id="260" r:id="rId13"/>
    <p:sldId id="287" r:id="rId14"/>
    <p:sldId id="291" r:id="rId15"/>
    <p:sldId id="282" r:id="rId16"/>
    <p:sldId id="279" r:id="rId17"/>
    <p:sldId id="288" r:id="rId18"/>
    <p:sldId id="289" r:id="rId19"/>
    <p:sldId id="278" r:id="rId20"/>
    <p:sldId id="257" r:id="rId21"/>
    <p:sldId id="284" r:id="rId22"/>
    <p:sldId id="298" r:id="rId23"/>
    <p:sldId id="300" r:id="rId24"/>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295"/>
            <p14:sldId id="296"/>
            <p14:sldId id="268"/>
            <p14:sldId id="293"/>
            <p14:sldId id="294"/>
            <p14:sldId id="301"/>
            <p14:sldId id="302"/>
            <p14:sldId id="297"/>
            <p14:sldId id="260"/>
            <p14:sldId id="287"/>
            <p14:sldId id="291"/>
            <p14:sldId id="282"/>
            <p14:sldId id="279"/>
            <p14:sldId id="288"/>
            <p14:sldId id="289"/>
          </p14:sldIdLst>
        </p14:section>
        <p14:section name="タイトルなしのセクション" id="{0CF5F9EE-B66A-4391-963D-DD9060C380CF}">
          <p14:sldIdLst>
            <p14:sldId id="278"/>
            <p14:sldId id="257"/>
            <p14:sldId id="284"/>
            <p14:sldId id="298"/>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2632" autoAdjust="0"/>
  </p:normalViewPr>
  <p:slideViewPr>
    <p:cSldViewPr snapToGrid="0">
      <p:cViewPr varScale="1">
        <p:scale>
          <a:sx n="68" d="100"/>
          <a:sy n="68" d="100"/>
        </p:scale>
        <p:origin x="34" y="713"/>
      </p:cViewPr>
      <p:guideLst/>
    </p:cSldViewPr>
  </p:slideViewPr>
  <p:outlineViewPr>
    <p:cViewPr>
      <p:scale>
        <a:sx n="33" d="100"/>
        <a:sy n="33" d="100"/>
      </p:scale>
      <p:origin x="0" y="-792"/>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2017/10/11</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2017/10/11</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16300" y="841375"/>
            <a:ext cx="3033713" cy="2274888"/>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20</a:t>
            </a:fld>
            <a:endParaRPr kumimoji="1" lang="ja-JP" altLang="en-US" dirty="0"/>
          </a:p>
        </p:txBody>
      </p:sp>
    </p:spTree>
    <p:extLst>
      <p:ext uri="{BB962C8B-B14F-4D97-AF65-F5344CB8AC3E}">
        <p14:creationId xmlns:p14="http://schemas.microsoft.com/office/powerpoint/2010/main" val="2224564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21</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22</a:t>
            </a:fld>
            <a:endParaRPr kumimoji="1" lang="ja-JP" altLang="en-US" dirty="0"/>
          </a:p>
        </p:txBody>
      </p:sp>
    </p:spTree>
    <p:extLst>
      <p:ext uri="{BB962C8B-B14F-4D97-AF65-F5344CB8AC3E}">
        <p14:creationId xmlns:p14="http://schemas.microsoft.com/office/powerpoint/2010/main" val="112522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上：聞き取りづらい音声で学習してしまうことによる．</a:t>
            </a:r>
            <a:endParaRPr kumimoji="1" lang="en-US" altLang="ja-JP" dirty="0" smtClean="0"/>
          </a:p>
          <a:p>
            <a:r>
              <a:rPr kumimoji="1" lang="ja-JP" altLang="en-US" dirty="0" smtClean="0"/>
              <a:t>下：通常の英語発音による音声で修学した人</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5</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6</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13</a:t>
            </a:fld>
            <a:endParaRPr kumimoji="1" lang="ja-JP" altLang="en-US" dirty="0"/>
          </a:p>
        </p:txBody>
      </p:sp>
    </p:spTree>
    <p:extLst>
      <p:ext uri="{BB962C8B-B14F-4D97-AF65-F5344CB8AC3E}">
        <p14:creationId xmlns:p14="http://schemas.microsoft.com/office/powerpoint/2010/main" val="372358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15</a:t>
            </a:fld>
            <a:endParaRPr kumimoji="1" lang="ja-JP" altLang="en-US" dirty="0"/>
          </a:p>
        </p:txBody>
      </p:sp>
    </p:spTree>
    <p:extLst>
      <p:ext uri="{BB962C8B-B14F-4D97-AF65-F5344CB8AC3E}">
        <p14:creationId xmlns:p14="http://schemas.microsoft.com/office/powerpoint/2010/main" val="46999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mn-ea"/>
              </a:rPr>
              <a:t>（</a:t>
            </a:r>
            <a:r>
              <a:rPr lang="en-US" altLang="ja-JP" dirty="0" smtClean="0">
                <a:latin typeface="+mn-ea"/>
              </a:rPr>
              <a:t>Ex</a:t>
            </a:r>
            <a:r>
              <a:rPr lang="ja-JP" altLang="en-US" dirty="0" smtClean="0">
                <a:latin typeface="+mn-ea"/>
              </a:rPr>
              <a:t>：ある地域</a:t>
            </a:r>
            <a:r>
              <a:rPr lang="en-US" altLang="ja-JP" dirty="0" smtClean="0">
                <a:latin typeface="+mn-ea"/>
              </a:rPr>
              <a:t>c1</a:t>
            </a:r>
            <a:r>
              <a:rPr lang="ja-JP" altLang="en-US" dirty="0" smtClean="0">
                <a:latin typeface="+mn-ea"/>
              </a:rPr>
              <a:t>の地域別正答率</a:t>
            </a:r>
            <a:r>
              <a:rPr lang="en-US" altLang="ja-JP" dirty="0" smtClean="0">
                <a:latin typeface="+mn-ea"/>
              </a:rPr>
              <a:t>cx1</a:t>
            </a:r>
            <a:r>
              <a:rPr lang="ja-JP" altLang="en-US" dirty="0" smtClean="0">
                <a:latin typeface="+mn-ea"/>
              </a:rPr>
              <a:t>が</a:t>
            </a:r>
            <a:r>
              <a:rPr lang="en-US" altLang="ja-JP" dirty="0" smtClean="0">
                <a:latin typeface="+mn-ea"/>
              </a:rPr>
              <a:t>80</a:t>
            </a:r>
            <a:r>
              <a:rPr lang="ja-JP" altLang="en-US" dirty="0" smtClean="0">
                <a:latin typeface="+mn-ea"/>
              </a:rPr>
              <a:t>％→</a:t>
            </a:r>
            <a:r>
              <a:rPr lang="en-US" altLang="ja-JP" dirty="0" smtClean="0">
                <a:latin typeface="+mn-ea"/>
              </a:rPr>
              <a:t>95</a:t>
            </a:r>
            <a:r>
              <a:rPr lang="ja-JP" altLang="en-US" dirty="0" smtClean="0">
                <a:latin typeface="+mn-ea"/>
              </a:rPr>
              <a:t>％以上になったら　　　　次に高かった地域</a:t>
            </a:r>
            <a:r>
              <a:rPr lang="en-US" altLang="ja-JP" dirty="0" smtClean="0">
                <a:latin typeface="+mn-ea"/>
              </a:rPr>
              <a:t>c2</a:t>
            </a:r>
            <a:r>
              <a:rPr lang="ja-JP" altLang="en-US" dirty="0" smtClean="0">
                <a:latin typeface="+mn-ea"/>
              </a:rPr>
              <a:t>の地域音声正答率</a:t>
            </a:r>
            <a:r>
              <a:rPr lang="en-US" altLang="ja-JP" dirty="0" smtClean="0">
                <a:latin typeface="+mn-ea"/>
              </a:rPr>
              <a:t>cx2</a:t>
            </a:r>
            <a:r>
              <a:rPr lang="ja-JP" altLang="en-US" dirty="0" smtClean="0">
                <a:latin typeface="+mn-ea"/>
              </a:rPr>
              <a:t>が</a:t>
            </a:r>
            <a:r>
              <a:rPr lang="en-US" altLang="ja-JP" dirty="0" smtClean="0">
                <a:latin typeface="+mn-ea"/>
              </a:rPr>
              <a:t>70</a:t>
            </a:r>
            <a:r>
              <a:rPr lang="ja-JP" altLang="en-US" dirty="0" smtClean="0">
                <a:latin typeface="+mn-ea"/>
              </a:rPr>
              <a:t>％→</a:t>
            </a:r>
            <a:r>
              <a:rPr lang="en-US" altLang="ja-JP" dirty="0" smtClean="0">
                <a:latin typeface="+mn-ea"/>
              </a:rPr>
              <a:t>95</a:t>
            </a:r>
            <a:r>
              <a:rPr lang="ja-JP" altLang="en-US" dirty="0" smtClean="0">
                <a:latin typeface="+mn-ea"/>
              </a:rPr>
              <a:t>％になるまで</a:t>
            </a:r>
            <a:r>
              <a:rPr lang="en-US" altLang="ja-JP" dirty="0" smtClean="0">
                <a:latin typeface="+mn-ea"/>
              </a:rPr>
              <a:t>c2</a:t>
            </a:r>
            <a:r>
              <a:rPr lang="ja-JP" altLang="en-US" dirty="0" smtClean="0">
                <a:latin typeface="+mn-ea"/>
              </a:rPr>
              <a:t>の音源を学習する．）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16</a:t>
            </a:fld>
            <a:endParaRPr kumimoji="1" lang="ja-JP" altLang="en-US" dirty="0"/>
          </a:p>
        </p:txBody>
      </p:sp>
    </p:spTree>
    <p:extLst>
      <p:ext uri="{BB962C8B-B14F-4D97-AF65-F5344CB8AC3E}">
        <p14:creationId xmlns:p14="http://schemas.microsoft.com/office/powerpoint/2010/main" val="27599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ログを取りやすくするため</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19</a:t>
            </a:fld>
            <a:endParaRPr kumimoji="1" lang="ja-JP" altLang="en-US" dirty="0"/>
          </a:p>
        </p:txBody>
      </p:sp>
    </p:spTree>
    <p:extLst>
      <p:ext uri="{BB962C8B-B14F-4D97-AF65-F5344CB8AC3E}">
        <p14:creationId xmlns:p14="http://schemas.microsoft.com/office/powerpoint/2010/main" val="289634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2017/10/11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2017/10/11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2017/10/11</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2017/10/11</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8.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7.jpg"/><Relationship Id="rId4" Type="http://schemas.openxmlformats.org/officeDocument/2006/relationships/image" Target="../media/image2.jpe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6.jpeg"/><Relationship Id="rId7"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18.png"/><Relationship Id="rId10" Type="http://schemas.openxmlformats.org/officeDocument/2006/relationships/image" Target="../media/image2.jpeg"/><Relationship Id="rId4" Type="http://schemas.openxmlformats.org/officeDocument/2006/relationships/image" Target="../media/image17.jpeg"/><Relationship Id="rId9"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2.jpe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6617" y="2917861"/>
            <a:ext cx="8526285" cy="1377894"/>
          </a:xfrm>
        </p:spPr>
        <p:txBody>
          <a:bodyPr>
            <a:normAutofit/>
          </a:bodyPr>
          <a:lstStyle/>
          <a:p>
            <a:pPr algn="l"/>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33423"/>
            <a:ext cx="2844791" cy="845576"/>
          </a:xfrm>
        </p:spPr>
        <p:txBody>
          <a:bodyPr>
            <a:normAutofit/>
          </a:bodyPr>
          <a:lstStyle/>
          <a:p>
            <a:r>
              <a:rPr kumimoji="1" lang="ja-JP" altLang="en-US" sz="4400" b="1" dirty="0" smtClean="0"/>
              <a:t>実験手順</a:t>
            </a:r>
            <a:endParaRPr kumimoji="1" lang="ja-JP" altLang="en-US" sz="4400" b="1" dirty="0"/>
          </a:p>
        </p:txBody>
      </p:sp>
      <p:pic>
        <p:nvPicPr>
          <p:cNvPr id="5" name="コンテンツ プレースホルダー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748" r="3598"/>
          <a:stretch/>
        </p:blipFill>
        <p:spPr>
          <a:xfrm>
            <a:off x="692350" y="1960049"/>
            <a:ext cx="535057" cy="603531"/>
          </a:xfrm>
        </p:spPr>
      </p:pic>
      <p:sp>
        <p:nvSpPr>
          <p:cNvPr id="4" name="スライド番号プレースホルダー 3"/>
          <p:cNvSpPr>
            <a:spLocks noGrp="1"/>
          </p:cNvSpPr>
          <p:nvPr>
            <p:ph type="sldNum" sz="quarter" idx="12"/>
          </p:nvPr>
        </p:nvSpPr>
        <p:spPr/>
        <p:txBody>
          <a:bodyPr/>
          <a:lstStyle/>
          <a:p>
            <a:fld id="{1D3EA892-8A8B-491A-BFC8-F31B5773EB1C}" type="slidenum">
              <a:rPr lang="ja-JP" altLang="en-US" smtClean="0"/>
              <a:t>10</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748" y="4747152"/>
            <a:ext cx="569126" cy="535778"/>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321" y="5368183"/>
            <a:ext cx="566833" cy="541581"/>
          </a:xfrm>
          <a:prstGeom prst="rect">
            <a:avLst/>
          </a:prstGeom>
        </p:spPr>
      </p:pic>
      <p:pic>
        <p:nvPicPr>
          <p:cNvPr id="8" name="コンテンツ プレースホルダ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4476" y="5441225"/>
            <a:ext cx="545451" cy="513490"/>
          </a:xfrm>
          <a:prstGeom prst="rect">
            <a:avLst/>
          </a:prstGeom>
        </p:spPr>
      </p:pic>
      <p:pic>
        <p:nvPicPr>
          <p:cNvPr id="9"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0607" y="4877995"/>
            <a:ext cx="492426" cy="463572"/>
          </a:xfrm>
          <a:prstGeom prst="rect">
            <a:avLst/>
          </a:prstGeom>
        </p:spPr>
      </p:pic>
      <p:pic>
        <p:nvPicPr>
          <p:cNvPr id="10"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2093" y="2090292"/>
            <a:ext cx="475553" cy="475553"/>
          </a:xfrm>
          <a:prstGeom prst="rect">
            <a:avLst/>
          </a:prstGeom>
        </p:spPr>
      </p:pic>
      <p:sp>
        <p:nvSpPr>
          <p:cNvPr id="11" name="直方体 10"/>
          <p:cNvSpPr/>
          <p:nvPr/>
        </p:nvSpPr>
        <p:spPr>
          <a:xfrm>
            <a:off x="5106598" y="2168015"/>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実験</a:t>
            </a:r>
            <a:r>
              <a:rPr kumimoji="1" lang="ja-JP" altLang="en-US" sz="1400" dirty="0" smtClean="0">
                <a:solidFill>
                  <a:schemeClr val="tx1"/>
                </a:solidFill>
              </a:rPr>
              <a:t>システム</a:t>
            </a:r>
            <a:endParaRPr kumimoji="1" lang="ja-JP" altLang="en-US" sz="1400" dirty="0">
              <a:solidFill>
                <a:schemeClr val="tx1"/>
              </a:solidFill>
            </a:endParaRPr>
          </a:p>
        </p:txBody>
      </p:sp>
      <p:sp>
        <p:nvSpPr>
          <p:cNvPr id="20" name="楕円 19"/>
          <p:cNvSpPr/>
          <p:nvPr/>
        </p:nvSpPr>
        <p:spPr>
          <a:xfrm>
            <a:off x="241245" y="4315149"/>
            <a:ext cx="2691332" cy="1935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rotWithShape="1">
          <a:blip r:embed="rId6" cstate="print">
            <a:extLst>
              <a:ext uri="{28A0092B-C50C-407E-A947-70E740481C1C}">
                <a14:useLocalDpi xmlns:a14="http://schemas.microsoft.com/office/drawing/2010/main" val="0"/>
              </a:ext>
            </a:extLst>
          </a:blip>
          <a:srcRect l="-2" t="-406" r="-851" b="-1622"/>
          <a:stretch/>
        </p:blipFill>
        <p:spPr>
          <a:xfrm>
            <a:off x="1419784" y="4113514"/>
            <a:ext cx="469844" cy="508259"/>
          </a:xfrm>
          <a:prstGeom prst="rect">
            <a:avLst/>
          </a:prstGeom>
        </p:spPr>
      </p:pic>
      <p:pic>
        <p:nvPicPr>
          <p:cNvPr id="22" name="コンテンツ プレースホルダー 4"/>
          <p:cNvPicPr>
            <a:picLocks noChangeAspect="1"/>
          </p:cNvPicPr>
          <p:nvPr/>
        </p:nvPicPr>
        <p:blipFill rotWithShape="1">
          <a:blip r:embed="rId2" cstate="print">
            <a:extLst>
              <a:ext uri="{28A0092B-C50C-407E-A947-70E740481C1C}">
                <a14:useLocalDpi xmlns:a14="http://schemas.microsoft.com/office/drawing/2010/main" val="0"/>
              </a:ext>
            </a:extLst>
          </a:blip>
          <a:srcRect l="7748" r="3598"/>
          <a:stretch/>
        </p:blipFill>
        <p:spPr>
          <a:xfrm>
            <a:off x="677649" y="2628663"/>
            <a:ext cx="535057" cy="603531"/>
          </a:xfrm>
          <a:prstGeom prst="rect">
            <a:avLst/>
          </a:prstGeom>
        </p:spPr>
      </p:pic>
      <p:pic>
        <p:nvPicPr>
          <p:cNvPr id="23" name="コンテンツ プレースホルダ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2093" y="2615674"/>
            <a:ext cx="475553" cy="475553"/>
          </a:xfrm>
          <a:prstGeom prst="rect">
            <a:avLst/>
          </a:prstGeom>
        </p:spPr>
      </p:pic>
      <p:sp>
        <p:nvSpPr>
          <p:cNvPr id="24" name="テキスト ボックス 23"/>
          <p:cNvSpPr txBox="1"/>
          <p:nvPr/>
        </p:nvSpPr>
        <p:spPr>
          <a:xfrm>
            <a:off x="2148843" y="1924807"/>
            <a:ext cx="4203831" cy="307777"/>
          </a:xfrm>
          <a:prstGeom prst="rect">
            <a:avLst/>
          </a:prstGeom>
          <a:noFill/>
        </p:spPr>
        <p:txBody>
          <a:bodyPr wrap="square" rtlCol="0">
            <a:spAutoFit/>
          </a:bodyPr>
          <a:lstStyle/>
          <a:p>
            <a:r>
              <a:rPr kumimoji="1" lang="ja-JP" altLang="en-US" sz="1400" dirty="0" smtClean="0"/>
              <a:t>①実験説明＆問題</a:t>
            </a:r>
            <a:r>
              <a:rPr kumimoji="1" lang="ja-JP" altLang="en-US" sz="1400" dirty="0" smtClean="0"/>
              <a:t>提供（</a:t>
            </a:r>
            <a:r>
              <a:rPr kumimoji="1" lang="en-US" altLang="ja-JP" sz="1400" dirty="0" smtClean="0"/>
              <a:t>1</a:t>
            </a:r>
            <a:r>
              <a:rPr kumimoji="1" lang="ja-JP" altLang="en-US" sz="1400" dirty="0" smtClean="0"/>
              <a:t>地域</a:t>
            </a:r>
            <a:r>
              <a:rPr kumimoji="1" lang="en-US" altLang="ja-JP" sz="1400" dirty="0" smtClean="0"/>
              <a:t>6</a:t>
            </a:r>
            <a:r>
              <a:rPr kumimoji="1" lang="ja-JP" altLang="en-US" sz="1400" dirty="0" smtClean="0"/>
              <a:t>～</a:t>
            </a:r>
            <a:r>
              <a:rPr kumimoji="1" lang="en-US" altLang="ja-JP" sz="1400" dirty="0" smtClean="0"/>
              <a:t>7</a:t>
            </a:r>
            <a:r>
              <a:rPr kumimoji="1" lang="ja-JP" altLang="en-US" sz="1400" dirty="0" smtClean="0"/>
              <a:t>問）</a:t>
            </a:r>
            <a:endParaRPr kumimoji="1" lang="ja-JP" altLang="en-US" sz="1400" dirty="0"/>
          </a:p>
        </p:txBody>
      </p:sp>
      <p:cxnSp>
        <p:nvCxnSpPr>
          <p:cNvPr id="28" name="直線矢印コネクタ 27"/>
          <p:cNvCxnSpPr/>
          <p:nvPr/>
        </p:nvCxnSpPr>
        <p:spPr>
          <a:xfrm flipH="1">
            <a:off x="2619109" y="2245084"/>
            <a:ext cx="2066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2613380" y="2581906"/>
            <a:ext cx="2104704"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3239061" y="2274443"/>
            <a:ext cx="917485" cy="307777"/>
          </a:xfrm>
          <a:prstGeom prst="rect">
            <a:avLst/>
          </a:prstGeom>
          <a:noFill/>
        </p:spPr>
        <p:txBody>
          <a:bodyPr wrap="square" rtlCol="0">
            <a:spAutoFit/>
          </a:bodyPr>
          <a:lstStyle/>
          <a:p>
            <a:r>
              <a:rPr kumimoji="1" lang="ja-JP" altLang="en-US" sz="1400" dirty="0" smtClean="0"/>
              <a:t>②解答</a:t>
            </a:r>
            <a:endParaRPr kumimoji="1" lang="ja-JP" altLang="en-US" sz="1400" dirty="0"/>
          </a:p>
        </p:txBody>
      </p:sp>
      <p:sp>
        <p:nvSpPr>
          <p:cNvPr id="39" name="テキスト ボックス 38"/>
          <p:cNvSpPr txBox="1"/>
          <p:nvPr/>
        </p:nvSpPr>
        <p:spPr>
          <a:xfrm>
            <a:off x="2348758" y="2617699"/>
            <a:ext cx="2698092" cy="461665"/>
          </a:xfrm>
          <a:prstGeom prst="rect">
            <a:avLst/>
          </a:prstGeom>
          <a:noFill/>
        </p:spPr>
        <p:txBody>
          <a:bodyPr wrap="square" rtlCol="0">
            <a:spAutoFit/>
          </a:bodyPr>
          <a:lstStyle/>
          <a:p>
            <a:r>
              <a:rPr lang="en-US" altLang="ja-JP" sz="1200" dirty="0" smtClean="0"/>
              <a:t>※</a:t>
            </a:r>
            <a:r>
              <a:rPr lang="ja-JP" altLang="en-US" sz="1200" dirty="0" smtClean="0"/>
              <a:t>すべての地域が終わるまで①②を</a:t>
            </a:r>
            <a:r>
              <a:rPr lang="ja-JP" altLang="en-US" sz="1200" dirty="0" smtClean="0"/>
              <a:t>繰り返す</a:t>
            </a:r>
            <a:endParaRPr kumimoji="1" lang="ja-JP" altLang="en-US" sz="1200" dirty="0"/>
          </a:p>
        </p:txBody>
      </p:sp>
      <p:sp>
        <p:nvSpPr>
          <p:cNvPr id="40" name="テキスト ボックス 39"/>
          <p:cNvSpPr txBox="1"/>
          <p:nvPr/>
        </p:nvSpPr>
        <p:spPr>
          <a:xfrm>
            <a:off x="2235376" y="3368055"/>
            <a:ext cx="2811474" cy="307777"/>
          </a:xfrm>
          <a:prstGeom prst="rect">
            <a:avLst/>
          </a:prstGeom>
          <a:noFill/>
        </p:spPr>
        <p:txBody>
          <a:bodyPr wrap="square" rtlCol="0">
            <a:spAutoFit/>
          </a:bodyPr>
          <a:lstStyle/>
          <a:p>
            <a:r>
              <a:rPr lang="ja-JP" altLang="en-US" sz="1400" dirty="0" smtClean="0"/>
              <a:t>③</a:t>
            </a:r>
            <a:r>
              <a:rPr lang="en-US" altLang="ja-JP" sz="1400" dirty="0"/>
              <a:t> </a:t>
            </a:r>
            <a:r>
              <a:rPr lang="ja-JP" altLang="en-US" sz="1400" dirty="0" smtClean="0"/>
              <a:t>①</a:t>
            </a:r>
            <a:r>
              <a:rPr lang="en-US" altLang="ja-JP" sz="1400" dirty="0" smtClean="0"/>
              <a:t>.</a:t>
            </a:r>
            <a:r>
              <a:rPr lang="ja-JP" altLang="en-US" sz="1400" dirty="0" smtClean="0"/>
              <a:t>②終了後→アンケート実施</a:t>
            </a:r>
            <a:endParaRPr kumimoji="1" lang="ja-JP" altLang="en-US" sz="1400" dirty="0"/>
          </a:p>
        </p:txBody>
      </p:sp>
      <p:sp>
        <p:nvSpPr>
          <p:cNvPr id="42" name="上矢印 41"/>
          <p:cNvSpPr/>
          <p:nvPr/>
        </p:nvSpPr>
        <p:spPr>
          <a:xfrm rot="10800000">
            <a:off x="3572938" y="2962171"/>
            <a:ext cx="137416" cy="3273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3" name="図 42"/>
          <p:cNvPicPr>
            <a:picLocks noChangeAspect="1"/>
          </p:cNvPicPr>
          <p:nvPr/>
        </p:nvPicPr>
        <p:blipFill rotWithShape="1">
          <a:blip r:embed="rId7">
            <a:extLst>
              <a:ext uri="{28A0092B-C50C-407E-A947-70E740481C1C}">
                <a14:useLocalDpi xmlns:a14="http://schemas.microsoft.com/office/drawing/2010/main" val="0"/>
              </a:ext>
            </a:extLst>
          </a:blip>
          <a:srcRect l="-2" t="-406" r="-851" b="-1622"/>
          <a:stretch/>
        </p:blipFill>
        <p:spPr>
          <a:xfrm>
            <a:off x="5363180" y="3269084"/>
            <a:ext cx="534012" cy="577673"/>
          </a:xfrm>
          <a:prstGeom prst="rect">
            <a:avLst/>
          </a:prstGeom>
        </p:spPr>
      </p:pic>
      <p:sp>
        <p:nvSpPr>
          <p:cNvPr id="47" name="上矢印 46"/>
          <p:cNvSpPr/>
          <p:nvPr/>
        </p:nvSpPr>
        <p:spPr>
          <a:xfrm rot="7728353">
            <a:off x="6828178" y="2920498"/>
            <a:ext cx="500051" cy="657755"/>
          </a:xfrm>
          <a:prstGeom prst="upArrow">
            <a:avLst>
              <a:gd name="adj1" fmla="val 444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8" name="図 47"/>
          <p:cNvPicPr>
            <a:picLocks noChangeAspect="1"/>
          </p:cNvPicPr>
          <p:nvPr/>
        </p:nvPicPr>
        <p:blipFill rotWithShape="1">
          <a:blip r:embed="rId8">
            <a:extLst>
              <a:ext uri="{28A0092B-C50C-407E-A947-70E740481C1C}">
                <a14:useLocalDpi xmlns:a14="http://schemas.microsoft.com/office/drawing/2010/main" val="0"/>
              </a:ext>
            </a:extLst>
          </a:blip>
          <a:srcRect l="3239" t="521" r="4465" b="2036"/>
          <a:stretch/>
        </p:blipFill>
        <p:spPr>
          <a:xfrm>
            <a:off x="8458199" y="3560884"/>
            <a:ext cx="501163" cy="553915"/>
          </a:xfrm>
          <a:prstGeom prst="rect">
            <a:avLst/>
          </a:prstGeom>
        </p:spPr>
      </p:pic>
      <p:pic>
        <p:nvPicPr>
          <p:cNvPr id="49" name="コンテンツ プレースホルダ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098" y="4169288"/>
            <a:ext cx="624278" cy="642015"/>
          </a:xfrm>
          <a:prstGeom prst="rect">
            <a:avLst/>
          </a:prstGeom>
        </p:spPr>
      </p:pic>
      <p:sp>
        <p:nvSpPr>
          <p:cNvPr id="50" name="テキスト ボックス 49"/>
          <p:cNvSpPr txBox="1"/>
          <p:nvPr/>
        </p:nvSpPr>
        <p:spPr>
          <a:xfrm>
            <a:off x="7616964" y="3967075"/>
            <a:ext cx="721224" cy="523220"/>
          </a:xfrm>
          <a:prstGeom prst="rect">
            <a:avLst/>
          </a:prstGeom>
          <a:noFill/>
        </p:spPr>
        <p:txBody>
          <a:bodyPr wrap="square" rtlCol="0">
            <a:spAutoFit/>
          </a:bodyPr>
          <a:lstStyle/>
          <a:p>
            <a:r>
              <a:rPr kumimoji="1" lang="ja-JP" altLang="en-US" sz="1400" dirty="0" smtClean="0"/>
              <a:t>④実験データ</a:t>
            </a:r>
            <a:endParaRPr kumimoji="1" lang="ja-JP" altLang="en-US" sz="1400" dirty="0"/>
          </a:p>
        </p:txBody>
      </p:sp>
      <p:sp>
        <p:nvSpPr>
          <p:cNvPr id="52" name="テキスト ボックス 51"/>
          <p:cNvSpPr txBox="1"/>
          <p:nvPr/>
        </p:nvSpPr>
        <p:spPr>
          <a:xfrm>
            <a:off x="282772" y="3793289"/>
            <a:ext cx="1240479" cy="307777"/>
          </a:xfrm>
          <a:prstGeom prst="rect">
            <a:avLst/>
          </a:prstGeom>
          <a:noFill/>
        </p:spPr>
        <p:txBody>
          <a:bodyPr wrap="square" rtlCol="0">
            <a:spAutoFit/>
          </a:bodyPr>
          <a:lstStyle/>
          <a:p>
            <a:r>
              <a:rPr lang="ja-JP" altLang="en-US" sz="1400" dirty="0"/>
              <a:t>遠隔</a:t>
            </a:r>
            <a:r>
              <a:rPr lang="ja-JP" altLang="en-US" sz="1400" dirty="0" smtClean="0"/>
              <a:t>の場合</a:t>
            </a:r>
            <a:endParaRPr kumimoji="1" lang="ja-JP" altLang="en-US" sz="1400" dirty="0"/>
          </a:p>
        </p:txBody>
      </p:sp>
      <p:cxnSp>
        <p:nvCxnSpPr>
          <p:cNvPr id="53" name="直線矢印コネクタ 52"/>
          <p:cNvCxnSpPr/>
          <p:nvPr/>
        </p:nvCxnSpPr>
        <p:spPr>
          <a:xfrm flipH="1">
            <a:off x="2677257" y="5015041"/>
            <a:ext cx="2066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0199" y="4405608"/>
            <a:ext cx="468100" cy="468100"/>
          </a:xfrm>
          <a:prstGeom prst="rect">
            <a:avLst/>
          </a:prstGeom>
        </p:spPr>
      </p:pic>
      <p:sp>
        <p:nvSpPr>
          <p:cNvPr id="54" name="直方体 53"/>
          <p:cNvSpPr/>
          <p:nvPr/>
        </p:nvSpPr>
        <p:spPr>
          <a:xfrm>
            <a:off x="5063598" y="4721657"/>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実験</a:t>
            </a:r>
            <a:r>
              <a:rPr kumimoji="1" lang="ja-JP" altLang="en-US" sz="1400" dirty="0" smtClean="0">
                <a:solidFill>
                  <a:schemeClr val="tx1"/>
                </a:solidFill>
              </a:rPr>
              <a:t>システム</a:t>
            </a:r>
            <a:endParaRPr kumimoji="1" lang="ja-JP" altLang="en-US" sz="1400" dirty="0">
              <a:solidFill>
                <a:schemeClr val="tx1"/>
              </a:solidFill>
            </a:endParaRPr>
          </a:p>
        </p:txBody>
      </p:sp>
      <p:cxnSp>
        <p:nvCxnSpPr>
          <p:cNvPr id="55" name="直線矢印コネクタ 54"/>
          <p:cNvCxnSpPr/>
          <p:nvPr/>
        </p:nvCxnSpPr>
        <p:spPr>
          <a:xfrm>
            <a:off x="2645451" y="5525990"/>
            <a:ext cx="2104704" cy="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3170368" y="4406302"/>
            <a:ext cx="2352113" cy="523220"/>
          </a:xfrm>
          <a:prstGeom prst="rect">
            <a:avLst/>
          </a:prstGeom>
          <a:noFill/>
        </p:spPr>
        <p:txBody>
          <a:bodyPr wrap="square" rtlCol="0">
            <a:spAutoFit/>
          </a:bodyPr>
          <a:lstStyle/>
          <a:p>
            <a:r>
              <a:rPr kumimoji="1" lang="ja-JP" altLang="en-US" sz="1400" dirty="0" smtClean="0"/>
              <a:t>①英語ハンドアウトによる　　　　　　実験説明＆問題提供</a:t>
            </a:r>
            <a:endParaRPr kumimoji="1" lang="ja-JP" altLang="en-US" sz="1400" dirty="0"/>
          </a:p>
        </p:txBody>
      </p:sp>
      <p:sp>
        <p:nvSpPr>
          <p:cNvPr id="57" name="テキスト ボックス 56"/>
          <p:cNvSpPr txBox="1"/>
          <p:nvPr/>
        </p:nvSpPr>
        <p:spPr>
          <a:xfrm>
            <a:off x="3268717" y="5203279"/>
            <a:ext cx="917485" cy="307777"/>
          </a:xfrm>
          <a:prstGeom prst="rect">
            <a:avLst/>
          </a:prstGeom>
          <a:noFill/>
        </p:spPr>
        <p:txBody>
          <a:bodyPr wrap="square" rtlCol="0">
            <a:spAutoFit/>
          </a:bodyPr>
          <a:lstStyle/>
          <a:p>
            <a:r>
              <a:rPr kumimoji="1" lang="ja-JP" altLang="en-US" sz="1400" dirty="0" smtClean="0"/>
              <a:t>②解答</a:t>
            </a:r>
            <a:endParaRPr kumimoji="1" lang="ja-JP" altLang="en-US" sz="1400" dirty="0"/>
          </a:p>
        </p:txBody>
      </p:sp>
      <p:sp>
        <p:nvSpPr>
          <p:cNvPr id="58" name="テキスト ボックス 57"/>
          <p:cNvSpPr txBox="1"/>
          <p:nvPr/>
        </p:nvSpPr>
        <p:spPr>
          <a:xfrm>
            <a:off x="2475699" y="5990998"/>
            <a:ext cx="2811474" cy="307777"/>
          </a:xfrm>
          <a:prstGeom prst="rect">
            <a:avLst/>
          </a:prstGeom>
          <a:noFill/>
        </p:spPr>
        <p:txBody>
          <a:bodyPr wrap="square" rtlCol="0">
            <a:spAutoFit/>
          </a:bodyPr>
          <a:lstStyle/>
          <a:p>
            <a:r>
              <a:rPr lang="ja-JP" altLang="en-US" sz="1400" dirty="0" smtClean="0"/>
              <a:t>③</a:t>
            </a:r>
            <a:r>
              <a:rPr lang="en-US" altLang="ja-JP" sz="1400" dirty="0"/>
              <a:t> </a:t>
            </a:r>
            <a:r>
              <a:rPr lang="ja-JP" altLang="en-US" sz="1400" dirty="0" smtClean="0"/>
              <a:t>終了後→アンケート実施</a:t>
            </a:r>
            <a:endParaRPr kumimoji="1" lang="ja-JP" altLang="en-US" sz="1400" dirty="0"/>
          </a:p>
        </p:txBody>
      </p:sp>
      <p:sp>
        <p:nvSpPr>
          <p:cNvPr id="59" name="上矢印 58"/>
          <p:cNvSpPr/>
          <p:nvPr/>
        </p:nvSpPr>
        <p:spPr>
          <a:xfrm rot="10800000">
            <a:off x="3597024" y="5627358"/>
            <a:ext cx="137416" cy="3273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0" name="図 59"/>
          <p:cNvPicPr>
            <a:picLocks noChangeAspect="1"/>
          </p:cNvPicPr>
          <p:nvPr/>
        </p:nvPicPr>
        <p:blipFill rotWithShape="1">
          <a:blip r:embed="rId7">
            <a:extLst>
              <a:ext uri="{28A0092B-C50C-407E-A947-70E740481C1C}">
                <a14:useLocalDpi xmlns:a14="http://schemas.microsoft.com/office/drawing/2010/main" val="0"/>
              </a:ext>
            </a:extLst>
          </a:blip>
          <a:srcRect l="-2" t="-406" r="-851" b="-1622"/>
          <a:stretch/>
        </p:blipFill>
        <p:spPr>
          <a:xfrm>
            <a:off x="5279850" y="5627358"/>
            <a:ext cx="598463" cy="647394"/>
          </a:xfrm>
          <a:prstGeom prst="rect">
            <a:avLst/>
          </a:prstGeom>
        </p:spPr>
      </p:pic>
      <p:sp>
        <p:nvSpPr>
          <p:cNvPr id="61" name="上矢印 60"/>
          <p:cNvSpPr/>
          <p:nvPr/>
        </p:nvSpPr>
        <p:spPr>
          <a:xfrm rot="3750070">
            <a:off x="6999323" y="5182178"/>
            <a:ext cx="500051" cy="657755"/>
          </a:xfrm>
          <a:prstGeom prst="upArrow">
            <a:avLst>
              <a:gd name="adj1" fmla="val 444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2803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653586"/>
            <a:ext cx="7543800" cy="1104315"/>
          </a:xfrm>
        </p:spPr>
        <p:txBody>
          <a:bodyPr>
            <a:normAutofit/>
          </a:bodyPr>
          <a:lstStyle/>
          <a:p>
            <a:r>
              <a:rPr kumimoji="1" lang="ja-JP" altLang="en-US" sz="4400" b="1" dirty="0" smtClean="0"/>
              <a:t>現在の進捗</a:t>
            </a:r>
            <a:endParaRPr kumimoji="1" lang="ja-JP" altLang="en-US" sz="4400" b="1" dirty="0"/>
          </a:p>
        </p:txBody>
      </p:sp>
      <p:sp>
        <p:nvSpPr>
          <p:cNvPr id="3" name="コンテンツ プレースホルダー 2"/>
          <p:cNvSpPr>
            <a:spLocks noGrp="1"/>
          </p:cNvSpPr>
          <p:nvPr>
            <p:ph idx="1"/>
          </p:nvPr>
        </p:nvSpPr>
        <p:spPr>
          <a:xfrm>
            <a:off x="941268" y="1872758"/>
            <a:ext cx="7543801" cy="2144643"/>
          </a:xfrm>
        </p:spPr>
        <p:txBody>
          <a:bodyPr>
            <a:normAutofit/>
          </a:bodyPr>
          <a:lstStyle/>
          <a:p>
            <a:pPr marL="0" indent="0">
              <a:buNone/>
            </a:pPr>
            <a:r>
              <a:rPr lang="en-US" altLang="ja-JP" dirty="0" smtClean="0"/>
              <a:t>【</a:t>
            </a:r>
            <a:r>
              <a:rPr lang="ja-JP" altLang="en-US" dirty="0" smtClean="0"/>
              <a:t>実装中</a:t>
            </a:r>
            <a:r>
              <a:rPr lang="en-US" altLang="ja-JP" dirty="0" smtClean="0"/>
              <a:t>】</a:t>
            </a:r>
            <a:endParaRPr lang="en-US" altLang="ja-JP" dirty="0"/>
          </a:p>
          <a:p>
            <a:pPr>
              <a:buFont typeface="Wingdings" panose="05000000000000000000" pitchFamily="2" charset="2"/>
              <a:buChar char="l"/>
            </a:pPr>
            <a:r>
              <a:rPr lang="ja-JP" altLang="en-US" sz="1800" dirty="0"/>
              <a:t>地域</a:t>
            </a:r>
            <a:r>
              <a:rPr lang="ja-JP" altLang="en-US" sz="1800" dirty="0" smtClean="0"/>
              <a:t>を選択するとランダムに問題と音声が入れ替わるアルゴリズム</a:t>
            </a:r>
            <a:endParaRPr lang="en-US" altLang="ja-JP" sz="1800" dirty="0" smtClean="0"/>
          </a:p>
          <a:p>
            <a:pPr>
              <a:buFont typeface="Wingdings" panose="05000000000000000000" pitchFamily="2" charset="2"/>
              <a:buChar char="l"/>
            </a:pPr>
            <a:r>
              <a:rPr lang="ja-JP" altLang="en-US" sz="1800" dirty="0" smtClean="0"/>
              <a:t>問題登録機能</a:t>
            </a:r>
            <a:endParaRPr lang="en-US" altLang="ja-JP" sz="1800" dirty="0" smtClean="0"/>
          </a:p>
          <a:p>
            <a:pPr marL="0" indent="0">
              <a:buNone/>
            </a:pPr>
            <a:r>
              <a:rPr lang="en-US" altLang="ja-JP" dirty="0" smtClean="0"/>
              <a:t>【</a:t>
            </a:r>
            <a:r>
              <a:rPr lang="ja-JP" altLang="en-US" dirty="0" smtClean="0"/>
              <a:t>音声収集</a:t>
            </a:r>
            <a:r>
              <a:rPr lang="en-US" altLang="ja-JP" dirty="0" smtClean="0"/>
              <a:t>】</a:t>
            </a:r>
          </a:p>
          <a:p>
            <a:pPr marL="0" indent="0">
              <a:buNone/>
            </a:pPr>
            <a:r>
              <a:rPr lang="ja-JP" altLang="en-US" dirty="0" smtClean="0"/>
              <a:t>現状　　　　　　　　　　　　　　　　予定</a:t>
            </a:r>
            <a:endParaRPr lang="en-US" altLang="ja-JP" dirty="0"/>
          </a:p>
        </p:txBody>
      </p:sp>
      <p:sp>
        <p:nvSpPr>
          <p:cNvPr id="4" name="スライド番号プレースホルダー 3"/>
          <p:cNvSpPr>
            <a:spLocks noGrp="1"/>
          </p:cNvSpPr>
          <p:nvPr>
            <p:ph type="sldNum" sz="quarter" idx="12"/>
          </p:nvPr>
        </p:nvSpPr>
        <p:spPr/>
        <p:txBody>
          <a:bodyPr/>
          <a:lstStyle/>
          <a:p>
            <a:fld id="{229DACA7-808B-4EF4-BF2D-0B770EFFD90B}" type="slidenum">
              <a:rPr lang="ja-JP" altLang="en-US" smtClean="0"/>
              <a:t>11</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1707935"/>
              </p:ext>
            </p:extLst>
          </p:nvPr>
        </p:nvGraphicFramePr>
        <p:xfrm>
          <a:off x="609602" y="4000211"/>
          <a:ext cx="3208420" cy="2178296"/>
        </p:xfrm>
        <a:graphic>
          <a:graphicData uri="http://schemas.openxmlformats.org/drawingml/2006/table">
            <a:tbl>
              <a:tblPr/>
              <a:tblGrid>
                <a:gridCol w="938462">
                  <a:extLst>
                    <a:ext uri="{9D8B030D-6E8A-4147-A177-3AD203B41FA5}">
                      <a16:colId xmlns:a16="http://schemas.microsoft.com/office/drawing/2014/main" val="1680024022"/>
                    </a:ext>
                  </a:extLst>
                </a:gridCol>
                <a:gridCol w="826139">
                  <a:extLst>
                    <a:ext uri="{9D8B030D-6E8A-4147-A177-3AD203B41FA5}">
                      <a16:colId xmlns:a16="http://schemas.microsoft.com/office/drawing/2014/main" val="1634183799"/>
                    </a:ext>
                  </a:extLst>
                </a:gridCol>
                <a:gridCol w="750406">
                  <a:extLst>
                    <a:ext uri="{9D8B030D-6E8A-4147-A177-3AD203B41FA5}">
                      <a16:colId xmlns:a16="http://schemas.microsoft.com/office/drawing/2014/main" val="1982402619"/>
                    </a:ext>
                  </a:extLst>
                </a:gridCol>
                <a:gridCol w="693413">
                  <a:extLst>
                    <a:ext uri="{9D8B030D-6E8A-4147-A177-3AD203B41FA5}">
                      <a16:colId xmlns:a16="http://schemas.microsoft.com/office/drawing/2014/main" val="325302221"/>
                    </a:ext>
                  </a:extLst>
                </a:gridCol>
              </a:tblGrid>
              <a:tr h="275446">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75446">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75446">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75446">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400533">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400533">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75446">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910600759"/>
              </p:ext>
            </p:extLst>
          </p:nvPr>
        </p:nvGraphicFramePr>
        <p:xfrm>
          <a:off x="4927289" y="4017401"/>
          <a:ext cx="3482074" cy="2178295"/>
        </p:xfrm>
        <a:graphic>
          <a:graphicData uri="http://schemas.openxmlformats.org/drawingml/2006/table">
            <a:tbl>
              <a:tblPr/>
              <a:tblGrid>
                <a:gridCol w="1072458">
                  <a:extLst>
                    <a:ext uri="{9D8B030D-6E8A-4147-A177-3AD203B41FA5}">
                      <a16:colId xmlns:a16="http://schemas.microsoft.com/office/drawing/2014/main" val="2874013118"/>
                    </a:ext>
                  </a:extLst>
                </a:gridCol>
                <a:gridCol w="858253">
                  <a:extLst>
                    <a:ext uri="{9D8B030D-6E8A-4147-A177-3AD203B41FA5}">
                      <a16:colId xmlns:a16="http://schemas.microsoft.com/office/drawing/2014/main" val="1056784631"/>
                    </a:ext>
                  </a:extLst>
                </a:gridCol>
                <a:gridCol w="893636">
                  <a:extLst>
                    <a:ext uri="{9D8B030D-6E8A-4147-A177-3AD203B41FA5}">
                      <a16:colId xmlns:a16="http://schemas.microsoft.com/office/drawing/2014/main" val="53584034"/>
                    </a:ext>
                  </a:extLst>
                </a:gridCol>
                <a:gridCol w="657727">
                  <a:extLst>
                    <a:ext uri="{9D8B030D-6E8A-4147-A177-3AD203B41FA5}">
                      <a16:colId xmlns:a16="http://schemas.microsoft.com/office/drawing/2014/main" val="2728436325"/>
                    </a:ext>
                  </a:extLst>
                </a:gridCol>
              </a:tblGrid>
              <a:tr h="311185">
                <a:tc>
                  <a:txBody>
                    <a:bodyPr/>
                    <a:lstStyle/>
                    <a:p>
                      <a:pPr algn="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　</a:t>
                      </a: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地域</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245804"/>
                  </a:ext>
                </a:extLst>
              </a:tr>
              <a:tr h="311185">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795264"/>
                  </a:ext>
                </a:extLst>
              </a:tr>
              <a:tr h="311185">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968217"/>
                  </a:ext>
                </a:extLst>
              </a:tr>
              <a:tr h="311185">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0705489"/>
                  </a:ext>
                </a:extLst>
              </a:tr>
              <a:tr h="311185">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7082867"/>
                  </a:ext>
                </a:extLst>
              </a:tr>
              <a:tr h="311185">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747301"/>
                  </a:ext>
                </a:extLst>
              </a:tr>
              <a:tr h="311185">
                <a:tc>
                  <a:txBody>
                    <a:bodyPr/>
                    <a:lstStyle/>
                    <a:p>
                      <a:pPr algn="l"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952278"/>
                  </a:ext>
                </a:extLst>
              </a:tr>
            </a:tbl>
          </a:graphicData>
        </a:graphic>
      </p:graphicFrame>
      <p:sp>
        <p:nvSpPr>
          <p:cNvPr id="9" name="右矢印 8"/>
          <p:cNvSpPr/>
          <p:nvPr/>
        </p:nvSpPr>
        <p:spPr>
          <a:xfrm>
            <a:off x="4135653" y="4772527"/>
            <a:ext cx="577516" cy="33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9845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2039816"/>
            <a:ext cx="7293693" cy="3959932"/>
          </a:xfrm>
        </p:spPr>
        <p:txBody>
          <a:bodyPr>
            <a:normAutofit/>
          </a:bodyPr>
          <a:lstStyle/>
          <a:p>
            <a:pPr>
              <a:buFont typeface="Wingdings" panose="05000000000000000000" pitchFamily="2" charset="2"/>
              <a:buChar char="l"/>
            </a:pPr>
            <a:r>
              <a:rPr lang="ja-JP" altLang="en-US" dirty="0" smtClean="0">
                <a:solidFill>
                  <a:schemeClr val="tx1"/>
                </a:solidFill>
              </a:rPr>
              <a:t>実際の学習環境での活用実験による提案方式の評価．</a:t>
            </a:r>
            <a:endParaRPr lang="en-US" altLang="ja-JP" dirty="0" smtClean="0">
              <a:solidFill>
                <a:schemeClr val="tx1"/>
              </a:solidFill>
            </a:endParaRPr>
          </a:p>
          <a:p>
            <a:pPr lvl="1">
              <a:buFont typeface="Wingdings" panose="05000000000000000000" pitchFamily="2" charset="2"/>
              <a:buChar char="Ø"/>
            </a:pPr>
            <a:r>
              <a:rPr lang="en-US" altLang="ja-JP" dirty="0" smtClean="0">
                <a:solidFill>
                  <a:schemeClr val="tx1"/>
                </a:solidFill>
              </a:rPr>
              <a:t>10</a:t>
            </a:r>
            <a:r>
              <a:rPr lang="ja-JP" altLang="en-US" dirty="0" smtClean="0">
                <a:solidFill>
                  <a:schemeClr val="tx1"/>
                </a:solidFill>
              </a:rPr>
              <a:t>・</a:t>
            </a:r>
            <a:r>
              <a:rPr lang="en-US" altLang="ja-JP" dirty="0" smtClean="0">
                <a:solidFill>
                  <a:schemeClr val="tx1"/>
                </a:solidFill>
              </a:rPr>
              <a:t>11</a:t>
            </a:r>
            <a:r>
              <a:rPr lang="ja-JP" altLang="en-US" dirty="0" smtClean="0">
                <a:solidFill>
                  <a:schemeClr val="tx1"/>
                </a:solidFill>
              </a:rPr>
              <a:t>月予定</a:t>
            </a:r>
            <a:endParaRPr lang="en-US" altLang="ja-JP" dirty="0" smtClean="0">
              <a:solidFill>
                <a:schemeClr val="tx1"/>
              </a:solidFill>
            </a:endParaRPr>
          </a:p>
          <a:p>
            <a:pPr>
              <a:buFont typeface="Wingdings" panose="05000000000000000000" pitchFamily="2" charset="2"/>
              <a:buChar char="l"/>
            </a:pPr>
            <a:r>
              <a:rPr lang="ja-JP" altLang="en-US" dirty="0" smtClean="0">
                <a:solidFill>
                  <a:schemeClr val="tx1"/>
                </a:solidFill>
              </a:rPr>
              <a:t>論文執筆．</a:t>
            </a:r>
            <a:endParaRPr lang="en-US" altLang="ja-JP" dirty="0" smtClean="0">
              <a:solidFill>
                <a:schemeClr val="tx1"/>
              </a:solidFill>
            </a:endParaRPr>
          </a:p>
          <a:p>
            <a:pPr lvl="1">
              <a:buFont typeface="Wingdings" panose="05000000000000000000" pitchFamily="2" charset="2"/>
              <a:buChar char="Ø"/>
            </a:pPr>
            <a:r>
              <a:rPr lang="en-US" altLang="ja-JP" dirty="0">
                <a:solidFill>
                  <a:schemeClr val="tx1"/>
                </a:solidFill>
              </a:rPr>
              <a:t>12</a:t>
            </a:r>
            <a:r>
              <a:rPr lang="ja-JP" altLang="en-US" dirty="0" smtClean="0">
                <a:solidFill>
                  <a:schemeClr val="tx1"/>
                </a:solidFill>
              </a:rPr>
              <a:t>月・</a:t>
            </a:r>
            <a:r>
              <a:rPr lang="en-US" altLang="ja-JP" dirty="0" smtClean="0">
                <a:solidFill>
                  <a:schemeClr val="tx1"/>
                </a:solidFill>
              </a:rPr>
              <a:t>1</a:t>
            </a:r>
            <a:r>
              <a:rPr lang="ja-JP" altLang="en-US" dirty="0" smtClean="0">
                <a:solidFill>
                  <a:schemeClr val="tx1"/>
                </a:solidFill>
              </a:rPr>
              <a:t>月予定</a:t>
            </a:r>
            <a:endParaRPr lang="en-US" altLang="ja-JP" dirty="0">
              <a:solidFill>
                <a:schemeClr val="tx1"/>
              </a:solidFill>
            </a:endParaRPr>
          </a:p>
          <a:p>
            <a:pPr marL="201168" lvl="1" indent="0">
              <a:buNone/>
            </a:pPr>
            <a:endParaRPr lang="en-US" altLang="ja-JP" dirty="0" smtClean="0">
              <a:solidFill>
                <a:schemeClr val="tx1"/>
              </a:solidFill>
            </a:endParaRPr>
          </a:p>
          <a:p>
            <a:pPr>
              <a:buFont typeface="Wingdings" panose="05000000000000000000" pitchFamily="2" charset="2"/>
              <a:buChar char="l"/>
            </a:pPr>
            <a:r>
              <a:rPr lang="ja-JP" altLang="en-US" dirty="0" smtClean="0">
                <a:solidFill>
                  <a:srgbClr val="FF0000"/>
                </a:solidFill>
              </a:rPr>
              <a:t>地域</a:t>
            </a:r>
            <a:r>
              <a:rPr lang="ja-JP" altLang="en-US" dirty="0">
                <a:solidFill>
                  <a:srgbClr val="FF0000"/>
                </a:solidFill>
              </a:rPr>
              <a:t>発音英語音声</a:t>
            </a:r>
            <a:r>
              <a:rPr lang="ja-JP" altLang="en-US" dirty="0" smtClean="0">
                <a:solidFill>
                  <a:srgbClr val="FF0000"/>
                </a:solidFill>
              </a:rPr>
              <a:t>の収集←早急に進める</a:t>
            </a:r>
            <a:r>
              <a:rPr lang="en-US" altLang="ja-JP" dirty="0">
                <a:solidFill>
                  <a:srgbClr val="FF0000"/>
                </a:solidFill>
              </a:rPr>
              <a:t>.</a:t>
            </a:r>
            <a:endParaRPr lang="en-US" altLang="ja-JP" dirty="0" smtClean="0">
              <a:solidFill>
                <a:srgbClr val="FF0000"/>
              </a:solidFill>
            </a:endParaRPr>
          </a:p>
          <a:p>
            <a:pPr lvl="1">
              <a:buFont typeface="Wingdings" panose="05000000000000000000" pitchFamily="2" charset="2"/>
              <a:buChar char="Ø"/>
            </a:pPr>
            <a:r>
              <a:rPr lang="ja-JP" altLang="en-US" dirty="0" smtClean="0">
                <a:solidFill>
                  <a:schemeClr val="tx1"/>
                </a:solidFill>
              </a:rPr>
              <a:t>随時収集を進めていく．</a:t>
            </a:r>
          </a:p>
          <a:p>
            <a:pPr marL="201168" lvl="1" indent="0">
              <a:buNone/>
            </a:pPr>
            <a:r>
              <a:rPr lang="en-US" altLang="ja-JP" dirty="0" smtClean="0">
                <a:solidFill>
                  <a:schemeClr val="tx1"/>
                </a:solidFill>
              </a:rPr>
              <a:t>(</a:t>
            </a:r>
            <a:r>
              <a:rPr lang="ja-JP" altLang="en-US" dirty="0" smtClean="0">
                <a:solidFill>
                  <a:schemeClr val="tx1"/>
                </a:solidFill>
              </a:rPr>
              <a:t>音声録音システムの機能拡張ができ次第、遠隔での収集も）</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12</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520" y="1015959"/>
            <a:ext cx="5334618" cy="751622"/>
          </a:xfrm>
        </p:spPr>
        <p:txBody>
          <a:bodyPr>
            <a:normAutofit fontScale="90000"/>
          </a:bodyPr>
          <a:lstStyle/>
          <a:p>
            <a:r>
              <a:rPr lang="ja-JP" altLang="en-US" b="1" dirty="0"/>
              <a:t>本研究</a:t>
            </a:r>
            <a:r>
              <a:rPr lang="ja-JP" altLang="en-US" b="1" dirty="0" smtClean="0"/>
              <a:t>のアプロー</a:t>
            </a:r>
            <a:r>
              <a:rPr lang="ja-JP" altLang="en-US" b="1" dirty="0"/>
              <a:t>チ</a:t>
            </a:r>
            <a:endParaRPr kumimoji="1" lang="ja-JP" altLang="en-US" b="1" dirty="0"/>
          </a:p>
        </p:txBody>
      </p:sp>
      <p:sp>
        <p:nvSpPr>
          <p:cNvPr id="3" name="コンテンツ プレースホルダー 2"/>
          <p:cNvSpPr>
            <a:spLocks noGrp="1"/>
          </p:cNvSpPr>
          <p:nvPr>
            <p:ph idx="1"/>
          </p:nvPr>
        </p:nvSpPr>
        <p:spPr>
          <a:xfrm>
            <a:off x="880520" y="1837232"/>
            <a:ext cx="7603640" cy="1165320"/>
          </a:xfrm>
        </p:spPr>
        <p:txBody>
          <a:bodyPr>
            <a:noAutofit/>
          </a:bodyPr>
          <a:lstStyle/>
          <a:p>
            <a:pPr>
              <a:buFont typeface="Wingdings" panose="05000000000000000000" pitchFamily="2" charset="2"/>
              <a:buChar char="l"/>
            </a:pPr>
            <a:r>
              <a:rPr lang="ja-JP" altLang="en-US" dirty="0" smtClean="0"/>
              <a:t>英語リスニング問題の音源に，地域発音による英語音声を用いる．</a:t>
            </a:r>
            <a:endParaRPr lang="en-US" altLang="ja-JP" dirty="0" smtClean="0"/>
          </a:p>
          <a:p>
            <a:pPr>
              <a:buFont typeface="Wingdings" panose="05000000000000000000" pitchFamily="2" charset="2"/>
              <a:buChar char="l"/>
            </a:pPr>
            <a:r>
              <a:rPr lang="ja-JP" altLang="en-US" dirty="0" smtClean="0"/>
              <a:t>英語リスニング問題の</a:t>
            </a:r>
            <a:r>
              <a:rPr lang="ja-JP" altLang="en-US" dirty="0"/>
              <a:t>難易度</a:t>
            </a:r>
            <a:r>
              <a:rPr lang="ja-JP" altLang="en-US" dirty="0" smtClean="0"/>
              <a:t>設定における指標に，</a:t>
            </a:r>
            <a:r>
              <a:rPr lang="ja-JP" altLang="en-US" b="1" dirty="0" smtClean="0"/>
              <a:t>地域発音英語の音声の聞き取りやすさ，聞き取りづらさ</a:t>
            </a:r>
            <a:r>
              <a:rPr lang="ja-JP" altLang="en-US" dirty="0" smtClean="0"/>
              <a:t>を用いる．</a:t>
            </a:r>
            <a:endParaRPr lang="en-US" altLang="ja-JP" dirty="0" smtClean="0"/>
          </a:p>
        </p:txBody>
      </p:sp>
      <p:sp>
        <p:nvSpPr>
          <p:cNvPr id="4" name="スライド番号プレースホルダー 3"/>
          <p:cNvSpPr>
            <a:spLocks noGrp="1"/>
          </p:cNvSpPr>
          <p:nvPr>
            <p:ph type="sldNum" sz="quarter" idx="12"/>
          </p:nvPr>
        </p:nvSpPr>
        <p:spPr/>
        <p:txBody>
          <a:bodyPr/>
          <a:lstStyle/>
          <a:p>
            <a:fld id="{D1B42CCC-D459-463F-81BF-ACC42CAE3D06}" type="slidenum">
              <a:rPr lang="ja-JP" altLang="en-US" smtClean="0"/>
              <a:t>13</a:t>
            </a:fld>
            <a:endParaRPr lang="ja-JP" altLang="en-US" dirty="0"/>
          </a:p>
        </p:txBody>
      </p:sp>
      <p:sp>
        <p:nvSpPr>
          <p:cNvPr id="5" name="下矢印 4"/>
          <p:cNvSpPr/>
          <p:nvPr/>
        </p:nvSpPr>
        <p:spPr>
          <a:xfrm>
            <a:off x="3972690" y="5076754"/>
            <a:ext cx="406234" cy="332002"/>
          </a:xfrm>
          <a:prstGeom prst="down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0908" y="5408756"/>
            <a:ext cx="7678455"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地域発音英語の特徴を学習することができる．</a:t>
            </a:r>
            <a:endParaRPr lang="en-US" altLang="ja-JP" sz="2000" b="1" dirty="0" smtClean="0">
              <a:solidFill>
                <a:srgbClr val="FF0000"/>
              </a:solidFill>
            </a:endParaRPr>
          </a:p>
          <a:p>
            <a:r>
              <a:rPr lang="ja-JP" altLang="en-US" sz="2000" b="1" dirty="0" smtClean="0">
                <a:solidFill>
                  <a:srgbClr val="FF0000"/>
                </a:solidFill>
              </a:rPr>
              <a:t>学習者</a:t>
            </a:r>
            <a:r>
              <a:rPr lang="ja-JP" altLang="en-US" sz="2000" b="1" dirty="0">
                <a:solidFill>
                  <a:srgbClr val="FF0000"/>
                </a:solidFill>
              </a:rPr>
              <a:t>の学習意欲を維持できる状態で学習を</a:t>
            </a:r>
            <a:r>
              <a:rPr lang="ja-JP" altLang="en-US" sz="2000" b="1" dirty="0" smtClean="0">
                <a:solidFill>
                  <a:srgbClr val="FF0000"/>
                </a:solidFill>
              </a:rPr>
              <a:t>進める</a:t>
            </a:r>
            <a:r>
              <a:rPr lang="ja-JP" altLang="en-US" sz="2000" b="1" dirty="0">
                <a:solidFill>
                  <a:srgbClr val="FF0000"/>
                </a:solidFill>
              </a:rPr>
              <a:t>ことが</a:t>
            </a:r>
            <a:r>
              <a:rPr lang="ja-JP" altLang="en-US" sz="2000" b="1" dirty="0" smtClean="0">
                <a:solidFill>
                  <a:srgbClr val="FF0000"/>
                </a:solidFill>
              </a:rPr>
              <a:t>できる．</a:t>
            </a:r>
            <a:endParaRPr lang="en-US" altLang="ja-JP" sz="2000" b="1" dirty="0">
              <a:solidFill>
                <a:srgbClr val="FF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857867482"/>
              </p:ext>
            </p:extLst>
          </p:nvPr>
        </p:nvGraphicFramePr>
        <p:xfrm>
          <a:off x="1727253" y="3374879"/>
          <a:ext cx="5698091" cy="1507859"/>
        </p:xfrm>
        <a:graphic>
          <a:graphicData uri="http://schemas.openxmlformats.org/drawingml/2006/table">
            <a:tbl>
              <a:tblPr firstRow="1" bandRow="1">
                <a:tableStyleId>{5C22544A-7EE6-4342-B048-85BDC9FD1C3A}</a:tableStyleId>
              </a:tblPr>
              <a:tblGrid>
                <a:gridCol w="1359154">
                  <a:extLst>
                    <a:ext uri="{9D8B030D-6E8A-4147-A177-3AD203B41FA5}">
                      <a16:colId xmlns:a16="http://schemas.microsoft.com/office/drawing/2014/main" val="1949732966"/>
                    </a:ext>
                  </a:extLst>
                </a:gridCol>
                <a:gridCol w="745880">
                  <a:extLst>
                    <a:ext uri="{9D8B030D-6E8A-4147-A177-3AD203B41FA5}">
                      <a16:colId xmlns:a16="http://schemas.microsoft.com/office/drawing/2014/main" val="3443114911"/>
                    </a:ext>
                  </a:extLst>
                </a:gridCol>
                <a:gridCol w="1099239">
                  <a:extLst>
                    <a:ext uri="{9D8B030D-6E8A-4147-A177-3AD203B41FA5}">
                      <a16:colId xmlns:a16="http://schemas.microsoft.com/office/drawing/2014/main" val="254287163"/>
                    </a:ext>
                  </a:extLst>
                </a:gridCol>
                <a:gridCol w="1221971">
                  <a:extLst>
                    <a:ext uri="{9D8B030D-6E8A-4147-A177-3AD203B41FA5}">
                      <a16:colId xmlns:a16="http://schemas.microsoft.com/office/drawing/2014/main" val="2785999742"/>
                    </a:ext>
                  </a:extLst>
                </a:gridCol>
                <a:gridCol w="1271847">
                  <a:extLst>
                    <a:ext uri="{9D8B030D-6E8A-4147-A177-3AD203B41FA5}">
                      <a16:colId xmlns:a16="http://schemas.microsoft.com/office/drawing/2014/main" val="2522379048"/>
                    </a:ext>
                  </a:extLst>
                </a:gridCol>
              </a:tblGrid>
              <a:tr h="349940">
                <a:tc>
                  <a:txBody>
                    <a:bodyPr/>
                    <a:lstStyle/>
                    <a:p>
                      <a:pPr algn="ctr" fontAlgn="ctr"/>
                      <a:r>
                        <a:rPr lang="ja-JP" altLang="en-US" sz="1400" u="none" strike="noStrike" dirty="0">
                          <a:effectLst/>
                        </a:rPr>
                        <a:t>難易度＼変更点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空欄個数</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音声スピード</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smtClean="0">
                          <a:effectLst/>
                        </a:rPr>
                        <a:t>問題の種類</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l"/>
                      <a:r>
                        <a:rPr kumimoji="1" lang="ja-JP" altLang="en-US" sz="1400" b="1" u="sng" dirty="0" smtClean="0">
                          <a:solidFill>
                            <a:srgbClr val="FF0000"/>
                          </a:solidFill>
                        </a:rPr>
                        <a:t>音声の種類</a:t>
                      </a:r>
                      <a:endParaRPr kumimoji="1" lang="ja-JP" altLang="en-US" sz="1400" b="1" u="sng" dirty="0">
                        <a:solidFill>
                          <a:srgbClr val="FF0000"/>
                        </a:solidFill>
                      </a:endParaRPr>
                    </a:p>
                  </a:txBody>
                  <a:tcPr/>
                </a:tc>
                <a:extLst>
                  <a:ext uri="{0D108BD9-81ED-4DB2-BD59-A6C34878D82A}">
                    <a16:rowId xmlns:a16="http://schemas.microsoft.com/office/drawing/2014/main" val="503313645"/>
                  </a:ext>
                </a:extLst>
              </a:tr>
              <a:tr h="385973">
                <a:tc>
                  <a:txBody>
                    <a:bodyPr/>
                    <a:lstStyle/>
                    <a:p>
                      <a:pPr algn="ctr" fontAlgn="ctr"/>
                      <a:r>
                        <a:rPr lang="ja-JP" altLang="en-US" sz="1400" u="none" strike="noStrike" dirty="0">
                          <a:effectLst/>
                        </a:rPr>
                        <a:t>初級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5~10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ゆっくり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聞き取り容易</a:t>
                      </a:r>
                      <a:endParaRPr kumimoji="1" lang="ja-JP" altLang="en-US" sz="1400" b="1" u="sng" dirty="0"/>
                    </a:p>
                  </a:txBody>
                  <a:tcPr/>
                </a:tc>
                <a:extLst>
                  <a:ext uri="{0D108BD9-81ED-4DB2-BD59-A6C34878D82A}">
                    <a16:rowId xmlns:a16="http://schemas.microsoft.com/office/drawing/2014/main" val="335460709"/>
                  </a:ext>
                </a:extLst>
              </a:tr>
              <a:tr h="385973">
                <a:tc>
                  <a:txBody>
                    <a:bodyPr/>
                    <a:lstStyle/>
                    <a:p>
                      <a:pPr algn="ctr" fontAlgn="ctr"/>
                      <a:r>
                        <a:rPr lang="ja-JP" altLang="en-US" sz="1400" u="none" strike="noStrike" dirty="0">
                          <a:effectLst/>
                        </a:rPr>
                        <a:t>中級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10~15</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普通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短い会話</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聞き取り普通</a:t>
                      </a:r>
                      <a:endParaRPr kumimoji="1" lang="ja-JP" altLang="en-US" sz="1400" b="1" u="sng" dirty="0"/>
                    </a:p>
                  </a:txBody>
                  <a:tcPr/>
                </a:tc>
                <a:extLst>
                  <a:ext uri="{0D108BD9-81ED-4DB2-BD59-A6C34878D82A}">
                    <a16:rowId xmlns:a16="http://schemas.microsoft.com/office/drawing/2014/main" val="1949505282"/>
                  </a:ext>
                </a:extLst>
              </a:tr>
              <a:tr h="385973">
                <a:tc>
                  <a:txBody>
                    <a:bodyPr/>
                    <a:lstStyle/>
                    <a:p>
                      <a:pPr algn="ctr" fontAlgn="ctr"/>
                      <a:r>
                        <a:rPr lang="ja-JP" altLang="en-US" sz="1400" u="none" strike="noStrike" dirty="0">
                          <a:effectLst/>
                        </a:rPr>
                        <a:t>上級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15~20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速い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長文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聞き取り難解</a:t>
                      </a:r>
                      <a:endParaRPr kumimoji="1" lang="ja-JP" altLang="en-US" sz="1400" b="1" u="sng" dirty="0"/>
                    </a:p>
                  </a:txBody>
                  <a:tcPr/>
                </a:tc>
                <a:extLst>
                  <a:ext uri="{0D108BD9-81ED-4DB2-BD59-A6C34878D82A}">
                    <a16:rowId xmlns:a16="http://schemas.microsoft.com/office/drawing/2014/main" val="2354800864"/>
                  </a:ext>
                </a:extLst>
              </a:tr>
            </a:tbl>
          </a:graphicData>
        </a:graphic>
      </p:graphicFrame>
      <p:sp>
        <p:nvSpPr>
          <p:cNvPr id="8" name="テキスト ボックス 7"/>
          <p:cNvSpPr txBox="1"/>
          <p:nvPr/>
        </p:nvSpPr>
        <p:spPr>
          <a:xfrm>
            <a:off x="1227733" y="3333813"/>
            <a:ext cx="601710" cy="338554"/>
          </a:xfrm>
          <a:prstGeom prst="rect">
            <a:avLst/>
          </a:prstGeom>
          <a:noFill/>
        </p:spPr>
        <p:txBody>
          <a:bodyPr wrap="square" rtlCol="0">
            <a:spAutoFit/>
          </a:bodyPr>
          <a:lstStyle/>
          <a:p>
            <a:r>
              <a:rPr kumimoji="1" lang="en-US" altLang="ja-JP" sz="1600" dirty="0" smtClean="0"/>
              <a:t>EX)</a:t>
            </a:r>
            <a:endParaRPr kumimoji="1" lang="ja-JP" altLang="en-US" sz="1600" dirty="0"/>
          </a:p>
        </p:txBody>
      </p:sp>
      <p:sp>
        <p:nvSpPr>
          <p:cNvPr id="10" name="左大かっこ 9"/>
          <p:cNvSpPr/>
          <p:nvPr/>
        </p:nvSpPr>
        <p:spPr>
          <a:xfrm rot="5400000">
            <a:off x="3892203" y="1133745"/>
            <a:ext cx="85950" cy="4415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358179" y="3072204"/>
            <a:ext cx="955334" cy="261610"/>
          </a:xfrm>
          <a:prstGeom prst="rect">
            <a:avLst/>
          </a:prstGeom>
          <a:noFill/>
        </p:spPr>
        <p:txBody>
          <a:bodyPr wrap="square" rtlCol="0">
            <a:spAutoFit/>
          </a:bodyPr>
          <a:lstStyle/>
          <a:p>
            <a:r>
              <a:rPr kumimoji="1" lang="ja-JP" altLang="en-US" sz="1100" dirty="0" smtClean="0"/>
              <a:t>既存の指標</a:t>
            </a:r>
            <a:endParaRPr kumimoji="1" lang="ja-JP" altLang="en-US" sz="1100" dirty="0"/>
          </a:p>
        </p:txBody>
      </p:sp>
      <p:sp>
        <p:nvSpPr>
          <p:cNvPr id="13" name="左大かっこ 12"/>
          <p:cNvSpPr/>
          <p:nvPr/>
        </p:nvSpPr>
        <p:spPr>
          <a:xfrm rot="5400000">
            <a:off x="6741249" y="2700550"/>
            <a:ext cx="85949" cy="128224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306557" y="3072203"/>
            <a:ext cx="955334" cy="261610"/>
          </a:xfrm>
          <a:prstGeom prst="rect">
            <a:avLst/>
          </a:prstGeom>
          <a:noFill/>
        </p:spPr>
        <p:txBody>
          <a:bodyPr wrap="square" rtlCol="0">
            <a:spAutoFit/>
          </a:bodyPr>
          <a:lstStyle/>
          <a:p>
            <a:r>
              <a:rPr kumimoji="1" lang="ja-JP" altLang="en-US" sz="1100" dirty="0" smtClean="0"/>
              <a:t>新しい指標</a:t>
            </a:r>
            <a:endParaRPr kumimoji="1" lang="ja-JP" altLang="en-US" sz="1100" dirty="0"/>
          </a:p>
        </p:txBody>
      </p:sp>
    </p:spTree>
    <p:extLst>
      <p:ext uri="{BB962C8B-B14F-4D97-AF65-F5344CB8AC3E}">
        <p14:creationId xmlns:p14="http://schemas.microsoft.com/office/powerpoint/2010/main" val="30884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7490" y="988984"/>
            <a:ext cx="4488077" cy="769711"/>
          </a:xfrm>
        </p:spPr>
        <p:txBody>
          <a:bodyPr>
            <a:normAutofit/>
          </a:bodyPr>
          <a:lstStyle/>
          <a:p>
            <a:r>
              <a:rPr kumimoji="1" lang="ja-JP" altLang="en-US" sz="4400" b="1" dirty="0" smtClean="0"/>
              <a:t>研究課題</a:t>
            </a:r>
            <a:endParaRPr kumimoji="1" lang="ja-JP" altLang="en-US" sz="4400" b="1" dirty="0"/>
          </a:p>
        </p:txBody>
      </p:sp>
      <p:sp>
        <p:nvSpPr>
          <p:cNvPr id="3" name="コンテンツ プレースホルダー 2"/>
          <p:cNvSpPr>
            <a:spLocks noGrp="1"/>
          </p:cNvSpPr>
          <p:nvPr>
            <p:ph idx="1"/>
          </p:nvPr>
        </p:nvSpPr>
        <p:spPr>
          <a:xfrm>
            <a:off x="907490" y="1838324"/>
            <a:ext cx="7973067" cy="3398694"/>
          </a:xfrm>
        </p:spPr>
        <p:txBody>
          <a:bodyPr>
            <a:noAutofit/>
          </a:bodyPr>
          <a:lstStyle/>
          <a:p>
            <a:pPr>
              <a:buFont typeface="Wingdings" panose="05000000000000000000" pitchFamily="2" charset="2"/>
              <a:buChar char="l"/>
            </a:pPr>
            <a:r>
              <a:rPr lang="ja-JP" altLang="en-US" dirty="0" smtClean="0"/>
              <a:t>重要となりつつあるアジア諸国でも通じる</a:t>
            </a:r>
            <a:r>
              <a:rPr lang="ja-JP" altLang="en-US" b="1" u="sng" dirty="0" smtClean="0"/>
              <a:t>実践的な英語力を身につけるために，地域発音英語を学習することが必要．</a:t>
            </a:r>
            <a:endParaRPr lang="en-US" altLang="ja-JP" b="1" u="sng" dirty="0"/>
          </a:p>
          <a:p>
            <a:pPr marL="0" indent="0">
              <a:buNone/>
            </a:pPr>
            <a:r>
              <a:rPr lang="ja-JP" altLang="en-US" dirty="0" smtClean="0"/>
              <a:t>→</a:t>
            </a:r>
            <a:r>
              <a:rPr lang="ja-JP" altLang="en-US" dirty="0"/>
              <a:t>通常の英語リスニング学習では，欧米英語による音源が用いられていることが</a:t>
            </a:r>
            <a:r>
              <a:rPr lang="ja-JP" altLang="en-US" dirty="0" smtClean="0"/>
              <a:t>多い．</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学習意欲持続のため，</a:t>
            </a:r>
            <a:r>
              <a:rPr lang="ja-JP" altLang="en-US" b="1" u="sng" dirty="0">
                <a:solidFill>
                  <a:schemeClr val="tx1"/>
                </a:solidFill>
              </a:rPr>
              <a:t>学習者に応じて適切な難易度の問題</a:t>
            </a:r>
            <a:r>
              <a:rPr lang="ja-JP" altLang="en-US" b="1" u="sng" dirty="0" smtClean="0">
                <a:solidFill>
                  <a:schemeClr val="tx1"/>
                </a:solidFill>
              </a:rPr>
              <a:t>*</a:t>
            </a:r>
            <a:r>
              <a:rPr lang="ja-JP" altLang="en-US" b="1" u="sng" dirty="0">
                <a:solidFill>
                  <a:schemeClr val="tx1"/>
                </a:solidFill>
              </a:rPr>
              <a:t>を</a:t>
            </a:r>
            <a:r>
              <a:rPr lang="ja-JP" altLang="en-US" b="1" u="sng" dirty="0" smtClean="0">
                <a:solidFill>
                  <a:schemeClr val="tx1"/>
                </a:solidFill>
              </a:rPr>
              <a:t>提供</a:t>
            </a:r>
            <a:r>
              <a:rPr lang="ja-JP" altLang="en-US" b="1" u="sng" dirty="0">
                <a:solidFill>
                  <a:schemeClr val="tx1"/>
                </a:solidFill>
              </a:rPr>
              <a:t>すること</a:t>
            </a:r>
            <a:r>
              <a:rPr lang="ja-JP" altLang="en-US" b="1" u="sng" dirty="0" smtClean="0">
                <a:solidFill>
                  <a:schemeClr val="tx1"/>
                </a:solidFill>
              </a:rPr>
              <a:t>が必要．</a:t>
            </a:r>
            <a:endParaRPr lang="en-US" altLang="ja-JP" b="1" u="sng" dirty="0" smtClean="0">
              <a:solidFill>
                <a:schemeClr val="tx1"/>
              </a:solidFill>
            </a:endParaRPr>
          </a:p>
          <a:p>
            <a:pPr marL="0" indent="0">
              <a:buNone/>
            </a:pPr>
            <a:r>
              <a:rPr lang="ja-JP" altLang="en-US" dirty="0" smtClean="0">
                <a:solidFill>
                  <a:schemeClr val="tx1"/>
                </a:solidFill>
              </a:rPr>
              <a:t>→既存の手法では，音声の聞き取りやすさに関する指標を用いたものは少ない．</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3D6F95CD-71FC-45ED-B69C-FD24C801F877}" type="slidenum">
              <a:rPr lang="ja-JP" altLang="en-US" smtClean="0"/>
              <a:t>14</a:t>
            </a:fld>
            <a:endParaRPr lang="ja-JP" altLang="en-US" dirty="0"/>
          </a:p>
        </p:txBody>
      </p:sp>
      <p:sp>
        <p:nvSpPr>
          <p:cNvPr id="7" name="テキスト ボックス 6"/>
          <p:cNvSpPr txBox="1"/>
          <p:nvPr/>
        </p:nvSpPr>
        <p:spPr>
          <a:xfrm>
            <a:off x="1569176" y="5498276"/>
            <a:ext cx="6176356" cy="584775"/>
          </a:xfrm>
          <a:prstGeom prst="rect">
            <a:avLst/>
          </a:prstGeom>
          <a:noFill/>
          <a:ln>
            <a:solidFill>
              <a:schemeClr val="accent1"/>
            </a:solidFill>
          </a:ln>
        </p:spPr>
        <p:txBody>
          <a:bodyPr wrap="square" rtlCol="0">
            <a:spAutoFit/>
          </a:bodyPr>
          <a:lstStyle/>
          <a:p>
            <a:r>
              <a:rPr kumimoji="1" lang="ja-JP" altLang="en-US" sz="1600" dirty="0" smtClean="0"/>
              <a:t>*本研究における「問題の難易度」とは，問題の内容や音声スピードといった指標を変化させることによる難易度の</a:t>
            </a:r>
            <a:r>
              <a:rPr lang="ja-JP" altLang="en-US" sz="1600" dirty="0"/>
              <a:t>事</a:t>
            </a:r>
            <a:r>
              <a:rPr kumimoji="1" lang="ja-JP" altLang="en-US" sz="1600" dirty="0" smtClean="0"/>
              <a:t>を指す．</a:t>
            </a:r>
            <a:endParaRPr kumimoji="1" lang="ja-JP" altLang="en-US" sz="1600" dirty="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6" y="5498276"/>
            <a:ext cx="609600" cy="609600"/>
          </a:xfrm>
          <a:prstGeom prst="rect">
            <a:avLst/>
          </a:prstGeom>
        </p:spPr>
      </p:pic>
      <p:sp>
        <p:nvSpPr>
          <p:cNvPr id="16" name="テキスト ボックス 15"/>
          <p:cNvSpPr txBox="1"/>
          <p:nvPr/>
        </p:nvSpPr>
        <p:spPr>
          <a:xfrm>
            <a:off x="7755771" y="5663736"/>
            <a:ext cx="798022"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308963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222" y="1047874"/>
            <a:ext cx="6589199" cy="703203"/>
          </a:xfrm>
        </p:spPr>
        <p:txBody>
          <a:bodyPr>
            <a:normAutofit fontScale="90000"/>
          </a:bodyPr>
          <a:lstStyle/>
          <a:p>
            <a:r>
              <a:rPr kumimoji="1" lang="ja-JP" altLang="en-US" b="1" dirty="0" smtClean="0"/>
              <a:t>提案方式　</a:t>
            </a:r>
            <a:r>
              <a:rPr kumimoji="1" lang="en-US" altLang="ja-JP" b="1" dirty="0" smtClean="0"/>
              <a:t>-</a:t>
            </a:r>
            <a:r>
              <a:rPr kumimoji="1" lang="ja-JP" altLang="en-US" b="1" dirty="0" smtClean="0"/>
              <a:t>学習履歴</a:t>
            </a:r>
            <a:r>
              <a:rPr kumimoji="1" lang="en-US" altLang="ja-JP" b="1" dirty="0" smtClean="0"/>
              <a:t>‐</a:t>
            </a:r>
            <a:endParaRPr kumimoji="1" lang="ja-JP" altLang="en-US" b="1"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81015582"/>
              </p:ext>
            </p:extLst>
          </p:nvPr>
        </p:nvGraphicFramePr>
        <p:xfrm>
          <a:off x="880222" y="2654318"/>
          <a:ext cx="7651457" cy="2244254"/>
        </p:xfrm>
        <a:graphic>
          <a:graphicData uri="http://schemas.openxmlformats.org/drawingml/2006/table">
            <a:tbl>
              <a:tblPr>
                <a:tableStyleId>{5C22544A-7EE6-4342-B048-85BDC9FD1C3A}</a:tableStyleId>
              </a:tblPr>
              <a:tblGrid>
                <a:gridCol w="1842393">
                  <a:extLst>
                    <a:ext uri="{9D8B030D-6E8A-4147-A177-3AD203B41FA5}">
                      <a16:colId xmlns:a16="http://schemas.microsoft.com/office/drawing/2014/main" val="20000"/>
                    </a:ext>
                  </a:extLst>
                </a:gridCol>
                <a:gridCol w="1698833">
                  <a:extLst>
                    <a:ext uri="{9D8B030D-6E8A-4147-A177-3AD203B41FA5}">
                      <a16:colId xmlns:a16="http://schemas.microsoft.com/office/drawing/2014/main" val="20001"/>
                    </a:ext>
                  </a:extLst>
                </a:gridCol>
                <a:gridCol w="1327472">
                  <a:extLst>
                    <a:ext uri="{9D8B030D-6E8A-4147-A177-3AD203B41FA5}">
                      <a16:colId xmlns:a16="http://schemas.microsoft.com/office/drawing/2014/main" val="20002"/>
                    </a:ext>
                  </a:extLst>
                </a:gridCol>
                <a:gridCol w="1782666">
                  <a:extLst>
                    <a:ext uri="{9D8B030D-6E8A-4147-A177-3AD203B41FA5}">
                      <a16:colId xmlns:a16="http://schemas.microsoft.com/office/drawing/2014/main" val="861775973"/>
                    </a:ext>
                  </a:extLst>
                </a:gridCol>
                <a:gridCol w="1000093">
                  <a:extLst>
                    <a:ext uri="{9D8B030D-6E8A-4147-A177-3AD203B41FA5}">
                      <a16:colId xmlns:a16="http://schemas.microsoft.com/office/drawing/2014/main" val="20004"/>
                    </a:ext>
                  </a:extLst>
                </a:gridCol>
              </a:tblGrid>
              <a:tr h="675767">
                <a:tc>
                  <a:txBody>
                    <a:bodyPr/>
                    <a:lstStyle/>
                    <a:p>
                      <a:pPr algn="l" fontAlgn="ctr"/>
                      <a:r>
                        <a:rPr lang="ja-JP" altLang="en-US" sz="1600" u="none" strike="noStrike" dirty="0" smtClean="0">
                          <a:solidFill>
                            <a:schemeClr val="tx1"/>
                          </a:solidFill>
                          <a:effectLst/>
                        </a:rPr>
                        <a:t>単語別</a:t>
                      </a:r>
                      <a:r>
                        <a:rPr lang="ja-JP" sz="1600" u="none" strike="noStrike" dirty="0" smtClean="0">
                          <a:solidFill>
                            <a:schemeClr val="tx1"/>
                          </a:solidFill>
                          <a:effectLst/>
                        </a:rPr>
                        <a:t>解答</a:t>
                      </a:r>
                      <a:r>
                        <a:rPr lang="ja-JP" sz="1600" u="none" strike="noStrike" dirty="0">
                          <a:solidFill>
                            <a:schemeClr val="tx1"/>
                          </a:solidFill>
                          <a:effectLst/>
                        </a:rPr>
                        <a:t>履歴</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sz="1600" u="none" strike="noStrike" dirty="0">
                          <a:effectLst/>
                        </a:rPr>
                        <a:t>誤答した空欄個数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誤答単語ごとの数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5767">
                <a:tc>
                  <a:txBody>
                    <a:bodyPr/>
                    <a:lstStyle/>
                    <a:p>
                      <a:pPr algn="l" fontAlgn="ctr"/>
                      <a:r>
                        <a:rPr lang="ja-JP" altLang="en-US" sz="1600" b="0" i="0" u="none" strike="noStrike" dirty="0" smtClean="0">
                          <a:solidFill>
                            <a:schemeClr val="tx1"/>
                          </a:solidFill>
                          <a:effectLst/>
                          <a:latin typeface="+mn-ea"/>
                          <a:ea typeface="+mn-ea"/>
                        </a:rPr>
                        <a:t>正答率</a:t>
                      </a:r>
                      <a:endParaRPr lang="ja-JP" sz="1600" b="0" i="0" u="none" strike="noStrike" dirty="0">
                        <a:solidFill>
                          <a:schemeClr val="tx1"/>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b="0" i="0" u="none" strike="noStrike" dirty="0" smtClean="0">
                          <a:solidFill>
                            <a:srgbClr val="000000"/>
                          </a:solidFill>
                          <a:effectLst/>
                          <a:latin typeface="+mn-ea"/>
                          <a:ea typeface="+mn-ea"/>
                        </a:rPr>
                        <a:t>音声別正答率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地域別正答率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ランキング</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704538"/>
                  </a:ext>
                </a:extLst>
              </a:tr>
              <a:tr h="892720">
                <a:tc>
                  <a:txBody>
                    <a:bodyPr/>
                    <a:lstStyle/>
                    <a:p>
                      <a:pPr algn="l" fontAlgn="ctr"/>
                      <a:r>
                        <a:rPr lang="ja-JP" sz="1600" u="none" strike="noStrike" dirty="0">
                          <a:solidFill>
                            <a:schemeClr val="tx1"/>
                          </a:solidFill>
                          <a:effectLst/>
                        </a:rPr>
                        <a:t>学習頻度</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u="none" strike="noStrike" dirty="0" smtClean="0">
                          <a:effectLst/>
                        </a:rPr>
                        <a:t>連続</a:t>
                      </a:r>
                      <a:r>
                        <a:rPr lang="ja-JP" sz="1600" u="none" strike="noStrike" dirty="0" smtClean="0">
                          <a:effectLst/>
                        </a:rPr>
                        <a:t>学習時間</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ja-JP" sz="1600" u="none" strike="noStrike" dirty="0">
                          <a:effectLst/>
                        </a:rPr>
                        <a:t>学習者ごとのログイン日数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ja-JP" sz="1600" u="none" strike="noStrike"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ja-JP" sz="1600" u="none" strike="noStrike" dirty="0" smtClean="0">
                          <a:effectLst/>
                        </a:rPr>
                        <a:t>解答時間</a:t>
                      </a:r>
                      <a:endParaRPr lang="ja-JP" altLang="ja-JP" sz="16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880222" y="2102587"/>
            <a:ext cx="4791857" cy="400110"/>
          </a:xfrm>
          <a:prstGeom prst="rect">
            <a:avLst/>
          </a:prstGeom>
          <a:noFill/>
        </p:spPr>
        <p:txBody>
          <a:bodyPr wrap="square" rtlCol="0">
            <a:spAutoFit/>
          </a:bodyPr>
          <a:lstStyle/>
          <a:p>
            <a:r>
              <a:rPr lang="ja-JP" altLang="en-US" sz="2000" dirty="0"/>
              <a:t>集計</a:t>
            </a:r>
            <a:r>
              <a:rPr lang="ja-JP" altLang="en-US" sz="2000" dirty="0" smtClean="0"/>
              <a:t>する学習履歴のデータ一覧</a:t>
            </a:r>
            <a:endParaRPr kumimoji="1" lang="ja-JP" altLang="en-US" sz="2000" dirty="0"/>
          </a:p>
        </p:txBody>
      </p:sp>
      <p:sp>
        <p:nvSpPr>
          <p:cNvPr id="3" name="正方形/長方形 2"/>
          <p:cNvSpPr/>
          <p:nvPr/>
        </p:nvSpPr>
        <p:spPr>
          <a:xfrm>
            <a:off x="8167255" y="6401813"/>
            <a:ext cx="478938" cy="461665"/>
          </a:xfrm>
          <a:prstGeom prst="rect">
            <a:avLst/>
          </a:prstGeom>
        </p:spPr>
        <p:txBody>
          <a:bodyPr wrap="square">
            <a:spAutoFit/>
          </a:bodyPr>
          <a:lstStyle/>
          <a:p>
            <a:fld id="{CB2033B7-E4F4-472A-B31C-9D590928F318}" type="slidenum">
              <a:rPr lang="ja-JP" altLang="en-US" sz="2400" smtClean="0">
                <a:solidFill>
                  <a:schemeClr val="bg1"/>
                </a:solidFill>
              </a:rPr>
              <a:t>15</a:t>
            </a:fld>
            <a:endParaRPr lang="ja-JP" altLang="en-US" sz="2400" dirty="0">
              <a:solidFill>
                <a:schemeClr val="bg1"/>
              </a:solidFill>
            </a:endParaRPr>
          </a:p>
        </p:txBody>
      </p:sp>
    </p:spTree>
    <p:extLst>
      <p:ext uri="{BB962C8B-B14F-4D97-AF65-F5344CB8AC3E}">
        <p14:creationId xmlns:p14="http://schemas.microsoft.com/office/powerpoint/2010/main" val="381856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809" y="987573"/>
            <a:ext cx="7405598" cy="709679"/>
          </a:xfrm>
        </p:spPr>
        <p:txBody>
          <a:bodyPr>
            <a:noAutofit/>
          </a:bodyPr>
          <a:lstStyle/>
          <a:p>
            <a:r>
              <a:rPr lang="ja-JP" altLang="en-US" sz="4400" b="1" dirty="0" smtClean="0"/>
              <a:t>提案方式</a:t>
            </a:r>
            <a:r>
              <a:rPr lang="ja-JP" altLang="en-US" sz="4400" b="1" dirty="0"/>
              <a:t>　</a:t>
            </a:r>
            <a:r>
              <a:rPr lang="en-US" altLang="ja-JP" sz="4400" b="1" dirty="0" smtClean="0"/>
              <a:t>‐</a:t>
            </a:r>
            <a:r>
              <a:rPr lang="ja-JP" altLang="en-US" sz="4400" b="1" dirty="0" smtClean="0"/>
              <a:t>難易度</a:t>
            </a:r>
            <a:r>
              <a:rPr lang="ja-JP" altLang="en-US" sz="4400" b="1" dirty="0"/>
              <a:t>変更</a:t>
            </a:r>
            <a:r>
              <a:rPr kumimoji="1" lang="ja-JP" altLang="en-US" sz="4400" b="1" dirty="0" smtClean="0"/>
              <a:t>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72493" y="1828799"/>
            <a:ext cx="7977098" cy="4367894"/>
          </a:xfrm>
        </p:spPr>
        <p:txBody>
          <a:bodyPr>
            <a:normAutofit/>
          </a:bodyPr>
          <a:lstStyle/>
          <a:p>
            <a:pPr lvl="1">
              <a:buFont typeface="Wingdings" panose="05000000000000000000" pitchFamily="2" charset="2"/>
              <a:buChar char="l"/>
            </a:pPr>
            <a:r>
              <a:rPr lang="ja-JP" altLang="en-US" dirty="0" smtClean="0">
                <a:latin typeface="+mn-ea"/>
              </a:rPr>
              <a:t>学習履歴の地域別正答率</a:t>
            </a:r>
            <a:r>
              <a:rPr lang="en-US" altLang="ja-JP" dirty="0" smtClean="0">
                <a:latin typeface="+mn-ea"/>
              </a:rPr>
              <a:t>(cx)</a:t>
            </a:r>
            <a:r>
              <a:rPr lang="ja-JP" altLang="en-US" dirty="0" smtClean="0">
                <a:latin typeface="+mn-ea"/>
              </a:rPr>
              <a:t>から，以下のように問題の難易度を変更．</a:t>
            </a:r>
            <a:endParaRPr lang="en-US" altLang="ja-JP" dirty="0" smtClean="0">
              <a:latin typeface="+mn-ea"/>
            </a:endParaRPr>
          </a:p>
          <a:p>
            <a:pPr marL="201168" lvl="1" indent="0">
              <a:buNone/>
            </a:pPr>
            <a:endParaRPr lang="en-US" altLang="ja-JP" dirty="0" smtClean="0">
              <a:latin typeface="+mn-ea"/>
            </a:endParaRPr>
          </a:p>
          <a:p>
            <a:pPr lvl="1"/>
            <a:r>
              <a:rPr lang="ja-JP" altLang="en-US" dirty="0" smtClean="0">
                <a:latin typeface="+mn-ea"/>
              </a:rPr>
              <a:t>意欲持続型変更方式</a:t>
            </a:r>
            <a:endParaRPr lang="en-US" altLang="ja-JP" dirty="0" smtClean="0">
              <a:latin typeface="+mn-ea"/>
            </a:endParaRPr>
          </a:p>
          <a:p>
            <a:pPr marL="544068" lvl="1" indent="-342900">
              <a:buFont typeface="+mj-lt"/>
              <a:buAutoNum type="arabicPeriod"/>
            </a:pPr>
            <a:r>
              <a:rPr lang="ja-JP" altLang="en-US" dirty="0">
                <a:latin typeface="+mn-ea"/>
              </a:rPr>
              <a:t>地域別</a:t>
            </a:r>
            <a:r>
              <a:rPr lang="ja-JP" altLang="en-US" dirty="0" smtClean="0">
                <a:latin typeface="+mn-ea"/>
              </a:rPr>
              <a:t>正答率</a:t>
            </a:r>
            <a:r>
              <a:rPr lang="en-US" altLang="ja-JP" dirty="0" smtClean="0">
                <a:latin typeface="+mn-ea"/>
              </a:rPr>
              <a:t>(cx)</a:t>
            </a:r>
            <a:r>
              <a:rPr lang="ja-JP" altLang="en-US" dirty="0" smtClean="0">
                <a:latin typeface="+mn-ea"/>
              </a:rPr>
              <a:t>のランキングが</a:t>
            </a:r>
            <a:r>
              <a:rPr lang="ja-JP" altLang="en-US" dirty="0">
                <a:latin typeface="+mn-ea"/>
              </a:rPr>
              <a:t>高い地域の音声から学習する．</a:t>
            </a:r>
            <a:endParaRPr lang="en-US" altLang="ja-JP" dirty="0">
              <a:latin typeface="+mn-ea"/>
            </a:endParaRPr>
          </a:p>
          <a:p>
            <a:pPr marL="544068" lvl="1" indent="-342900">
              <a:buFont typeface="+mj-lt"/>
              <a:buAutoNum type="arabicPeriod"/>
            </a:pPr>
            <a:r>
              <a:rPr lang="ja-JP" altLang="en-US" dirty="0" smtClean="0">
                <a:latin typeface="+mn-ea"/>
              </a:rPr>
              <a:t>その地域別正答率</a:t>
            </a:r>
            <a:r>
              <a:rPr lang="en-US" altLang="ja-JP" dirty="0" smtClean="0">
                <a:latin typeface="+mn-ea"/>
              </a:rPr>
              <a:t>(cx</a:t>
            </a:r>
            <a:r>
              <a:rPr lang="en-US" altLang="ja-JP" dirty="0">
                <a:latin typeface="+mn-ea"/>
              </a:rPr>
              <a:t>)</a:t>
            </a:r>
            <a:r>
              <a:rPr lang="ja-JP" altLang="en-US" dirty="0" smtClean="0">
                <a:latin typeface="+mn-ea"/>
              </a:rPr>
              <a:t>が一定以上になったら，修学したとみなして　　次に</a:t>
            </a:r>
            <a:r>
              <a:rPr lang="en-US" altLang="ja-JP" dirty="0" smtClean="0">
                <a:latin typeface="+mn-ea"/>
              </a:rPr>
              <a:t>cx</a:t>
            </a:r>
            <a:r>
              <a:rPr lang="ja-JP" altLang="en-US" dirty="0" smtClean="0">
                <a:latin typeface="+mn-ea"/>
              </a:rPr>
              <a:t>の高い地域の音声を</a:t>
            </a:r>
            <a:r>
              <a:rPr lang="ja-JP" altLang="en-US" dirty="0">
                <a:latin typeface="+mn-ea"/>
              </a:rPr>
              <a:t>学習</a:t>
            </a:r>
            <a:r>
              <a:rPr lang="ja-JP" altLang="en-US" dirty="0" smtClean="0">
                <a:latin typeface="+mn-ea"/>
              </a:rPr>
              <a:t>する．</a:t>
            </a:r>
            <a:endParaRPr lang="en-US" altLang="ja-JP" dirty="0" smtClean="0">
              <a:latin typeface="+mn-ea"/>
            </a:endParaRPr>
          </a:p>
          <a:p>
            <a:pPr marL="544068" lvl="1" indent="-342900">
              <a:buFont typeface="+mj-lt"/>
              <a:buAutoNum type="arabicPeriod"/>
            </a:pPr>
            <a:r>
              <a:rPr lang="en-US" altLang="ja-JP" dirty="0" smtClean="0">
                <a:latin typeface="+mn-ea"/>
              </a:rPr>
              <a:t>2</a:t>
            </a:r>
            <a:r>
              <a:rPr lang="ja-JP" altLang="en-US" dirty="0" smtClean="0">
                <a:latin typeface="+mn-ea"/>
              </a:rPr>
              <a:t>を繰り返す．</a:t>
            </a:r>
            <a:endParaRPr lang="en-US" altLang="ja-JP" dirty="0" smtClean="0">
              <a:latin typeface="+mn-ea"/>
            </a:endParaRPr>
          </a:p>
          <a:p>
            <a:pPr marL="544068" lvl="1" indent="-342900">
              <a:buFont typeface="+mj-lt"/>
              <a:buAutoNum type="arabicPeriod"/>
            </a:pPr>
            <a:endParaRPr lang="en-US" altLang="ja-JP" dirty="0">
              <a:latin typeface="+mn-ea"/>
            </a:endParaRPr>
          </a:p>
          <a:p>
            <a:pPr lvl="1"/>
            <a:r>
              <a:rPr lang="ja-JP" altLang="en-US" dirty="0" smtClean="0">
                <a:latin typeface="+mn-ea"/>
              </a:rPr>
              <a:t>チャレンジ型変更方式</a:t>
            </a:r>
            <a:endParaRPr lang="en-US" altLang="ja-JP" dirty="0" smtClean="0">
              <a:latin typeface="+mn-ea"/>
            </a:endParaRPr>
          </a:p>
          <a:p>
            <a:pPr marL="544068" lvl="1" indent="-342900">
              <a:buFont typeface="+mj-lt"/>
              <a:buAutoNum type="arabicPeriod"/>
            </a:pPr>
            <a:r>
              <a:rPr lang="ja-JP" altLang="en-US" dirty="0" smtClean="0">
                <a:latin typeface="+mn-ea"/>
              </a:rPr>
              <a:t>地域別正答率</a:t>
            </a:r>
            <a:r>
              <a:rPr lang="en-US" altLang="ja-JP" dirty="0" smtClean="0">
                <a:latin typeface="+mn-ea"/>
              </a:rPr>
              <a:t>(cx</a:t>
            </a:r>
            <a:r>
              <a:rPr lang="en-US" altLang="ja-JP" dirty="0">
                <a:latin typeface="+mn-ea"/>
              </a:rPr>
              <a:t>)</a:t>
            </a:r>
            <a:r>
              <a:rPr lang="ja-JP" altLang="en-US" dirty="0" smtClean="0">
                <a:latin typeface="+mn-ea"/>
              </a:rPr>
              <a:t>が一定以下の地域をリストアップする．</a:t>
            </a:r>
            <a:endParaRPr lang="en-US" altLang="ja-JP" dirty="0" smtClean="0">
              <a:latin typeface="+mn-ea"/>
            </a:endParaRPr>
          </a:p>
          <a:p>
            <a:pPr marL="544068" lvl="1" indent="-342900">
              <a:buFont typeface="+mj-lt"/>
              <a:buAutoNum type="arabicPeriod"/>
            </a:pPr>
            <a:r>
              <a:rPr lang="ja-JP" altLang="en-US" dirty="0" smtClean="0">
                <a:latin typeface="+mn-ea"/>
              </a:rPr>
              <a:t>リストアップされた地域の音声をランダムに学習する．</a:t>
            </a:r>
            <a:endParaRPr lang="en-US" altLang="ja-JP" dirty="0" smtClean="0">
              <a:latin typeface="+mn-ea"/>
            </a:endParaRPr>
          </a:p>
          <a:p>
            <a:pPr marL="544068" lvl="1" indent="-342900">
              <a:buFont typeface="+mj-lt"/>
              <a:buAutoNum type="arabicPeriod"/>
            </a:pPr>
            <a:r>
              <a:rPr lang="ja-JP" altLang="en-US" dirty="0" smtClean="0">
                <a:latin typeface="+mn-ea"/>
              </a:rPr>
              <a:t>正答率</a:t>
            </a:r>
            <a:r>
              <a:rPr lang="en-US" altLang="ja-JP" dirty="0" smtClean="0">
                <a:latin typeface="+mn-ea"/>
              </a:rPr>
              <a:t>(cx</a:t>
            </a:r>
            <a:r>
              <a:rPr lang="en-US" altLang="ja-JP" dirty="0">
                <a:latin typeface="+mn-ea"/>
              </a:rPr>
              <a:t>)</a:t>
            </a:r>
            <a:r>
              <a:rPr lang="ja-JP" altLang="en-US" dirty="0" smtClean="0">
                <a:latin typeface="+mn-ea"/>
              </a:rPr>
              <a:t>が一定以上になった地域は，リストから外していく．</a:t>
            </a:r>
            <a:endParaRPr lang="en-US" altLang="ja-JP" dirty="0" smtClean="0">
              <a:latin typeface="+mn-ea"/>
            </a:endParaRPr>
          </a:p>
          <a:p>
            <a:pPr marL="544068" lvl="1" indent="-342900">
              <a:buFont typeface="+mj-lt"/>
              <a:buAutoNum type="arabicPeriod"/>
            </a:pPr>
            <a:r>
              <a:rPr lang="ja-JP" altLang="en-US" dirty="0" smtClean="0">
                <a:latin typeface="+mn-ea"/>
              </a:rPr>
              <a:t>２</a:t>
            </a:r>
            <a:r>
              <a:rPr lang="ja-JP" altLang="en-US" dirty="0">
                <a:latin typeface="+mn-ea"/>
              </a:rPr>
              <a:t>→</a:t>
            </a:r>
            <a:r>
              <a:rPr lang="ja-JP" altLang="en-US" dirty="0" smtClean="0">
                <a:latin typeface="+mn-ea"/>
              </a:rPr>
              <a:t>３を繰り返す．</a:t>
            </a:r>
            <a:endParaRPr lang="en-US" altLang="ja-JP" dirty="0">
              <a:latin typeface="+mn-ea"/>
            </a:endParaRPr>
          </a:p>
          <a:p>
            <a:pPr marL="544068" lvl="1" indent="-342900">
              <a:buFont typeface="+mj-lt"/>
              <a:buAutoNum type="arabicPeriod"/>
            </a:pPr>
            <a:endParaRPr lang="en-US" altLang="ja-JP" dirty="0" smtClean="0">
              <a:latin typeface="+mn-ea"/>
            </a:endParaRPr>
          </a:p>
          <a:p>
            <a:pPr marL="201168" lvl="1" indent="0">
              <a:buNone/>
            </a:pP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302E2781-0BCA-4FB1-8D88-06EFC62D8D49}" type="slidenum">
              <a:rPr lang="ja-JP" altLang="en-US" smtClean="0"/>
              <a:t>16</a:t>
            </a:fld>
            <a:endParaRPr lang="ja-JP" altLang="en-US" dirty="0"/>
          </a:p>
        </p:txBody>
      </p:sp>
    </p:spTree>
    <p:extLst>
      <p:ext uri="{BB962C8B-B14F-4D97-AF65-F5344CB8AC3E}">
        <p14:creationId xmlns:p14="http://schemas.microsoft.com/office/powerpoint/2010/main" val="7194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898143" y="981324"/>
            <a:ext cx="6589199" cy="652240"/>
          </a:xfrm>
        </p:spPr>
        <p:txBody>
          <a:bodyPr>
            <a:normAutofit fontScale="90000"/>
          </a:bodyPr>
          <a:lstStyle/>
          <a:p>
            <a:r>
              <a:rPr lang="ja-JP" altLang="en-US" dirty="0" smtClean="0"/>
              <a:t>モデル化①</a:t>
            </a:r>
            <a:endParaRPr kumimoji="1" lang="ja-JP" altLang="en-US" dirty="0"/>
          </a:p>
        </p:txBody>
      </p:sp>
      <p:sp>
        <p:nvSpPr>
          <p:cNvPr id="3" name="コンテンツ プレースホルダー 2"/>
          <p:cNvSpPr>
            <a:spLocks noGrp="1"/>
          </p:cNvSpPr>
          <p:nvPr>
            <p:ph idx="1"/>
          </p:nvPr>
        </p:nvSpPr>
        <p:spPr>
          <a:xfrm>
            <a:off x="1119293" y="1826302"/>
            <a:ext cx="8085139" cy="2575359"/>
          </a:xfrm>
        </p:spPr>
        <p:txBody>
          <a:bodyPr>
            <a:normAutofit/>
          </a:bodyPr>
          <a:lstStyle/>
          <a:p>
            <a:pPr marL="0" indent="0">
              <a:buNone/>
            </a:pPr>
            <a:r>
              <a:rPr lang="ja-JP" altLang="en-US" b="1" dirty="0" smtClean="0"/>
              <a:t>　</a:t>
            </a:r>
            <a:r>
              <a:rPr lang="ja-JP" altLang="en-US" b="1" u="sng" dirty="0" smtClean="0"/>
              <a:t>特徴</a:t>
            </a:r>
            <a:r>
              <a:rPr kumimoji="1" lang="ja-JP" altLang="en-US" b="1" u="sng" dirty="0" smtClean="0"/>
              <a:t>単語分析</a:t>
            </a:r>
            <a:endParaRPr lang="en-US" altLang="ja-JP" b="1" u="sng" dirty="0"/>
          </a:p>
          <a:p>
            <a:pPr marL="0" indent="0">
              <a:buNone/>
            </a:pPr>
            <a:r>
              <a:rPr lang="ja-JP" altLang="en-US" dirty="0" smtClean="0"/>
              <a:t>音声別解答履歴から</a:t>
            </a:r>
            <a:endParaRPr lang="en-US" altLang="ja-JP" dirty="0" smtClean="0"/>
          </a:p>
          <a:p>
            <a:pPr lvl="1"/>
            <a:r>
              <a:rPr lang="ja-JP" altLang="en-US" dirty="0" smtClean="0"/>
              <a:t>①</a:t>
            </a:r>
            <a:r>
              <a:rPr lang="ja-JP" altLang="en-US" sz="1800" dirty="0" smtClean="0"/>
              <a:t>誤答率</a:t>
            </a:r>
            <a:r>
              <a:rPr kumimoji="1" lang="en-US" altLang="ja-JP" sz="1800" dirty="0" smtClean="0"/>
              <a:t>or</a:t>
            </a:r>
            <a:r>
              <a:rPr kumimoji="1" lang="ja-JP" altLang="en-US" sz="1800" dirty="0" smtClean="0"/>
              <a:t>正答率が高い単語（特徴単語）</a:t>
            </a:r>
            <a:r>
              <a:rPr lang="ja-JP" altLang="en-US" sz="1800" dirty="0" smtClean="0"/>
              <a:t>を抽出，分類</a:t>
            </a:r>
            <a:r>
              <a:rPr kumimoji="1" lang="en-US" altLang="ja-JP" sz="1800" dirty="0" smtClean="0"/>
              <a:t>.</a:t>
            </a:r>
          </a:p>
          <a:p>
            <a:pPr lvl="2"/>
            <a:r>
              <a:rPr lang="ja-JP" altLang="en-US" sz="1600" dirty="0"/>
              <a:t>別</a:t>
            </a:r>
            <a:r>
              <a:rPr lang="ja-JP" altLang="en-US" sz="1600" dirty="0" smtClean="0"/>
              <a:t>の音声でも抽出される単語→英語として聞き取りが苦手な単語</a:t>
            </a:r>
            <a:r>
              <a:rPr lang="en-US" altLang="ja-JP" sz="1600" dirty="0" smtClean="0"/>
              <a:t>.</a:t>
            </a:r>
          </a:p>
          <a:p>
            <a:pPr lvl="2"/>
            <a:r>
              <a:rPr kumimoji="1" lang="ja-JP" altLang="en-US" sz="1600" dirty="0" smtClean="0"/>
              <a:t>この音声にのみ</a:t>
            </a:r>
            <a:r>
              <a:rPr lang="ja-JP" altLang="en-US" sz="1600" dirty="0"/>
              <a:t>抽出</a:t>
            </a:r>
            <a:r>
              <a:rPr lang="ja-JP" altLang="en-US" sz="1600" dirty="0" smtClean="0"/>
              <a:t>される単語</a:t>
            </a:r>
            <a:r>
              <a:rPr kumimoji="1" lang="ja-JP" altLang="en-US" sz="1600" dirty="0" smtClean="0"/>
              <a:t>→その地域</a:t>
            </a:r>
            <a:r>
              <a:rPr lang="ja-JP" altLang="en-US" sz="1600" dirty="0" smtClean="0"/>
              <a:t>発音英語の特徴がでる単語</a:t>
            </a:r>
            <a:r>
              <a:rPr lang="en-US" altLang="ja-JP" sz="1600" dirty="0" smtClean="0"/>
              <a:t>.</a:t>
            </a:r>
          </a:p>
          <a:p>
            <a:pPr marL="914400" lvl="2" indent="0">
              <a:buNone/>
            </a:pPr>
            <a:r>
              <a:rPr kumimoji="1" lang="ja-JP" altLang="en-US" sz="1600" dirty="0" smtClean="0"/>
              <a:t>→それぞれに判定し，分類する</a:t>
            </a:r>
            <a:r>
              <a:rPr kumimoji="1" lang="en-US" altLang="ja-JP" sz="1600" dirty="0" smtClean="0"/>
              <a:t>.</a:t>
            </a:r>
          </a:p>
          <a:p>
            <a:pPr marL="914400" lvl="2" indent="0">
              <a:buNone/>
            </a:pPr>
            <a:endParaRPr lang="en-US" altLang="ja-JP" sz="1600" dirty="0"/>
          </a:p>
        </p:txBody>
      </p:sp>
      <p:sp>
        <p:nvSpPr>
          <p:cNvPr id="4" name="スライド番号プレースホルダー 3"/>
          <p:cNvSpPr>
            <a:spLocks noGrp="1"/>
          </p:cNvSpPr>
          <p:nvPr>
            <p:ph type="sldNum" sz="quarter" idx="12"/>
          </p:nvPr>
        </p:nvSpPr>
        <p:spPr>
          <a:xfrm>
            <a:off x="7694644" y="6438074"/>
            <a:ext cx="984019" cy="365125"/>
          </a:xfrm>
        </p:spPr>
        <p:txBody>
          <a:bodyPr/>
          <a:lstStyle/>
          <a:p>
            <a:fld id="{0F11959D-233D-41D8-955E-4D47C3F3CBF7}" type="slidenum">
              <a:rPr lang="ja-JP" altLang="en-US" smtClean="0"/>
              <a:t>17</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90" y="5039016"/>
            <a:ext cx="850876" cy="850876"/>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84" y="4112447"/>
            <a:ext cx="858582" cy="858582"/>
          </a:xfrm>
          <a:prstGeom prst="rect">
            <a:avLst/>
          </a:prstGeom>
        </p:spPr>
      </p:pic>
      <p:sp>
        <p:nvSpPr>
          <p:cNvPr id="9" name="直方体 8"/>
          <p:cNvSpPr/>
          <p:nvPr/>
        </p:nvSpPr>
        <p:spPr>
          <a:xfrm>
            <a:off x="2347067" y="4623784"/>
            <a:ext cx="1466317" cy="851516"/>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65579" y="4976101"/>
            <a:ext cx="1629295" cy="338554"/>
          </a:xfrm>
          <a:prstGeom prst="rect">
            <a:avLst/>
          </a:prstGeom>
          <a:noFill/>
        </p:spPr>
        <p:txBody>
          <a:bodyPr wrap="square" rtlCol="0">
            <a:spAutoFit/>
          </a:bodyPr>
          <a:lstStyle/>
          <a:p>
            <a:r>
              <a:rPr kumimoji="1" lang="ja-JP" altLang="en-US" sz="1600" dirty="0" smtClean="0"/>
              <a:t>提案システム</a:t>
            </a:r>
            <a:endParaRPr kumimoji="1" lang="ja-JP" altLang="en-US" sz="1600" dirty="0"/>
          </a:p>
        </p:txBody>
      </p:sp>
      <p:sp>
        <p:nvSpPr>
          <p:cNvPr id="11" name="右矢印 10"/>
          <p:cNvSpPr/>
          <p:nvPr/>
        </p:nvSpPr>
        <p:spPr>
          <a:xfrm>
            <a:off x="4048415" y="4836021"/>
            <a:ext cx="739674" cy="30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26913" y="5530855"/>
            <a:ext cx="1700858" cy="338554"/>
          </a:xfrm>
          <a:prstGeom prst="rect">
            <a:avLst/>
          </a:prstGeom>
          <a:noFill/>
        </p:spPr>
        <p:txBody>
          <a:bodyPr wrap="square" rtlCol="0">
            <a:spAutoFit/>
          </a:bodyPr>
          <a:lstStyle/>
          <a:p>
            <a:r>
              <a:rPr kumimoji="1" lang="ja-JP" altLang="en-US" sz="1600" dirty="0" smtClean="0"/>
              <a:t>特徴単語を抽出</a:t>
            </a:r>
            <a:endParaRPr kumimoji="1" lang="ja-JP" altLang="en-US" sz="1600" dirty="0"/>
          </a:p>
        </p:txBody>
      </p:sp>
      <p:sp>
        <p:nvSpPr>
          <p:cNvPr id="14" name="楕円 13"/>
          <p:cNvSpPr/>
          <p:nvPr/>
        </p:nvSpPr>
        <p:spPr>
          <a:xfrm>
            <a:off x="4884890" y="4546809"/>
            <a:ext cx="1344096" cy="859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40342" y="4834084"/>
            <a:ext cx="1288644" cy="369332"/>
          </a:xfrm>
          <a:prstGeom prst="rect">
            <a:avLst/>
          </a:prstGeom>
          <a:noFill/>
        </p:spPr>
        <p:txBody>
          <a:bodyPr wrap="square" rtlCol="0">
            <a:spAutoFit/>
          </a:bodyPr>
          <a:lstStyle/>
          <a:p>
            <a:r>
              <a:rPr lang="ja-JP" altLang="en-US" dirty="0" smtClean="0"/>
              <a:t>特徴</a:t>
            </a:r>
            <a:r>
              <a:rPr lang="ja-JP" altLang="en-US" dirty="0"/>
              <a:t>単語</a:t>
            </a:r>
            <a:endParaRPr kumimoji="1" lang="ja-JP" altLang="en-US" dirty="0"/>
          </a:p>
        </p:txBody>
      </p:sp>
      <p:sp>
        <p:nvSpPr>
          <p:cNvPr id="16" name="三方向矢印 15"/>
          <p:cNvSpPr/>
          <p:nvPr/>
        </p:nvSpPr>
        <p:spPr>
          <a:xfrm rot="16200000">
            <a:off x="6714752" y="4279736"/>
            <a:ext cx="838855" cy="132494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636365" y="4942211"/>
            <a:ext cx="601487" cy="261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81757" y="5306023"/>
            <a:ext cx="710702" cy="338554"/>
          </a:xfrm>
          <a:prstGeom prst="rect">
            <a:avLst/>
          </a:prstGeom>
          <a:noFill/>
        </p:spPr>
        <p:txBody>
          <a:bodyPr wrap="square" rtlCol="0">
            <a:spAutoFit/>
          </a:bodyPr>
          <a:lstStyle/>
          <a:p>
            <a:r>
              <a:rPr lang="ja-JP" altLang="en-US" sz="1600" dirty="0"/>
              <a:t>解</a:t>
            </a:r>
            <a:r>
              <a:rPr lang="ja-JP" altLang="en-US" sz="1600" dirty="0" smtClean="0"/>
              <a:t>答</a:t>
            </a:r>
            <a:endParaRPr kumimoji="1" lang="ja-JP" altLang="en-US" sz="1600" dirty="0"/>
          </a:p>
        </p:txBody>
      </p:sp>
      <p:sp>
        <p:nvSpPr>
          <p:cNvPr id="19" name="楕円 18"/>
          <p:cNvSpPr/>
          <p:nvPr/>
        </p:nvSpPr>
        <p:spPr>
          <a:xfrm>
            <a:off x="6950038" y="3527508"/>
            <a:ext cx="1652947" cy="859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848234" y="5710541"/>
            <a:ext cx="1639798" cy="494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t>
            </a:r>
            <a:endParaRPr kumimoji="1" lang="ja-JP" altLang="en-US" dirty="0"/>
          </a:p>
        </p:txBody>
      </p:sp>
      <p:sp>
        <p:nvSpPr>
          <p:cNvPr id="21" name="テキスト ボックス 20"/>
          <p:cNvSpPr txBox="1"/>
          <p:nvPr/>
        </p:nvSpPr>
        <p:spPr>
          <a:xfrm>
            <a:off x="6399277" y="5295177"/>
            <a:ext cx="710702" cy="338554"/>
          </a:xfrm>
          <a:prstGeom prst="rect">
            <a:avLst/>
          </a:prstGeom>
          <a:noFill/>
        </p:spPr>
        <p:txBody>
          <a:bodyPr wrap="square" rtlCol="0">
            <a:spAutoFit/>
          </a:bodyPr>
          <a:lstStyle/>
          <a:p>
            <a:r>
              <a:rPr lang="ja-JP" altLang="en-US" sz="1600" dirty="0"/>
              <a:t>分類</a:t>
            </a:r>
            <a:endParaRPr kumimoji="1" lang="ja-JP" altLang="en-US" sz="1600" dirty="0"/>
          </a:p>
        </p:txBody>
      </p:sp>
      <p:sp>
        <p:nvSpPr>
          <p:cNvPr id="22" name="テキスト ボックス 21"/>
          <p:cNvSpPr txBox="1"/>
          <p:nvPr/>
        </p:nvSpPr>
        <p:spPr>
          <a:xfrm>
            <a:off x="7269501" y="3684104"/>
            <a:ext cx="1014019" cy="584775"/>
          </a:xfrm>
          <a:prstGeom prst="rect">
            <a:avLst/>
          </a:prstGeom>
          <a:noFill/>
        </p:spPr>
        <p:txBody>
          <a:bodyPr wrap="square" rtlCol="0">
            <a:spAutoFit/>
          </a:bodyPr>
          <a:lstStyle/>
          <a:p>
            <a:r>
              <a:rPr kumimoji="1" lang="ja-JP" altLang="en-US" sz="1600" dirty="0" smtClean="0"/>
              <a:t>聞き取り苦手単語</a:t>
            </a:r>
            <a:endParaRPr kumimoji="1" lang="ja-JP" altLang="en-US" sz="1600" dirty="0"/>
          </a:p>
        </p:txBody>
      </p:sp>
      <p:sp>
        <p:nvSpPr>
          <p:cNvPr id="23" name="テキスト ボックス 22"/>
          <p:cNvSpPr txBox="1"/>
          <p:nvPr/>
        </p:nvSpPr>
        <p:spPr>
          <a:xfrm>
            <a:off x="6847713" y="5794489"/>
            <a:ext cx="1609448" cy="338554"/>
          </a:xfrm>
          <a:prstGeom prst="rect">
            <a:avLst/>
          </a:prstGeom>
          <a:noFill/>
        </p:spPr>
        <p:txBody>
          <a:bodyPr wrap="square" rtlCol="0">
            <a:spAutoFit/>
          </a:bodyPr>
          <a:lstStyle/>
          <a:p>
            <a:r>
              <a:rPr lang="ja-JP" altLang="en-US" sz="1600" dirty="0" smtClean="0"/>
              <a:t>音声</a:t>
            </a:r>
            <a:r>
              <a:rPr lang="ja-JP" altLang="en-US" sz="1600" dirty="0"/>
              <a:t>別</a:t>
            </a:r>
            <a:r>
              <a:rPr lang="ja-JP" altLang="en-US" sz="1600" dirty="0" smtClean="0"/>
              <a:t>特徴単語</a:t>
            </a:r>
            <a:endParaRPr kumimoji="1" lang="ja-JP" altLang="en-US" sz="1600" dirty="0"/>
          </a:p>
        </p:txBody>
      </p:sp>
    </p:spTree>
    <p:extLst>
      <p:ext uri="{BB962C8B-B14F-4D97-AF65-F5344CB8AC3E}">
        <p14:creationId xmlns:p14="http://schemas.microsoft.com/office/powerpoint/2010/main" val="66939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2663" y="924511"/>
            <a:ext cx="6589199" cy="716175"/>
          </a:xfrm>
        </p:spPr>
        <p:txBody>
          <a:bodyPr>
            <a:normAutofit/>
          </a:bodyPr>
          <a:lstStyle/>
          <a:p>
            <a:r>
              <a:rPr kumimoji="1" lang="ja-JP" altLang="en-US" sz="4400" dirty="0" smtClean="0"/>
              <a:t>モデル化②</a:t>
            </a:r>
            <a:endParaRPr kumimoji="1" lang="ja-JP" altLang="en-US" sz="4400" dirty="0"/>
          </a:p>
        </p:txBody>
      </p:sp>
      <p:sp>
        <p:nvSpPr>
          <p:cNvPr id="3" name="コンテンツ プレースホルダー 2"/>
          <p:cNvSpPr>
            <a:spLocks noGrp="1"/>
          </p:cNvSpPr>
          <p:nvPr>
            <p:ph idx="1"/>
          </p:nvPr>
        </p:nvSpPr>
        <p:spPr>
          <a:xfrm>
            <a:off x="1122438" y="1931637"/>
            <a:ext cx="6927250" cy="1591249"/>
          </a:xfrm>
        </p:spPr>
        <p:txBody>
          <a:bodyPr/>
          <a:lstStyle/>
          <a:p>
            <a:pPr marL="0" indent="0">
              <a:buNone/>
            </a:pPr>
            <a:r>
              <a:rPr kumimoji="1" lang="ja-JP" altLang="en-US" b="1" u="sng" dirty="0" smtClean="0"/>
              <a:t>特徴単語分析</a:t>
            </a:r>
            <a:endParaRPr kumimoji="1" lang="en-US" altLang="ja-JP" b="1" u="sng" dirty="0" smtClean="0"/>
          </a:p>
          <a:p>
            <a:pPr lvl="1"/>
            <a:r>
              <a:rPr lang="ja-JP" altLang="en-US" sz="1800" dirty="0" smtClean="0"/>
              <a:t>②　①</a:t>
            </a:r>
            <a:r>
              <a:rPr lang="ja-JP" altLang="en-US" sz="1800" dirty="0"/>
              <a:t>で分類</a:t>
            </a:r>
            <a:r>
              <a:rPr lang="ja-JP" altLang="en-US" sz="1800" dirty="0" smtClean="0"/>
              <a:t>した音声別特徴</a:t>
            </a:r>
            <a:r>
              <a:rPr lang="ja-JP" altLang="en-US" sz="1800" dirty="0"/>
              <a:t>単語同士に特徴が無いか分析</a:t>
            </a:r>
            <a:r>
              <a:rPr lang="en-US" altLang="ja-JP" sz="1800" dirty="0"/>
              <a:t>.</a:t>
            </a:r>
          </a:p>
          <a:p>
            <a:pPr lvl="2"/>
            <a:r>
              <a:rPr lang="ja-JP" altLang="en-US" sz="1600" dirty="0"/>
              <a:t>単語同士の共通点の有無→あればそれが特徴</a:t>
            </a:r>
            <a:r>
              <a:rPr lang="en-US" altLang="ja-JP" sz="1600" dirty="0"/>
              <a:t>.</a:t>
            </a:r>
          </a:p>
          <a:p>
            <a:pPr marL="914400" lvl="2" indent="0">
              <a:buNone/>
            </a:pPr>
            <a:r>
              <a:rPr lang="ja-JP" altLang="en-US" sz="1600" dirty="0"/>
              <a:t>→特徴を抽出していく</a:t>
            </a:r>
            <a:r>
              <a:rPr lang="en-US" altLang="ja-JP"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CDCB459-7057-4A33-9D4B-53BEBC8C0A5B}" type="slidenum">
              <a:rPr lang="ja-JP" altLang="en-US" smtClean="0"/>
              <a:t>18</a:t>
            </a:fld>
            <a:endParaRPr lang="ja-JP" altLang="en-US" dirty="0"/>
          </a:p>
        </p:txBody>
      </p:sp>
      <p:sp>
        <p:nvSpPr>
          <p:cNvPr id="5" name="楕円 4"/>
          <p:cNvSpPr/>
          <p:nvPr/>
        </p:nvSpPr>
        <p:spPr>
          <a:xfrm>
            <a:off x="3775829" y="3674701"/>
            <a:ext cx="1669244" cy="616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75829" y="3871767"/>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8" name="楕円 7"/>
          <p:cNvSpPr/>
          <p:nvPr/>
        </p:nvSpPr>
        <p:spPr>
          <a:xfrm>
            <a:off x="6249645" y="3673688"/>
            <a:ext cx="1669244" cy="639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49645" y="3852806"/>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0" name="楕円 9"/>
          <p:cNvSpPr/>
          <p:nvPr/>
        </p:nvSpPr>
        <p:spPr>
          <a:xfrm>
            <a:off x="1122438" y="3654612"/>
            <a:ext cx="1669244" cy="616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52336" y="3813837"/>
            <a:ext cx="1639346"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2" name="左右矢印 11"/>
          <p:cNvSpPr/>
          <p:nvPr/>
        </p:nvSpPr>
        <p:spPr>
          <a:xfrm>
            <a:off x="3000307" y="3953897"/>
            <a:ext cx="566897" cy="1780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5593054" y="3965982"/>
            <a:ext cx="566897" cy="16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78330" y="5172324"/>
            <a:ext cx="5146877" cy="584775"/>
          </a:xfrm>
          <a:prstGeom prst="rect">
            <a:avLst/>
          </a:prstGeom>
          <a:noFill/>
        </p:spPr>
        <p:txBody>
          <a:bodyPr wrap="square" rtlCol="0">
            <a:spAutoFit/>
          </a:bodyPr>
          <a:lstStyle/>
          <a:p>
            <a:r>
              <a:rPr kumimoji="1" lang="ja-JP" altLang="en-US" sz="1600" dirty="0" smtClean="0"/>
              <a:t>特徴単語同士の共通点をさらに抽出</a:t>
            </a:r>
            <a:endParaRPr kumimoji="1" lang="en-US" altLang="ja-JP" sz="1600" dirty="0" smtClean="0"/>
          </a:p>
          <a:p>
            <a:r>
              <a:rPr kumimoji="1" lang="en-US" altLang="ja-JP" sz="1600" dirty="0" smtClean="0"/>
              <a:t>Ex)</a:t>
            </a:r>
            <a:r>
              <a:rPr kumimoji="1" lang="ja-JP" altLang="en-US" sz="1600" dirty="0" smtClean="0"/>
              <a:t>文字数，同じ文字，アクセント，リンキング・・・</a:t>
            </a:r>
            <a:endParaRPr kumimoji="1" lang="ja-JP" altLang="en-US" sz="1600" dirty="0"/>
          </a:p>
        </p:txBody>
      </p:sp>
      <p:sp>
        <p:nvSpPr>
          <p:cNvPr id="16" name="下矢印 15"/>
          <p:cNvSpPr/>
          <p:nvPr/>
        </p:nvSpPr>
        <p:spPr>
          <a:xfrm>
            <a:off x="3887700" y="4499898"/>
            <a:ext cx="1222866" cy="5407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60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1545" y="904689"/>
            <a:ext cx="5417127" cy="704886"/>
          </a:xfrm>
        </p:spPr>
        <p:txBody>
          <a:bodyPr>
            <a:normAutofit fontScale="90000"/>
          </a:bodyPr>
          <a:lstStyle/>
          <a:p>
            <a:r>
              <a:rPr lang="ja-JP" altLang="en-US" dirty="0" smtClean="0"/>
              <a:t>穴埋め問題生成機能</a:t>
            </a:r>
            <a:endParaRPr kumimoji="1" lang="ja-JP" altLang="en-US" dirty="0"/>
          </a:p>
        </p:txBody>
      </p:sp>
      <p:sp>
        <p:nvSpPr>
          <p:cNvPr id="3" name="コンテンツ プレースホルダー 2"/>
          <p:cNvSpPr>
            <a:spLocks noGrp="1"/>
          </p:cNvSpPr>
          <p:nvPr>
            <p:ph idx="1"/>
          </p:nvPr>
        </p:nvSpPr>
        <p:spPr>
          <a:xfrm>
            <a:off x="1200028" y="1817613"/>
            <a:ext cx="6818336" cy="1806762"/>
          </a:xfrm>
        </p:spPr>
        <p:txBody>
          <a:bodyPr>
            <a:normAutofit/>
          </a:bodyPr>
          <a:lstStyle/>
          <a:p>
            <a:r>
              <a:rPr lang="ja-JP" altLang="en-US" dirty="0" smtClean="0"/>
              <a:t>問題はディクテーション型式の空欄補助</a:t>
            </a:r>
            <a:r>
              <a:rPr lang="en-US" altLang="ja-JP" dirty="0" smtClean="0"/>
              <a:t>(</a:t>
            </a:r>
            <a:r>
              <a:rPr lang="ja-JP" altLang="en-US" dirty="0" smtClean="0"/>
              <a:t>穴埋め問題</a:t>
            </a:r>
            <a:r>
              <a:rPr lang="en-US" altLang="ja-JP" dirty="0" smtClean="0"/>
              <a:t>).</a:t>
            </a:r>
          </a:p>
          <a:p>
            <a:endParaRPr lang="en-US" altLang="ja-JP" u="sng" dirty="0" smtClean="0"/>
          </a:p>
          <a:p>
            <a:r>
              <a:rPr lang="ja-JP" altLang="en-US" dirty="0" smtClean="0"/>
              <a:t>問題に難易度を設定し，難易度ごとに以下の表のように問題を変化</a:t>
            </a:r>
            <a:r>
              <a:rPr lang="en-US" altLang="ja-JP" dirty="0" smtClean="0"/>
              <a:t>.</a:t>
            </a:r>
          </a:p>
          <a:p>
            <a:pPr lvl="1"/>
            <a:endParaRPr lang="en-US" altLang="ja-JP" u="sng" dirty="0" smtClean="0"/>
          </a:p>
        </p:txBody>
      </p:sp>
      <p:sp>
        <p:nvSpPr>
          <p:cNvPr id="4" name="スライド番号プレースホルダー 3"/>
          <p:cNvSpPr>
            <a:spLocks noGrp="1"/>
          </p:cNvSpPr>
          <p:nvPr>
            <p:ph type="sldNum" sz="quarter" idx="12"/>
          </p:nvPr>
        </p:nvSpPr>
        <p:spPr>
          <a:xfrm>
            <a:off x="7929217" y="6492875"/>
            <a:ext cx="695238" cy="365125"/>
          </a:xfrm>
        </p:spPr>
        <p:txBody>
          <a:bodyPr/>
          <a:lstStyle/>
          <a:p>
            <a:fld id="{9D037E68-6B2D-4743-A682-FD0B79350DFC}" type="slidenum">
              <a:rPr lang="ja-JP" altLang="en-US" smtClean="0"/>
              <a:t>19</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918772"/>
              </p:ext>
            </p:extLst>
          </p:nvPr>
        </p:nvGraphicFramePr>
        <p:xfrm>
          <a:off x="1132748" y="3416556"/>
          <a:ext cx="7491707" cy="2852625"/>
        </p:xfrm>
        <a:graphic>
          <a:graphicData uri="http://schemas.openxmlformats.org/drawingml/2006/table">
            <a:tbl>
              <a:tblPr>
                <a:tableStyleId>{5C22544A-7EE6-4342-B048-85BDC9FD1C3A}</a:tableStyleId>
              </a:tblPr>
              <a:tblGrid>
                <a:gridCol w="1944755">
                  <a:extLst>
                    <a:ext uri="{9D8B030D-6E8A-4147-A177-3AD203B41FA5}">
                      <a16:colId xmlns:a16="http://schemas.microsoft.com/office/drawing/2014/main" val="1086582118"/>
                    </a:ext>
                  </a:extLst>
                </a:gridCol>
                <a:gridCol w="1925963">
                  <a:extLst>
                    <a:ext uri="{9D8B030D-6E8A-4147-A177-3AD203B41FA5}">
                      <a16:colId xmlns:a16="http://schemas.microsoft.com/office/drawing/2014/main" val="3190075939"/>
                    </a:ext>
                  </a:extLst>
                </a:gridCol>
                <a:gridCol w="1897898">
                  <a:extLst>
                    <a:ext uri="{9D8B030D-6E8A-4147-A177-3AD203B41FA5}">
                      <a16:colId xmlns:a16="http://schemas.microsoft.com/office/drawing/2014/main" val="3147650359"/>
                    </a:ext>
                  </a:extLst>
                </a:gridCol>
                <a:gridCol w="1723091">
                  <a:extLst>
                    <a:ext uri="{9D8B030D-6E8A-4147-A177-3AD203B41FA5}">
                      <a16:colId xmlns:a16="http://schemas.microsoft.com/office/drawing/2014/main" val="3326773636"/>
                    </a:ext>
                  </a:extLst>
                </a:gridCol>
              </a:tblGrid>
              <a:tr h="584798">
                <a:tc>
                  <a:txBody>
                    <a:bodyPr/>
                    <a:lstStyle/>
                    <a:p>
                      <a:pPr algn="ctr" fontAlgn="ctr"/>
                      <a:r>
                        <a:rPr lang="ja-JP" altLang="en-US" sz="1800" u="none" strike="noStrike" dirty="0">
                          <a:effectLst/>
                        </a:rPr>
                        <a:t>難易度＼変更点</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空欄個数</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音声スピード</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smtClean="0">
                          <a:effectLst/>
                        </a:rPr>
                        <a:t>問題の種類</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852570450"/>
                  </a:ext>
                </a:extLst>
              </a:tr>
              <a:tr h="594522">
                <a:tc>
                  <a:txBody>
                    <a:bodyPr/>
                    <a:lstStyle/>
                    <a:p>
                      <a:pPr algn="ctr" fontAlgn="ctr"/>
                      <a:r>
                        <a:rPr lang="ja-JP" altLang="en-US" sz="1800" u="none" strike="noStrike" dirty="0">
                          <a:effectLst/>
                        </a:rPr>
                        <a:t>初級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5~10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ゆっくり</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45597"/>
                  </a:ext>
                </a:extLst>
              </a:tr>
              <a:tr h="594522">
                <a:tc>
                  <a:txBody>
                    <a:bodyPr/>
                    <a:lstStyle/>
                    <a:p>
                      <a:pPr algn="ctr" fontAlgn="ctr"/>
                      <a:r>
                        <a:rPr lang="ja-JP" altLang="en-US" sz="1800" u="none" strike="noStrike" dirty="0">
                          <a:effectLst/>
                        </a:rPr>
                        <a:t>中級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10~15</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普通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短い会話</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06276"/>
                  </a:ext>
                </a:extLst>
              </a:tr>
              <a:tr h="1078783">
                <a:tc>
                  <a:txBody>
                    <a:bodyPr/>
                    <a:lstStyle/>
                    <a:p>
                      <a:pPr algn="ctr" fontAlgn="ctr"/>
                      <a:r>
                        <a:rPr lang="ja-JP" altLang="en-US" sz="1800" u="none" strike="noStrike" dirty="0">
                          <a:effectLst/>
                        </a:rPr>
                        <a:t>上級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15~20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速い</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長文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1952787"/>
                  </a:ext>
                </a:extLst>
              </a:tr>
            </a:tbl>
          </a:graphicData>
        </a:graphic>
      </p:graphicFrame>
    </p:spTree>
    <p:extLst>
      <p:ext uri="{BB962C8B-B14F-4D97-AF65-F5344CB8AC3E}">
        <p14:creationId xmlns:p14="http://schemas.microsoft.com/office/powerpoint/2010/main" val="18207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201" y="1051114"/>
            <a:ext cx="4581627" cy="682269"/>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515126" y="1839075"/>
            <a:ext cx="8628874" cy="3124811"/>
          </a:xfrm>
        </p:spPr>
        <p:txBody>
          <a:bodyPr>
            <a:normAutofit/>
          </a:bodyPr>
          <a:lstStyle/>
          <a:p>
            <a:pPr marL="651510" indent="-342900">
              <a:buFont typeface="Wingdings" panose="05000000000000000000" pitchFamily="2" charset="2"/>
              <a:buChar char="l"/>
            </a:pPr>
            <a:r>
              <a:rPr lang="ja-JP" altLang="en-US" dirty="0" smtClean="0"/>
              <a:t>大学</a:t>
            </a:r>
            <a:r>
              <a:rPr lang="ja-JP" altLang="en-US" dirty="0"/>
              <a:t>で実施される海外研修での行き先</a:t>
            </a:r>
            <a:r>
              <a:rPr lang="ja-JP" altLang="en-US" dirty="0" smtClean="0"/>
              <a:t>や</a:t>
            </a:r>
            <a:endParaRPr lang="en-US" altLang="ja-JP" dirty="0" smtClean="0"/>
          </a:p>
          <a:p>
            <a:pPr marL="308610" indent="0">
              <a:buNone/>
            </a:pPr>
            <a:r>
              <a:rPr lang="ja-JP" altLang="en-US" dirty="0" smtClean="0"/>
              <a:t>　</a:t>
            </a:r>
            <a:r>
              <a:rPr lang="en-US" altLang="ja-JP" dirty="0" smtClean="0"/>
              <a:t>IT</a:t>
            </a:r>
            <a:r>
              <a:rPr lang="ja-JP" altLang="en-US" dirty="0"/>
              <a:t>企業における提携先と</a:t>
            </a:r>
            <a:r>
              <a:rPr lang="ja-JP" altLang="en-US" dirty="0" smtClean="0"/>
              <a:t>して</a:t>
            </a:r>
            <a:endParaRPr lang="en-US" altLang="ja-JP" dirty="0" smtClean="0"/>
          </a:p>
          <a:p>
            <a:pPr marL="308610" indent="0">
              <a:buNone/>
            </a:pPr>
            <a:r>
              <a:rPr lang="ja-JP" altLang="en-US" dirty="0" smtClean="0"/>
              <a:t>　</a:t>
            </a:r>
            <a:r>
              <a:rPr lang="ja-JP" altLang="en-US" b="1" u="sng" dirty="0" smtClean="0"/>
              <a:t>身近</a:t>
            </a:r>
            <a:r>
              <a:rPr lang="ja-JP" altLang="en-US" b="1" u="sng" dirty="0"/>
              <a:t>なアジアの国々が重要となりつつある</a:t>
            </a:r>
            <a:r>
              <a:rPr lang="ja-JP" altLang="en-US" dirty="0" smtClean="0"/>
              <a:t>．</a:t>
            </a:r>
            <a:endParaRPr lang="en-US" altLang="ja-JP" dirty="0" smtClean="0"/>
          </a:p>
          <a:p>
            <a:pPr marL="308610" indent="0">
              <a:buNone/>
            </a:pPr>
            <a:endParaRPr lang="en-US" altLang="ja-JP" dirty="0" smtClean="0"/>
          </a:p>
          <a:p>
            <a:pPr marL="651510" indent="-342900">
              <a:buFont typeface="Wingdings" panose="05000000000000000000" pitchFamily="2" charset="2"/>
              <a:buChar char="l"/>
            </a:pPr>
            <a:r>
              <a:rPr lang="ja-JP" altLang="en-US" dirty="0" smtClean="0"/>
              <a:t>アジア諸国の人々が話す英語は，英語圏の人々が話す英語と比べて，</a:t>
            </a:r>
            <a:r>
              <a:rPr lang="ja-JP" altLang="en-US" b="1" u="sng" dirty="0" smtClean="0"/>
              <a:t>発音などに違い（特徴）が現れる</a:t>
            </a:r>
            <a:r>
              <a:rPr lang="ja-JP" altLang="en-US" dirty="0" smtClean="0"/>
              <a:t>．</a:t>
            </a:r>
            <a:endParaRPr lang="en-US" altLang="ja-JP" dirty="0" smtClean="0">
              <a:solidFill>
                <a:srgbClr val="FF0000"/>
              </a:solidFill>
            </a:endParaRPr>
          </a:p>
          <a:p>
            <a:pPr marL="308610" indent="0">
              <a:buNone/>
            </a:pPr>
            <a:r>
              <a:rPr lang="ja-JP" altLang="en-US" b="1" dirty="0" smtClean="0">
                <a:solidFill>
                  <a:srgbClr val="FF0000"/>
                </a:solidFill>
              </a:rPr>
              <a:t>　→</a:t>
            </a:r>
            <a:r>
              <a:rPr lang="ja-JP" altLang="en-US" b="1" u="sng" dirty="0" smtClean="0">
                <a:solidFill>
                  <a:srgbClr val="FF0000"/>
                </a:solidFill>
              </a:rPr>
              <a:t>人によって聞き取りやすさ，聞き取りづらさが違う</a:t>
            </a:r>
            <a:r>
              <a:rPr lang="ja-JP" altLang="en-US" dirty="0" smtClean="0">
                <a:solidFill>
                  <a:srgbClr val="FF0000"/>
                </a:solidFill>
              </a:rPr>
              <a:t>．</a:t>
            </a:r>
            <a:endParaRPr lang="en-US" altLang="ja-JP" sz="1800" b="1" u="sng" dirty="0"/>
          </a:p>
          <a:p>
            <a:pPr marL="400050"/>
            <a:endParaRPr lang="en-US" altLang="ja-JP" b="1" u="sng" dirty="0"/>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14536"/>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069578"/>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426" y="5136035"/>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27447" t="4653" r="1869" b="22106"/>
          <a:stretch/>
        </p:blipFill>
        <p:spPr>
          <a:xfrm>
            <a:off x="6043750" y="1788425"/>
            <a:ext cx="3100250" cy="1758304"/>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9841" y="830119"/>
            <a:ext cx="7943851" cy="701998"/>
          </a:xfrm>
        </p:spPr>
        <p:txBody>
          <a:bodyPr>
            <a:normAutofit/>
          </a:bodyPr>
          <a:lstStyle/>
          <a:p>
            <a:r>
              <a:rPr lang="ja-JP" altLang="en-US" sz="4400" dirty="0" smtClean="0"/>
              <a:t>提案システム概要図</a:t>
            </a:r>
            <a:r>
              <a:rPr lang="ja-JP" altLang="en-US" sz="4000" dirty="0" smtClean="0"/>
              <a:t>　</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710" y="1464955"/>
            <a:ext cx="694715" cy="694715"/>
          </a:xfrm>
        </p:spPr>
      </p:pic>
      <p:sp>
        <p:nvSpPr>
          <p:cNvPr id="3" name="スライド番号プレースホルダー 2"/>
          <p:cNvSpPr>
            <a:spLocks noGrp="1"/>
          </p:cNvSpPr>
          <p:nvPr>
            <p:ph type="sldNum" sz="quarter" idx="12"/>
          </p:nvPr>
        </p:nvSpPr>
        <p:spPr>
          <a:xfrm>
            <a:off x="8014549" y="6492875"/>
            <a:ext cx="695238" cy="365125"/>
          </a:xfrm>
        </p:spPr>
        <p:txBody>
          <a:bodyPr/>
          <a:lstStyle/>
          <a:p>
            <a:fld id="{0EA5BA5C-CDE7-497D-9261-6A40424EDE0C}" type="slidenum">
              <a:rPr kumimoji="1" lang="ja-JP" altLang="en-US" smtClean="0"/>
              <a:t>20</a:t>
            </a:fld>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1436959"/>
            <a:ext cx="725203" cy="725203"/>
          </a:xfrm>
          <a:prstGeom prst="rect">
            <a:avLst/>
          </a:prstGeom>
        </p:spPr>
      </p:pic>
      <p:sp>
        <p:nvSpPr>
          <p:cNvPr id="6" name="円柱 5"/>
          <p:cNvSpPr/>
          <p:nvPr/>
        </p:nvSpPr>
        <p:spPr>
          <a:xfrm>
            <a:off x="6945140" y="1076087"/>
            <a:ext cx="973560" cy="1015459"/>
          </a:xfrm>
          <a:prstGeom prst="can">
            <a:avLst>
              <a:gd name="adj" fmla="val 2799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テキスト ボックス 6"/>
          <p:cNvSpPr txBox="1"/>
          <p:nvPr/>
        </p:nvSpPr>
        <p:spPr>
          <a:xfrm>
            <a:off x="6967815" y="1531846"/>
            <a:ext cx="912682" cy="338554"/>
          </a:xfrm>
          <a:prstGeom prst="rect">
            <a:avLst/>
          </a:prstGeom>
          <a:noFill/>
        </p:spPr>
        <p:txBody>
          <a:bodyPr wrap="square" rtlCol="0">
            <a:spAutoFit/>
          </a:bodyPr>
          <a:lstStyle/>
          <a:p>
            <a:r>
              <a:rPr lang="ja-JP" altLang="en-US" sz="1600" dirty="0" smtClean="0">
                <a:solidFill>
                  <a:schemeClr val="bg1"/>
                </a:solidFill>
              </a:rPr>
              <a:t>英文</a:t>
            </a:r>
            <a:r>
              <a:rPr lang="en-US" altLang="ja-JP" sz="1600" dirty="0" smtClean="0">
                <a:solidFill>
                  <a:schemeClr val="bg1"/>
                </a:solidFill>
              </a:rPr>
              <a:t>DB</a:t>
            </a:r>
            <a:endParaRPr lang="ja-JP" altLang="en-US" sz="1600" dirty="0">
              <a:solidFill>
                <a:schemeClr val="bg1"/>
              </a:solidFill>
            </a:endParaRPr>
          </a:p>
        </p:txBody>
      </p:sp>
      <p:sp>
        <p:nvSpPr>
          <p:cNvPr id="8" name="直方体 7"/>
          <p:cNvSpPr/>
          <p:nvPr/>
        </p:nvSpPr>
        <p:spPr>
          <a:xfrm>
            <a:off x="4147083" y="2106378"/>
            <a:ext cx="816830" cy="535854"/>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0" name="テキスト ボックス 9"/>
          <p:cNvSpPr txBox="1"/>
          <p:nvPr/>
        </p:nvSpPr>
        <p:spPr>
          <a:xfrm>
            <a:off x="3370991" y="1702542"/>
            <a:ext cx="2356880" cy="369332"/>
          </a:xfrm>
          <a:prstGeom prst="rect">
            <a:avLst/>
          </a:prstGeom>
          <a:noFill/>
        </p:spPr>
        <p:txBody>
          <a:bodyPr wrap="square" rtlCol="0">
            <a:spAutoFit/>
          </a:bodyPr>
          <a:lstStyle/>
          <a:p>
            <a:r>
              <a:rPr lang="ja-JP" altLang="en-US" b="1" dirty="0" smtClean="0"/>
              <a:t>穴埋め問題生成機能</a:t>
            </a:r>
            <a:endParaRPr lang="en-US" altLang="ja-JP" b="1" dirty="0"/>
          </a:p>
        </p:txBody>
      </p:sp>
      <p:sp>
        <p:nvSpPr>
          <p:cNvPr id="13" name="テキスト ボックス 12"/>
          <p:cNvSpPr txBox="1"/>
          <p:nvPr/>
        </p:nvSpPr>
        <p:spPr>
          <a:xfrm>
            <a:off x="507526" y="3725582"/>
            <a:ext cx="1682748" cy="300082"/>
          </a:xfrm>
          <a:prstGeom prst="rect">
            <a:avLst/>
          </a:prstGeom>
          <a:noFill/>
        </p:spPr>
        <p:txBody>
          <a:bodyPr wrap="square" rtlCol="0">
            <a:spAutoFit/>
          </a:bodyPr>
          <a:lstStyle/>
          <a:p>
            <a:r>
              <a:rPr lang="ja-JP" altLang="en-US" sz="1350" dirty="0" smtClean="0"/>
              <a:t>　　学習者</a:t>
            </a:r>
            <a:endParaRPr lang="en-US" altLang="ja-JP" sz="1350" dirty="0" smtClean="0"/>
          </a:p>
        </p:txBody>
      </p:sp>
      <p:sp>
        <p:nvSpPr>
          <p:cNvPr id="20" name="円柱 19"/>
          <p:cNvSpPr/>
          <p:nvPr/>
        </p:nvSpPr>
        <p:spPr>
          <a:xfrm>
            <a:off x="7283797" y="3960687"/>
            <a:ext cx="1130990" cy="966041"/>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2" name="テキスト ボックス 21"/>
          <p:cNvSpPr txBox="1"/>
          <p:nvPr/>
        </p:nvSpPr>
        <p:spPr>
          <a:xfrm>
            <a:off x="7283797" y="4390440"/>
            <a:ext cx="1218275" cy="307777"/>
          </a:xfrm>
          <a:prstGeom prst="rect">
            <a:avLst/>
          </a:prstGeom>
          <a:noFill/>
        </p:spPr>
        <p:txBody>
          <a:bodyPr wrap="square" rtlCol="0">
            <a:spAutoFit/>
          </a:bodyPr>
          <a:lstStyle/>
          <a:p>
            <a:r>
              <a:rPr lang="ja-JP" altLang="en-US" sz="1400" dirty="0" smtClean="0">
                <a:solidFill>
                  <a:schemeClr val="bg1"/>
                </a:solidFill>
              </a:rPr>
              <a:t>学習履歴</a:t>
            </a:r>
            <a:r>
              <a:rPr lang="en-US" altLang="ja-JP" sz="1400" dirty="0" smtClean="0">
                <a:solidFill>
                  <a:schemeClr val="bg1"/>
                </a:solidFill>
              </a:rPr>
              <a:t>DB</a:t>
            </a:r>
            <a:endParaRPr lang="ja-JP" altLang="en-US" sz="1400" dirty="0">
              <a:solidFill>
                <a:schemeClr val="bg1"/>
              </a:solidFill>
            </a:endParaRPr>
          </a:p>
        </p:txBody>
      </p:sp>
      <p:sp>
        <p:nvSpPr>
          <p:cNvPr id="26" name="テキスト ボックス 25"/>
          <p:cNvSpPr txBox="1"/>
          <p:nvPr/>
        </p:nvSpPr>
        <p:spPr>
          <a:xfrm>
            <a:off x="380579" y="4683577"/>
            <a:ext cx="2099970" cy="300082"/>
          </a:xfrm>
          <a:prstGeom prst="rect">
            <a:avLst/>
          </a:prstGeom>
          <a:noFill/>
        </p:spPr>
        <p:txBody>
          <a:bodyPr wrap="square" rtlCol="0">
            <a:spAutoFit/>
          </a:bodyPr>
          <a:lstStyle/>
          <a:p>
            <a:r>
              <a:rPr lang="ja-JP" altLang="en-US" sz="1350" dirty="0" smtClean="0"/>
              <a:t>管理者</a:t>
            </a:r>
            <a:r>
              <a:rPr lang="en-US" altLang="ja-JP" sz="1350" dirty="0" smtClean="0"/>
              <a:t>(</a:t>
            </a:r>
            <a:r>
              <a:rPr lang="ja-JP" altLang="en-US" sz="1350" dirty="0" smtClean="0"/>
              <a:t>教員，指導者</a:t>
            </a:r>
            <a:r>
              <a:rPr lang="en-US" altLang="ja-JP" sz="1350" dirty="0" smtClean="0"/>
              <a:t>)</a:t>
            </a:r>
            <a:endParaRPr lang="ja-JP" altLang="en-US" sz="1350" dirty="0"/>
          </a:p>
        </p:txBody>
      </p:sp>
      <p:pic>
        <p:nvPicPr>
          <p:cNvPr id="2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15" y="4950187"/>
            <a:ext cx="840556" cy="840556"/>
          </a:xfrm>
          <a:prstGeom prst="rect">
            <a:avLst/>
          </a:prstGeom>
        </p:spPr>
      </p:pic>
      <p:sp>
        <p:nvSpPr>
          <p:cNvPr id="28" name="直方体 27"/>
          <p:cNvSpPr/>
          <p:nvPr/>
        </p:nvSpPr>
        <p:spPr>
          <a:xfrm>
            <a:off x="4034792" y="4926728"/>
            <a:ext cx="1337853" cy="810327"/>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3" name="右矢印 32"/>
          <p:cNvSpPr/>
          <p:nvPr/>
        </p:nvSpPr>
        <p:spPr>
          <a:xfrm rot="9441988">
            <a:off x="5360168" y="1896875"/>
            <a:ext cx="1545710" cy="21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柱 37"/>
          <p:cNvSpPr/>
          <p:nvPr/>
        </p:nvSpPr>
        <p:spPr>
          <a:xfrm>
            <a:off x="8027500" y="1076087"/>
            <a:ext cx="950238" cy="1012030"/>
          </a:xfrm>
          <a:prstGeom prst="can">
            <a:avLst>
              <a:gd name="adj" fmla="val 2714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8" name="右矢印 47"/>
          <p:cNvSpPr/>
          <p:nvPr/>
        </p:nvSpPr>
        <p:spPr>
          <a:xfrm rot="757682">
            <a:off x="5263069" y="3609856"/>
            <a:ext cx="1829605" cy="2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332331" y="2123915"/>
            <a:ext cx="2002896" cy="584775"/>
          </a:xfrm>
          <a:prstGeom prst="rect">
            <a:avLst/>
          </a:prstGeom>
          <a:noFill/>
        </p:spPr>
        <p:txBody>
          <a:bodyPr wrap="square" rtlCol="0">
            <a:spAutoFit/>
          </a:bodyPr>
          <a:lstStyle/>
          <a:p>
            <a:r>
              <a:rPr lang="ja-JP" altLang="en-US" sz="1600" b="1" dirty="0" smtClean="0"/>
              <a:t>ユーザーレベル　判定機能</a:t>
            </a:r>
            <a:endParaRPr lang="en-US" altLang="ja-JP" b="1" dirty="0" smtClean="0"/>
          </a:p>
        </p:txBody>
      </p:sp>
      <p:sp>
        <p:nvSpPr>
          <p:cNvPr id="50" name="テキスト ボックス 49"/>
          <p:cNvSpPr txBox="1"/>
          <p:nvPr/>
        </p:nvSpPr>
        <p:spPr>
          <a:xfrm>
            <a:off x="5145421" y="3932002"/>
            <a:ext cx="1431629" cy="461665"/>
          </a:xfrm>
          <a:prstGeom prst="rect">
            <a:avLst/>
          </a:prstGeom>
          <a:noFill/>
        </p:spPr>
        <p:txBody>
          <a:bodyPr wrap="square" rtlCol="0">
            <a:spAutoFit/>
          </a:bodyPr>
          <a:lstStyle/>
          <a:p>
            <a:r>
              <a:rPr lang="ja-JP" altLang="en-US" sz="1200" dirty="0" smtClean="0"/>
              <a:t>④解答を学習履歴　</a:t>
            </a:r>
            <a:r>
              <a:rPr lang="en-US" altLang="ja-JP" sz="1200" dirty="0" smtClean="0"/>
              <a:t>DB</a:t>
            </a:r>
            <a:r>
              <a:rPr lang="ja-JP" altLang="en-US" sz="1200" dirty="0" smtClean="0"/>
              <a:t>に格納</a:t>
            </a:r>
            <a:endParaRPr lang="en-US" altLang="ja-JP" sz="1200" dirty="0" smtClean="0"/>
          </a:p>
        </p:txBody>
      </p:sp>
      <p:sp>
        <p:nvSpPr>
          <p:cNvPr id="51" name="テキスト ボックス 50"/>
          <p:cNvSpPr txBox="1"/>
          <p:nvPr/>
        </p:nvSpPr>
        <p:spPr>
          <a:xfrm>
            <a:off x="5976283" y="4919879"/>
            <a:ext cx="2242403" cy="646331"/>
          </a:xfrm>
          <a:prstGeom prst="rect">
            <a:avLst/>
          </a:prstGeom>
          <a:noFill/>
        </p:spPr>
        <p:txBody>
          <a:bodyPr wrap="square" rtlCol="0">
            <a:spAutoFit/>
          </a:bodyPr>
          <a:lstStyle/>
          <a:p>
            <a:r>
              <a:rPr lang="ja-JP" altLang="en-US" sz="1200" dirty="0"/>
              <a:t>・</a:t>
            </a:r>
            <a:r>
              <a:rPr lang="ja-JP" altLang="en-US" sz="1200" dirty="0" smtClean="0"/>
              <a:t>問題文、音声の管理</a:t>
            </a:r>
            <a:endParaRPr lang="en-US" altLang="ja-JP" sz="1200" dirty="0" smtClean="0"/>
          </a:p>
          <a:p>
            <a:r>
              <a:rPr lang="ja-JP" altLang="en-US" sz="1200" dirty="0" smtClean="0"/>
              <a:t>・学習者の管理</a:t>
            </a:r>
            <a:endParaRPr lang="en-US" altLang="ja-JP" sz="1200" dirty="0" smtClean="0"/>
          </a:p>
          <a:p>
            <a:r>
              <a:rPr lang="ja-JP" altLang="en-US" sz="1200" dirty="0" smtClean="0"/>
              <a:t>・学習</a:t>
            </a:r>
            <a:r>
              <a:rPr lang="ja-JP" altLang="en-US" sz="1200" dirty="0"/>
              <a:t>履歴</a:t>
            </a:r>
            <a:r>
              <a:rPr lang="ja-JP" altLang="en-US" sz="1200" dirty="0" smtClean="0"/>
              <a:t>の管理</a:t>
            </a:r>
            <a:endParaRPr lang="en-US" altLang="ja-JP" sz="1200"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67" y="4949328"/>
            <a:ext cx="796852" cy="796852"/>
          </a:xfrm>
          <a:prstGeom prst="rect">
            <a:avLst/>
          </a:prstGeom>
        </p:spPr>
      </p:pic>
      <p:sp>
        <p:nvSpPr>
          <p:cNvPr id="60" name="テキスト ボックス 59"/>
          <p:cNvSpPr txBox="1"/>
          <p:nvPr/>
        </p:nvSpPr>
        <p:spPr>
          <a:xfrm>
            <a:off x="3851125" y="4539911"/>
            <a:ext cx="2454952" cy="369332"/>
          </a:xfrm>
          <a:prstGeom prst="rect">
            <a:avLst/>
          </a:prstGeom>
          <a:noFill/>
        </p:spPr>
        <p:txBody>
          <a:bodyPr wrap="square" rtlCol="0">
            <a:spAutoFit/>
          </a:bodyPr>
          <a:lstStyle/>
          <a:p>
            <a:r>
              <a:rPr lang="ja-JP" altLang="en-US" b="1" dirty="0" smtClean="0"/>
              <a:t>管理機能（</a:t>
            </a:r>
            <a:r>
              <a:rPr lang="en-US" altLang="ja-JP" b="1" dirty="0" smtClean="0"/>
              <a:t>LMS</a:t>
            </a:r>
            <a:r>
              <a:rPr lang="ja-JP" altLang="en-US" b="1" dirty="0" smtClean="0"/>
              <a:t>）</a:t>
            </a:r>
            <a:endParaRPr lang="ja-JP" altLang="en-US" b="1" dirty="0"/>
          </a:p>
        </p:txBody>
      </p:sp>
      <p:sp>
        <p:nvSpPr>
          <p:cNvPr id="61" name="直方体 60"/>
          <p:cNvSpPr/>
          <p:nvPr/>
        </p:nvSpPr>
        <p:spPr>
          <a:xfrm>
            <a:off x="4042137" y="3265854"/>
            <a:ext cx="921776" cy="52910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63" name="テキスト ボックス 62"/>
          <p:cNvSpPr txBox="1"/>
          <p:nvPr/>
        </p:nvSpPr>
        <p:spPr>
          <a:xfrm>
            <a:off x="3486186" y="2888049"/>
            <a:ext cx="2099928" cy="369332"/>
          </a:xfrm>
          <a:prstGeom prst="rect">
            <a:avLst/>
          </a:prstGeom>
          <a:noFill/>
        </p:spPr>
        <p:txBody>
          <a:bodyPr wrap="square" rtlCol="0">
            <a:spAutoFit/>
          </a:bodyPr>
          <a:lstStyle/>
          <a:p>
            <a:r>
              <a:rPr lang="ja-JP" altLang="en-US" b="1" dirty="0" smtClean="0"/>
              <a:t>学習</a:t>
            </a:r>
            <a:r>
              <a:rPr lang="ja-JP" altLang="en-US" b="1" dirty="0"/>
              <a:t>履歴</a:t>
            </a:r>
            <a:r>
              <a:rPr lang="ja-JP" altLang="en-US" b="1" dirty="0" smtClean="0"/>
              <a:t>集計機能</a:t>
            </a:r>
            <a:endParaRPr lang="en-US" altLang="ja-JP" b="1" dirty="0"/>
          </a:p>
        </p:txBody>
      </p:sp>
      <p:sp>
        <p:nvSpPr>
          <p:cNvPr id="64" name="左右矢印 63"/>
          <p:cNvSpPr/>
          <p:nvPr/>
        </p:nvSpPr>
        <p:spPr>
          <a:xfrm rot="20526364">
            <a:off x="5448483" y="4603175"/>
            <a:ext cx="1812660" cy="1900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425" y="2237295"/>
            <a:ext cx="667363" cy="667363"/>
          </a:xfrm>
          <a:prstGeom prst="rect">
            <a:avLst/>
          </a:prstGeom>
        </p:spPr>
      </p:pic>
      <p:sp>
        <p:nvSpPr>
          <p:cNvPr id="66" name="下矢印 65"/>
          <p:cNvSpPr/>
          <p:nvPr/>
        </p:nvSpPr>
        <p:spPr>
          <a:xfrm rot="5400000">
            <a:off x="2954304" y="1926293"/>
            <a:ext cx="197380" cy="86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2299979" y="2493515"/>
            <a:ext cx="1574721" cy="461665"/>
          </a:xfrm>
          <a:prstGeom prst="rect">
            <a:avLst/>
          </a:prstGeom>
          <a:noFill/>
        </p:spPr>
        <p:txBody>
          <a:bodyPr wrap="square" rtlCol="0">
            <a:spAutoFit/>
          </a:bodyPr>
          <a:lstStyle/>
          <a:p>
            <a:r>
              <a:rPr kumimoji="1" lang="ja-JP" altLang="en-US" sz="1200" dirty="0" smtClean="0"/>
              <a:t>②穴埋め問題の提示</a:t>
            </a:r>
            <a:endParaRPr kumimoji="1" lang="en-US" altLang="ja-JP" sz="1200" dirty="0" smtClean="0"/>
          </a:p>
          <a:p>
            <a:r>
              <a:rPr kumimoji="1" lang="ja-JP" altLang="en-US" sz="1200" dirty="0" smtClean="0"/>
              <a:t>音声の再生</a:t>
            </a:r>
            <a:endParaRPr kumimoji="1" lang="ja-JP" altLang="en-US" sz="1200" dirty="0"/>
          </a:p>
        </p:txBody>
      </p:sp>
      <p:sp>
        <p:nvSpPr>
          <p:cNvPr id="68" name="下矢印 67"/>
          <p:cNvSpPr/>
          <p:nvPr/>
        </p:nvSpPr>
        <p:spPr>
          <a:xfrm rot="16200000">
            <a:off x="2900417" y="3024371"/>
            <a:ext cx="264550" cy="862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2410272" y="3656072"/>
            <a:ext cx="1757429" cy="276999"/>
          </a:xfrm>
          <a:prstGeom prst="rect">
            <a:avLst/>
          </a:prstGeom>
          <a:noFill/>
        </p:spPr>
        <p:txBody>
          <a:bodyPr wrap="square" rtlCol="0">
            <a:spAutoFit/>
          </a:bodyPr>
          <a:lstStyle/>
          <a:p>
            <a:r>
              <a:rPr lang="ja-JP" altLang="en-US" sz="1200" dirty="0" smtClean="0"/>
              <a:t>③解答の送信</a:t>
            </a:r>
            <a:endParaRPr kumimoji="1" lang="ja-JP" altLang="en-US" sz="1200" dirty="0"/>
          </a:p>
        </p:txBody>
      </p:sp>
      <p:sp>
        <p:nvSpPr>
          <p:cNvPr id="70" name="下矢印 69"/>
          <p:cNvSpPr/>
          <p:nvPr/>
        </p:nvSpPr>
        <p:spPr>
          <a:xfrm rot="16200000">
            <a:off x="3040380" y="5109251"/>
            <a:ext cx="243749" cy="98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259201" y="5837450"/>
            <a:ext cx="1757429" cy="276999"/>
          </a:xfrm>
          <a:prstGeom prst="rect">
            <a:avLst/>
          </a:prstGeom>
          <a:noFill/>
        </p:spPr>
        <p:txBody>
          <a:bodyPr wrap="square" rtlCol="0">
            <a:spAutoFit/>
          </a:bodyPr>
          <a:lstStyle/>
          <a:p>
            <a:r>
              <a:rPr kumimoji="1" lang="ja-JP" altLang="en-US" sz="1200" dirty="0" smtClean="0"/>
              <a:t>問題、音声の登録</a:t>
            </a:r>
            <a:endParaRPr kumimoji="1" lang="en-US" altLang="ja-JP" sz="1200" dirty="0" smtClean="0"/>
          </a:p>
        </p:txBody>
      </p:sp>
      <p:sp>
        <p:nvSpPr>
          <p:cNvPr id="73" name="下矢印 72"/>
          <p:cNvSpPr/>
          <p:nvPr/>
        </p:nvSpPr>
        <p:spPr>
          <a:xfrm rot="5400000">
            <a:off x="3030748" y="4724073"/>
            <a:ext cx="243749" cy="100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322242" y="4664431"/>
            <a:ext cx="1827150" cy="461665"/>
          </a:xfrm>
          <a:prstGeom prst="rect">
            <a:avLst/>
          </a:prstGeom>
          <a:noFill/>
        </p:spPr>
        <p:txBody>
          <a:bodyPr wrap="square" rtlCol="0">
            <a:spAutoFit/>
          </a:bodyPr>
          <a:lstStyle/>
          <a:p>
            <a:r>
              <a:rPr lang="ja-JP" altLang="en-US" sz="1200" dirty="0" smtClean="0"/>
              <a:t>学習</a:t>
            </a:r>
            <a:r>
              <a:rPr lang="ja-JP" altLang="en-US" sz="1200" dirty="0"/>
              <a:t>履歴</a:t>
            </a:r>
            <a:r>
              <a:rPr lang="ja-JP" altLang="en-US" sz="1200" dirty="0" smtClean="0"/>
              <a:t>、　　</a:t>
            </a:r>
            <a:endParaRPr lang="en-US" altLang="ja-JP" sz="1200" dirty="0" smtClean="0"/>
          </a:p>
          <a:p>
            <a:r>
              <a:rPr kumimoji="1" lang="ja-JP" altLang="en-US" sz="1200" dirty="0" smtClean="0"/>
              <a:t>学習者データの取得</a:t>
            </a:r>
            <a:endParaRPr kumimoji="1" lang="en-US" altLang="ja-JP" sz="1200" dirty="0" smtClean="0"/>
          </a:p>
        </p:txBody>
      </p:sp>
      <p:sp>
        <p:nvSpPr>
          <p:cNvPr id="44" name="直方体 43"/>
          <p:cNvSpPr/>
          <p:nvPr/>
        </p:nvSpPr>
        <p:spPr>
          <a:xfrm>
            <a:off x="7233513" y="2679058"/>
            <a:ext cx="1128655" cy="564876"/>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右矢印 44"/>
          <p:cNvSpPr/>
          <p:nvPr/>
        </p:nvSpPr>
        <p:spPr>
          <a:xfrm rot="11421663">
            <a:off x="5417151" y="2589754"/>
            <a:ext cx="1560694" cy="2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16200000">
            <a:off x="7454414" y="3391211"/>
            <a:ext cx="516785" cy="26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953687"/>
            <a:ext cx="725203" cy="725203"/>
          </a:xfrm>
          <a:prstGeom prst="rect">
            <a:avLst/>
          </a:prstGeom>
        </p:spPr>
      </p:pic>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208376"/>
            <a:ext cx="725203" cy="725203"/>
          </a:xfrm>
          <a:prstGeom prst="rect">
            <a:avLst/>
          </a:prstGeom>
        </p:spPr>
      </p:pic>
      <p:pic>
        <p:nvPicPr>
          <p:cNvPr id="5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45" y="3039552"/>
            <a:ext cx="694715" cy="694715"/>
          </a:xfrm>
          <a:prstGeom prst="rect">
            <a:avLst/>
          </a:prstGeom>
        </p:spPr>
      </p:pic>
      <p:sp>
        <p:nvSpPr>
          <p:cNvPr id="56" name="テキスト ボックス 55"/>
          <p:cNvSpPr txBox="1"/>
          <p:nvPr/>
        </p:nvSpPr>
        <p:spPr>
          <a:xfrm>
            <a:off x="2179741" y="1419873"/>
            <a:ext cx="1746506" cy="276999"/>
          </a:xfrm>
          <a:prstGeom prst="rect">
            <a:avLst/>
          </a:prstGeom>
          <a:noFill/>
        </p:spPr>
        <p:txBody>
          <a:bodyPr wrap="square" rtlCol="0">
            <a:spAutoFit/>
          </a:bodyPr>
          <a:lstStyle/>
          <a:p>
            <a:r>
              <a:rPr lang="ja-JP" altLang="en-US" sz="1200" dirty="0" smtClean="0"/>
              <a:t>①地域発音英語の選択</a:t>
            </a:r>
            <a:endParaRPr kumimoji="1" lang="en-US" altLang="ja-JP" sz="1200" dirty="0" smtClean="0"/>
          </a:p>
        </p:txBody>
      </p:sp>
      <p:sp>
        <p:nvSpPr>
          <p:cNvPr id="57" name="テキスト ボックス 56"/>
          <p:cNvSpPr txBox="1"/>
          <p:nvPr/>
        </p:nvSpPr>
        <p:spPr>
          <a:xfrm>
            <a:off x="8027500" y="1381822"/>
            <a:ext cx="1061665" cy="738664"/>
          </a:xfrm>
          <a:prstGeom prst="rect">
            <a:avLst/>
          </a:prstGeom>
          <a:noFill/>
        </p:spPr>
        <p:txBody>
          <a:bodyPr wrap="square" rtlCol="0">
            <a:spAutoFit/>
          </a:bodyPr>
          <a:lstStyle/>
          <a:p>
            <a:r>
              <a:rPr lang="ja-JP" altLang="en-US" sz="1400" dirty="0" smtClean="0">
                <a:solidFill>
                  <a:schemeClr val="bg1"/>
                </a:solidFill>
              </a:rPr>
              <a:t>地域発音英語音声</a:t>
            </a:r>
            <a:r>
              <a:rPr lang="en-US" altLang="ja-JP" sz="1400" dirty="0" smtClean="0">
                <a:solidFill>
                  <a:schemeClr val="bg1"/>
                </a:solidFill>
              </a:rPr>
              <a:t>DB</a:t>
            </a:r>
            <a:endParaRPr lang="ja-JP" altLang="en-US" sz="1400" dirty="0">
              <a:solidFill>
                <a:schemeClr val="bg1"/>
              </a:solidFill>
            </a:endParaRPr>
          </a:p>
        </p:txBody>
      </p:sp>
      <p:sp>
        <p:nvSpPr>
          <p:cNvPr id="58" name="テキスト ボックス 57"/>
          <p:cNvSpPr txBox="1"/>
          <p:nvPr/>
        </p:nvSpPr>
        <p:spPr>
          <a:xfrm>
            <a:off x="7797841" y="3397200"/>
            <a:ext cx="1769628" cy="276999"/>
          </a:xfrm>
          <a:prstGeom prst="rect">
            <a:avLst/>
          </a:prstGeom>
          <a:noFill/>
        </p:spPr>
        <p:txBody>
          <a:bodyPr wrap="square" rtlCol="0">
            <a:spAutoFit/>
          </a:bodyPr>
          <a:lstStyle/>
          <a:p>
            <a:r>
              <a:rPr lang="ja-JP" altLang="en-US" sz="1200" dirty="0" smtClean="0"/>
              <a:t>⑤学習履歴の送信</a:t>
            </a:r>
            <a:endParaRPr kumimoji="1" lang="ja-JP" altLang="en-US" sz="1200" dirty="0"/>
          </a:p>
        </p:txBody>
      </p:sp>
      <p:sp>
        <p:nvSpPr>
          <p:cNvPr id="71" name="下矢印 70"/>
          <p:cNvSpPr/>
          <p:nvPr/>
        </p:nvSpPr>
        <p:spPr>
          <a:xfrm rot="16200000">
            <a:off x="5239960" y="393741"/>
            <a:ext cx="158636" cy="2339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41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21</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p:nvPr/>
        </p:nvPicPr>
        <p:blipFill rotWithShape="1">
          <a:blip r:embed="rId3" cstate="print">
            <a:extLst>
              <a:ext uri="{28A0092B-C50C-407E-A947-70E740481C1C}">
                <a14:useLocalDpi xmlns:a14="http://schemas.microsoft.com/office/drawing/2010/main" val="0"/>
              </a:ext>
            </a:extLst>
          </a:blip>
          <a:srcRect l="5268" r="3032"/>
          <a:stretch/>
        </p:blipFill>
        <p:spPr bwMode="auto">
          <a:xfrm>
            <a:off x="821252" y="3181381"/>
            <a:ext cx="866341" cy="861460"/>
          </a:xfrm>
          <a:prstGeom prst="rect">
            <a:avLst/>
          </a:prstGeom>
          <a:ln>
            <a:noFill/>
          </a:ln>
          <a:extLst>
            <a:ext uri="{53640926-AAD7-44D8-BBD7-CCE9431645EC}">
              <a14:shadowObscured xmlns:a14="http://schemas.microsoft.com/office/drawing/2010/main"/>
            </a:ext>
          </a:extLst>
        </p:spPr>
      </p:pic>
      <p:pic>
        <p:nvPicPr>
          <p:cNvPr id="6" name="図 5"/>
          <p:cNvPicPr/>
          <p:nvPr/>
        </p:nvPicPr>
        <p:blipFill rotWithShape="1">
          <a:blip r:embed="rId3" cstate="print">
            <a:extLst>
              <a:ext uri="{28A0092B-C50C-407E-A947-70E740481C1C}">
                <a14:useLocalDpi xmlns:a14="http://schemas.microsoft.com/office/drawing/2010/main" val="0"/>
              </a:ext>
            </a:extLst>
          </a:blip>
          <a:srcRect l="5268" r="3032"/>
          <a:stretch/>
        </p:blipFill>
        <p:spPr bwMode="auto">
          <a:xfrm>
            <a:off x="768117" y="4358265"/>
            <a:ext cx="866341" cy="919211"/>
          </a:xfrm>
          <a:prstGeom prst="rect">
            <a:avLst/>
          </a:prstGeom>
          <a:ln>
            <a:noFill/>
          </a:ln>
          <a:extLst>
            <a:ext uri="{53640926-AAD7-44D8-BBD7-CCE9431645EC}">
              <a14:shadowObscured xmlns:a14="http://schemas.microsoft.com/office/drawing/2010/main"/>
            </a:ext>
          </a:extLst>
        </p:spPr>
      </p:pic>
      <p:pic>
        <p:nvPicPr>
          <p:cNvPr id="7" name="図 6"/>
          <p:cNvPicPr/>
          <p:nvPr/>
        </p:nvPicPr>
        <p:blipFill rotWithShape="1">
          <a:blip r:embed="rId4" cstate="print">
            <a:extLst>
              <a:ext uri="{28A0092B-C50C-407E-A947-70E740481C1C}">
                <a14:useLocalDpi xmlns:a14="http://schemas.microsoft.com/office/drawing/2010/main" val="0"/>
              </a:ext>
            </a:extLst>
          </a:blip>
          <a:srcRect l="9923" r="8252"/>
          <a:stretch/>
        </p:blipFill>
        <p:spPr bwMode="auto">
          <a:xfrm>
            <a:off x="3217838" y="4358265"/>
            <a:ext cx="599282" cy="728534"/>
          </a:xfrm>
          <a:prstGeom prst="rect">
            <a:avLst/>
          </a:prstGeom>
          <a:ln>
            <a:noFill/>
          </a:ln>
          <a:extLst>
            <a:ext uri="{53640926-AAD7-44D8-BBD7-CCE9431645EC}">
              <a14:shadowObscured xmlns:a14="http://schemas.microsoft.com/office/drawing/2010/main"/>
            </a:ext>
          </a:extLst>
        </p:spPr>
      </p:pic>
      <p:pic>
        <p:nvPicPr>
          <p:cNvPr id="12" name="図 11"/>
          <p:cNvPicPr>
            <a:picLocks noChangeAspect="1"/>
          </p:cNvPicPr>
          <p:nvPr/>
        </p:nvPicPr>
        <p:blipFill rotWithShape="1">
          <a:blip r:embed="rId5"/>
          <a:srcRect l="7695" t="15179" r="43497" b="9337"/>
          <a:stretch/>
        </p:blipFill>
        <p:spPr>
          <a:xfrm>
            <a:off x="5519904" y="3626235"/>
            <a:ext cx="3245477" cy="2572300"/>
          </a:xfrm>
          <a:prstGeom prst="rect">
            <a:avLst/>
          </a:prstGeom>
        </p:spPr>
      </p:pic>
      <p:sp>
        <p:nvSpPr>
          <p:cNvPr id="13" name="下矢印 12"/>
          <p:cNvSpPr/>
          <p:nvPr/>
        </p:nvSpPr>
        <p:spPr>
          <a:xfrm rot="5400000">
            <a:off x="4876872" y="4269744"/>
            <a:ext cx="341298" cy="522918"/>
          </a:xfrm>
          <a:prstGeom prst="downArrow">
            <a:avLst>
              <a:gd name="adj1" fmla="val 50000"/>
              <a:gd name="adj2" fmla="val 48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rot="5400000">
            <a:off x="2159847" y="4085582"/>
            <a:ext cx="335888" cy="499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605760" y="3121808"/>
            <a:ext cx="2065680" cy="307777"/>
          </a:xfrm>
          <a:prstGeom prst="rect">
            <a:avLst/>
          </a:prstGeom>
          <a:noFill/>
        </p:spPr>
        <p:txBody>
          <a:bodyPr wrap="square" rtlCol="0">
            <a:spAutoFit/>
          </a:bodyPr>
          <a:lstStyle/>
          <a:p>
            <a:r>
              <a:rPr lang="ja-JP" altLang="en-US" sz="1400" dirty="0"/>
              <a:t>リスニング</a:t>
            </a:r>
            <a:r>
              <a:rPr lang="ja-JP" altLang="en-US" sz="1400" dirty="0" smtClean="0"/>
              <a:t>問題の提供</a:t>
            </a:r>
            <a:endParaRPr lang="en-US" altLang="ja-JP" sz="1400" dirty="0"/>
          </a:p>
        </p:txBody>
      </p:sp>
      <p:pic>
        <p:nvPicPr>
          <p:cNvPr id="16" name="コンテンツ プレースホルダー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0152" y="3487594"/>
            <a:ext cx="754653" cy="754653"/>
          </a:xfrm>
          <a:prstGeom prst="rect">
            <a:avLst/>
          </a:prstGeom>
        </p:spPr>
      </p:pic>
      <p:sp>
        <p:nvSpPr>
          <p:cNvPr id="21" name="テキスト ボックス 20"/>
          <p:cNvSpPr txBox="1"/>
          <p:nvPr/>
        </p:nvSpPr>
        <p:spPr>
          <a:xfrm>
            <a:off x="237273" y="2773351"/>
            <a:ext cx="2571808" cy="307777"/>
          </a:xfrm>
          <a:prstGeom prst="rect">
            <a:avLst/>
          </a:prstGeom>
          <a:noFill/>
        </p:spPr>
        <p:txBody>
          <a:bodyPr wrap="square" rtlCol="0">
            <a:spAutoFit/>
          </a:bodyPr>
          <a:lstStyle/>
          <a:p>
            <a:r>
              <a:rPr lang="ja-JP" altLang="en-US" sz="1400" dirty="0" smtClean="0"/>
              <a:t>オープンキャンパス参加者</a:t>
            </a:r>
            <a:endParaRPr lang="en-US" altLang="ja-JP" sz="1400" dirty="0"/>
          </a:p>
        </p:txBody>
      </p:sp>
      <p:pic>
        <p:nvPicPr>
          <p:cNvPr id="22" name="図 21"/>
          <p:cNvPicPr>
            <a:picLocks noChangeAspect="1"/>
          </p:cNvPicPr>
          <p:nvPr/>
        </p:nvPicPr>
        <p:blipFill rotWithShape="1">
          <a:blip r:embed="rId7" cstate="print">
            <a:extLst>
              <a:ext uri="{28A0092B-C50C-407E-A947-70E740481C1C}">
                <a14:useLocalDpi xmlns:a14="http://schemas.microsoft.com/office/drawing/2010/main" val="0"/>
              </a:ext>
            </a:extLst>
          </a:blip>
          <a:srcRect l="27447" t="4653" r="1869" b="22106"/>
          <a:stretch/>
        </p:blipFill>
        <p:spPr>
          <a:xfrm>
            <a:off x="7190992" y="2580727"/>
            <a:ext cx="1574389" cy="892914"/>
          </a:xfrm>
          <a:prstGeom prst="rect">
            <a:avLst/>
          </a:prstGeom>
        </p:spPr>
      </p:pic>
      <p:pic>
        <p:nvPicPr>
          <p:cNvPr id="23" name="図 22"/>
          <p:cNvPicPr>
            <a:picLocks noChangeAspect="1"/>
          </p:cNvPicPr>
          <p:nvPr/>
        </p:nvPicPr>
        <p:blipFill rotWithShape="1">
          <a:blip r:embed="rId8">
            <a:extLst>
              <a:ext uri="{28A0092B-C50C-407E-A947-70E740481C1C}">
                <a14:useLocalDpi xmlns:a14="http://schemas.microsoft.com/office/drawing/2010/main" val="0"/>
              </a:ext>
            </a:extLst>
          </a:blip>
          <a:srcRect l="3014" r="2321"/>
          <a:stretch/>
        </p:blipFill>
        <p:spPr>
          <a:xfrm>
            <a:off x="4574914" y="856193"/>
            <a:ext cx="584240" cy="564587"/>
          </a:xfrm>
          <a:prstGeom prst="rect">
            <a:avLst/>
          </a:prstGeom>
        </p:spPr>
      </p:pic>
      <p:sp>
        <p:nvSpPr>
          <p:cNvPr id="24" name="テキスト ボックス 23"/>
          <p:cNvSpPr txBox="1"/>
          <p:nvPr/>
        </p:nvSpPr>
        <p:spPr>
          <a:xfrm>
            <a:off x="4867034" y="2408970"/>
            <a:ext cx="883893" cy="461665"/>
          </a:xfrm>
          <a:prstGeom prst="rect">
            <a:avLst/>
          </a:prstGeom>
          <a:noFill/>
        </p:spPr>
        <p:txBody>
          <a:bodyPr wrap="square" rtlCol="0">
            <a:spAutoFit/>
          </a:bodyPr>
          <a:lstStyle/>
          <a:p>
            <a:r>
              <a:rPr kumimoji="1" lang="ja-JP" altLang="en-US" sz="2400" dirty="0" smtClean="0"/>
              <a:t>♪♪</a:t>
            </a:r>
            <a:endParaRPr kumimoji="1" lang="ja-JP" altLang="en-US" sz="2400" dirty="0"/>
          </a:p>
        </p:txBody>
      </p:sp>
      <p:sp>
        <p:nvSpPr>
          <p:cNvPr id="25" name="下矢印 24"/>
          <p:cNvSpPr/>
          <p:nvPr/>
        </p:nvSpPr>
        <p:spPr>
          <a:xfrm rot="2997856">
            <a:off x="4882416" y="3607896"/>
            <a:ext cx="335888" cy="499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3243" y="1857982"/>
            <a:ext cx="703726" cy="703726"/>
          </a:xfrm>
          <a:prstGeom prst="rect">
            <a:avLst/>
          </a:prstGeom>
        </p:spPr>
      </p:pic>
      <p:pic>
        <p:nvPicPr>
          <p:cNvPr id="28" name="図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71648" y="1836973"/>
            <a:ext cx="732820" cy="743754"/>
          </a:xfrm>
          <a:prstGeom prst="rect">
            <a:avLst/>
          </a:prstGeom>
        </p:spPr>
      </p:pic>
      <p:sp>
        <p:nvSpPr>
          <p:cNvPr id="29" name="テキスト ボックス 28"/>
          <p:cNvSpPr txBox="1"/>
          <p:nvPr/>
        </p:nvSpPr>
        <p:spPr>
          <a:xfrm>
            <a:off x="4671440" y="1066016"/>
            <a:ext cx="1256835"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2" name="角丸四角形吹き出し 1"/>
          <p:cNvSpPr/>
          <p:nvPr/>
        </p:nvSpPr>
        <p:spPr>
          <a:xfrm>
            <a:off x="1847177" y="1796695"/>
            <a:ext cx="758583" cy="464404"/>
          </a:xfrm>
          <a:prstGeom prst="wedgeRoundRectCallout">
            <a:avLst>
              <a:gd name="adj1" fmla="val 65996"/>
              <a:gd name="adj2" fmla="val 253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t>
            </a:r>
            <a:r>
              <a:rPr lang="en-US" altLang="ja-JP" dirty="0">
                <a:solidFill>
                  <a:schemeClr val="tx1"/>
                </a:solidFill>
              </a:rPr>
              <a:t>―</a:t>
            </a:r>
            <a:endParaRPr kumimoji="1" lang="ja-JP" altLang="en-US" dirty="0">
              <a:solidFill>
                <a:schemeClr val="tx1"/>
              </a:solidFill>
            </a:endParaRPr>
          </a:p>
        </p:txBody>
      </p:sp>
      <p:sp>
        <p:nvSpPr>
          <p:cNvPr id="30" name="テキスト ボックス 29"/>
          <p:cNvSpPr txBox="1"/>
          <p:nvPr/>
        </p:nvSpPr>
        <p:spPr>
          <a:xfrm>
            <a:off x="1598050" y="1488918"/>
            <a:ext cx="1619788" cy="307777"/>
          </a:xfrm>
          <a:prstGeom prst="rect">
            <a:avLst/>
          </a:prstGeom>
          <a:noFill/>
        </p:spPr>
        <p:txBody>
          <a:bodyPr wrap="square" rtlCol="0">
            <a:spAutoFit/>
          </a:bodyPr>
          <a:lstStyle/>
          <a:p>
            <a:r>
              <a:rPr lang="en-US" altLang="ja-JP" sz="1400" dirty="0" smtClean="0"/>
              <a:t>Local</a:t>
            </a:r>
            <a:r>
              <a:rPr lang="ja-JP" altLang="en-US" sz="1400" dirty="0"/>
              <a:t> </a:t>
            </a:r>
            <a:r>
              <a:rPr lang="en-US" altLang="ja-JP" sz="1400" dirty="0" smtClean="0"/>
              <a:t>pronunciation</a:t>
            </a:r>
            <a:endParaRPr lang="en-US" altLang="ja-JP" sz="1400" dirty="0"/>
          </a:p>
        </p:txBody>
      </p:sp>
    </p:spTree>
    <p:extLst>
      <p:ext uri="{BB962C8B-B14F-4D97-AF65-F5344CB8AC3E}">
        <p14:creationId xmlns:p14="http://schemas.microsoft.com/office/powerpoint/2010/main" val="819824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94567"/>
            <a:ext cx="6347713" cy="846221"/>
          </a:xfrm>
        </p:spPr>
        <p:txBody>
          <a:bodyPr/>
          <a:lstStyle/>
          <a:p>
            <a:r>
              <a:rPr kumimoji="1" lang="ja-JP" altLang="en-US" sz="4400" b="1" dirty="0" smtClean="0"/>
              <a:t>関連</a:t>
            </a:r>
            <a:r>
              <a:rPr lang="ja-JP" altLang="en-US" sz="4400" b="1" dirty="0"/>
              <a:t>研究</a:t>
            </a:r>
            <a:endParaRPr kumimoji="1" lang="ja-JP" altLang="en-US" sz="2400" b="1" dirty="0"/>
          </a:p>
        </p:txBody>
      </p:sp>
      <p:sp>
        <p:nvSpPr>
          <p:cNvPr id="3" name="コンテンツ プレースホルダー 2"/>
          <p:cNvSpPr>
            <a:spLocks noGrp="1"/>
          </p:cNvSpPr>
          <p:nvPr>
            <p:ph idx="1"/>
          </p:nvPr>
        </p:nvSpPr>
        <p:spPr>
          <a:xfrm>
            <a:off x="761769" y="1740788"/>
            <a:ext cx="7954442" cy="4457789"/>
          </a:xfrm>
        </p:spPr>
        <p:txBody>
          <a:bodyPr>
            <a:normAutofit/>
          </a:bodyPr>
          <a:lstStyle/>
          <a:p>
            <a:pPr marL="0" indent="0">
              <a:buNone/>
            </a:pPr>
            <a:r>
              <a:rPr lang="en-US" altLang="ja-JP" sz="1400" b="1" dirty="0" smtClean="0"/>
              <a:t>【</a:t>
            </a:r>
            <a:r>
              <a:rPr lang="ja-JP" altLang="en-US" sz="1400" b="1" dirty="0" smtClean="0"/>
              <a:t>英語音声の聞き取りについて</a:t>
            </a:r>
            <a:r>
              <a:rPr lang="en-US" altLang="ja-JP" sz="1400" b="1" dirty="0" smtClean="0"/>
              <a:t>】</a:t>
            </a:r>
          </a:p>
          <a:p>
            <a:r>
              <a:rPr lang="ja-JP" altLang="en-US" sz="1400" dirty="0" smtClean="0"/>
              <a:t>「</a:t>
            </a:r>
            <a:r>
              <a:rPr lang="ja-JP" altLang="en-US" sz="1400" dirty="0"/>
              <a:t>異文化コミュニケーションのための日本人に聞き取りやすい英語音声の研究</a:t>
            </a:r>
            <a:r>
              <a:rPr lang="ja-JP" altLang="en-US" dirty="0" smtClean="0"/>
              <a:t>」</a:t>
            </a:r>
            <a:r>
              <a:rPr lang="ja-JP" altLang="en-US" sz="1800" dirty="0"/>
              <a:t>　</a:t>
            </a:r>
            <a:r>
              <a:rPr lang="ja-JP" altLang="en-US" sz="1200" dirty="0" smtClean="0"/>
              <a:t>　　　　　　　　　　　　　　　　　　　　　</a:t>
            </a:r>
            <a:r>
              <a:rPr lang="ja-JP" altLang="en-US" sz="1100" dirty="0" smtClean="0"/>
              <a:t>（</a:t>
            </a:r>
            <a:r>
              <a:rPr lang="ja-JP" altLang="en-US" sz="1100" dirty="0"/>
              <a:t>著者：喜多，　収録刊行物：情報処理学会研究報告マルチメディア通信と分散処理（</a:t>
            </a:r>
            <a:r>
              <a:rPr lang="en-US" altLang="ja-JP" sz="1100" dirty="0"/>
              <a:t>DPS</a:t>
            </a:r>
            <a:r>
              <a:rPr lang="ja-JP" altLang="en-US" sz="1100" dirty="0"/>
              <a:t>） </a:t>
            </a:r>
            <a:r>
              <a:rPr lang="en-US" altLang="ja-JP" sz="1100" dirty="0"/>
              <a:t>2007(91(2007-DPS-132</a:t>
            </a:r>
            <a:r>
              <a:rPr lang="en-US" altLang="ja-JP" sz="1100" dirty="0" smtClean="0"/>
              <a:t>))</a:t>
            </a:r>
            <a:r>
              <a:rPr lang="ja-JP" altLang="en-US" sz="1100" dirty="0" smtClean="0"/>
              <a:t>）</a:t>
            </a:r>
            <a:endParaRPr lang="en-US" altLang="ja-JP" sz="1200" dirty="0" smtClean="0"/>
          </a:p>
          <a:p>
            <a:pPr lvl="1"/>
            <a:r>
              <a:rPr lang="ja-JP" altLang="en-US" sz="1000" dirty="0" smtClean="0"/>
              <a:t>日本語と英語では，単語中の音節数やリズムといった音響的違いが，音声の聞き取りを難しくしているという考察．</a:t>
            </a:r>
            <a:endParaRPr lang="en-US" altLang="ja-JP" sz="1000" dirty="0" smtClean="0"/>
          </a:p>
          <a:p>
            <a:r>
              <a:rPr lang="ja-JP" altLang="en-US" sz="1400" dirty="0"/>
              <a:t>「会話文と説明文における単語認知の差異とリスニングスピードに関する</a:t>
            </a:r>
            <a:r>
              <a:rPr lang="ja-JP" altLang="en-US" sz="1400" dirty="0" smtClean="0"/>
              <a:t>考察」</a:t>
            </a:r>
            <a:r>
              <a:rPr lang="ja-JP" altLang="en-US" sz="1400" dirty="0"/>
              <a:t>　</a:t>
            </a:r>
            <a:r>
              <a:rPr lang="ja-JP" altLang="en-US" sz="1200" dirty="0" smtClean="0"/>
              <a:t>　　　　　　　　　　　　　　　　　　</a:t>
            </a:r>
            <a:r>
              <a:rPr lang="ja-JP" altLang="en-US" sz="1100" dirty="0" smtClean="0"/>
              <a:t>（</a:t>
            </a:r>
            <a:r>
              <a:rPr lang="ja-JP" altLang="en-US" sz="1100" dirty="0"/>
              <a:t>著者</a:t>
            </a:r>
            <a:r>
              <a:rPr lang="ja-JP" altLang="en-US" sz="1100" dirty="0" smtClean="0"/>
              <a:t>：米崎 啓和、　収録刊行物</a:t>
            </a:r>
            <a:r>
              <a:rPr lang="ja-JP" altLang="en-US" sz="1100" dirty="0" smtClean="0">
                <a:latin typeface="+mn-ea"/>
              </a:rPr>
              <a:t>：</a:t>
            </a:r>
            <a:r>
              <a:rPr lang="zh-TW" altLang="en-US" sz="1100" dirty="0">
                <a:latin typeface="メイリオ" panose="020B0604030504040204" pitchFamily="50" charset="-128"/>
                <a:ea typeface="メイリオ" panose="020B0604030504040204" pitchFamily="50" charset="-128"/>
              </a:rPr>
              <a:t>鳴門英語研究 </a:t>
            </a:r>
            <a:r>
              <a:rPr lang="en-US" altLang="zh-TW" sz="1100" dirty="0">
                <a:latin typeface="メイリオ" panose="020B0604030504040204" pitchFamily="50" charset="-128"/>
                <a:ea typeface="メイリオ" panose="020B0604030504040204" pitchFamily="50" charset="-128"/>
              </a:rPr>
              <a:t>26, 145-160, </a:t>
            </a:r>
            <a:r>
              <a:rPr lang="en-US" altLang="zh-TW" sz="1100" dirty="0" smtClean="0">
                <a:latin typeface="メイリオ" panose="020B0604030504040204" pitchFamily="50" charset="-128"/>
                <a:ea typeface="メイリオ" panose="020B0604030504040204" pitchFamily="50" charset="-128"/>
              </a:rPr>
              <a:t>2016-01-31</a:t>
            </a:r>
            <a:r>
              <a:rPr lang="ja-JP" altLang="en-US" sz="1100" dirty="0" smtClean="0"/>
              <a:t>）</a:t>
            </a:r>
            <a:endParaRPr lang="en-US" altLang="ja-JP" sz="1100" dirty="0" smtClean="0"/>
          </a:p>
          <a:p>
            <a:pPr lvl="1"/>
            <a:r>
              <a:rPr lang="ja-JP" altLang="en-US" sz="1050" dirty="0"/>
              <a:t>英語リスニングにおいて，</a:t>
            </a:r>
            <a:r>
              <a:rPr lang="ja-JP" altLang="en-US" sz="1050" dirty="0" smtClean="0"/>
              <a:t>強音節の</a:t>
            </a:r>
            <a:r>
              <a:rPr lang="ja-JP" altLang="en-US" sz="1050" dirty="0"/>
              <a:t>数が少なく</a:t>
            </a:r>
            <a:r>
              <a:rPr lang="ja-JP" altLang="en-US" sz="1050" dirty="0" smtClean="0"/>
              <a:t>弱音節の</a:t>
            </a:r>
            <a:r>
              <a:rPr lang="ja-JP" altLang="en-US" sz="1050" dirty="0"/>
              <a:t>数が多いほうが，聞き取りの難易度が高いという考察</a:t>
            </a:r>
            <a:r>
              <a:rPr lang="ja-JP" altLang="en-US" sz="1050" dirty="0" smtClean="0"/>
              <a:t>．　　　</a:t>
            </a:r>
            <a:endParaRPr lang="en-US" altLang="ja-JP" sz="1400" dirty="0" smtClean="0"/>
          </a:p>
          <a:p>
            <a:pPr marL="201168" lvl="1" indent="0">
              <a:buNone/>
            </a:pPr>
            <a:r>
              <a:rPr lang="ja-JP" altLang="en-US" sz="1400" dirty="0"/>
              <a:t>「</a:t>
            </a:r>
            <a:r>
              <a:rPr lang="ja-JP" altLang="en-US" sz="1400" dirty="0" smtClean="0"/>
              <a:t>英語</a:t>
            </a:r>
            <a:r>
              <a:rPr lang="ja-JP" altLang="en-US" sz="1400" dirty="0"/>
              <a:t>の聞き取りに見られる傾向と習熟度に関する</a:t>
            </a:r>
            <a:r>
              <a:rPr lang="ja-JP" altLang="en-US" sz="1400" dirty="0" smtClean="0"/>
              <a:t>一考察」</a:t>
            </a:r>
            <a:r>
              <a:rPr lang="ja-JP" altLang="en-US" sz="900" dirty="0" smtClean="0"/>
              <a:t>　　　　</a:t>
            </a:r>
            <a:r>
              <a:rPr lang="ja-JP" altLang="en-US" sz="600" dirty="0" smtClean="0"/>
              <a:t>　　</a:t>
            </a:r>
            <a:r>
              <a:rPr lang="ja-JP" altLang="en-US" sz="700" dirty="0" smtClean="0"/>
              <a:t>　　　　　　　　　　　　　　　　　　　　　　　　　　　　　　　　　　　　　　　　　　　　　　　　　　　　　　　　　　　　　　　　　　　　　　</a:t>
            </a:r>
            <a:r>
              <a:rPr lang="ja-JP" altLang="en-US" sz="1000" dirty="0" smtClean="0"/>
              <a:t>（</a:t>
            </a:r>
            <a:r>
              <a:rPr lang="ja-JP" altLang="en-US" sz="1000" dirty="0"/>
              <a:t>著者：數</a:t>
            </a:r>
            <a:r>
              <a:rPr lang="ja-JP" altLang="en-US" sz="1000" dirty="0" smtClean="0"/>
              <a:t>見，</a:t>
            </a:r>
            <a:r>
              <a:rPr lang="ja-JP" altLang="en-US" sz="1000" dirty="0"/>
              <a:t>　収録刊行物：外国語教育フォーラム </a:t>
            </a:r>
            <a:r>
              <a:rPr lang="en-US" altLang="ja-JP" sz="1000" dirty="0"/>
              <a:t>8, 91-99, </a:t>
            </a:r>
            <a:r>
              <a:rPr lang="en-US" altLang="ja-JP" sz="1000" dirty="0" smtClean="0"/>
              <a:t>2014-03</a:t>
            </a:r>
            <a:r>
              <a:rPr lang="ja-JP" altLang="en-US" sz="1000" dirty="0" smtClean="0"/>
              <a:t>）</a:t>
            </a:r>
            <a:endParaRPr lang="en-US" altLang="ja-JP" sz="700" dirty="0" smtClean="0"/>
          </a:p>
          <a:p>
            <a:pPr lvl="1"/>
            <a:r>
              <a:rPr lang="ja-JP" altLang="en-US" sz="1000" dirty="0"/>
              <a:t>文中</a:t>
            </a:r>
            <a:r>
              <a:rPr lang="ja-JP" altLang="en-US" sz="1000" dirty="0" smtClean="0"/>
              <a:t>の弱い部分（機能語や弱音節）の聞き取りが，内容全体の理解に連動しているという考察．</a:t>
            </a:r>
            <a:endParaRPr lang="en-US" altLang="ja-JP" sz="1000" dirty="0" smtClean="0"/>
          </a:p>
          <a:p>
            <a:pPr marL="0" indent="0">
              <a:buNone/>
            </a:pPr>
            <a:r>
              <a:rPr lang="en-US" altLang="ja-JP" sz="1400" b="1" dirty="0" smtClean="0"/>
              <a:t>【E-Learning</a:t>
            </a:r>
            <a:r>
              <a:rPr lang="ja-JP" altLang="en-US" sz="1400" b="1" dirty="0"/>
              <a:t>英語学習</a:t>
            </a:r>
            <a:r>
              <a:rPr lang="en-US" altLang="ja-JP" sz="1400" b="1" dirty="0"/>
              <a:t>】</a:t>
            </a:r>
          </a:p>
          <a:p>
            <a:pPr marL="0" indent="0">
              <a:buNone/>
            </a:pPr>
            <a:r>
              <a:rPr lang="ja-JP" altLang="en-US" sz="1400" dirty="0"/>
              <a:t>「</a:t>
            </a:r>
            <a:r>
              <a:rPr lang="ja-JP" altLang="ja-JP" sz="1400" dirty="0"/>
              <a:t>聞き取り箇所の正答率集計機能を備えた英語リスニング学習支援システム </a:t>
            </a:r>
            <a:r>
              <a:rPr lang="ja-JP" altLang="en-US" sz="1400" dirty="0"/>
              <a:t>」</a:t>
            </a:r>
            <a:r>
              <a:rPr lang="ja-JP" altLang="en-US" sz="1600" dirty="0"/>
              <a:t>　　　　　　　　　　　　</a:t>
            </a:r>
            <a:r>
              <a:rPr lang="ja-JP" altLang="en-US" sz="1600" dirty="0" smtClean="0"/>
              <a:t>　　　　　</a:t>
            </a:r>
            <a:r>
              <a:rPr lang="ja-JP" altLang="en-US" sz="1600" dirty="0"/>
              <a:t>　　</a:t>
            </a:r>
            <a:r>
              <a:rPr lang="ja-JP" altLang="en-US" sz="1100" dirty="0"/>
              <a:t>（著者：</a:t>
            </a:r>
            <a:r>
              <a:rPr lang="ja-JP" altLang="ja-JP" sz="1100" dirty="0"/>
              <a:t>栗原 準</a:t>
            </a:r>
            <a:r>
              <a:rPr lang="en-US" altLang="ja-JP" sz="1100" dirty="0"/>
              <a:t>, </a:t>
            </a:r>
            <a:r>
              <a:rPr lang="ja-JP" altLang="ja-JP" sz="1100" dirty="0"/>
              <a:t>石川 俊明</a:t>
            </a:r>
            <a:r>
              <a:rPr lang="en-US" altLang="ja-JP" sz="1100" dirty="0"/>
              <a:t>, </a:t>
            </a:r>
            <a:r>
              <a:rPr lang="ja-JP" altLang="ja-JP" sz="1100" dirty="0"/>
              <a:t>上村 航平</a:t>
            </a:r>
            <a:r>
              <a:rPr lang="en-US" altLang="ja-JP" sz="1100" dirty="0"/>
              <a:t>, </a:t>
            </a:r>
            <a:r>
              <a:rPr lang="ja-JP" altLang="ja-JP" sz="1100" dirty="0"/>
              <a:t>笠井 貴之</a:t>
            </a:r>
            <a:r>
              <a:rPr lang="en-US" altLang="ja-JP" sz="1100" dirty="0"/>
              <a:t>, </a:t>
            </a:r>
            <a:r>
              <a:rPr lang="ja-JP" altLang="ja-JP" sz="1100" dirty="0"/>
              <a:t>鷹野 孝典</a:t>
            </a:r>
            <a:r>
              <a:rPr lang="ja-JP" altLang="en-US" sz="1100" dirty="0"/>
              <a:t>）</a:t>
            </a:r>
            <a:endParaRPr lang="ja-JP" altLang="ja-JP" sz="1100" dirty="0"/>
          </a:p>
          <a:p>
            <a:pPr marL="0" indent="0">
              <a:buNone/>
            </a:pPr>
            <a:r>
              <a:rPr lang="en-US" altLang="ja-JP" sz="1400" b="1" dirty="0"/>
              <a:t>【</a:t>
            </a:r>
            <a:r>
              <a:rPr lang="ja-JP" altLang="en-US" sz="1400" b="1" dirty="0"/>
              <a:t>英語リスニング学習における学習意欲の向上</a:t>
            </a:r>
            <a:r>
              <a:rPr lang="en-US" altLang="ja-JP" sz="1400" b="1" dirty="0"/>
              <a:t>】</a:t>
            </a:r>
          </a:p>
          <a:p>
            <a:pPr marL="0" indent="0">
              <a:buNone/>
            </a:pPr>
            <a:r>
              <a:rPr lang="ja-JP" altLang="en-US" sz="1400" dirty="0"/>
              <a:t>「英語が好きでない学習者の動機づけをめざす協働学習の試み」　　</a:t>
            </a:r>
            <a:r>
              <a:rPr lang="ja-JP" altLang="en-US" sz="1600" dirty="0"/>
              <a:t>　　　　　　　　　　　　　　　</a:t>
            </a:r>
            <a:r>
              <a:rPr lang="ja-JP" altLang="en-US" sz="1600" dirty="0" smtClean="0"/>
              <a:t>　　　　　　</a:t>
            </a:r>
            <a:r>
              <a:rPr lang="ja-JP" altLang="en-US" sz="1600" dirty="0"/>
              <a:t>　　</a:t>
            </a:r>
            <a:r>
              <a:rPr lang="ja-JP" altLang="en-US" sz="1100" dirty="0"/>
              <a:t>（著者：津田 ひろみ，収録刊行物：実践女子大学</a:t>
            </a:r>
            <a:r>
              <a:rPr lang="en-US" altLang="ja-JP" sz="1100" dirty="0"/>
              <a:t>CLEIP</a:t>
            </a:r>
            <a:r>
              <a:rPr lang="ja-JP" altLang="en-US" sz="1100" dirty="0"/>
              <a:t>ジャーナル </a:t>
            </a:r>
            <a:r>
              <a:rPr lang="en-US" altLang="ja-JP" sz="1100" dirty="0"/>
              <a:t>= </a:t>
            </a:r>
            <a:r>
              <a:rPr lang="en-US" altLang="ja-JP" sz="1100" dirty="0" err="1"/>
              <a:t>issen</a:t>
            </a:r>
            <a:r>
              <a:rPr lang="en-US" altLang="ja-JP" sz="1100" dirty="0"/>
              <a:t> Women‘s University CLEIP Journal 3, 63-77, 2017-03-06</a:t>
            </a:r>
            <a:r>
              <a:rPr lang="ja-JP" altLang="en-US" sz="1100" dirty="0" smtClean="0"/>
              <a:t>）</a:t>
            </a:r>
            <a:endParaRPr lang="en-US" altLang="ja-JP" sz="1100" b="1" dirty="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4350" y="930827"/>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4</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8011" y="2573127"/>
            <a:ext cx="687388" cy="687388"/>
          </a:xfrm>
          <a:prstGeom prst="rect">
            <a:avLst/>
          </a:prstGeom>
        </p:spPr>
      </p:pic>
      <p:sp>
        <p:nvSpPr>
          <p:cNvPr id="6" name="テキスト ボックス 5"/>
          <p:cNvSpPr txBox="1"/>
          <p:nvPr/>
        </p:nvSpPr>
        <p:spPr>
          <a:xfrm>
            <a:off x="2696345" y="3279137"/>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6496291" y="2295313"/>
            <a:ext cx="1001789" cy="968089"/>
          </a:xfrm>
          <a:prstGeom prst="rect">
            <a:avLst/>
          </a:prstGeom>
        </p:spPr>
      </p:pic>
      <p:sp>
        <p:nvSpPr>
          <p:cNvPr id="10" name="テキスト ボックス 9"/>
          <p:cNvSpPr txBox="1"/>
          <p:nvPr/>
        </p:nvSpPr>
        <p:spPr>
          <a:xfrm>
            <a:off x="5707861" y="5146027"/>
            <a:ext cx="775607"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 name="テキスト ボックス 10"/>
          <p:cNvSpPr txBox="1"/>
          <p:nvPr/>
        </p:nvSpPr>
        <p:spPr>
          <a:xfrm>
            <a:off x="5720684" y="2776107"/>
            <a:ext cx="775607" cy="369332"/>
          </a:xfrm>
          <a:prstGeom prst="rect">
            <a:avLst/>
          </a:prstGeom>
          <a:noFill/>
        </p:spPr>
        <p:txBody>
          <a:bodyPr wrap="square" rtlCol="0">
            <a:spAutoFit/>
          </a:bodyPr>
          <a:lstStyle/>
          <a:p>
            <a:r>
              <a:rPr kumimoji="1" lang="ja-JP" altLang="en-US" dirty="0" smtClean="0"/>
              <a:t>♪♪</a:t>
            </a:r>
            <a:endParaRPr kumimoji="1" lang="ja-JP" altLang="en-US" dirty="0"/>
          </a:p>
        </p:txBody>
      </p:sp>
      <p:pic>
        <p:nvPicPr>
          <p:cNvPr id="12" name="図 11"/>
          <p:cNvPicPr>
            <a:picLocks noChangeAspect="1"/>
          </p:cNvPicPr>
          <p:nvPr/>
        </p:nvPicPr>
        <p:blipFill rotWithShape="1">
          <a:blip r:embed="rId5">
            <a:extLst>
              <a:ext uri="{28A0092B-C50C-407E-A947-70E740481C1C}">
                <a14:useLocalDpi xmlns:a14="http://schemas.microsoft.com/office/drawing/2010/main" val="0"/>
              </a:ext>
            </a:extLst>
          </a:blip>
          <a:srcRect l="3061" r="2899"/>
          <a:stretch/>
        </p:blipFill>
        <p:spPr>
          <a:xfrm>
            <a:off x="3211051" y="4962196"/>
            <a:ext cx="661308" cy="703228"/>
          </a:xfrm>
          <a:prstGeom prst="rect">
            <a:avLst/>
          </a:prstGeom>
        </p:spPr>
      </p:pic>
      <p:sp>
        <p:nvSpPr>
          <p:cNvPr id="14" name="テキスト ボックス 13"/>
          <p:cNvSpPr txBox="1"/>
          <p:nvPr/>
        </p:nvSpPr>
        <p:spPr>
          <a:xfrm>
            <a:off x="2725122" y="5702283"/>
            <a:ext cx="1724297" cy="523220"/>
          </a:xfrm>
          <a:prstGeom prst="rect">
            <a:avLst/>
          </a:prstGeom>
          <a:noFill/>
        </p:spPr>
        <p:txBody>
          <a:bodyPr wrap="square" rtlCol="0">
            <a:spAutoFit/>
          </a:bodyPr>
          <a:lstStyle/>
          <a:p>
            <a:r>
              <a:rPr lang="ja-JP" altLang="en-US" sz="1400" dirty="0" smtClean="0"/>
              <a:t>英語リスニングを修学している人</a:t>
            </a:r>
            <a:endParaRPr kumimoji="1" lang="ja-JP" altLang="en-US" sz="1400" dirty="0"/>
          </a:p>
        </p:txBody>
      </p:sp>
      <p:sp>
        <p:nvSpPr>
          <p:cNvPr id="15" name="テキスト ボックス 14"/>
          <p:cNvSpPr txBox="1"/>
          <p:nvPr/>
        </p:nvSpPr>
        <p:spPr>
          <a:xfrm>
            <a:off x="6031550" y="5774586"/>
            <a:ext cx="2450802" cy="523220"/>
          </a:xfrm>
          <a:prstGeom prst="rect">
            <a:avLst/>
          </a:prstGeom>
          <a:noFill/>
        </p:spPr>
        <p:txBody>
          <a:bodyPr wrap="square" rtlCol="0">
            <a:spAutoFit/>
          </a:bodyPr>
          <a:lstStyle/>
          <a:p>
            <a:r>
              <a:rPr lang="ja-JP" altLang="en-US" sz="1400" dirty="0" smtClean="0"/>
              <a:t>あまり慣れ親しんでいない発音</a:t>
            </a:r>
            <a:r>
              <a:rPr lang="en-US" altLang="ja-JP" sz="1400" dirty="0" smtClean="0"/>
              <a:t>(</a:t>
            </a:r>
            <a:r>
              <a:rPr lang="ja-JP" altLang="en-US" sz="1400" dirty="0" smtClean="0"/>
              <a:t>地域発音</a:t>
            </a:r>
            <a:r>
              <a:rPr lang="en-US" altLang="ja-JP" sz="1400" dirty="0" smtClean="0"/>
              <a:t>)</a:t>
            </a:r>
            <a:r>
              <a:rPr lang="ja-JP" altLang="en-US" sz="1400" dirty="0" smtClean="0"/>
              <a:t>による音声</a:t>
            </a:r>
            <a:endParaRPr kumimoji="1" lang="ja-JP" altLang="en-US" sz="1400" dirty="0"/>
          </a:p>
        </p:txBody>
      </p:sp>
      <p:sp>
        <p:nvSpPr>
          <p:cNvPr id="16" name="テキスト ボックス 15"/>
          <p:cNvSpPr txBox="1"/>
          <p:nvPr/>
        </p:nvSpPr>
        <p:spPr>
          <a:xfrm>
            <a:off x="5860472" y="3307419"/>
            <a:ext cx="2385170" cy="738664"/>
          </a:xfrm>
          <a:prstGeom prst="rect">
            <a:avLst/>
          </a:prstGeom>
          <a:noFill/>
        </p:spPr>
        <p:txBody>
          <a:bodyPr wrap="square" rtlCol="0">
            <a:spAutoFit/>
          </a:bodyPr>
          <a:lstStyle/>
          <a:p>
            <a:r>
              <a:rPr lang="ja-JP" altLang="en-US" sz="1400" dirty="0" smtClean="0"/>
              <a:t>通常の英語リスニング学習で用いられている</a:t>
            </a:r>
            <a:r>
              <a:rPr lang="en-US" altLang="ja-JP" sz="1400" dirty="0" smtClean="0"/>
              <a:t>(</a:t>
            </a:r>
            <a:r>
              <a:rPr lang="ja-JP" altLang="en-US" sz="1400" dirty="0" smtClean="0"/>
              <a:t>地域発音を考慮しない）音声</a:t>
            </a:r>
            <a:endParaRPr kumimoji="1" lang="ja-JP" altLang="en-US" sz="1400" dirty="0"/>
          </a:p>
        </p:txBody>
      </p:sp>
      <p:sp>
        <p:nvSpPr>
          <p:cNvPr id="20" name="円形吹き出し 19"/>
          <p:cNvSpPr/>
          <p:nvPr/>
        </p:nvSpPr>
        <p:spPr>
          <a:xfrm>
            <a:off x="1549613" y="2314468"/>
            <a:ext cx="1571461" cy="773271"/>
          </a:xfrm>
          <a:prstGeom prst="wedgeEllipseCallout">
            <a:avLst>
              <a:gd name="adj1" fmla="val 58087"/>
              <a:gd name="adj2" fmla="val 170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聞き取れないな</a:t>
            </a:r>
            <a:r>
              <a:rPr lang="ja-JP" altLang="en-US" sz="1400" dirty="0" smtClean="0">
                <a:solidFill>
                  <a:schemeClr val="tx1"/>
                </a:solidFill>
              </a:rPr>
              <a:t>・</a:t>
            </a:r>
            <a:r>
              <a:rPr lang="ja-JP" altLang="en-US" sz="1400" dirty="0">
                <a:solidFill>
                  <a:schemeClr val="tx1"/>
                </a:solidFill>
              </a:rPr>
              <a:t>・</a:t>
            </a:r>
            <a:endParaRPr kumimoji="1" lang="ja-JP" altLang="en-US" sz="1400" dirty="0">
              <a:solidFill>
                <a:schemeClr val="tx1"/>
              </a:solidFill>
            </a:endParaRPr>
          </a:p>
        </p:txBody>
      </p:sp>
      <p:pic>
        <p:nvPicPr>
          <p:cNvPr id="21" name="図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442" y="4968984"/>
            <a:ext cx="749209" cy="749209"/>
          </a:xfrm>
          <a:prstGeom prst="rect">
            <a:avLst/>
          </a:prstGeom>
        </p:spPr>
      </p:pic>
      <p:pic>
        <p:nvPicPr>
          <p:cNvPr id="22" name="図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4709" y="5000290"/>
            <a:ext cx="691673" cy="701993"/>
          </a:xfrm>
          <a:prstGeom prst="rect">
            <a:avLst/>
          </a:prstGeom>
        </p:spPr>
      </p:pic>
      <p:sp>
        <p:nvSpPr>
          <p:cNvPr id="23" name="円形吹き出し 22"/>
          <p:cNvSpPr/>
          <p:nvPr/>
        </p:nvSpPr>
        <p:spPr>
          <a:xfrm>
            <a:off x="1072422" y="4648802"/>
            <a:ext cx="2059289" cy="792979"/>
          </a:xfrm>
          <a:prstGeom prst="wedgeEllipseCallout">
            <a:avLst>
              <a:gd name="adj1" fmla="val 55870"/>
              <a:gd name="adj2" fmla="val 223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聞き取れない時もあるな・・</a:t>
            </a:r>
            <a:endParaRPr kumimoji="1" lang="ja-JP" altLang="en-US" sz="1400" dirty="0">
              <a:solidFill>
                <a:schemeClr val="tx1"/>
              </a:solidFill>
            </a:endParaRPr>
          </a:p>
        </p:txBody>
      </p:sp>
      <p:sp>
        <p:nvSpPr>
          <p:cNvPr id="26" name="テキスト ボックス 25"/>
          <p:cNvSpPr txBox="1"/>
          <p:nvPr/>
        </p:nvSpPr>
        <p:spPr>
          <a:xfrm>
            <a:off x="1318666" y="1827401"/>
            <a:ext cx="2526808" cy="369332"/>
          </a:xfrm>
          <a:prstGeom prst="rect">
            <a:avLst/>
          </a:prstGeom>
          <a:noFill/>
          <a:ln>
            <a:solidFill>
              <a:schemeClr val="accent1"/>
            </a:solidFill>
          </a:ln>
        </p:spPr>
        <p:txBody>
          <a:bodyPr wrap="square" rtlCol="0">
            <a:spAutoFit/>
          </a:bodyPr>
          <a:lstStyle/>
          <a:p>
            <a:r>
              <a:rPr kumimoji="1" lang="ja-JP" altLang="en-US" b="1" dirty="0" smtClean="0"/>
              <a:t>苦手意識の発生・助長</a:t>
            </a:r>
            <a:endParaRPr kumimoji="1" lang="ja-JP" altLang="en-US" b="1" dirty="0"/>
          </a:p>
        </p:txBody>
      </p:sp>
      <p:sp>
        <p:nvSpPr>
          <p:cNvPr id="27" name="テキスト ボックス 26"/>
          <p:cNvSpPr txBox="1"/>
          <p:nvPr/>
        </p:nvSpPr>
        <p:spPr>
          <a:xfrm>
            <a:off x="1204391" y="4149219"/>
            <a:ext cx="2755357" cy="369332"/>
          </a:xfrm>
          <a:prstGeom prst="rect">
            <a:avLst/>
          </a:prstGeom>
          <a:noFill/>
          <a:ln>
            <a:solidFill>
              <a:schemeClr val="accent1"/>
            </a:solidFill>
          </a:ln>
        </p:spPr>
        <p:txBody>
          <a:bodyPr wrap="square" rtlCol="0">
            <a:spAutoFit/>
          </a:bodyPr>
          <a:lstStyle/>
          <a:p>
            <a:r>
              <a:rPr lang="ja-JP" altLang="en-US" b="1" dirty="0" smtClean="0"/>
              <a:t>特定の発音に対する</a:t>
            </a:r>
            <a:r>
              <a:rPr lang="ja-JP" altLang="en-US" b="1" dirty="0"/>
              <a:t>慣</a:t>
            </a:r>
            <a:r>
              <a:rPr lang="ja-JP" altLang="en-US" b="1" dirty="0" smtClean="0"/>
              <a:t>れ</a:t>
            </a:r>
            <a:endParaRPr lang="en-US" altLang="ja-JP" b="1" dirty="0" smtClean="0"/>
          </a:p>
        </p:txBody>
      </p:sp>
      <p:sp>
        <p:nvSpPr>
          <p:cNvPr id="28" name="左矢印 27"/>
          <p:cNvSpPr/>
          <p:nvPr/>
        </p:nvSpPr>
        <p:spPr>
          <a:xfrm>
            <a:off x="4533500" y="2767699"/>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左矢印 28"/>
          <p:cNvSpPr/>
          <p:nvPr/>
        </p:nvSpPr>
        <p:spPr>
          <a:xfrm>
            <a:off x="4533499" y="5179575"/>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7245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534" y="982220"/>
            <a:ext cx="8298466" cy="766354"/>
          </a:xfrm>
        </p:spPr>
        <p:txBody>
          <a:bodyPr>
            <a:noAutofit/>
          </a:bodyPr>
          <a:lstStyle/>
          <a:p>
            <a:r>
              <a:rPr lang="ja-JP" altLang="en-US" sz="4400" b="1" dirty="0" smtClean="0"/>
              <a:t>提案</a:t>
            </a:r>
            <a:r>
              <a:rPr lang="ja-JP" altLang="en-US" sz="4400" b="1" dirty="0"/>
              <a:t>手法</a:t>
            </a:r>
            <a:r>
              <a:rPr lang="ja-JP" altLang="en-US" sz="4400" b="1" dirty="0" smtClean="0"/>
              <a:t>　　</a:t>
            </a:r>
            <a:r>
              <a:rPr lang="en-US" altLang="ja-JP" sz="4400" b="1" dirty="0" smtClean="0"/>
              <a:t>‐</a:t>
            </a:r>
            <a:r>
              <a:rPr lang="ja-JP" altLang="en-US" sz="4400" b="1" dirty="0" smtClean="0"/>
              <a:t>概要・利点</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497225" y="6407534"/>
            <a:ext cx="984019" cy="365125"/>
          </a:xfrm>
        </p:spPr>
        <p:txBody>
          <a:bodyPr/>
          <a:lstStyle/>
          <a:p>
            <a:fld id="{945D6251-11C6-4352-AC0D-B710D9D38B8A}" type="slidenum">
              <a:rPr lang="ja-JP" altLang="en-US" smtClean="0"/>
              <a:t>5</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51" y="3260647"/>
            <a:ext cx="741598" cy="741598"/>
          </a:xfrm>
          <a:prstGeom prst="rect">
            <a:avLst/>
          </a:prstGeom>
        </p:spPr>
      </p:pic>
      <p:sp>
        <p:nvSpPr>
          <p:cNvPr id="6" name="テキスト ボックス 5"/>
          <p:cNvSpPr txBox="1"/>
          <p:nvPr/>
        </p:nvSpPr>
        <p:spPr>
          <a:xfrm>
            <a:off x="1954194" y="4019835"/>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8" name="テキスト ボックス 7"/>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10" name="図 9"/>
          <p:cNvPicPr>
            <a:picLocks noChangeAspect="1"/>
          </p:cNvPicPr>
          <p:nvPr/>
        </p:nvPicPr>
        <p:blipFill rotWithShape="1">
          <a:blip r:embed="rId4">
            <a:extLst>
              <a:ext uri="{28A0092B-C50C-407E-A947-70E740481C1C}">
                <a14:useLocalDpi xmlns:a14="http://schemas.microsoft.com/office/drawing/2010/main" val="0"/>
              </a:ext>
            </a:extLst>
          </a:blip>
          <a:srcRect l="3061" r="2899"/>
          <a:stretch/>
        </p:blipFill>
        <p:spPr>
          <a:xfrm>
            <a:off x="2435696" y="5161768"/>
            <a:ext cx="661308" cy="703228"/>
          </a:xfrm>
          <a:prstGeom prst="rect">
            <a:avLst/>
          </a:prstGeom>
        </p:spPr>
      </p:pic>
      <p:sp>
        <p:nvSpPr>
          <p:cNvPr id="11" name="テキスト ボックス 10"/>
          <p:cNvSpPr txBox="1"/>
          <p:nvPr/>
        </p:nvSpPr>
        <p:spPr>
          <a:xfrm>
            <a:off x="1993001" y="5875708"/>
            <a:ext cx="1625204" cy="523220"/>
          </a:xfrm>
          <a:prstGeom prst="rect">
            <a:avLst/>
          </a:prstGeom>
          <a:noFill/>
        </p:spPr>
        <p:txBody>
          <a:bodyPr wrap="square" rtlCol="0">
            <a:spAutoFit/>
          </a:bodyPr>
          <a:lstStyle/>
          <a:p>
            <a:r>
              <a:rPr lang="ja-JP" altLang="en-US" sz="1400" dirty="0" smtClean="0"/>
              <a:t>英語リスニングを　修学している人</a:t>
            </a:r>
            <a:endParaRPr kumimoji="1" lang="ja-JP" altLang="en-US" sz="1400" dirty="0"/>
          </a:p>
        </p:txBody>
      </p:sp>
      <p:sp>
        <p:nvSpPr>
          <p:cNvPr id="12" name="テキスト ボックス 11"/>
          <p:cNvSpPr txBox="1"/>
          <p:nvPr/>
        </p:nvSpPr>
        <p:spPr>
          <a:xfrm>
            <a:off x="6848604" y="5337718"/>
            <a:ext cx="1927157" cy="307777"/>
          </a:xfrm>
          <a:prstGeom prst="rect">
            <a:avLst/>
          </a:prstGeom>
          <a:noFill/>
        </p:spPr>
        <p:txBody>
          <a:bodyPr wrap="square" rtlCol="0">
            <a:spAutoFit/>
          </a:bodyPr>
          <a:lstStyle/>
          <a:p>
            <a:r>
              <a:rPr lang="ja-JP" altLang="en-US" sz="1400" dirty="0" smtClean="0"/>
              <a:t>地域発音による音声</a:t>
            </a:r>
            <a:endParaRPr kumimoji="1" lang="ja-JP" altLang="en-US" sz="1400" dirty="0"/>
          </a:p>
        </p:txBody>
      </p:sp>
      <p:sp>
        <p:nvSpPr>
          <p:cNvPr id="14" name="円形吹き出し 13"/>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聞き取れる！楽しい！</a:t>
            </a:r>
            <a:endParaRPr kumimoji="1" lang="ja-JP" altLang="en-US" sz="1400" dirty="0">
              <a:solidFill>
                <a:schemeClr val="tx1"/>
              </a:solidFill>
            </a:endParaRPr>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7" name="円形吹き出し 16"/>
          <p:cNvSpPr/>
          <p:nvPr/>
        </p:nvSpPr>
        <p:spPr>
          <a:xfrm>
            <a:off x="343971" y="5088165"/>
            <a:ext cx="2022538" cy="725069"/>
          </a:xfrm>
          <a:prstGeom prst="wedgeEllipseCallout">
            <a:avLst>
              <a:gd name="adj1" fmla="val 58017"/>
              <a:gd name="adj2" fmla="val 16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聞き取れるようになってきた！</a:t>
            </a:r>
            <a:endParaRPr kumimoji="1" lang="ja-JP" altLang="en-US" sz="1400" dirty="0">
              <a:solidFill>
                <a:schemeClr val="tx1"/>
              </a:solidFill>
            </a:endParaRPr>
          </a:p>
        </p:txBody>
      </p:sp>
      <p:sp>
        <p:nvSpPr>
          <p:cNvPr id="21" name="左矢印 20"/>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左矢印 21"/>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791962" y="3364694"/>
            <a:ext cx="2571260" cy="307777"/>
          </a:xfrm>
          <a:prstGeom prst="rect">
            <a:avLst/>
          </a:prstGeom>
          <a:noFill/>
        </p:spPr>
        <p:txBody>
          <a:bodyPr wrap="square" rtlCol="0">
            <a:spAutoFit/>
          </a:bodyPr>
          <a:lstStyle/>
          <a:p>
            <a:r>
              <a:rPr lang="ja-JP" altLang="en-US" sz="1400" b="1" dirty="0" smtClean="0"/>
              <a:t>聞き取りやすい音声から学習</a:t>
            </a:r>
            <a:endParaRPr kumimoji="1" lang="en-US" altLang="ja-JP" sz="1400" b="1" dirty="0" smtClean="0"/>
          </a:p>
        </p:txBody>
      </p:sp>
      <p:sp>
        <p:nvSpPr>
          <p:cNvPr id="19" name="テキスト ボックス 18"/>
          <p:cNvSpPr txBox="1"/>
          <p:nvPr/>
        </p:nvSpPr>
        <p:spPr>
          <a:xfrm>
            <a:off x="3839854" y="5784836"/>
            <a:ext cx="2771822" cy="307777"/>
          </a:xfrm>
          <a:prstGeom prst="rect">
            <a:avLst/>
          </a:prstGeom>
          <a:noFill/>
        </p:spPr>
        <p:txBody>
          <a:bodyPr wrap="square" rtlCol="0">
            <a:spAutoFit/>
          </a:bodyPr>
          <a:lstStyle/>
          <a:p>
            <a:r>
              <a:rPr lang="ja-JP" altLang="en-US" sz="1400" b="1" dirty="0" smtClean="0"/>
              <a:t>聞き取りづらかった音声を学習</a:t>
            </a:r>
            <a:endParaRPr lang="en-US" altLang="ja-JP" sz="1400" b="1" dirty="0" smtClean="0"/>
          </a:p>
        </p:txBody>
      </p:sp>
      <p:sp>
        <p:nvSpPr>
          <p:cNvPr id="23" name="テキスト ボックス 22"/>
          <p:cNvSpPr txBox="1"/>
          <p:nvPr/>
        </p:nvSpPr>
        <p:spPr>
          <a:xfrm>
            <a:off x="706238" y="1795412"/>
            <a:ext cx="8069523"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人によって異なる「地域発音英語の聞き取りやすさ」を数値化し，　その数値を用いて，学習者に適した音声で学習できるシステムを提案．</a:t>
            </a:r>
            <a:endParaRPr lang="en-US" altLang="ja-JP" sz="2000" b="1" dirty="0">
              <a:solidFill>
                <a:srgbClr val="FF0000"/>
              </a:solidFill>
            </a:endParaRPr>
          </a:p>
        </p:txBody>
      </p:sp>
      <p:sp>
        <p:nvSpPr>
          <p:cNvPr id="24" name="テキスト ボックス 23"/>
          <p:cNvSpPr txBox="1"/>
          <p:nvPr/>
        </p:nvSpPr>
        <p:spPr>
          <a:xfrm>
            <a:off x="559720" y="2886982"/>
            <a:ext cx="4901628" cy="338554"/>
          </a:xfrm>
          <a:prstGeom prst="rect">
            <a:avLst/>
          </a:prstGeom>
          <a:noFill/>
          <a:ln>
            <a:solidFill>
              <a:schemeClr val="accent1"/>
            </a:solidFill>
          </a:ln>
        </p:spPr>
        <p:txBody>
          <a:bodyPr wrap="square" rtlCol="0">
            <a:spAutoFit/>
          </a:bodyPr>
          <a:lstStyle/>
          <a:p>
            <a:r>
              <a:rPr kumimoji="1" lang="ja-JP" altLang="en-US" sz="1600" b="1" dirty="0" smtClean="0"/>
              <a:t>苦手意識</a:t>
            </a:r>
            <a:r>
              <a:rPr lang="ja-JP" altLang="en-US" sz="1600" b="1" dirty="0" smtClean="0"/>
              <a:t>の改善，</a:t>
            </a:r>
            <a:r>
              <a:rPr kumimoji="1" lang="ja-JP" altLang="en-US" sz="1600" b="1" dirty="0" smtClean="0"/>
              <a:t>英語リスニング学習への動機付け</a:t>
            </a:r>
            <a:endParaRPr kumimoji="1" lang="ja-JP" altLang="en-US" sz="1600" b="1" dirty="0"/>
          </a:p>
        </p:txBody>
      </p:sp>
      <p:sp>
        <p:nvSpPr>
          <p:cNvPr id="25" name="テキスト ボックス 24"/>
          <p:cNvSpPr txBox="1"/>
          <p:nvPr/>
        </p:nvSpPr>
        <p:spPr>
          <a:xfrm>
            <a:off x="555864" y="4687137"/>
            <a:ext cx="5338896" cy="338554"/>
          </a:xfrm>
          <a:prstGeom prst="rect">
            <a:avLst/>
          </a:prstGeom>
          <a:noFill/>
          <a:ln>
            <a:solidFill>
              <a:schemeClr val="accent1"/>
            </a:solidFill>
          </a:ln>
        </p:spPr>
        <p:txBody>
          <a:bodyPr wrap="square" rtlCol="0">
            <a:spAutoFit/>
          </a:bodyPr>
          <a:lstStyle/>
          <a:p>
            <a:r>
              <a:rPr lang="ja-JP" altLang="en-US" sz="1600" b="1" dirty="0" smtClean="0"/>
              <a:t>アジア諸国でも通じる実践的な英語リスニング力を獲得</a:t>
            </a:r>
            <a:endParaRPr lang="en-US" altLang="ja-JP" sz="1600" b="1" dirty="0" smtClean="0"/>
          </a:p>
        </p:txBody>
      </p:sp>
      <p:sp>
        <p:nvSpPr>
          <p:cNvPr id="3" name="下矢印 2"/>
          <p:cNvSpPr/>
          <p:nvPr/>
        </p:nvSpPr>
        <p:spPr>
          <a:xfrm>
            <a:off x="3938972" y="2538620"/>
            <a:ext cx="851478" cy="297781"/>
          </a:xfrm>
          <a:prstGeom prst="downArrow">
            <a:avLst>
              <a:gd name="adj1" fmla="val 50000"/>
              <a:gd name="adj2" fmla="val 5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p:cNvSpPr/>
          <p:nvPr/>
        </p:nvSpPr>
        <p:spPr>
          <a:xfrm>
            <a:off x="3197998" y="2282669"/>
            <a:ext cx="5370347" cy="3830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934554" y="1037319"/>
            <a:ext cx="7932549" cy="676902"/>
          </a:xfrm>
        </p:spPr>
        <p:txBody>
          <a:bodyPr>
            <a:noAutofit/>
          </a:bodyPr>
          <a:lstStyle/>
          <a:p>
            <a:r>
              <a:rPr lang="ja-JP" altLang="en-US" sz="4400" b="1" dirty="0" smtClean="0"/>
              <a:t>提案</a:t>
            </a:r>
            <a:r>
              <a:rPr lang="ja-JP" altLang="en-US" sz="4400" b="1" dirty="0"/>
              <a:t>手法</a:t>
            </a:r>
            <a:r>
              <a:rPr lang="ja-JP" altLang="en-US" sz="4400" b="1" dirty="0" smtClean="0"/>
              <a:t>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6</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148" y="2723799"/>
            <a:ext cx="595489" cy="585125"/>
          </a:xfrm>
          <a:prstGeom prst="rect">
            <a:avLst/>
          </a:prstGeom>
        </p:spPr>
      </p:pic>
      <p:sp>
        <p:nvSpPr>
          <p:cNvPr id="23" name="円柱 22"/>
          <p:cNvSpPr/>
          <p:nvPr/>
        </p:nvSpPr>
        <p:spPr>
          <a:xfrm>
            <a:off x="3465077" y="4579222"/>
            <a:ext cx="2256563" cy="816466"/>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英語リスニング問題</a:t>
            </a:r>
            <a:r>
              <a:rPr lang="en-US" altLang="ja-JP" sz="1400" dirty="0" smtClean="0">
                <a:solidFill>
                  <a:schemeClr val="tx1"/>
                </a:solidFill>
              </a:rPr>
              <a:t>DB</a:t>
            </a:r>
            <a:endParaRPr lang="ja-JP" altLang="en-US" sz="1400" dirty="0">
              <a:solidFill>
                <a:schemeClr val="tx1"/>
              </a:solidFill>
            </a:endParaRPr>
          </a:p>
        </p:txBody>
      </p:sp>
      <p:sp>
        <p:nvSpPr>
          <p:cNvPr id="36" name="テキスト ボックス 35"/>
          <p:cNvSpPr txBox="1"/>
          <p:nvPr/>
        </p:nvSpPr>
        <p:spPr>
          <a:xfrm>
            <a:off x="5285441" y="2559981"/>
            <a:ext cx="1504350" cy="307777"/>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43" name="円柱 42"/>
          <p:cNvSpPr/>
          <p:nvPr/>
        </p:nvSpPr>
        <p:spPr>
          <a:xfrm>
            <a:off x="6881562" y="3792599"/>
            <a:ext cx="1381648" cy="58087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rPr>
              <a:t>学習履歴</a:t>
            </a:r>
            <a:r>
              <a:rPr lang="en-US" altLang="ja-JP" sz="1350" dirty="0" smtClean="0">
                <a:solidFill>
                  <a:schemeClr val="tx1"/>
                </a:solidFill>
              </a:rPr>
              <a:t>DB</a:t>
            </a:r>
            <a:endParaRPr lang="en-US" altLang="ja-JP" sz="1350" b="1" dirty="0" smtClean="0">
              <a:solidFill>
                <a:schemeClr val="tx1"/>
              </a:solidFill>
            </a:endParaRPr>
          </a:p>
        </p:txBody>
      </p:sp>
      <p:sp>
        <p:nvSpPr>
          <p:cNvPr id="45" name="テキスト ボックス 44"/>
          <p:cNvSpPr txBox="1"/>
          <p:nvPr/>
        </p:nvSpPr>
        <p:spPr>
          <a:xfrm>
            <a:off x="3999355" y="2442108"/>
            <a:ext cx="874293" cy="307777"/>
          </a:xfrm>
          <a:prstGeom prst="rect">
            <a:avLst/>
          </a:prstGeom>
          <a:noFill/>
        </p:spPr>
        <p:txBody>
          <a:bodyPr wrap="square" rtlCol="0">
            <a:spAutoFit/>
          </a:bodyPr>
          <a:lstStyle/>
          <a:p>
            <a:r>
              <a:rPr lang="ja-JP" altLang="en-US" sz="1400" dirty="0" smtClean="0"/>
              <a:t>学習者</a:t>
            </a:r>
            <a:endParaRPr lang="en-US" altLang="ja-JP" sz="1400" dirty="0" smtClean="0"/>
          </a:p>
        </p:txBody>
      </p:sp>
      <p:sp>
        <p:nvSpPr>
          <p:cNvPr id="57" name="右矢印 56"/>
          <p:cNvSpPr/>
          <p:nvPr/>
        </p:nvSpPr>
        <p:spPr>
          <a:xfrm rot="16200000">
            <a:off x="3905169" y="3808168"/>
            <a:ext cx="1025505" cy="243170"/>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曲折矢印 27"/>
          <p:cNvSpPr/>
          <p:nvPr/>
        </p:nvSpPr>
        <p:spPr>
          <a:xfrm rot="16200000">
            <a:off x="5059992" y="4546000"/>
            <a:ext cx="491147" cy="2241876"/>
          </a:xfrm>
          <a:prstGeom prst="bentArrow">
            <a:avLst>
              <a:gd name="adj1" fmla="val 35131"/>
              <a:gd name="adj2" fmla="val 48988"/>
              <a:gd name="adj3" fmla="val 33100"/>
              <a:gd name="adj4" fmla="val 22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42" y="2379441"/>
            <a:ext cx="703726" cy="703726"/>
          </a:xfrm>
          <a:prstGeom prst="rect">
            <a:avLst/>
          </a:prstGeom>
        </p:spPr>
      </p:pic>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633" y="2339413"/>
            <a:ext cx="732820" cy="743754"/>
          </a:xfrm>
          <a:prstGeom prst="rect">
            <a:avLst/>
          </a:prstGeom>
        </p:spPr>
      </p:pic>
      <p:pic>
        <p:nvPicPr>
          <p:cNvPr id="32" name="コンテンツ プレースホルダー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372" y="4163675"/>
            <a:ext cx="603531" cy="603531"/>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976" y="4152612"/>
            <a:ext cx="585619" cy="585619"/>
          </a:xfrm>
          <a:prstGeom prst="rect">
            <a:avLst/>
          </a:prstGeom>
        </p:spPr>
      </p:pic>
      <p:sp>
        <p:nvSpPr>
          <p:cNvPr id="35" name="下矢印 34"/>
          <p:cNvSpPr/>
          <p:nvPr/>
        </p:nvSpPr>
        <p:spPr>
          <a:xfrm flipH="1">
            <a:off x="1863953" y="3551942"/>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759333" y="3172381"/>
            <a:ext cx="2209239"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44" name="正方形/長方形 43"/>
          <p:cNvSpPr/>
          <p:nvPr/>
        </p:nvSpPr>
        <p:spPr>
          <a:xfrm>
            <a:off x="497343" y="2282669"/>
            <a:ext cx="2089930" cy="3094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41103" y="1953788"/>
            <a:ext cx="959538" cy="307777"/>
          </a:xfrm>
          <a:prstGeom prst="rect">
            <a:avLst/>
          </a:prstGeom>
          <a:noFill/>
        </p:spPr>
        <p:txBody>
          <a:bodyPr wrap="square" rtlCol="0">
            <a:spAutoFit/>
          </a:bodyPr>
          <a:lstStyle/>
          <a:p>
            <a:r>
              <a:rPr lang="ja-JP" altLang="en-US" sz="1400" dirty="0" smtClean="0"/>
              <a:t>音声収集</a:t>
            </a:r>
            <a:endParaRPr lang="en-US" altLang="ja-JP" sz="1400" dirty="0"/>
          </a:p>
        </p:txBody>
      </p:sp>
      <p:sp>
        <p:nvSpPr>
          <p:cNvPr id="51" name="テキスト ボックス 50"/>
          <p:cNvSpPr txBox="1"/>
          <p:nvPr/>
        </p:nvSpPr>
        <p:spPr>
          <a:xfrm>
            <a:off x="3549398" y="1974892"/>
            <a:ext cx="4817724" cy="307777"/>
          </a:xfrm>
          <a:prstGeom prst="rect">
            <a:avLst/>
          </a:prstGeom>
          <a:noFill/>
        </p:spPr>
        <p:txBody>
          <a:bodyPr wrap="square" rtlCol="0">
            <a:spAutoFit/>
          </a:bodyPr>
          <a:lstStyle/>
          <a:p>
            <a:r>
              <a:rPr lang="ja-JP" altLang="en-US" sz="1400" dirty="0" smtClean="0"/>
              <a:t>地域発音英語によ</a:t>
            </a:r>
            <a:r>
              <a:rPr lang="ja-JP" altLang="en-US" sz="1400" dirty="0"/>
              <a:t>る</a:t>
            </a:r>
            <a:r>
              <a:rPr lang="ja-JP" altLang="en-US" sz="1400" dirty="0" smtClean="0"/>
              <a:t>英語リスニング学習支援システム</a:t>
            </a:r>
            <a:endParaRPr lang="en-US" altLang="ja-JP" sz="1400" dirty="0"/>
          </a:p>
        </p:txBody>
      </p:sp>
      <p:sp>
        <p:nvSpPr>
          <p:cNvPr id="52" name="テキスト ボックス 51"/>
          <p:cNvSpPr txBox="1"/>
          <p:nvPr/>
        </p:nvSpPr>
        <p:spPr>
          <a:xfrm>
            <a:off x="1235631" y="4444174"/>
            <a:ext cx="635593" cy="310664"/>
          </a:xfrm>
          <a:prstGeom prst="rect">
            <a:avLst/>
          </a:prstGeom>
          <a:noFill/>
        </p:spPr>
        <p:txBody>
          <a:bodyPr wrap="square" rtlCol="0">
            <a:spAutoFit/>
          </a:bodyPr>
          <a:lstStyle/>
          <a:p>
            <a:r>
              <a:rPr lang="ja-JP" altLang="en-US" sz="1400" dirty="0"/>
              <a:t>録音</a:t>
            </a:r>
            <a:endParaRPr lang="en-US" altLang="ja-JP" sz="1400" dirty="0"/>
          </a:p>
        </p:txBody>
      </p:sp>
      <p:sp>
        <p:nvSpPr>
          <p:cNvPr id="10" name="直方体 9"/>
          <p:cNvSpPr/>
          <p:nvPr/>
        </p:nvSpPr>
        <p:spPr>
          <a:xfrm>
            <a:off x="6787109" y="5208998"/>
            <a:ext cx="1669681" cy="7635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音声変更</a:t>
            </a:r>
            <a:r>
              <a:rPr kumimoji="1" lang="ja-JP" altLang="en-US" sz="1400" dirty="0" smtClean="0">
                <a:solidFill>
                  <a:schemeClr val="tx1"/>
                </a:solidFill>
              </a:rPr>
              <a:t>機能</a:t>
            </a:r>
            <a:endParaRPr kumimoji="1" lang="ja-JP" altLang="en-US" sz="1400" dirty="0">
              <a:solidFill>
                <a:schemeClr val="tx1"/>
              </a:solidFill>
            </a:endParaRPr>
          </a:p>
        </p:txBody>
      </p:sp>
      <p:sp>
        <p:nvSpPr>
          <p:cNvPr id="12" name="直方体 11"/>
          <p:cNvSpPr/>
          <p:nvPr/>
        </p:nvSpPr>
        <p:spPr>
          <a:xfrm>
            <a:off x="6938415" y="2506405"/>
            <a:ext cx="1330176" cy="6604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正答率集計機能</a:t>
            </a:r>
            <a:endParaRPr kumimoji="1" lang="ja-JP" altLang="en-US" sz="1400" dirty="0">
              <a:solidFill>
                <a:schemeClr val="tx1"/>
              </a:solidFill>
            </a:endParaRPr>
          </a:p>
        </p:txBody>
      </p:sp>
      <p:sp>
        <p:nvSpPr>
          <p:cNvPr id="56" name="右矢印 55"/>
          <p:cNvSpPr/>
          <p:nvPr/>
        </p:nvSpPr>
        <p:spPr>
          <a:xfrm rot="5400000">
            <a:off x="7340011" y="4639595"/>
            <a:ext cx="585681" cy="220548"/>
          </a:xfrm>
          <a:prstGeom prst="rightArrow">
            <a:avLst>
              <a:gd name="adj1" fmla="val 67721"/>
              <a:gd name="adj2" fmla="val 405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5027768" y="2837546"/>
            <a:ext cx="1799909" cy="183805"/>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7420968" y="3391642"/>
            <a:ext cx="427268" cy="217052"/>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6080706" y="3275316"/>
            <a:ext cx="1504350" cy="523220"/>
          </a:xfrm>
          <a:prstGeom prst="rect">
            <a:avLst/>
          </a:prstGeom>
          <a:noFill/>
        </p:spPr>
        <p:txBody>
          <a:bodyPr wrap="square" rtlCol="0">
            <a:spAutoFit/>
          </a:bodyPr>
          <a:lstStyle/>
          <a:p>
            <a:r>
              <a:rPr lang="ja-JP" altLang="en-US" sz="1400" dirty="0" smtClean="0"/>
              <a:t>集計結果と解答を格納</a:t>
            </a:r>
            <a:endParaRPr kumimoji="1" lang="en-US" altLang="ja-JP" sz="1400" dirty="0" smtClean="0"/>
          </a:p>
        </p:txBody>
      </p:sp>
      <p:sp>
        <p:nvSpPr>
          <p:cNvPr id="37" name="テキスト ボックス 36"/>
          <p:cNvSpPr txBox="1"/>
          <p:nvPr/>
        </p:nvSpPr>
        <p:spPr>
          <a:xfrm>
            <a:off x="5278749" y="5430986"/>
            <a:ext cx="1445047" cy="307777"/>
          </a:xfrm>
          <a:prstGeom prst="rect">
            <a:avLst/>
          </a:prstGeom>
          <a:noFill/>
        </p:spPr>
        <p:txBody>
          <a:bodyPr wrap="square" rtlCol="0">
            <a:spAutoFit/>
          </a:bodyPr>
          <a:lstStyle/>
          <a:p>
            <a:r>
              <a:rPr lang="ja-JP" altLang="en-US" sz="1400" dirty="0" smtClean="0"/>
              <a:t>変更情報の送信</a:t>
            </a:r>
            <a:endParaRPr kumimoji="1" lang="en-US" altLang="ja-JP" sz="1400" dirty="0" smtClean="0"/>
          </a:p>
        </p:txBody>
      </p:sp>
      <p:sp>
        <p:nvSpPr>
          <p:cNvPr id="48" name="テキスト ボックス 47"/>
          <p:cNvSpPr txBox="1"/>
          <p:nvPr/>
        </p:nvSpPr>
        <p:spPr>
          <a:xfrm>
            <a:off x="6080706" y="4570184"/>
            <a:ext cx="1541244" cy="307777"/>
          </a:xfrm>
          <a:prstGeom prst="rect">
            <a:avLst/>
          </a:prstGeom>
          <a:noFill/>
        </p:spPr>
        <p:txBody>
          <a:bodyPr wrap="square" rtlCol="0">
            <a:spAutoFit/>
          </a:bodyPr>
          <a:lstStyle/>
          <a:p>
            <a:r>
              <a:rPr kumimoji="1" lang="ja-JP" altLang="en-US" sz="1400" dirty="0" smtClean="0"/>
              <a:t>集計結果を送信</a:t>
            </a:r>
            <a:endParaRPr kumimoji="1" lang="en-US" altLang="ja-JP" sz="1400" dirty="0" smtClean="0"/>
          </a:p>
        </p:txBody>
      </p:sp>
      <p:sp>
        <p:nvSpPr>
          <p:cNvPr id="47" name="下矢印 46"/>
          <p:cNvSpPr/>
          <p:nvPr/>
        </p:nvSpPr>
        <p:spPr>
          <a:xfrm flipH="1">
            <a:off x="872444" y="3551942"/>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屈折矢印 10"/>
          <p:cNvSpPr/>
          <p:nvPr/>
        </p:nvSpPr>
        <p:spPr>
          <a:xfrm rot="5400000">
            <a:off x="2250669" y="4074015"/>
            <a:ext cx="364946" cy="1905020"/>
          </a:xfrm>
          <a:prstGeom prst="bentUpArrow">
            <a:avLst>
              <a:gd name="adj1" fmla="val 3279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4593358" y="3948610"/>
            <a:ext cx="1705261" cy="307777"/>
          </a:xfrm>
          <a:prstGeom prst="rect">
            <a:avLst/>
          </a:prstGeom>
          <a:noFill/>
        </p:spPr>
        <p:txBody>
          <a:bodyPr wrap="square" rtlCol="0">
            <a:spAutoFit/>
          </a:bodyPr>
          <a:lstStyle/>
          <a:p>
            <a:r>
              <a:rPr lang="ja-JP" altLang="en-US" sz="1400" dirty="0" smtClean="0"/>
              <a:t>問題</a:t>
            </a:r>
            <a:r>
              <a:rPr lang="ja-JP" altLang="en-US" sz="1400" dirty="0"/>
              <a:t>表示</a:t>
            </a:r>
            <a:endParaRPr lang="en-US" altLang="ja-JP" sz="1400" dirty="0" smtClean="0"/>
          </a:p>
        </p:txBody>
      </p:sp>
      <p:sp>
        <p:nvSpPr>
          <p:cNvPr id="41" name="テキスト ボックス 40"/>
          <p:cNvSpPr txBox="1"/>
          <p:nvPr/>
        </p:nvSpPr>
        <p:spPr>
          <a:xfrm>
            <a:off x="976429" y="5407934"/>
            <a:ext cx="2033629" cy="307777"/>
          </a:xfrm>
          <a:prstGeom prst="rect">
            <a:avLst/>
          </a:prstGeom>
          <a:noFill/>
        </p:spPr>
        <p:txBody>
          <a:bodyPr wrap="square" rtlCol="0">
            <a:spAutoFit/>
          </a:bodyPr>
          <a:lstStyle/>
          <a:p>
            <a:r>
              <a:rPr lang="ja-JP" altLang="en-US" sz="1400" dirty="0" smtClean="0"/>
              <a:t>問題</a:t>
            </a:r>
            <a:r>
              <a:rPr lang="en-US" altLang="ja-JP" sz="1400" dirty="0" smtClean="0"/>
              <a:t>DB</a:t>
            </a:r>
            <a:r>
              <a:rPr lang="ja-JP" altLang="en-US" sz="1400" dirty="0" smtClean="0"/>
              <a:t>に音声を格納</a:t>
            </a:r>
            <a:endParaRPr lang="en-US" altLang="ja-JP" sz="1400" dirty="0"/>
          </a:p>
        </p:txBody>
      </p:sp>
      <p:pic>
        <p:nvPicPr>
          <p:cNvPr id="34" name="図 33"/>
          <p:cNvPicPr>
            <a:picLocks noChangeAspect="1"/>
          </p:cNvPicPr>
          <p:nvPr/>
        </p:nvPicPr>
        <p:blipFill rotWithShape="1">
          <a:blip r:embed="rId8">
            <a:extLst>
              <a:ext uri="{28A0092B-C50C-407E-A947-70E740481C1C}">
                <a14:useLocalDpi xmlns:a14="http://schemas.microsoft.com/office/drawing/2010/main" val="0"/>
              </a:ext>
            </a:extLst>
          </a:blip>
          <a:srcRect l="3061" r="2899"/>
          <a:stretch/>
        </p:blipFill>
        <p:spPr>
          <a:xfrm>
            <a:off x="3828563" y="2711290"/>
            <a:ext cx="589358" cy="613213"/>
          </a:xfrm>
          <a:prstGeom prst="rect">
            <a:avLst/>
          </a:prstGeom>
        </p:spPr>
      </p:pic>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884712"/>
            <a:ext cx="7543800" cy="864525"/>
          </a:xfrm>
        </p:spPr>
        <p:txBody>
          <a:bodyPr>
            <a:normAutofit/>
          </a:bodyPr>
          <a:lstStyle/>
          <a:p>
            <a:r>
              <a:rPr kumimoji="1" lang="ja-JP" altLang="en-US" sz="4400" b="1" dirty="0" smtClean="0"/>
              <a:t>提案</a:t>
            </a:r>
            <a:r>
              <a:rPr lang="ja-JP" altLang="en-US" sz="4400" b="1" dirty="0"/>
              <a:t>手法</a:t>
            </a:r>
            <a:r>
              <a:rPr kumimoji="1" lang="ja-JP" altLang="en-US" sz="4400" b="1" dirty="0" smtClean="0"/>
              <a:t>　</a:t>
            </a:r>
            <a:r>
              <a:rPr kumimoji="1" lang="en-US" altLang="ja-JP" sz="4400" b="1" dirty="0" smtClean="0"/>
              <a:t>‐</a:t>
            </a:r>
            <a:r>
              <a:rPr kumimoji="1" lang="ja-JP" altLang="en-US" sz="4400" b="1" dirty="0" smtClean="0"/>
              <a:t>正答率集計機能</a:t>
            </a:r>
            <a:r>
              <a:rPr kumimoji="1"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7</a:t>
            </a:fld>
            <a:endParaRPr lang="ja-JP" altLang="en-US" dirty="0"/>
          </a:p>
        </p:txBody>
      </p:sp>
      <p:sp>
        <p:nvSpPr>
          <p:cNvPr id="5" name="テキスト ボックス 4"/>
          <p:cNvSpPr txBox="1"/>
          <p:nvPr/>
        </p:nvSpPr>
        <p:spPr>
          <a:xfrm>
            <a:off x="493481" y="1747070"/>
            <a:ext cx="4443747" cy="584775"/>
          </a:xfrm>
          <a:prstGeom prst="rect">
            <a:avLst/>
          </a:prstGeom>
          <a:noFill/>
        </p:spPr>
        <p:txBody>
          <a:bodyPr wrap="square" rtlCol="0">
            <a:spAutoFit/>
          </a:bodyPr>
          <a:lstStyle/>
          <a:p>
            <a:r>
              <a:rPr kumimoji="1" lang="en-US" altLang="ja-JP" sz="1400" dirty="0" smtClean="0"/>
              <a:t>Step</a:t>
            </a:r>
            <a:r>
              <a:rPr lang="en-US" altLang="ja-JP" sz="1400" dirty="0" smtClean="0"/>
              <a:t>1</a:t>
            </a:r>
            <a:endParaRPr kumimoji="1" lang="ja-JP" altLang="en-US" sz="1400" dirty="0" smtClean="0"/>
          </a:p>
          <a:p>
            <a:r>
              <a:rPr lang="ja-JP" altLang="en-US" sz="1400" dirty="0" smtClean="0"/>
              <a:t>ある地域発音音声</a:t>
            </a:r>
            <a:r>
              <a:rPr lang="en-US" altLang="ja-JP" sz="1400" dirty="0" smtClean="0"/>
              <a:t>S</a:t>
            </a:r>
            <a:r>
              <a:rPr lang="ja-JP" altLang="en-US" sz="1400" dirty="0" smtClean="0"/>
              <a:t>について，その正答率</a:t>
            </a:r>
            <a:r>
              <a:rPr lang="en-US" altLang="ja-JP" sz="1400" dirty="0" smtClean="0"/>
              <a:t>(x</a:t>
            </a:r>
            <a:r>
              <a:rPr lang="en-US" altLang="ja-JP" sz="1400" dirty="0"/>
              <a:t>)</a:t>
            </a:r>
            <a:r>
              <a:rPr lang="ja-JP" altLang="en-US" sz="1400" dirty="0" smtClean="0"/>
              <a:t>を計る</a:t>
            </a:r>
            <a:r>
              <a:rPr lang="en-US" altLang="ja-JP" dirty="0" smtClean="0"/>
              <a:t>.</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025262961"/>
              </p:ext>
            </p:extLst>
          </p:nvPr>
        </p:nvGraphicFramePr>
        <p:xfrm>
          <a:off x="1116218" y="2283190"/>
          <a:ext cx="2824845" cy="1737360"/>
        </p:xfrm>
        <a:graphic>
          <a:graphicData uri="http://schemas.openxmlformats.org/drawingml/2006/table">
            <a:tbl>
              <a:tblPr firstRow="1" bandRow="1">
                <a:tableStyleId>{5C22544A-7EE6-4342-B048-85BDC9FD1C3A}</a:tableStyleId>
              </a:tblPr>
              <a:tblGrid>
                <a:gridCol w="1080474">
                  <a:extLst>
                    <a:ext uri="{9D8B030D-6E8A-4147-A177-3AD203B41FA5}">
                      <a16:colId xmlns:a16="http://schemas.microsoft.com/office/drawing/2014/main" val="576407680"/>
                    </a:ext>
                  </a:extLst>
                </a:gridCol>
                <a:gridCol w="960304">
                  <a:extLst>
                    <a:ext uri="{9D8B030D-6E8A-4147-A177-3AD203B41FA5}">
                      <a16:colId xmlns:a16="http://schemas.microsoft.com/office/drawing/2014/main" val="2523321238"/>
                    </a:ext>
                  </a:extLst>
                </a:gridCol>
                <a:gridCol w="784067">
                  <a:extLst>
                    <a:ext uri="{9D8B030D-6E8A-4147-A177-3AD203B41FA5}">
                      <a16:colId xmlns:a16="http://schemas.microsoft.com/office/drawing/2014/main" val="3731776151"/>
                    </a:ext>
                  </a:extLst>
                </a:gridCol>
              </a:tblGrid>
              <a:tr h="383806">
                <a:tc>
                  <a:txBody>
                    <a:bodyPr/>
                    <a:lstStyle/>
                    <a:p>
                      <a:r>
                        <a:rPr kumimoji="1" lang="ja-JP" altLang="en-US" sz="1400" dirty="0" smtClean="0"/>
                        <a:t>音源の文章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r>
                        <a:rPr kumimoji="1" lang="en-US" altLang="ja-JP" sz="1400" dirty="0" smtClean="0"/>
                        <a:t>*</a:t>
                      </a:r>
                      <a:endParaRPr kumimoji="1" lang="ja-JP" altLang="en-US" sz="1400" dirty="0"/>
                    </a:p>
                  </a:txBody>
                  <a:tcPr/>
                </a:tc>
                <a:tc>
                  <a:txBody>
                    <a:bodyPr/>
                    <a:lstStyle/>
                    <a:p>
                      <a:r>
                        <a:rPr kumimoji="1" lang="ja-JP" altLang="en-US" sz="1400" dirty="0" smtClean="0">
                          <a:solidFill>
                            <a:srgbClr val="FF0000"/>
                          </a:solidFill>
                        </a:rPr>
                        <a:t>音声別　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7092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a:txBody>
                    <a:bodyPr/>
                    <a:lstStyle/>
                    <a:p>
                      <a:r>
                        <a:rPr kumimoji="1" lang="en-US" altLang="ja-JP" sz="1400" dirty="0" smtClean="0">
                          <a:solidFill>
                            <a:srgbClr val="FF0000"/>
                          </a:solidFill>
                        </a:rPr>
                        <a:t>x1</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70922">
                <a:tc vMerge="1">
                  <a:txBody>
                    <a:bodyPr/>
                    <a:lstStyle/>
                    <a:p>
                      <a:endParaRPr kumimoji="1" lang="ja-JP" altLang="en-US" dirty="0"/>
                    </a:p>
                  </a:txBody>
                  <a:tcPr/>
                </a:tc>
                <a:tc>
                  <a:txBody>
                    <a:bodyPr/>
                    <a:lstStyle/>
                    <a:p>
                      <a:r>
                        <a:rPr kumimoji="1" lang="en-US" altLang="ja-JP" sz="1400" dirty="0" smtClean="0"/>
                        <a:t>s1-2</a:t>
                      </a:r>
                      <a:endParaRPr kumimoji="1" lang="ja-JP" altLang="en-US" sz="1400" dirty="0"/>
                    </a:p>
                  </a:txBody>
                  <a:tcPr/>
                </a:tc>
                <a:tc>
                  <a:txBody>
                    <a:bodyPr/>
                    <a:lstStyle/>
                    <a:p>
                      <a:r>
                        <a:rPr kumimoji="1" lang="en-US" altLang="ja-JP" sz="1400" dirty="0" smtClean="0">
                          <a:solidFill>
                            <a:srgbClr val="FF0000"/>
                          </a:solidFill>
                        </a:rPr>
                        <a:t>x2</a:t>
                      </a:r>
                      <a:endParaRPr kumimoji="1" lang="ja-JP" altLang="en-US" sz="1400" dirty="0">
                        <a:solidFill>
                          <a:srgbClr val="FF0000"/>
                        </a:solidFill>
                      </a:endParaRPr>
                    </a:p>
                  </a:txBody>
                  <a:tcPr/>
                </a:tc>
                <a:extLst>
                  <a:ext uri="{0D108BD9-81ED-4DB2-BD59-A6C34878D82A}">
                    <a16:rowId xmlns:a16="http://schemas.microsoft.com/office/drawing/2014/main" val="3987622944"/>
                  </a:ext>
                </a:extLst>
              </a:tr>
              <a:tr h="27092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a:txBody>
                    <a:bodyPr/>
                    <a:lstStyle/>
                    <a:p>
                      <a:r>
                        <a:rPr kumimoji="1" lang="en-US" altLang="ja-JP" sz="1400" dirty="0" smtClean="0">
                          <a:solidFill>
                            <a:srgbClr val="FF0000"/>
                          </a:solidFill>
                        </a:rPr>
                        <a:t>x3</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7092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a:txBody>
                    <a:bodyPr/>
                    <a:lstStyle/>
                    <a:p>
                      <a:r>
                        <a:rPr kumimoji="1" lang="en-US" altLang="ja-JP" sz="1400" dirty="0" smtClean="0">
                          <a:solidFill>
                            <a:srgbClr val="FF0000"/>
                          </a:solidFill>
                        </a:rPr>
                        <a:t>x4</a:t>
                      </a:r>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7" name="テキスト ボックス 6"/>
          <p:cNvSpPr txBox="1"/>
          <p:nvPr/>
        </p:nvSpPr>
        <p:spPr>
          <a:xfrm>
            <a:off x="688255" y="2283190"/>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8" name="テキスト ボックス 7"/>
          <p:cNvSpPr txBox="1"/>
          <p:nvPr/>
        </p:nvSpPr>
        <p:spPr>
          <a:xfrm>
            <a:off x="4750924" y="1732534"/>
            <a:ext cx="4443747" cy="584775"/>
          </a:xfrm>
          <a:prstGeom prst="rect">
            <a:avLst/>
          </a:prstGeom>
          <a:noFill/>
        </p:spPr>
        <p:txBody>
          <a:bodyPr wrap="square" rtlCol="0">
            <a:spAutoFit/>
          </a:bodyPr>
          <a:lstStyle/>
          <a:p>
            <a:r>
              <a:rPr kumimoji="1" lang="en-US" altLang="ja-JP" sz="1400" dirty="0" smtClean="0"/>
              <a:t>Step</a:t>
            </a:r>
            <a:r>
              <a:rPr lang="en-US" altLang="ja-JP" sz="1400" dirty="0" smtClean="0"/>
              <a:t>2</a:t>
            </a:r>
            <a:endParaRPr kumimoji="1" lang="ja-JP" altLang="en-US" sz="1400" dirty="0" smtClean="0"/>
          </a:p>
          <a:p>
            <a:r>
              <a:rPr lang="ja-JP" altLang="en-US" sz="1400" dirty="0" smtClean="0"/>
              <a:t>ある</a:t>
            </a:r>
            <a:r>
              <a:rPr lang="ja-JP" altLang="en-US" sz="1400" dirty="0"/>
              <a:t>音声</a:t>
            </a:r>
            <a:r>
              <a:rPr lang="en-US" altLang="ja-JP" sz="1400" dirty="0" smtClean="0"/>
              <a:t>S</a:t>
            </a:r>
            <a:r>
              <a:rPr lang="ja-JP" altLang="en-US" sz="1400" dirty="0" smtClean="0"/>
              <a:t>の地域</a:t>
            </a:r>
            <a:r>
              <a:rPr lang="en-US" altLang="ja-JP" sz="1400" dirty="0" smtClean="0"/>
              <a:t>C</a:t>
            </a:r>
            <a:r>
              <a:rPr lang="ja-JP" altLang="en-US" sz="1400" dirty="0" smtClean="0"/>
              <a:t>について，その正答率</a:t>
            </a:r>
            <a:r>
              <a:rPr lang="en-US" altLang="ja-JP" sz="1400" dirty="0" smtClean="0"/>
              <a:t>(cx)</a:t>
            </a:r>
            <a:r>
              <a:rPr lang="ja-JP" altLang="en-US" sz="1400" dirty="0" smtClean="0"/>
              <a:t>を計算</a:t>
            </a:r>
            <a:r>
              <a:rPr lang="en-US" altLang="ja-JP" dirty="0" smtClean="0"/>
              <a:t>.</a:t>
            </a:r>
            <a:endParaRPr kumimoji="1" lang="en-US" altLang="ja-JP" dirty="0" smtClean="0"/>
          </a:p>
        </p:txBody>
      </p:sp>
      <p:sp>
        <p:nvSpPr>
          <p:cNvPr id="10" name="下矢印 9"/>
          <p:cNvSpPr/>
          <p:nvPr/>
        </p:nvSpPr>
        <p:spPr>
          <a:xfrm rot="16200000">
            <a:off x="4279599" y="2911193"/>
            <a:ext cx="319093" cy="481354"/>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306624265"/>
              </p:ext>
            </p:extLst>
          </p:nvPr>
        </p:nvGraphicFramePr>
        <p:xfrm>
          <a:off x="4937228" y="2332705"/>
          <a:ext cx="3912887" cy="1737360"/>
        </p:xfrm>
        <a:graphic>
          <a:graphicData uri="http://schemas.openxmlformats.org/drawingml/2006/table">
            <a:tbl>
              <a:tblPr firstRow="1" bandRow="1">
                <a:tableStyleId>{5C22544A-7EE6-4342-B048-85BDC9FD1C3A}</a:tableStyleId>
              </a:tblPr>
              <a:tblGrid>
                <a:gridCol w="1254554">
                  <a:extLst>
                    <a:ext uri="{9D8B030D-6E8A-4147-A177-3AD203B41FA5}">
                      <a16:colId xmlns:a16="http://schemas.microsoft.com/office/drawing/2014/main" val="576407680"/>
                    </a:ext>
                  </a:extLst>
                </a:gridCol>
                <a:gridCol w="1026128">
                  <a:extLst>
                    <a:ext uri="{9D8B030D-6E8A-4147-A177-3AD203B41FA5}">
                      <a16:colId xmlns:a16="http://schemas.microsoft.com/office/drawing/2014/main" val="2523321238"/>
                    </a:ext>
                  </a:extLst>
                </a:gridCol>
                <a:gridCol w="755968">
                  <a:extLst>
                    <a:ext uri="{9D8B030D-6E8A-4147-A177-3AD203B41FA5}">
                      <a16:colId xmlns:a16="http://schemas.microsoft.com/office/drawing/2014/main" val="3731776151"/>
                    </a:ext>
                  </a:extLst>
                </a:gridCol>
                <a:gridCol w="876237">
                  <a:extLst>
                    <a:ext uri="{9D8B030D-6E8A-4147-A177-3AD203B41FA5}">
                      <a16:colId xmlns:a16="http://schemas.microsoft.com/office/drawing/2014/main" val="23177214"/>
                    </a:ext>
                  </a:extLst>
                </a:gridCol>
              </a:tblGrid>
              <a:tr h="505822">
                <a:tc>
                  <a:txBody>
                    <a:bodyPr/>
                    <a:lstStyle/>
                    <a:p>
                      <a:r>
                        <a:rPr kumimoji="1" lang="ja-JP" altLang="en-US" sz="1400" dirty="0" smtClean="0"/>
                        <a:t>音源の文章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endParaRPr kumimoji="1" lang="ja-JP" altLang="en-US" sz="1400" dirty="0"/>
                    </a:p>
                  </a:txBody>
                  <a:tcPr/>
                </a:tc>
                <a:tc>
                  <a:txBody>
                    <a:bodyPr/>
                    <a:lstStyle/>
                    <a:p>
                      <a:r>
                        <a:rPr kumimoji="1" lang="ja-JP" altLang="en-US" sz="1400" dirty="0" smtClean="0"/>
                        <a:t>地域＊</a:t>
                      </a:r>
                      <a:endParaRPr kumimoji="1" lang="en-US" altLang="ja-JP" sz="1400" dirty="0" smtClean="0"/>
                    </a:p>
                  </a:txBody>
                  <a:tcPr/>
                </a:tc>
                <a:tc>
                  <a:txBody>
                    <a:bodyPr/>
                    <a:lstStyle/>
                    <a:p>
                      <a:r>
                        <a:rPr kumimoji="1" lang="ja-JP" altLang="en-US" sz="1400" dirty="0" smtClean="0">
                          <a:solidFill>
                            <a:srgbClr val="FF0000"/>
                          </a:solidFill>
                        </a:rPr>
                        <a:t>地域別正答率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9754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rowSpan="2">
                  <a:txBody>
                    <a:bodyPr/>
                    <a:lstStyle/>
                    <a:p>
                      <a:endParaRPr kumimoji="1" lang="en-US" altLang="ja-JP" sz="1400" dirty="0" smtClean="0"/>
                    </a:p>
                    <a:p>
                      <a:r>
                        <a:rPr kumimoji="1" lang="en-US" altLang="ja-JP" sz="1400" dirty="0" smtClean="0"/>
                        <a:t>c1</a:t>
                      </a:r>
                      <a:endParaRPr kumimoji="1" lang="ja-JP" altLang="en-US" sz="1400" dirty="0"/>
                    </a:p>
                  </a:txBody>
                  <a:tcPr/>
                </a:tc>
                <a:tc rowSpan="2">
                  <a:txBody>
                    <a:bodyPr/>
                    <a:lstStyle/>
                    <a:p>
                      <a:r>
                        <a:rPr kumimoji="1" lang="en-US" altLang="ja-JP" sz="1400" dirty="0" smtClean="0">
                          <a:solidFill>
                            <a:srgbClr val="FF0000"/>
                          </a:solidFill>
                        </a:rPr>
                        <a:t>cx1=</a:t>
                      </a:r>
                    </a:p>
                    <a:p>
                      <a:r>
                        <a:rPr kumimoji="1" lang="en-US" altLang="ja-JP" sz="1400" dirty="0" smtClean="0">
                          <a:solidFill>
                            <a:srgbClr val="FF0000"/>
                          </a:solidFill>
                        </a:rPr>
                        <a:t>(x1+x2)/2</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97542">
                <a:tc vMerge="1">
                  <a:txBody>
                    <a:bodyPr/>
                    <a:lstStyle/>
                    <a:p>
                      <a:endParaRPr kumimoji="1" lang="ja-JP" altLang="en-US"/>
                    </a:p>
                  </a:txBody>
                  <a:tcPr/>
                </a:tc>
                <a:tc>
                  <a:txBody>
                    <a:bodyPr/>
                    <a:lstStyle/>
                    <a:p>
                      <a:r>
                        <a:rPr kumimoji="1" lang="en-US" altLang="ja-JP" sz="1400" dirty="0" smtClean="0"/>
                        <a:t>s1-2</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a:p>
                  </a:txBody>
                  <a:tcPr/>
                </a:tc>
                <a:extLst>
                  <a:ext uri="{0D108BD9-81ED-4DB2-BD59-A6C34878D82A}">
                    <a16:rowId xmlns:a16="http://schemas.microsoft.com/office/drawing/2014/main" val="3728560957"/>
                  </a:ext>
                </a:extLst>
              </a:tr>
              <a:tr h="29754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rowSpan="2">
                  <a:txBody>
                    <a:bodyPr/>
                    <a:lstStyle/>
                    <a:p>
                      <a:endParaRPr kumimoji="1" lang="en-US" altLang="ja-JP" sz="1400" dirty="0" smtClean="0"/>
                    </a:p>
                    <a:p>
                      <a:r>
                        <a:rPr kumimoji="1" lang="en-US" altLang="ja-JP" sz="1400" dirty="0" smtClean="0"/>
                        <a:t>c2</a:t>
                      </a:r>
                      <a:endParaRPr kumimoji="1" lang="ja-JP" altLang="en-US" sz="1400" dirty="0"/>
                    </a:p>
                  </a:txBody>
                  <a:tcPr/>
                </a:tc>
                <a:tc rowSpan="2">
                  <a:txBody>
                    <a:bodyPr/>
                    <a:lstStyle/>
                    <a:p>
                      <a:r>
                        <a:rPr kumimoji="1" lang="en-US" altLang="ja-JP" sz="1400" dirty="0" smtClean="0">
                          <a:solidFill>
                            <a:srgbClr val="FF0000"/>
                          </a:solidFill>
                        </a:rPr>
                        <a:t>cx2=</a:t>
                      </a:r>
                    </a:p>
                    <a:p>
                      <a:r>
                        <a:rPr kumimoji="1" lang="en-US" altLang="ja-JP" sz="1400" dirty="0" smtClean="0">
                          <a:solidFill>
                            <a:srgbClr val="FF0000"/>
                          </a:solidFill>
                        </a:rPr>
                        <a:t>(x3+x4)/2</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9754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12" name="テキスト ボックス 11"/>
          <p:cNvSpPr txBox="1"/>
          <p:nvPr/>
        </p:nvSpPr>
        <p:spPr>
          <a:xfrm>
            <a:off x="4528346" y="231902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13" name="下矢印 12"/>
          <p:cNvSpPr/>
          <p:nvPr/>
        </p:nvSpPr>
        <p:spPr>
          <a:xfrm rot="2486010">
            <a:off x="4402028" y="3991659"/>
            <a:ext cx="379970" cy="479318"/>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875702" y="4407901"/>
            <a:ext cx="5432622" cy="523220"/>
          </a:xfrm>
          <a:prstGeom prst="rect">
            <a:avLst/>
          </a:prstGeom>
          <a:noFill/>
        </p:spPr>
        <p:txBody>
          <a:bodyPr wrap="square" rtlCol="0">
            <a:spAutoFit/>
          </a:bodyPr>
          <a:lstStyle/>
          <a:p>
            <a:r>
              <a:rPr kumimoji="1" lang="en-US" altLang="ja-JP" sz="1400" dirty="0" smtClean="0"/>
              <a:t>Step</a:t>
            </a:r>
            <a:r>
              <a:rPr lang="en-US" altLang="ja-JP" sz="1400" dirty="0" smtClean="0"/>
              <a:t>3</a:t>
            </a:r>
            <a:endParaRPr lang="en-US" altLang="ja-JP" dirty="0" smtClean="0"/>
          </a:p>
          <a:p>
            <a:r>
              <a:rPr kumimoji="1" lang="ja-JP" altLang="en-US" sz="1400" dirty="0" smtClean="0"/>
              <a:t>それぞれの地域についての</a:t>
            </a:r>
            <a:r>
              <a:rPr kumimoji="1" lang="ja-JP" altLang="en-US" sz="1400" dirty="0" smtClean="0">
                <a:solidFill>
                  <a:srgbClr val="FF0000"/>
                </a:solidFill>
              </a:rPr>
              <a:t>地域別正答率</a:t>
            </a:r>
            <a:r>
              <a:rPr kumimoji="1" lang="en-US" altLang="ja-JP" sz="1400" dirty="0" smtClean="0">
                <a:solidFill>
                  <a:srgbClr val="FF0000"/>
                </a:solidFill>
              </a:rPr>
              <a:t>(cx</a:t>
            </a:r>
            <a:r>
              <a:rPr lang="en-US" altLang="ja-JP" sz="1400" dirty="0">
                <a:solidFill>
                  <a:srgbClr val="FF0000"/>
                </a:solidFill>
              </a:rPr>
              <a:t>)</a:t>
            </a:r>
            <a:r>
              <a:rPr lang="ja-JP" altLang="en-US" sz="1400" dirty="0" smtClean="0"/>
              <a:t>をランキング化する．</a:t>
            </a:r>
            <a:endParaRPr kumimoji="1" lang="en-US" altLang="ja-JP" sz="1400" dirty="0" smtClean="0"/>
          </a:p>
        </p:txBody>
      </p:sp>
      <p:graphicFrame>
        <p:nvGraphicFramePr>
          <p:cNvPr id="15" name="表 14"/>
          <p:cNvGraphicFramePr>
            <a:graphicFrameLocks noGrp="1"/>
          </p:cNvGraphicFramePr>
          <p:nvPr>
            <p:extLst>
              <p:ext uri="{D42A27DB-BD31-4B8C-83A1-F6EECF244321}">
                <p14:modId xmlns:p14="http://schemas.microsoft.com/office/powerpoint/2010/main" val="748150041"/>
              </p:ext>
            </p:extLst>
          </p:nvPr>
        </p:nvGraphicFramePr>
        <p:xfrm>
          <a:off x="2856414" y="4877835"/>
          <a:ext cx="3343863" cy="1036320"/>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1522409519"/>
                    </a:ext>
                  </a:extLst>
                </a:gridCol>
                <a:gridCol w="1127585">
                  <a:extLst>
                    <a:ext uri="{9D8B030D-6E8A-4147-A177-3AD203B41FA5}">
                      <a16:colId xmlns:a16="http://schemas.microsoft.com/office/drawing/2014/main" val="1560925707"/>
                    </a:ext>
                  </a:extLst>
                </a:gridCol>
                <a:gridCol w="1088693">
                  <a:extLst>
                    <a:ext uri="{9D8B030D-6E8A-4147-A177-3AD203B41FA5}">
                      <a16:colId xmlns:a16="http://schemas.microsoft.com/office/drawing/2014/main" val="46954385"/>
                    </a:ext>
                  </a:extLst>
                </a:gridCol>
              </a:tblGrid>
              <a:tr h="251312">
                <a:tc>
                  <a:txBody>
                    <a:bodyPr/>
                    <a:lstStyle/>
                    <a:p>
                      <a:r>
                        <a:rPr kumimoji="1" lang="ja-JP" altLang="en-US" sz="1400" dirty="0" smtClean="0"/>
                        <a:t>ランキング</a:t>
                      </a:r>
                      <a:endParaRPr kumimoji="1" lang="en-US" altLang="ja-JP" sz="1400" dirty="0" smtClean="0"/>
                    </a:p>
                  </a:txBody>
                  <a:tcPr/>
                </a:tc>
                <a:tc>
                  <a:txBody>
                    <a:bodyPr/>
                    <a:lstStyle/>
                    <a:p>
                      <a:r>
                        <a:rPr kumimoji="1" lang="ja-JP" altLang="en-US" sz="1400" dirty="0" smtClean="0"/>
                        <a:t>地域</a:t>
                      </a:r>
                      <a:endParaRPr kumimoji="1" lang="ja-JP" altLang="en-US" sz="1400" dirty="0"/>
                    </a:p>
                  </a:txBody>
                  <a:tcPr/>
                </a:tc>
                <a:tc>
                  <a:txBody>
                    <a:bodyPr/>
                    <a:lstStyle/>
                    <a:p>
                      <a:r>
                        <a:rPr kumimoji="1" lang="ja-JP" altLang="en-US" sz="1400" dirty="0" smtClean="0"/>
                        <a:t>正答率</a:t>
                      </a:r>
                      <a:r>
                        <a:rPr kumimoji="1" lang="en-US" altLang="ja-JP" sz="1400" dirty="0" smtClean="0"/>
                        <a:t>(cx)</a:t>
                      </a:r>
                    </a:p>
                  </a:txBody>
                  <a:tcPr/>
                </a:tc>
                <a:extLst>
                  <a:ext uri="{0D108BD9-81ED-4DB2-BD59-A6C34878D82A}">
                    <a16:rowId xmlns:a16="http://schemas.microsoft.com/office/drawing/2014/main" val="3238524916"/>
                  </a:ext>
                </a:extLst>
              </a:tr>
              <a:tr h="240787">
                <a:tc>
                  <a:txBody>
                    <a:bodyPr/>
                    <a:lstStyle/>
                    <a:p>
                      <a:r>
                        <a:rPr kumimoji="1" lang="en-US" altLang="ja-JP" sz="1400" dirty="0" smtClean="0"/>
                        <a:t>1</a:t>
                      </a:r>
                      <a:r>
                        <a:rPr kumimoji="1" lang="ja-JP" altLang="en-US" sz="1400" dirty="0" smtClean="0"/>
                        <a:t>位</a:t>
                      </a:r>
                      <a:endParaRPr kumimoji="1" lang="ja-JP" altLang="en-US" sz="1400" dirty="0"/>
                    </a:p>
                  </a:txBody>
                  <a:tcPr/>
                </a:tc>
                <a:tc>
                  <a:txBody>
                    <a:bodyPr/>
                    <a:lstStyle/>
                    <a:p>
                      <a:r>
                        <a:rPr kumimoji="1" lang="en-US" altLang="ja-JP" dirty="0" smtClean="0"/>
                        <a:t>c1</a:t>
                      </a:r>
                      <a:endParaRPr kumimoji="1" lang="ja-JP" altLang="en-US" dirty="0"/>
                    </a:p>
                  </a:txBody>
                  <a:tcPr/>
                </a:tc>
                <a:tc>
                  <a:txBody>
                    <a:bodyPr/>
                    <a:lstStyle/>
                    <a:p>
                      <a:r>
                        <a:rPr kumimoji="1" lang="en-US" altLang="ja-JP" dirty="0" smtClean="0"/>
                        <a:t>80%</a:t>
                      </a:r>
                      <a:endParaRPr kumimoji="1" lang="ja-JP" altLang="en-US" dirty="0"/>
                    </a:p>
                  </a:txBody>
                  <a:tcPr/>
                </a:tc>
                <a:extLst>
                  <a:ext uri="{0D108BD9-81ED-4DB2-BD59-A6C34878D82A}">
                    <a16:rowId xmlns:a16="http://schemas.microsoft.com/office/drawing/2014/main" val="3914155503"/>
                  </a:ext>
                </a:extLst>
              </a:tr>
              <a:tr h="240787">
                <a:tc>
                  <a:txBody>
                    <a:bodyPr/>
                    <a:lstStyle/>
                    <a:p>
                      <a:r>
                        <a:rPr kumimoji="1" lang="en-US" altLang="ja-JP" sz="1400" dirty="0" smtClean="0"/>
                        <a:t>2</a:t>
                      </a:r>
                      <a:r>
                        <a:rPr kumimoji="1" lang="ja-JP" altLang="en-US" sz="1400" dirty="0" smtClean="0"/>
                        <a:t>位</a:t>
                      </a:r>
                      <a:endParaRPr kumimoji="1" lang="ja-JP" altLang="en-US" sz="1400" dirty="0"/>
                    </a:p>
                  </a:txBody>
                  <a:tcPr/>
                </a:tc>
                <a:tc>
                  <a:txBody>
                    <a:bodyPr/>
                    <a:lstStyle/>
                    <a:p>
                      <a:r>
                        <a:rPr kumimoji="1" lang="en-US" altLang="ja-JP" dirty="0" smtClean="0"/>
                        <a:t>c2</a:t>
                      </a:r>
                      <a:endParaRPr kumimoji="1" lang="ja-JP" altLang="en-US" dirty="0"/>
                    </a:p>
                  </a:txBody>
                  <a:tcPr/>
                </a:tc>
                <a:tc>
                  <a:txBody>
                    <a:bodyPr/>
                    <a:lstStyle/>
                    <a:p>
                      <a:r>
                        <a:rPr kumimoji="1" lang="en-US" altLang="ja-JP" dirty="0" smtClean="0"/>
                        <a:t>70%</a:t>
                      </a:r>
                      <a:endParaRPr kumimoji="1" lang="ja-JP" altLang="en-US" dirty="0"/>
                    </a:p>
                  </a:txBody>
                  <a:tcPr/>
                </a:tc>
                <a:extLst>
                  <a:ext uri="{0D108BD9-81ED-4DB2-BD59-A6C34878D82A}">
                    <a16:rowId xmlns:a16="http://schemas.microsoft.com/office/drawing/2014/main" val="1514954308"/>
                  </a:ext>
                </a:extLst>
              </a:tr>
            </a:tbl>
          </a:graphicData>
        </a:graphic>
      </p:graphicFrame>
      <p:sp>
        <p:nvSpPr>
          <p:cNvPr id="16" name="テキスト ボックス 15"/>
          <p:cNvSpPr txBox="1"/>
          <p:nvPr/>
        </p:nvSpPr>
        <p:spPr>
          <a:xfrm>
            <a:off x="2397021" y="487866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3" name="テキスト ボックス 2"/>
          <p:cNvSpPr txBox="1"/>
          <p:nvPr/>
        </p:nvSpPr>
        <p:spPr>
          <a:xfrm>
            <a:off x="7084404" y="4130902"/>
            <a:ext cx="1765711" cy="276999"/>
          </a:xfrm>
          <a:prstGeom prst="rect">
            <a:avLst/>
          </a:prstGeom>
          <a:noFill/>
          <a:ln>
            <a:solidFill>
              <a:schemeClr val="accent1"/>
            </a:solidFill>
          </a:ln>
        </p:spPr>
        <p:txBody>
          <a:bodyPr wrap="square" rtlCol="0">
            <a:spAutoFit/>
          </a:bodyPr>
          <a:lstStyle/>
          <a:p>
            <a:r>
              <a:rPr lang="en-US" altLang="ja-JP" sz="1200" dirty="0" smtClean="0"/>
              <a:t>*EX)C1=</a:t>
            </a:r>
            <a:r>
              <a:rPr lang="ja-JP" altLang="en-US" sz="1200" dirty="0" smtClean="0"/>
              <a:t>日本，</a:t>
            </a:r>
            <a:r>
              <a:rPr lang="en-US" altLang="ja-JP" sz="1200" dirty="0" smtClean="0"/>
              <a:t>C2=</a:t>
            </a:r>
            <a:r>
              <a:rPr lang="ja-JP" altLang="en-US" sz="1200" dirty="0" smtClean="0"/>
              <a:t>タイ</a:t>
            </a:r>
            <a:endParaRPr kumimoji="1" lang="ja-JP" altLang="en-US" sz="1200" dirty="0"/>
          </a:p>
        </p:txBody>
      </p:sp>
      <p:sp>
        <p:nvSpPr>
          <p:cNvPr id="9" name="テキスト ボックス 8"/>
          <p:cNvSpPr txBox="1"/>
          <p:nvPr/>
        </p:nvSpPr>
        <p:spPr>
          <a:xfrm>
            <a:off x="4290982" y="5827519"/>
            <a:ext cx="360647"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テキスト ボックス 16"/>
          <p:cNvSpPr txBox="1"/>
          <p:nvPr/>
        </p:nvSpPr>
        <p:spPr>
          <a:xfrm>
            <a:off x="1116218" y="4070065"/>
            <a:ext cx="2845558" cy="276999"/>
          </a:xfrm>
          <a:prstGeom prst="rect">
            <a:avLst/>
          </a:prstGeom>
          <a:noFill/>
          <a:ln>
            <a:solidFill>
              <a:schemeClr val="accent1"/>
            </a:solidFill>
          </a:ln>
        </p:spPr>
        <p:txBody>
          <a:bodyPr wrap="square" rtlCol="0">
            <a:spAutoFit/>
          </a:bodyPr>
          <a:lstStyle/>
          <a:p>
            <a:r>
              <a:rPr lang="en-US" altLang="ja-JP" sz="1200" dirty="0" smtClean="0"/>
              <a:t>*s1-1</a:t>
            </a:r>
            <a:r>
              <a:rPr lang="ja-JP" altLang="en-US" sz="1200" dirty="0" smtClean="0"/>
              <a:t>～</a:t>
            </a:r>
            <a:r>
              <a:rPr lang="en-US" altLang="ja-JP" sz="1200" dirty="0" smtClean="0"/>
              <a:t>s1-4</a:t>
            </a:r>
            <a:r>
              <a:rPr lang="ja-JP" altLang="en-US" sz="1200" dirty="0" smtClean="0"/>
              <a:t>の音声は別々の人から収集</a:t>
            </a:r>
            <a:endParaRPr kumimoji="1" lang="ja-JP" altLang="en-US" sz="1200" dirty="0"/>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09251"/>
            <a:ext cx="7926470" cy="928110"/>
          </a:xfrm>
        </p:spPr>
        <p:txBody>
          <a:bodyPr>
            <a:normAutofit/>
          </a:bodyPr>
          <a:lstStyle/>
          <a:p>
            <a:r>
              <a:rPr lang="ja-JP" altLang="en-US" sz="4400" b="1" dirty="0" smtClean="0"/>
              <a:t>提案</a:t>
            </a:r>
            <a:r>
              <a:rPr lang="ja-JP" altLang="en-US" sz="4400" b="1" dirty="0"/>
              <a:t>手法　</a:t>
            </a:r>
            <a:r>
              <a:rPr lang="en-US" altLang="ja-JP" sz="4400" b="1" dirty="0" smtClean="0"/>
              <a:t>‐</a:t>
            </a:r>
            <a:r>
              <a:rPr lang="ja-JP" altLang="en-US" sz="4400" b="1" dirty="0" smtClean="0"/>
              <a:t>音声変更</a:t>
            </a:r>
            <a:r>
              <a:rPr lang="ja-JP" altLang="en-US" sz="4400" b="1" dirty="0"/>
              <a:t>機能</a:t>
            </a:r>
            <a:r>
              <a:rPr lang="en-US" altLang="ja-JP" sz="4400" b="1" dirty="0"/>
              <a:t>‐</a:t>
            </a:r>
            <a:endParaRPr kumimoji="1" lang="ja-JP" altLang="en-US" sz="4400" dirty="0"/>
          </a:p>
        </p:txBody>
      </p:sp>
      <p:sp>
        <p:nvSpPr>
          <p:cNvPr id="3" name="コンテンツ プレースホルダー 2"/>
          <p:cNvSpPr>
            <a:spLocks noGrp="1"/>
          </p:cNvSpPr>
          <p:nvPr>
            <p:ph idx="1"/>
          </p:nvPr>
        </p:nvSpPr>
        <p:spPr>
          <a:xfrm>
            <a:off x="822960" y="1786380"/>
            <a:ext cx="7543801" cy="399011"/>
          </a:xfrm>
        </p:spPr>
        <p:txBody>
          <a:bodyPr>
            <a:normAutofit/>
          </a:bodyPr>
          <a:lstStyle/>
          <a:p>
            <a:pPr marL="285750" lvl="1" indent="-285750">
              <a:spcBef>
                <a:spcPts val="1200"/>
              </a:spcBef>
              <a:spcAft>
                <a:spcPts val="200"/>
              </a:spcAft>
              <a:buSzPct val="100000"/>
              <a:buFont typeface="Wingdings" panose="05000000000000000000" pitchFamily="2" charset="2"/>
              <a:buChar char="l"/>
            </a:pPr>
            <a:r>
              <a:rPr lang="ja-JP" altLang="en-US" dirty="0">
                <a:latin typeface="+mn-ea"/>
              </a:rPr>
              <a:t>学習履歴の地域別正答率</a:t>
            </a:r>
            <a:r>
              <a:rPr lang="en-US" altLang="ja-JP" dirty="0">
                <a:latin typeface="+mn-ea"/>
              </a:rPr>
              <a:t>(cx)</a:t>
            </a:r>
            <a:r>
              <a:rPr lang="ja-JP" altLang="en-US" dirty="0">
                <a:latin typeface="+mn-ea"/>
              </a:rPr>
              <a:t>から，以下のよう</a:t>
            </a:r>
            <a:r>
              <a:rPr lang="ja-JP" altLang="en-US" dirty="0" smtClean="0">
                <a:latin typeface="+mn-ea"/>
              </a:rPr>
              <a:t>に音声を</a:t>
            </a:r>
            <a:r>
              <a:rPr lang="ja-JP" altLang="en-US" dirty="0">
                <a:latin typeface="+mn-ea"/>
              </a:rPr>
              <a:t>変更</a:t>
            </a:r>
            <a:r>
              <a:rPr lang="ja-JP" altLang="en-US" dirty="0" smtClean="0">
                <a:latin typeface="+mn-ea"/>
              </a:rPr>
              <a:t>．</a:t>
            </a: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8</a:t>
            </a:fld>
            <a:endParaRPr lang="ja-JP" altLang="en-US" dirty="0"/>
          </a:p>
        </p:txBody>
      </p:sp>
      <p:sp>
        <p:nvSpPr>
          <p:cNvPr id="9" name="テキスト ボックス 8"/>
          <p:cNvSpPr txBox="1"/>
          <p:nvPr/>
        </p:nvSpPr>
        <p:spPr>
          <a:xfrm>
            <a:off x="443921" y="2237726"/>
            <a:ext cx="2030572" cy="338554"/>
          </a:xfrm>
          <a:prstGeom prst="rect">
            <a:avLst/>
          </a:prstGeom>
          <a:noFill/>
          <a:ln>
            <a:solidFill>
              <a:schemeClr val="accent1"/>
            </a:solidFill>
          </a:ln>
        </p:spPr>
        <p:txBody>
          <a:bodyPr wrap="square" rtlCol="0">
            <a:spAutoFit/>
          </a:bodyPr>
          <a:lstStyle/>
          <a:p>
            <a:r>
              <a:rPr lang="ja-JP" altLang="en-US" sz="1600" dirty="0" smtClean="0"/>
              <a:t>苦手克服</a:t>
            </a:r>
            <a:r>
              <a:rPr kumimoji="1" lang="ja-JP" altLang="en-US" sz="1600" dirty="0" smtClean="0"/>
              <a:t>型変更方式</a:t>
            </a:r>
            <a:endParaRPr kumimoji="1" lang="ja-JP" altLang="en-US" sz="1600" dirty="0"/>
          </a:p>
        </p:txBody>
      </p:sp>
      <p:sp>
        <p:nvSpPr>
          <p:cNvPr id="16" name="右矢印 15"/>
          <p:cNvSpPr/>
          <p:nvPr/>
        </p:nvSpPr>
        <p:spPr>
          <a:xfrm>
            <a:off x="2576607" y="3061857"/>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2"/>
          <p:cNvGraphicFramePr>
            <a:graphicFrameLocks noGrp="1"/>
          </p:cNvGraphicFramePr>
          <p:nvPr>
            <p:extLst>
              <p:ext uri="{D42A27DB-BD31-4B8C-83A1-F6EECF244321}">
                <p14:modId xmlns:p14="http://schemas.microsoft.com/office/powerpoint/2010/main" val="1803929656"/>
              </p:ext>
            </p:extLst>
          </p:nvPr>
        </p:nvGraphicFramePr>
        <p:xfrm>
          <a:off x="482238" y="2696868"/>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37884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t>80%</a:t>
                      </a:r>
                      <a:endParaRPr kumimoji="1" lang="ja-JP" altLang="en-US" sz="1400" dirty="0"/>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pic>
        <p:nvPicPr>
          <p:cNvPr id="25" name="図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498" y="2890443"/>
            <a:ext cx="655569" cy="544192"/>
          </a:xfrm>
          <a:prstGeom prst="rect">
            <a:avLst/>
          </a:prstGeom>
        </p:spPr>
      </p:pic>
      <p:sp>
        <p:nvSpPr>
          <p:cNvPr id="27" name="右矢印 26"/>
          <p:cNvSpPr/>
          <p:nvPr/>
        </p:nvSpPr>
        <p:spPr>
          <a:xfrm>
            <a:off x="4700400" y="3081209"/>
            <a:ext cx="365279" cy="277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6285409" y="3108885"/>
            <a:ext cx="333073" cy="257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 name="表 29"/>
          <p:cNvGraphicFramePr>
            <a:graphicFrameLocks noGrp="1"/>
          </p:cNvGraphicFramePr>
          <p:nvPr>
            <p:extLst>
              <p:ext uri="{D42A27DB-BD31-4B8C-83A1-F6EECF244321}">
                <p14:modId xmlns:p14="http://schemas.microsoft.com/office/powerpoint/2010/main" val="2099054445"/>
              </p:ext>
            </p:extLst>
          </p:nvPr>
        </p:nvGraphicFramePr>
        <p:xfrm>
          <a:off x="7073732" y="2588897"/>
          <a:ext cx="2053735" cy="1036320"/>
        </p:xfrm>
        <a:graphic>
          <a:graphicData uri="http://schemas.openxmlformats.org/drawingml/2006/table">
            <a:tbl>
              <a:tblPr firstRow="1" bandRow="1">
                <a:tableStyleId>{5C22544A-7EE6-4342-B048-85BDC9FD1C3A}</a:tableStyleId>
              </a:tblPr>
              <a:tblGrid>
                <a:gridCol w="941309">
                  <a:extLst>
                    <a:ext uri="{9D8B030D-6E8A-4147-A177-3AD203B41FA5}">
                      <a16:colId xmlns:a16="http://schemas.microsoft.com/office/drawing/2014/main" val="1522409519"/>
                    </a:ext>
                  </a:extLst>
                </a:gridCol>
                <a:gridCol w="491848">
                  <a:extLst>
                    <a:ext uri="{9D8B030D-6E8A-4147-A177-3AD203B41FA5}">
                      <a16:colId xmlns:a16="http://schemas.microsoft.com/office/drawing/2014/main" val="1560925707"/>
                    </a:ext>
                  </a:extLst>
                </a:gridCol>
                <a:gridCol w="620578">
                  <a:extLst>
                    <a:ext uri="{9D8B030D-6E8A-4147-A177-3AD203B41FA5}">
                      <a16:colId xmlns:a16="http://schemas.microsoft.com/office/drawing/2014/main" val="46954385"/>
                    </a:ext>
                  </a:extLst>
                </a:gridCol>
              </a:tblGrid>
              <a:tr h="37021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solidFill>
                            <a:srgbClr val="FF0000"/>
                          </a:solidFill>
                        </a:rPr>
                        <a:t>95</a:t>
                      </a:r>
                      <a:r>
                        <a:rPr kumimoji="1" lang="ja-JP" altLang="en-US" sz="1400" dirty="0" smtClean="0">
                          <a:solidFill>
                            <a:srgbClr val="FF0000"/>
                          </a:solidFill>
                        </a:rPr>
                        <a:t>％</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32" name="下カーブ矢印 31"/>
          <p:cNvSpPr/>
          <p:nvPr/>
        </p:nvSpPr>
        <p:spPr>
          <a:xfrm rot="10800000">
            <a:off x="3229412" y="3781291"/>
            <a:ext cx="4124322" cy="495859"/>
          </a:xfrm>
          <a:prstGeom prst="curvedDownArrow">
            <a:avLst>
              <a:gd name="adj1" fmla="val 25000"/>
              <a:gd name="adj2" fmla="val 75954"/>
              <a:gd name="adj3" fmla="val 248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4251813" y="3663500"/>
            <a:ext cx="2422806" cy="523220"/>
          </a:xfrm>
          <a:prstGeom prst="rect">
            <a:avLst/>
          </a:prstGeom>
          <a:noFill/>
        </p:spPr>
        <p:txBody>
          <a:bodyPr wrap="square" rtlCol="0">
            <a:spAutoFit/>
          </a:bodyPr>
          <a:lstStyle/>
          <a:p>
            <a:r>
              <a:rPr kumimoji="1" lang="ja-JP" altLang="en-US" sz="1400" dirty="0" smtClean="0"/>
              <a:t>正答率</a:t>
            </a:r>
            <a:r>
              <a:rPr lang="en-US" altLang="ja-JP" sz="1400" dirty="0"/>
              <a:t>(</a:t>
            </a:r>
            <a:r>
              <a:rPr kumimoji="1" lang="en-US" altLang="ja-JP" sz="1400" dirty="0" smtClean="0"/>
              <a:t>cx)</a:t>
            </a:r>
            <a:r>
              <a:rPr kumimoji="1" lang="ja-JP" altLang="en-US" sz="1400" dirty="0" smtClean="0"/>
              <a:t>が一定以上になった地域</a:t>
            </a:r>
            <a:r>
              <a:rPr lang="ja-JP" altLang="en-US" sz="1400" dirty="0" smtClean="0"/>
              <a:t>を判定</a:t>
            </a:r>
            <a:endParaRPr kumimoji="1" lang="ja-JP" altLang="en-US" sz="1400" dirty="0"/>
          </a:p>
        </p:txBody>
      </p:sp>
      <p:sp>
        <p:nvSpPr>
          <p:cNvPr id="35" name="テキスト ボックス 34"/>
          <p:cNvSpPr txBox="1"/>
          <p:nvPr/>
        </p:nvSpPr>
        <p:spPr>
          <a:xfrm>
            <a:off x="1269559" y="3656468"/>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6" name="テキスト ボックス 35"/>
          <p:cNvSpPr txBox="1"/>
          <p:nvPr/>
        </p:nvSpPr>
        <p:spPr>
          <a:xfrm>
            <a:off x="7930896" y="3604429"/>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7" name="テキスト ボックス 36"/>
          <p:cNvSpPr txBox="1"/>
          <p:nvPr/>
        </p:nvSpPr>
        <p:spPr>
          <a:xfrm>
            <a:off x="5111372" y="2393743"/>
            <a:ext cx="2002677" cy="523220"/>
          </a:xfrm>
          <a:prstGeom prst="rect">
            <a:avLst/>
          </a:prstGeom>
          <a:noFill/>
        </p:spPr>
        <p:txBody>
          <a:bodyPr wrap="square" rtlCol="0">
            <a:spAutoFit/>
          </a:bodyPr>
          <a:lstStyle/>
          <a:p>
            <a:r>
              <a:rPr kumimoji="1" lang="ja-JP" altLang="en-US" sz="1400" dirty="0" smtClean="0"/>
              <a:t>選ばれた地域発音英語の音声で学習</a:t>
            </a:r>
            <a:endParaRPr kumimoji="1" lang="ja-JP" altLang="en-US" sz="1400" dirty="0"/>
          </a:p>
        </p:txBody>
      </p:sp>
      <p:sp>
        <p:nvSpPr>
          <p:cNvPr id="38" name="テキスト ボックス 37"/>
          <p:cNvSpPr txBox="1"/>
          <p:nvPr/>
        </p:nvSpPr>
        <p:spPr>
          <a:xfrm>
            <a:off x="2988777" y="2563637"/>
            <a:ext cx="1735524" cy="954107"/>
          </a:xfrm>
          <a:prstGeom prst="rect">
            <a:avLst/>
          </a:prstGeom>
          <a:noFill/>
        </p:spPr>
        <p:txBody>
          <a:bodyPr wrap="square" rtlCol="0">
            <a:spAutoFit/>
          </a:bodyPr>
          <a:lstStyle/>
          <a:p>
            <a:r>
              <a:rPr lang="ja-JP" altLang="en-US" sz="1400" dirty="0" smtClean="0"/>
              <a:t>ランキングの高い地域から選択</a:t>
            </a:r>
            <a:endParaRPr lang="en-US" altLang="ja-JP" sz="1400" dirty="0" smtClean="0"/>
          </a:p>
          <a:p>
            <a:r>
              <a:rPr lang="en-US" altLang="ja-JP" sz="1400" dirty="0"/>
              <a:t>(</a:t>
            </a:r>
            <a:r>
              <a:rPr lang="ja-JP" altLang="en-US" sz="1400" dirty="0" smtClean="0"/>
              <a:t>判定された地域は除外していく</a:t>
            </a:r>
            <a:r>
              <a:rPr lang="en-US" altLang="ja-JP" sz="1400" dirty="0" smtClean="0"/>
              <a:t>)</a:t>
            </a:r>
            <a:endParaRPr lang="ja-JP" altLang="en-US" sz="1400" dirty="0"/>
          </a:p>
        </p:txBody>
      </p:sp>
      <p:sp>
        <p:nvSpPr>
          <p:cNvPr id="39" name="テキスト ボックス 38"/>
          <p:cNvSpPr txBox="1"/>
          <p:nvPr/>
        </p:nvSpPr>
        <p:spPr>
          <a:xfrm>
            <a:off x="387920" y="4433729"/>
            <a:ext cx="2506539" cy="338554"/>
          </a:xfrm>
          <a:prstGeom prst="rect">
            <a:avLst/>
          </a:prstGeom>
          <a:noFill/>
          <a:ln>
            <a:solidFill>
              <a:schemeClr val="accent1"/>
            </a:solidFill>
          </a:ln>
        </p:spPr>
        <p:txBody>
          <a:bodyPr wrap="square" rtlCol="0">
            <a:spAutoFit/>
          </a:bodyPr>
          <a:lstStyle/>
          <a:p>
            <a:r>
              <a:rPr lang="ja-JP" altLang="en-US" sz="1600" dirty="0" smtClean="0"/>
              <a:t>地域発音学習型</a:t>
            </a:r>
            <a:r>
              <a:rPr kumimoji="1" lang="ja-JP" altLang="en-US" sz="1600" dirty="0" smtClean="0"/>
              <a:t>変更方式</a:t>
            </a:r>
            <a:endParaRPr kumimoji="1" lang="ja-JP" altLang="en-US" sz="1600" dirty="0"/>
          </a:p>
        </p:txBody>
      </p:sp>
      <p:graphicFrame>
        <p:nvGraphicFramePr>
          <p:cNvPr id="40" name="表 39"/>
          <p:cNvGraphicFramePr>
            <a:graphicFrameLocks noGrp="1"/>
          </p:cNvGraphicFramePr>
          <p:nvPr>
            <p:extLst>
              <p:ext uri="{D42A27DB-BD31-4B8C-83A1-F6EECF244321}">
                <p14:modId xmlns:p14="http://schemas.microsoft.com/office/powerpoint/2010/main" val="1346284180"/>
              </p:ext>
            </p:extLst>
          </p:nvPr>
        </p:nvGraphicFramePr>
        <p:xfrm>
          <a:off x="511991" y="5276622"/>
          <a:ext cx="2028206" cy="91440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37952">
                  <a:extLst>
                    <a:ext uri="{9D8B030D-6E8A-4147-A177-3AD203B41FA5}">
                      <a16:colId xmlns:a16="http://schemas.microsoft.com/office/drawing/2014/main" val="46954385"/>
                    </a:ext>
                  </a:extLst>
                </a:gridCol>
              </a:tblGrid>
              <a:tr h="290238">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t>30%</a:t>
                      </a:r>
                      <a:endParaRPr kumimoji="1" lang="ja-JP" altLang="en-US" sz="1400" b="0" dirty="0"/>
                    </a:p>
                  </a:txBody>
                  <a:tcPr/>
                </a:tc>
                <a:extLst>
                  <a:ext uri="{0D108BD9-81ED-4DB2-BD59-A6C34878D82A}">
                    <a16:rowId xmlns:a16="http://schemas.microsoft.com/office/drawing/2014/main" val="3914155503"/>
                  </a:ext>
                </a:extLst>
              </a:tr>
              <a:tr h="290238">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290238">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41" name="テキスト ボックス 40"/>
          <p:cNvSpPr txBox="1"/>
          <p:nvPr/>
        </p:nvSpPr>
        <p:spPr>
          <a:xfrm>
            <a:off x="1269558" y="470827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42" name="右矢印 41"/>
          <p:cNvSpPr/>
          <p:nvPr/>
        </p:nvSpPr>
        <p:spPr>
          <a:xfrm>
            <a:off x="2579411" y="5560894"/>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6758397" y="5488480"/>
            <a:ext cx="333073" cy="288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244068" y="530381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46" name="テキスト ボックス 45"/>
          <p:cNvSpPr txBox="1"/>
          <p:nvPr/>
        </p:nvSpPr>
        <p:spPr>
          <a:xfrm>
            <a:off x="5123983" y="5733822"/>
            <a:ext cx="2095454" cy="523220"/>
          </a:xfrm>
          <a:prstGeom prst="rect">
            <a:avLst/>
          </a:prstGeom>
          <a:noFill/>
        </p:spPr>
        <p:txBody>
          <a:bodyPr wrap="square" rtlCol="0">
            <a:spAutoFit/>
          </a:bodyPr>
          <a:lstStyle/>
          <a:p>
            <a:r>
              <a:rPr kumimoji="1" lang="ja-JP" altLang="en-US" sz="1400" dirty="0" smtClean="0"/>
              <a:t>選ばれた</a:t>
            </a:r>
            <a:r>
              <a:rPr lang="ja-JP" altLang="en-US" sz="1400" dirty="0" smtClean="0"/>
              <a:t>リスト内の　地域発音英語を</a:t>
            </a:r>
            <a:r>
              <a:rPr kumimoji="1" lang="ja-JP" altLang="en-US" sz="1400" dirty="0" smtClean="0"/>
              <a:t>学習</a:t>
            </a:r>
            <a:endParaRPr kumimoji="1" lang="ja-JP" altLang="en-US" sz="1400" dirty="0"/>
          </a:p>
        </p:txBody>
      </p:sp>
      <p:sp>
        <p:nvSpPr>
          <p:cNvPr id="47" name="テキスト ボックス 46"/>
          <p:cNvSpPr txBox="1"/>
          <p:nvPr/>
        </p:nvSpPr>
        <p:spPr>
          <a:xfrm>
            <a:off x="61930" y="2681037"/>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48" name="テキスト ボックス 47"/>
          <p:cNvSpPr txBox="1"/>
          <p:nvPr/>
        </p:nvSpPr>
        <p:spPr>
          <a:xfrm>
            <a:off x="91683" y="5192795"/>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50" name="テキスト ボックス 49"/>
          <p:cNvSpPr txBox="1"/>
          <p:nvPr/>
        </p:nvSpPr>
        <p:spPr>
          <a:xfrm>
            <a:off x="2957221" y="5378159"/>
            <a:ext cx="1971576" cy="954107"/>
          </a:xfrm>
          <a:prstGeom prst="rect">
            <a:avLst/>
          </a:prstGeom>
          <a:noFill/>
        </p:spPr>
        <p:txBody>
          <a:bodyPr wrap="square" rtlCol="0">
            <a:spAutoFit/>
          </a:bodyPr>
          <a:lstStyle/>
          <a:p>
            <a:r>
              <a:rPr lang="ja-JP" altLang="en-US" sz="1400" dirty="0" smtClean="0"/>
              <a:t>正答率が一定以下の　地域をリストアップ</a:t>
            </a:r>
            <a:endParaRPr lang="en-US" altLang="ja-JP" sz="1400" dirty="0" smtClean="0"/>
          </a:p>
          <a:p>
            <a:r>
              <a:rPr lang="en-US" altLang="ja-JP" sz="1400" dirty="0" smtClean="0"/>
              <a:t>(</a:t>
            </a:r>
            <a:r>
              <a:rPr lang="ja-JP" altLang="en-US" sz="1400" dirty="0" smtClean="0"/>
              <a:t>判定を受けたら再度リストアップする</a:t>
            </a:r>
            <a:r>
              <a:rPr lang="en-US" altLang="ja-JP" sz="1400" dirty="0" smtClean="0"/>
              <a:t>)</a:t>
            </a:r>
          </a:p>
        </p:txBody>
      </p:sp>
      <p:sp>
        <p:nvSpPr>
          <p:cNvPr id="52" name="右矢印 51"/>
          <p:cNvSpPr/>
          <p:nvPr/>
        </p:nvSpPr>
        <p:spPr>
          <a:xfrm>
            <a:off x="4831165" y="5561283"/>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3" name="表 52"/>
          <p:cNvGraphicFramePr>
            <a:graphicFrameLocks noGrp="1"/>
          </p:cNvGraphicFramePr>
          <p:nvPr>
            <p:extLst>
              <p:ext uri="{D42A27DB-BD31-4B8C-83A1-F6EECF244321}">
                <p14:modId xmlns:p14="http://schemas.microsoft.com/office/powerpoint/2010/main" val="1329654025"/>
              </p:ext>
            </p:extLst>
          </p:nvPr>
        </p:nvGraphicFramePr>
        <p:xfrm>
          <a:off x="7353709" y="5303814"/>
          <a:ext cx="1674293" cy="957568"/>
        </p:xfrm>
        <a:graphic>
          <a:graphicData uri="http://schemas.openxmlformats.org/drawingml/2006/table">
            <a:tbl>
              <a:tblPr firstRow="1" bandRow="1">
                <a:tableStyleId>{5C22544A-7EE6-4342-B048-85BDC9FD1C3A}</a:tableStyleId>
              </a:tblPr>
              <a:tblGrid>
                <a:gridCol w="741035">
                  <a:extLst>
                    <a:ext uri="{9D8B030D-6E8A-4147-A177-3AD203B41FA5}">
                      <a16:colId xmlns:a16="http://schemas.microsoft.com/office/drawing/2014/main" val="1522409519"/>
                    </a:ext>
                  </a:extLst>
                </a:gridCol>
                <a:gridCol w="406626">
                  <a:extLst>
                    <a:ext uri="{9D8B030D-6E8A-4147-A177-3AD203B41FA5}">
                      <a16:colId xmlns:a16="http://schemas.microsoft.com/office/drawing/2014/main" val="1560925707"/>
                    </a:ext>
                  </a:extLst>
                </a:gridCol>
                <a:gridCol w="526632">
                  <a:extLst>
                    <a:ext uri="{9D8B030D-6E8A-4147-A177-3AD203B41FA5}">
                      <a16:colId xmlns:a16="http://schemas.microsoft.com/office/drawing/2014/main" val="46954385"/>
                    </a:ext>
                  </a:extLst>
                </a:gridCol>
              </a:tblGrid>
              <a:tr h="325904">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solidFill>
                            <a:srgbClr val="FF0000"/>
                          </a:solidFill>
                        </a:rPr>
                        <a:t>50%</a:t>
                      </a:r>
                      <a:endParaRPr kumimoji="1" lang="ja-JP" altLang="en-US" sz="1400" b="0" dirty="0">
                        <a:solidFill>
                          <a:srgbClr val="FF0000"/>
                        </a:solidFill>
                      </a:endParaRPr>
                    </a:p>
                  </a:txBody>
                  <a:tcPr/>
                </a:tc>
                <a:extLst>
                  <a:ext uri="{0D108BD9-81ED-4DB2-BD59-A6C34878D82A}">
                    <a16:rowId xmlns:a16="http://schemas.microsoft.com/office/drawing/2014/main" val="3914155503"/>
                  </a:ext>
                </a:extLst>
              </a:tr>
              <a:tr h="315832">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315832">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54" name="テキスト ボックス 53"/>
          <p:cNvSpPr txBox="1"/>
          <p:nvPr/>
        </p:nvSpPr>
        <p:spPr>
          <a:xfrm>
            <a:off x="7914785" y="4700353"/>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56" name="下カーブ矢印 55"/>
          <p:cNvSpPr/>
          <p:nvPr/>
        </p:nvSpPr>
        <p:spPr>
          <a:xfrm rot="21445805" flipH="1">
            <a:off x="3349792" y="4379992"/>
            <a:ext cx="4226848" cy="763856"/>
          </a:xfrm>
          <a:prstGeom prst="curvedDownArrow">
            <a:avLst>
              <a:gd name="adj1" fmla="val 18204"/>
              <a:gd name="adj2" fmla="val 38401"/>
              <a:gd name="adj3" fmla="val 2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p:cNvSpPr txBox="1"/>
          <p:nvPr/>
        </p:nvSpPr>
        <p:spPr>
          <a:xfrm>
            <a:off x="4428314" y="4524948"/>
            <a:ext cx="2422806" cy="523220"/>
          </a:xfrm>
          <a:prstGeom prst="rect">
            <a:avLst/>
          </a:prstGeom>
          <a:noFill/>
        </p:spPr>
        <p:txBody>
          <a:bodyPr wrap="square" rtlCol="0">
            <a:spAutoFit/>
          </a:bodyPr>
          <a:lstStyle/>
          <a:p>
            <a:r>
              <a:rPr kumimoji="1" lang="ja-JP" altLang="en-US" sz="1400" dirty="0" smtClean="0"/>
              <a:t>正答率</a:t>
            </a:r>
            <a:r>
              <a:rPr kumimoji="1" lang="en-US" altLang="ja-JP" sz="1400" dirty="0" smtClean="0"/>
              <a:t>(cx)</a:t>
            </a:r>
            <a:r>
              <a:rPr kumimoji="1" lang="ja-JP" altLang="en-US" sz="1400" dirty="0" smtClean="0"/>
              <a:t>が一定</a:t>
            </a:r>
            <a:r>
              <a:rPr lang="ja-JP" altLang="en-US" sz="1400" dirty="0"/>
              <a:t>以上</a:t>
            </a:r>
            <a:r>
              <a:rPr kumimoji="1" lang="ja-JP" altLang="en-US" sz="1400" dirty="0" smtClean="0"/>
              <a:t>に　なった地域を判定</a:t>
            </a:r>
            <a:endParaRPr kumimoji="1" lang="ja-JP" altLang="en-US" sz="1400" dirty="0"/>
          </a:p>
        </p:txBody>
      </p:sp>
      <p:pic>
        <p:nvPicPr>
          <p:cNvPr id="51" name="図 50"/>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5846574" y="5071553"/>
            <a:ext cx="589358" cy="613213"/>
          </a:xfrm>
          <a:prstGeom prst="rect">
            <a:avLst/>
          </a:prstGeom>
        </p:spPr>
      </p:pic>
      <p:sp>
        <p:nvSpPr>
          <p:cNvPr id="49" name="テキスト ボックス 48"/>
          <p:cNvSpPr txBox="1"/>
          <p:nvPr/>
        </p:nvSpPr>
        <p:spPr>
          <a:xfrm>
            <a:off x="5059598" y="306054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405969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786063"/>
            <a:ext cx="7543800" cy="951298"/>
          </a:xfrm>
        </p:spPr>
        <p:txBody>
          <a:bodyPr>
            <a:normAutofit/>
          </a:bodyPr>
          <a:lstStyle/>
          <a:p>
            <a:r>
              <a:rPr kumimoji="1" lang="ja-JP" altLang="en-US" sz="4400" b="1" dirty="0" smtClean="0"/>
              <a:t>実験</a:t>
            </a:r>
            <a:endParaRPr kumimoji="1" lang="ja-JP" altLang="en-US" sz="4400" b="1" dirty="0"/>
          </a:p>
        </p:txBody>
      </p:sp>
      <p:sp>
        <p:nvSpPr>
          <p:cNvPr id="3" name="コンテンツ プレースホルダー 2"/>
          <p:cNvSpPr>
            <a:spLocks noGrp="1"/>
          </p:cNvSpPr>
          <p:nvPr>
            <p:ph idx="1"/>
          </p:nvPr>
        </p:nvSpPr>
        <p:spPr>
          <a:xfrm>
            <a:off x="822959" y="1766238"/>
            <a:ext cx="7543801" cy="3789552"/>
          </a:xfrm>
        </p:spPr>
        <p:txBody>
          <a:bodyPr>
            <a:normAutofit/>
          </a:bodyPr>
          <a:lstStyle/>
          <a:p>
            <a:pPr>
              <a:buFont typeface="Wingdings" panose="05000000000000000000" pitchFamily="2" charset="2"/>
              <a:buChar char="l"/>
            </a:pPr>
            <a:r>
              <a:rPr kumimoji="1" lang="ja-JP" altLang="en-US" dirty="0" smtClean="0"/>
              <a:t> </a:t>
            </a:r>
            <a:r>
              <a:rPr kumimoji="1" lang="ja-JP" altLang="en-US" sz="2400" dirty="0" smtClean="0"/>
              <a:t>実験目的</a:t>
            </a:r>
            <a:endParaRPr kumimoji="1" lang="en-US" altLang="ja-JP" sz="2400" dirty="0" smtClean="0"/>
          </a:p>
          <a:p>
            <a:pPr lvl="1">
              <a:buFont typeface="Wingdings" panose="05000000000000000000" pitchFamily="2" charset="2"/>
              <a:buChar char="l"/>
            </a:pPr>
            <a:r>
              <a:rPr lang="en-US" altLang="ja-JP" dirty="0" smtClean="0"/>
              <a:t> </a:t>
            </a:r>
            <a:r>
              <a:rPr lang="ja-JP" altLang="en-US" sz="1600" dirty="0" smtClean="0"/>
              <a:t>地域発音英語</a:t>
            </a:r>
            <a:r>
              <a:rPr lang="ja-JP" altLang="en-US" sz="1600" dirty="0"/>
              <a:t>の</a:t>
            </a:r>
            <a:r>
              <a:rPr lang="ja-JP" altLang="ja-JP" sz="1600" dirty="0" smtClean="0"/>
              <a:t>聞き取り</a:t>
            </a:r>
            <a:r>
              <a:rPr lang="ja-JP" altLang="en-US" sz="1600" dirty="0" smtClean="0"/>
              <a:t>やすさ</a:t>
            </a:r>
            <a:r>
              <a:rPr lang="ja-JP" altLang="ja-JP" sz="1600" dirty="0" smtClean="0"/>
              <a:t>に</a:t>
            </a:r>
            <a:r>
              <a:rPr lang="ja-JP" altLang="ja-JP" sz="1600" dirty="0"/>
              <a:t>どれだけ差がでるの</a:t>
            </a:r>
            <a:r>
              <a:rPr lang="ja-JP" altLang="ja-JP" sz="1600" dirty="0" smtClean="0"/>
              <a:t>か</a:t>
            </a:r>
            <a:r>
              <a:rPr lang="ja-JP" altLang="en-US" sz="1600" dirty="0" smtClean="0"/>
              <a:t>（リスニング問題の難易度の指標となりえるほどか）検証する．</a:t>
            </a:r>
            <a:endParaRPr lang="en-US" altLang="ja-JP" sz="1600" dirty="0" smtClean="0"/>
          </a:p>
          <a:p>
            <a:pPr lvl="1">
              <a:buFont typeface="Wingdings" panose="05000000000000000000" pitchFamily="2" charset="2"/>
              <a:buChar char="l"/>
            </a:pPr>
            <a:r>
              <a:rPr lang="ja-JP" altLang="en-US" sz="1600" dirty="0" smtClean="0"/>
              <a:t>被験者（学習者）</a:t>
            </a:r>
            <a:r>
              <a:rPr lang="ja-JP" altLang="ja-JP" sz="1600" dirty="0" smtClean="0"/>
              <a:t>の出身地域によって差がでるのかを</a:t>
            </a:r>
            <a:r>
              <a:rPr lang="ja-JP" altLang="ja-JP" sz="1600" dirty="0"/>
              <a:t>検証する</a:t>
            </a:r>
            <a:r>
              <a:rPr lang="ja-JP" altLang="ja-JP" sz="1600" dirty="0" smtClean="0"/>
              <a:t>．</a:t>
            </a:r>
            <a:endParaRPr kumimoji="1" lang="en-US" altLang="ja-JP" dirty="0" smtClean="0"/>
          </a:p>
          <a:p>
            <a:pPr>
              <a:buFont typeface="Wingdings" panose="05000000000000000000" pitchFamily="2" charset="2"/>
              <a:buChar char="l"/>
            </a:pPr>
            <a:r>
              <a:rPr kumimoji="1" lang="ja-JP" altLang="en-US" sz="2400" dirty="0" smtClean="0"/>
              <a:t>実験概要</a:t>
            </a:r>
            <a:endParaRPr kumimoji="1" lang="en-US" altLang="ja-JP" sz="2400" dirty="0" smtClean="0"/>
          </a:p>
          <a:p>
            <a:pPr lvl="1">
              <a:buFont typeface="Wingdings" panose="05000000000000000000" pitchFamily="2" charset="2"/>
              <a:buChar char="l"/>
            </a:pPr>
            <a:r>
              <a:rPr lang="ja-JP" altLang="ja-JP" sz="1600" dirty="0"/>
              <a:t>実験内容：被験者に、集めたそれぞれの地域</a:t>
            </a:r>
            <a:r>
              <a:rPr lang="ja-JP" altLang="ja-JP" sz="1600" dirty="0" smtClean="0"/>
              <a:t>発音</a:t>
            </a:r>
            <a:r>
              <a:rPr lang="ja-JP" altLang="en-US" sz="1600" dirty="0" smtClean="0"/>
              <a:t>英語音声を用いて、</a:t>
            </a:r>
            <a:r>
              <a:rPr lang="ja-JP" altLang="ja-JP" sz="1600" dirty="0" smtClean="0"/>
              <a:t>簡単な</a:t>
            </a:r>
            <a:r>
              <a:rPr lang="ja-JP" altLang="en-US" sz="1600" dirty="0"/>
              <a:t>リスニング</a:t>
            </a:r>
            <a:r>
              <a:rPr lang="ja-JP" altLang="ja-JP" sz="1600" dirty="0" smtClean="0"/>
              <a:t>問題</a:t>
            </a:r>
            <a:r>
              <a:rPr lang="ja-JP" altLang="ja-JP" sz="1600" dirty="0"/>
              <a:t>を解いてもらい，その</a:t>
            </a:r>
            <a:r>
              <a:rPr lang="ja-JP" altLang="ja-JP" sz="1600" dirty="0" smtClean="0"/>
              <a:t>解答</a:t>
            </a:r>
            <a:r>
              <a:rPr lang="ja-JP" altLang="en-US" sz="1600" dirty="0" smtClean="0"/>
              <a:t>と、被験者へのアンケートを実施する</a:t>
            </a:r>
            <a:r>
              <a:rPr lang="ja-JP" altLang="ja-JP" sz="1600" dirty="0" smtClean="0"/>
              <a:t>．</a:t>
            </a:r>
            <a:endParaRPr lang="ja-JP" altLang="ja-JP" sz="1600" dirty="0"/>
          </a:p>
          <a:p>
            <a:pPr lvl="1">
              <a:buFont typeface="Wingdings" panose="05000000000000000000" pitchFamily="2" charset="2"/>
              <a:buChar char="l"/>
            </a:pPr>
            <a:r>
              <a:rPr kumimoji="1" lang="en-US" altLang="ja-JP" sz="1600" dirty="0" smtClean="0"/>
              <a:t> </a:t>
            </a:r>
            <a:r>
              <a:rPr kumimoji="1" lang="ja-JP" altLang="en-US" sz="1600" dirty="0" smtClean="0"/>
              <a:t>被験者：</a:t>
            </a:r>
            <a:r>
              <a:rPr lang="ja-JP" altLang="ja-JP" sz="1600" dirty="0"/>
              <a:t>集めた音源の地域の出身者（日本、ベトナム、インドネシア、タイ、シンガポール）</a:t>
            </a:r>
            <a:r>
              <a:rPr lang="ja-JP" altLang="ja-JP" sz="1600" dirty="0" smtClean="0"/>
              <a:t>それぞれ</a:t>
            </a:r>
            <a:r>
              <a:rPr lang="en-US" altLang="ja-JP" sz="1600" dirty="0" smtClean="0"/>
              <a:t>10~20</a:t>
            </a:r>
            <a:r>
              <a:rPr lang="ja-JP" altLang="ja-JP" sz="1600" dirty="0" smtClean="0"/>
              <a:t>名</a:t>
            </a:r>
            <a:r>
              <a:rPr lang="ja-JP" altLang="ja-JP" sz="1600" dirty="0"/>
              <a:t>程度</a:t>
            </a:r>
            <a:r>
              <a:rPr lang="ja-JP" altLang="ja-JP" sz="1600" dirty="0" smtClean="0"/>
              <a:t>．</a:t>
            </a:r>
            <a:endParaRPr lang="en-US" altLang="ja-JP" sz="1600" dirty="0" smtClean="0"/>
          </a:p>
          <a:p>
            <a:pPr lvl="1">
              <a:buFont typeface="Wingdings" panose="05000000000000000000" pitchFamily="2" charset="2"/>
              <a:buChar char="l"/>
            </a:pPr>
            <a:endParaRPr lang="en-US" altLang="ja-JP" sz="1600" dirty="0" smtClean="0"/>
          </a:p>
          <a:p>
            <a:pPr lvl="1">
              <a:buFont typeface="Wingdings" panose="05000000000000000000" pitchFamily="2" charset="2"/>
              <a:buChar char="l"/>
            </a:pPr>
            <a:endParaRPr lang="en-US" altLang="ja-JP" sz="1600" dirty="0" smtClean="0"/>
          </a:p>
          <a:p>
            <a:pPr lvl="1">
              <a:buFont typeface="Wingdings" panose="05000000000000000000" pitchFamily="2" charset="2"/>
              <a:buChar char="l"/>
            </a:pPr>
            <a:r>
              <a:rPr lang="ja-JP" altLang="en-US" sz="1600" dirty="0" smtClean="0"/>
              <a:t>使用する音源一覧（予定）</a:t>
            </a:r>
            <a:endParaRPr lang="ja-JP" altLang="ja-JP" sz="1600" dirty="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9</a:t>
            </a:fld>
            <a:endParaRPr lang="ja-JP" altLang="en-US" dirty="0"/>
          </a:p>
        </p:txBody>
      </p:sp>
      <p:sp>
        <p:nvSpPr>
          <p:cNvPr id="6" name="テキスト ボックス 5"/>
          <p:cNvSpPr txBox="1"/>
          <p:nvPr/>
        </p:nvSpPr>
        <p:spPr>
          <a:xfrm>
            <a:off x="5090840" y="4349518"/>
            <a:ext cx="3103487" cy="276999"/>
          </a:xfrm>
          <a:prstGeom prst="rect">
            <a:avLst/>
          </a:prstGeom>
          <a:noFill/>
        </p:spPr>
        <p:txBody>
          <a:bodyPr wrap="square" rtlCol="0">
            <a:spAutoFit/>
          </a:bodyPr>
          <a:lstStyle/>
          <a:p>
            <a:r>
              <a:rPr kumimoji="1" lang="ja-JP" altLang="en-US" sz="1200" dirty="0" smtClean="0"/>
              <a:t>表１　実験で使用する音源と数の一覧</a:t>
            </a:r>
            <a:endParaRPr kumimoji="1" lang="ja-JP" altLang="en-US" sz="1200" dirty="0"/>
          </a:p>
        </p:txBody>
      </p:sp>
      <p:pic>
        <p:nvPicPr>
          <p:cNvPr id="7" name="図 6"/>
          <p:cNvPicPr>
            <a:picLocks noChangeAspect="1"/>
          </p:cNvPicPr>
          <p:nvPr/>
        </p:nvPicPr>
        <p:blipFill>
          <a:blip r:embed="rId2"/>
          <a:stretch>
            <a:fillRect/>
          </a:stretch>
        </p:blipFill>
        <p:spPr>
          <a:xfrm>
            <a:off x="4860757" y="4607169"/>
            <a:ext cx="3506003" cy="1737750"/>
          </a:xfrm>
          <a:prstGeom prst="rect">
            <a:avLst/>
          </a:prstGeom>
        </p:spPr>
      </p:pic>
    </p:spTree>
    <p:extLst>
      <p:ext uri="{BB962C8B-B14F-4D97-AF65-F5344CB8AC3E}">
        <p14:creationId xmlns:p14="http://schemas.microsoft.com/office/powerpoint/2010/main" val="473080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89182</TotalTime>
  <Words>1663</Words>
  <Application>Microsoft Office PowerPoint</Application>
  <PresentationFormat>画面に合わせる (4:3)</PresentationFormat>
  <Paragraphs>477</Paragraphs>
  <Slides>23</Slides>
  <Notes>12</Notes>
  <HiddenSlides>11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ＭＳ Ｐゴシック</vt:lpstr>
      <vt:lpstr>メイリオ</vt:lpstr>
      <vt:lpstr>游ゴシック</vt:lpstr>
      <vt:lpstr>Calibri</vt:lpstr>
      <vt:lpstr>Wingdings</vt:lpstr>
      <vt:lpstr>レトロスペクト</vt:lpstr>
      <vt:lpstr>地域発音英語を活用した英語リスニング学習支援システムの設計・開発</vt:lpstr>
      <vt:lpstr>                     研究背景　</vt:lpstr>
      <vt:lpstr>関連研究</vt:lpstr>
      <vt:lpstr>現状の英語リスニング学習の問題点</vt:lpstr>
      <vt:lpstr>提案手法　　‐概要・利点‐</vt:lpstr>
      <vt:lpstr>提案手法　　‐概要図‐</vt:lpstr>
      <vt:lpstr>提案手法　‐正答率集計機能‐</vt:lpstr>
      <vt:lpstr>提案手法　‐音声変更機能‐</vt:lpstr>
      <vt:lpstr>実験</vt:lpstr>
      <vt:lpstr>実験手順</vt:lpstr>
      <vt:lpstr>現在の進捗</vt:lpstr>
      <vt:lpstr>今後のスケジュール</vt:lpstr>
      <vt:lpstr>本研究のアプローチ</vt:lpstr>
      <vt:lpstr>研究課題</vt:lpstr>
      <vt:lpstr>提案方式　-学習履歴‐</vt:lpstr>
      <vt:lpstr>提案方式　‐難易度変更機能‐</vt:lpstr>
      <vt:lpstr>モデル化①</vt:lpstr>
      <vt:lpstr>モデル化②</vt:lpstr>
      <vt:lpstr>穴埋め問題生成機能</vt:lpstr>
      <vt:lpstr>提案システム概要図　</vt:lpstr>
      <vt:lpstr>提案方式による学習の対象</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1157</cp:revision>
  <cp:lastPrinted>2017-09-07T08:22:17Z</cp:lastPrinted>
  <dcterms:created xsi:type="dcterms:W3CDTF">2017-04-11T04:27:16Z</dcterms:created>
  <dcterms:modified xsi:type="dcterms:W3CDTF">2017-10-11T00:52:34Z</dcterms:modified>
</cp:coreProperties>
</file>