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9" r:id="rId1"/>
  </p:sldMasterIdLst>
  <p:notesMasterIdLst>
    <p:notesMasterId r:id="rId32"/>
  </p:notesMasterIdLst>
  <p:handoutMasterIdLst>
    <p:handoutMasterId r:id="rId33"/>
  </p:handoutMasterIdLst>
  <p:sldIdLst>
    <p:sldId id="256" r:id="rId2"/>
    <p:sldId id="270" r:id="rId3"/>
    <p:sldId id="267" r:id="rId4"/>
    <p:sldId id="295" r:id="rId5"/>
    <p:sldId id="303" r:id="rId6"/>
    <p:sldId id="296" r:id="rId7"/>
    <p:sldId id="268" r:id="rId8"/>
    <p:sldId id="313" r:id="rId9"/>
    <p:sldId id="293" r:id="rId10"/>
    <p:sldId id="294" r:id="rId11"/>
    <p:sldId id="301" r:id="rId12"/>
    <p:sldId id="305" r:id="rId13"/>
    <p:sldId id="306" r:id="rId14"/>
    <p:sldId id="309" r:id="rId15"/>
    <p:sldId id="304" r:id="rId16"/>
    <p:sldId id="310" r:id="rId17"/>
    <p:sldId id="297" r:id="rId18"/>
    <p:sldId id="260" r:id="rId19"/>
    <p:sldId id="287" r:id="rId20"/>
    <p:sldId id="291" r:id="rId21"/>
    <p:sldId id="282" r:id="rId22"/>
    <p:sldId id="279" r:id="rId23"/>
    <p:sldId id="288" r:id="rId24"/>
    <p:sldId id="289" r:id="rId25"/>
    <p:sldId id="278" r:id="rId26"/>
    <p:sldId id="257" r:id="rId27"/>
    <p:sldId id="284" r:id="rId28"/>
    <p:sldId id="300" r:id="rId29"/>
    <p:sldId id="311" r:id="rId30"/>
    <p:sldId id="312" r:id="rId31"/>
  </p:sldIdLst>
  <p:sldSz cx="9144000" cy="6858000" type="screen4x3"/>
  <p:notesSz cx="9866313" cy="673576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7FC559BE-01FE-4472-AD7A-41D48CEFE1CF}">
          <p14:sldIdLst>
            <p14:sldId id="256"/>
            <p14:sldId id="270"/>
            <p14:sldId id="267"/>
            <p14:sldId id="295"/>
            <p14:sldId id="303"/>
            <p14:sldId id="296"/>
            <p14:sldId id="268"/>
            <p14:sldId id="313"/>
            <p14:sldId id="293"/>
            <p14:sldId id="294"/>
            <p14:sldId id="301"/>
            <p14:sldId id="305"/>
            <p14:sldId id="306"/>
            <p14:sldId id="309"/>
            <p14:sldId id="304"/>
            <p14:sldId id="310"/>
            <p14:sldId id="297"/>
            <p14:sldId id="260"/>
            <p14:sldId id="287"/>
            <p14:sldId id="291"/>
            <p14:sldId id="282"/>
            <p14:sldId id="279"/>
            <p14:sldId id="288"/>
            <p14:sldId id="289"/>
          </p14:sldIdLst>
        </p14:section>
        <p14:section name="タイトルなしのセクション" id="{0CF5F9EE-B66A-4391-963D-DD9060C380CF}">
          <p14:sldIdLst>
            <p14:sldId id="278"/>
            <p14:sldId id="257"/>
            <p14:sldId id="284"/>
            <p14:sldId id="300"/>
            <p14:sldId id="311"/>
            <p14:sldId id="31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632" autoAdjust="0"/>
  </p:normalViewPr>
  <p:slideViewPr>
    <p:cSldViewPr snapToGrid="0">
      <p:cViewPr varScale="1">
        <p:scale>
          <a:sx n="99" d="100"/>
          <a:sy n="99" d="100"/>
        </p:scale>
        <p:origin x="1245" y="-62"/>
      </p:cViewPr>
      <p:guideLst/>
    </p:cSldViewPr>
  </p:slideViewPr>
  <p:outlineViewPr>
    <p:cViewPr>
      <p:scale>
        <a:sx n="33" d="100"/>
        <a:sy n="33" d="100"/>
      </p:scale>
      <p:origin x="0" y="-792"/>
    </p:cViewPr>
  </p:outlineViewPr>
  <p:notesTextViewPr>
    <p:cViewPr>
      <p:scale>
        <a:sx n="3" d="2"/>
        <a:sy n="3" d="2"/>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4276255" cy="33814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587733" y="0"/>
            <a:ext cx="4276254" cy="338143"/>
          </a:xfrm>
          <a:prstGeom prst="rect">
            <a:avLst/>
          </a:prstGeom>
        </p:spPr>
        <p:txBody>
          <a:bodyPr vert="horz" lIns="91440" tIns="45720" rIns="91440" bIns="45720" rtlCol="0"/>
          <a:lstStyle>
            <a:lvl1pPr algn="r">
              <a:defRPr sz="1200"/>
            </a:lvl1pPr>
          </a:lstStyle>
          <a:p>
            <a:fld id="{7EAADFA8-5F7F-45EA-8603-E484D09A29E3}" type="datetimeFigureOut">
              <a:rPr kumimoji="1" lang="ja-JP" altLang="en-US" smtClean="0"/>
              <a:t>2017/10/18</a:t>
            </a:fld>
            <a:endParaRPr kumimoji="1" lang="ja-JP" altLang="en-US"/>
          </a:p>
        </p:txBody>
      </p:sp>
      <p:sp>
        <p:nvSpPr>
          <p:cNvPr id="4" name="フッター プレースホルダー 3"/>
          <p:cNvSpPr>
            <a:spLocks noGrp="1"/>
          </p:cNvSpPr>
          <p:nvPr>
            <p:ph type="ftr" sz="quarter" idx="2"/>
          </p:nvPr>
        </p:nvSpPr>
        <p:spPr>
          <a:xfrm>
            <a:off x="1" y="6397620"/>
            <a:ext cx="4276255" cy="338143"/>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587733" y="6397620"/>
            <a:ext cx="4276254" cy="338143"/>
          </a:xfrm>
          <a:prstGeom prst="rect">
            <a:avLst/>
          </a:prstGeom>
        </p:spPr>
        <p:txBody>
          <a:bodyPr vert="horz" lIns="91440" tIns="45720" rIns="91440" bIns="45720" rtlCol="0" anchor="b"/>
          <a:lstStyle>
            <a:lvl1pPr algn="r">
              <a:defRPr sz="1200"/>
            </a:lvl1pPr>
          </a:lstStyle>
          <a:p>
            <a:fld id="{B0A04141-2612-4FD9-BCCE-DA4B71DA0113}" type="slidenum">
              <a:rPr kumimoji="1" lang="ja-JP" altLang="en-US" smtClean="0"/>
              <a:t>‹#›</a:t>
            </a:fld>
            <a:endParaRPr kumimoji="1" lang="ja-JP" altLang="en-US"/>
          </a:p>
        </p:txBody>
      </p:sp>
    </p:spTree>
    <p:extLst>
      <p:ext uri="{BB962C8B-B14F-4D97-AF65-F5344CB8AC3E}">
        <p14:creationId xmlns:p14="http://schemas.microsoft.com/office/powerpoint/2010/main" val="25498674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4275403" cy="337958"/>
          </a:xfrm>
          <a:prstGeom prst="rect">
            <a:avLst/>
          </a:prstGeom>
        </p:spPr>
        <p:txBody>
          <a:bodyPr vert="horz" lIns="94854" tIns="47426" rIns="94854" bIns="47426" rtlCol="0"/>
          <a:lstStyle>
            <a:lvl1pPr algn="l">
              <a:defRPr sz="1300"/>
            </a:lvl1pPr>
          </a:lstStyle>
          <a:p>
            <a:endParaRPr kumimoji="1" lang="ja-JP" altLang="en-US" dirty="0"/>
          </a:p>
        </p:txBody>
      </p:sp>
      <p:sp>
        <p:nvSpPr>
          <p:cNvPr id="3" name="日付プレースホルダー 2"/>
          <p:cNvSpPr>
            <a:spLocks noGrp="1"/>
          </p:cNvSpPr>
          <p:nvPr>
            <p:ph type="dt" idx="1"/>
          </p:nvPr>
        </p:nvSpPr>
        <p:spPr>
          <a:xfrm>
            <a:off x="5588630" y="1"/>
            <a:ext cx="4275403" cy="337958"/>
          </a:xfrm>
          <a:prstGeom prst="rect">
            <a:avLst/>
          </a:prstGeom>
        </p:spPr>
        <p:txBody>
          <a:bodyPr vert="horz" lIns="94854" tIns="47426" rIns="94854" bIns="47426" rtlCol="0"/>
          <a:lstStyle>
            <a:lvl1pPr algn="r">
              <a:defRPr sz="1300"/>
            </a:lvl1pPr>
          </a:lstStyle>
          <a:p>
            <a:fld id="{F3B5A63B-7D33-47FD-B6B4-1D38FD60865A}" type="datetimeFigureOut">
              <a:rPr kumimoji="1" lang="ja-JP" altLang="en-US" smtClean="0"/>
              <a:t>2017/10/18</a:t>
            </a:fld>
            <a:endParaRPr kumimoji="1" lang="ja-JP" altLang="en-US" dirty="0"/>
          </a:p>
        </p:txBody>
      </p:sp>
      <p:sp>
        <p:nvSpPr>
          <p:cNvPr id="4" name="スライド イメージ プレースホルダー 3"/>
          <p:cNvSpPr>
            <a:spLocks noGrp="1" noRot="1" noChangeAspect="1"/>
          </p:cNvSpPr>
          <p:nvPr>
            <p:ph type="sldImg" idx="2"/>
          </p:nvPr>
        </p:nvSpPr>
        <p:spPr>
          <a:xfrm>
            <a:off x="3416300" y="841375"/>
            <a:ext cx="3033713" cy="2274888"/>
          </a:xfrm>
          <a:prstGeom prst="rect">
            <a:avLst/>
          </a:prstGeom>
          <a:noFill/>
          <a:ln w="12700">
            <a:solidFill>
              <a:prstClr val="black"/>
            </a:solidFill>
          </a:ln>
        </p:spPr>
        <p:txBody>
          <a:bodyPr vert="horz" lIns="94854" tIns="47426" rIns="94854" bIns="47426" rtlCol="0" anchor="ctr"/>
          <a:lstStyle/>
          <a:p>
            <a:endParaRPr lang="ja-JP" altLang="en-US" dirty="0"/>
          </a:p>
        </p:txBody>
      </p:sp>
      <p:sp>
        <p:nvSpPr>
          <p:cNvPr id="5" name="ノート プレースホルダー 4"/>
          <p:cNvSpPr>
            <a:spLocks noGrp="1"/>
          </p:cNvSpPr>
          <p:nvPr>
            <p:ph type="body" sz="quarter" idx="3"/>
          </p:nvPr>
        </p:nvSpPr>
        <p:spPr>
          <a:xfrm>
            <a:off x="986632" y="3241586"/>
            <a:ext cx="7893050" cy="2652207"/>
          </a:xfrm>
          <a:prstGeom prst="rect">
            <a:avLst/>
          </a:prstGeom>
        </p:spPr>
        <p:txBody>
          <a:bodyPr vert="horz" lIns="94854" tIns="47426" rIns="94854" bIns="47426"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6397807"/>
            <a:ext cx="4275403" cy="337957"/>
          </a:xfrm>
          <a:prstGeom prst="rect">
            <a:avLst/>
          </a:prstGeom>
        </p:spPr>
        <p:txBody>
          <a:bodyPr vert="horz" lIns="94854" tIns="47426" rIns="94854" bIns="47426" rtlCol="0" anchor="b"/>
          <a:lstStyle>
            <a:lvl1pPr algn="l">
              <a:defRPr sz="1300"/>
            </a:lvl1pPr>
          </a:lstStyle>
          <a:p>
            <a:endParaRPr kumimoji="1" lang="ja-JP" altLang="en-US" dirty="0"/>
          </a:p>
        </p:txBody>
      </p:sp>
      <p:sp>
        <p:nvSpPr>
          <p:cNvPr id="7" name="スライド番号プレースホルダー 6"/>
          <p:cNvSpPr>
            <a:spLocks noGrp="1"/>
          </p:cNvSpPr>
          <p:nvPr>
            <p:ph type="sldNum" sz="quarter" idx="5"/>
          </p:nvPr>
        </p:nvSpPr>
        <p:spPr>
          <a:xfrm>
            <a:off x="5588630" y="6397807"/>
            <a:ext cx="4275403" cy="337957"/>
          </a:xfrm>
          <a:prstGeom prst="rect">
            <a:avLst/>
          </a:prstGeom>
        </p:spPr>
        <p:txBody>
          <a:bodyPr vert="horz" lIns="94854" tIns="47426" rIns="94854" bIns="47426" rtlCol="0" anchor="b"/>
          <a:lstStyle>
            <a:lvl1pPr algn="r">
              <a:defRPr sz="1300"/>
            </a:lvl1pPr>
          </a:lstStyle>
          <a:p>
            <a:fld id="{E62CE1CE-61F2-4758-98BE-D29B44AE969D}" type="slidenum">
              <a:rPr kumimoji="1" lang="ja-JP" altLang="en-US" smtClean="0"/>
              <a:t>‹#›</a:t>
            </a:fld>
            <a:endParaRPr kumimoji="1" lang="ja-JP" altLang="en-US" dirty="0"/>
          </a:p>
        </p:txBody>
      </p:sp>
    </p:spTree>
    <p:extLst>
      <p:ext uri="{BB962C8B-B14F-4D97-AF65-F5344CB8AC3E}">
        <p14:creationId xmlns:p14="http://schemas.microsoft.com/office/powerpoint/2010/main" val="74382275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1</a:t>
            </a:fld>
            <a:endParaRPr kumimoji="1" lang="ja-JP" altLang="en-US" dirty="0"/>
          </a:p>
        </p:txBody>
      </p:sp>
    </p:spTree>
    <p:extLst>
      <p:ext uri="{BB962C8B-B14F-4D97-AF65-F5344CB8AC3E}">
        <p14:creationId xmlns:p14="http://schemas.microsoft.com/office/powerpoint/2010/main" val="531119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21</a:t>
            </a:fld>
            <a:endParaRPr kumimoji="1" lang="ja-JP" altLang="en-US" dirty="0"/>
          </a:p>
        </p:txBody>
      </p:sp>
    </p:spTree>
    <p:extLst>
      <p:ext uri="{BB962C8B-B14F-4D97-AF65-F5344CB8AC3E}">
        <p14:creationId xmlns:p14="http://schemas.microsoft.com/office/powerpoint/2010/main" val="469990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latin typeface="+mn-ea"/>
              </a:rPr>
              <a:t>（</a:t>
            </a:r>
            <a:r>
              <a:rPr lang="en-US" altLang="ja-JP" dirty="0" smtClean="0">
                <a:latin typeface="+mn-ea"/>
              </a:rPr>
              <a:t>Ex</a:t>
            </a:r>
            <a:r>
              <a:rPr lang="ja-JP" altLang="en-US" dirty="0" smtClean="0">
                <a:latin typeface="+mn-ea"/>
              </a:rPr>
              <a:t>：ある地域</a:t>
            </a:r>
            <a:r>
              <a:rPr lang="en-US" altLang="ja-JP" dirty="0" smtClean="0">
                <a:latin typeface="+mn-ea"/>
              </a:rPr>
              <a:t>c1</a:t>
            </a:r>
            <a:r>
              <a:rPr lang="ja-JP" altLang="en-US" dirty="0" smtClean="0">
                <a:latin typeface="+mn-ea"/>
              </a:rPr>
              <a:t>の地域別正答率</a:t>
            </a:r>
            <a:r>
              <a:rPr lang="en-US" altLang="ja-JP" dirty="0" smtClean="0">
                <a:latin typeface="+mn-ea"/>
              </a:rPr>
              <a:t>cx1</a:t>
            </a:r>
            <a:r>
              <a:rPr lang="ja-JP" altLang="en-US" dirty="0" smtClean="0">
                <a:latin typeface="+mn-ea"/>
              </a:rPr>
              <a:t>が</a:t>
            </a:r>
            <a:r>
              <a:rPr lang="en-US" altLang="ja-JP" dirty="0" smtClean="0">
                <a:latin typeface="+mn-ea"/>
              </a:rPr>
              <a:t>80</a:t>
            </a:r>
            <a:r>
              <a:rPr lang="ja-JP" altLang="en-US" dirty="0" smtClean="0">
                <a:latin typeface="+mn-ea"/>
              </a:rPr>
              <a:t>％→</a:t>
            </a:r>
            <a:r>
              <a:rPr lang="en-US" altLang="ja-JP" dirty="0" smtClean="0">
                <a:latin typeface="+mn-ea"/>
              </a:rPr>
              <a:t>95</a:t>
            </a:r>
            <a:r>
              <a:rPr lang="ja-JP" altLang="en-US" dirty="0" smtClean="0">
                <a:latin typeface="+mn-ea"/>
              </a:rPr>
              <a:t>％以上になったら　　　　次に高かった地域</a:t>
            </a:r>
            <a:r>
              <a:rPr lang="en-US" altLang="ja-JP" dirty="0" smtClean="0">
                <a:latin typeface="+mn-ea"/>
              </a:rPr>
              <a:t>c2</a:t>
            </a:r>
            <a:r>
              <a:rPr lang="ja-JP" altLang="en-US" dirty="0" smtClean="0">
                <a:latin typeface="+mn-ea"/>
              </a:rPr>
              <a:t>の地域音声正答率</a:t>
            </a:r>
            <a:r>
              <a:rPr lang="en-US" altLang="ja-JP" dirty="0" smtClean="0">
                <a:latin typeface="+mn-ea"/>
              </a:rPr>
              <a:t>cx2</a:t>
            </a:r>
            <a:r>
              <a:rPr lang="ja-JP" altLang="en-US" dirty="0" smtClean="0">
                <a:latin typeface="+mn-ea"/>
              </a:rPr>
              <a:t>が</a:t>
            </a:r>
            <a:r>
              <a:rPr lang="en-US" altLang="ja-JP" dirty="0" smtClean="0">
                <a:latin typeface="+mn-ea"/>
              </a:rPr>
              <a:t>70</a:t>
            </a:r>
            <a:r>
              <a:rPr lang="ja-JP" altLang="en-US" dirty="0" smtClean="0">
                <a:latin typeface="+mn-ea"/>
              </a:rPr>
              <a:t>％→</a:t>
            </a:r>
            <a:r>
              <a:rPr lang="en-US" altLang="ja-JP" dirty="0" smtClean="0">
                <a:latin typeface="+mn-ea"/>
              </a:rPr>
              <a:t>95</a:t>
            </a:r>
            <a:r>
              <a:rPr lang="ja-JP" altLang="en-US" dirty="0" smtClean="0">
                <a:latin typeface="+mn-ea"/>
              </a:rPr>
              <a:t>％になるまで</a:t>
            </a:r>
            <a:r>
              <a:rPr lang="en-US" altLang="ja-JP" dirty="0" smtClean="0">
                <a:latin typeface="+mn-ea"/>
              </a:rPr>
              <a:t>c2</a:t>
            </a:r>
            <a:r>
              <a:rPr lang="ja-JP" altLang="en-US" dirty="0" smtClean="0">
                <a:latin typeface="+mn-ea"/>
              </a:rPr>
              <a:t>の音源を学習する．）</a:t>
            </a:r>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22</a:t>
            </a:fld>
            <a:endParaRPr kumimoji="1" lang="ja-JP" altLang="en-US" dirty="0"/>
          </a:p>
        </p:txBody>
      </p:sp>
    </p:spTree>
    <p:extLst>
      <p:ext uri="{BB962C8B-B14F-4D97-AF65-F5344CB8AC3E}">
        <p14:creationId xmlns:p14="http://schemas.microsoft.com/office/powerpoint/2010/main" val="275992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ログを取りやすくするため</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25</a:t>
            </a:fld>
            <a:endParaRPr kumimoji="1" lang="ja-JP" altLang="en-US" dirty="0"/>
          </a:p>
        </p:txBody>
      </p:sp>
    </p:spTree>
    <p:extLst>
      <p:ext uri="{BB962C8B-B14F-4D97-AF65-F5344CB8AC3E}">
        <p14:creationId xmlns:p14="http://schemas.microsoft.com/office/powerpoint/2010/main" val="2896344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16300" y="841375"/>
            <a:ext cx="3033713" cy="2274888"/>
          </a:xfrm>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26</a:t>
            </a:fld>
            <a:endParaRPr kumimoji="1" lang="ja-JP" altLang="en-US" dirty="0"/>
          </a:p>
        </p:txBody>
      </p:sp>
    </p:spTree>
    <p:extLst>
      <p:ext uri="{BB962C8B-B14F-4D97-AF65-F5344CB8AC3E}">
        <p14:creationId xmlns:p14="http://schemas.microsoft.com/office/powerpoint/2010/main" val="2224564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指導者がついていること，一緒に学習する人が居ることも学習意欲の向上に繋がると考えた。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27</a:t>
            </a:fld>
            <a:endParaRPr kumimoji="1" lang="ja-JP" altLang="en-US" dirty="0"/>
          </a:p>
        </p:txBody>
      </p:sp>
    </p:spTree>
    <p:extLst>
      <p:ext uri="{BB962C8B-B14F-4D97-AF65-F5344CB8AC3E}">
        <p14:creationId xmlns:p14="http://schemas.microsoft.com/office/powerpoint/2010/main" val="1036848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2</a:t>
            </a:fld>
            <a:endParaRPr kumimoji="1" lang="ja-JP" altLang="en-US" dirty="0"/>
          </a:p>
        </p:txBody>
      </p:sp>
    </p:spTree>
    <p:extLst>
      <p:ext uri="{BB962C8B-B14F-4D97-AF65-F5344CB8AC3E}">
        <p14:creationId xmlns:p14="http://schemas.microsoft.com/office/powerpoint/2010/main" val="2531254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上：聞き取りづらい音声で学習してしまうことによる．</a:t>
            </a:r>
            <a:endParaRPr kumimoji="1" lang="en-US" altLang="ja-JP" dirty="0" smtClean="0"/>
          </a:p>
          <a:p>
            <a:r>
              <a:rPr kumimoji="1" lang="ja-JP" altLang="en-US" dirty="0" smtClean="0"/>
              <a:t>下：通常の英語発音による音声で修学した人</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4</a:t>
            </a:fld>
            <a:endParaRPr kumimoji="1" lang="ja-JP" altLang="en-US" dirty="0"/>
          </a:p>
        </p:txBody>
      </p:sp>
    </p:spTree>
    <p:extLst>
      <p:ext uri="{BB962C8B-B14F-4D97-AF65-F5344CB8AC3E}">
        <p14:creationId xmlns:p14="http://schemas.microsoft.com/office/powerpoint/2010/main" val="2476010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6</a:t>
            </a:fld>
            <a:endParaRPr kumimoji="1" lang="ja-JP" altLang="en-US" dirty="0"/>
          </a:p>
        </p:txBody>
      </p:sp>
    </p:spTree>
    <p:extLst>
      <p:ext uri="{BB962C8B-B14F-4D97-AF65-F5344CB8AC3E}">
        <p14:creationId xmlns:p14="http://schemas.microsoft.com/office/powerpoint/2010/main" val="984869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7</a:t>
            </a:fld>
            <a:endParaRPr kumimoji="1" lang="ja-JP" altLang="en-US" dirty="0"/>
          </a:p>
        </p:txBody>
      </p:sp>
    </p:spTree>
    <p:extLst>
      <p:ext uri="{BB962C8B-B14F-4D97-AF65-F5344CB8AC3E}">
        <p14:creationId xmlns:p14="http://schemas.microsoft.com/office/powerpoint/2010/main" val="2746990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11</a:t>
            </a:fld>
            <a:endParaRPr kumimoji="1" lang="ja-JP" altLang="en-US" dirty="0"/>
          </a:p>
        </p:txBody>
      </p:sp>
    </p:spTree>
    <p:extLst>
      <p:ext uri="{BB962C8B-B14F-4D97-AF65-F5344CB8AC3E}">
        <p14:creationId xmlns:p14="http://schemas.microsoft.com/office/powerpoint/2010/main" val="165368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13</a:t>
            </a:fld>
            <a:endParaRPr kumimoji="1" lang="ja-JP" altLang="en-US" dirty="0"/>
          </a:p>
        </p:txBody>
      </p:sp>
    </p:spTree>
    <p:extLst>
      <p:ext uri="{BB962C8B-B14F-4D97-AF65-F5344CB8AC3E}">
        <p14:creationId xmlns:p14="http://schemas.microsoft.com/office/powerpoint/2010/main" val="3333692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17</a:t>
            </a:fld>
            <a:endParaRPr kumimoji="1" lang="ja-JP" altLang="en-US" dirty="0"/>
          </a:p>
        </p:txBody>
      </p:sp>
    </p:spTree>
    <p:extLst>
      <p:ext uri="{BB962C8B-B14F-4D97-AF65-F5344CB8AC3E}">
        <p14:creationId xmlns:p14="http://schemas.microsoft.com/office/powerpoint/2010/main" val="2812884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19</a:t>
            </a:fld>
            <a:endParaRPr kumimoji="1" lang="ja-JP" altLang="en-US" dirty="0"/>
          </a:p>
        </p:txBody>
      </p:sp>
    </p:spTree>
    <p:extLst>
      <p:ext uri="{BB962C8B-B14F-4D97-AF65-F5344CB8AC3E}">
        <p14:creationId xmlns:p14="http://schemas.microsoft.com/office/powerpoint/2010/main" val="3723586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66516F06-AD54-4826-B3A5-4B105E4673A1}" type="datetime1">
              <a:rPr kumimoji="1" lang="ja-JP" altLang="en-US" smtClean="0"/>
              <a:t>2017/10/18</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lvl1pPr>
              <a:defRPr sz="2400"/>
            </a:lvl1pPr>
          </a:lstStyle>
          <a:p>
            <a:fld id="{0EA5BA5C-CDE7-497D-9261-6A40424EDE0C}" type="slidenum">
              <a:rPr lang="ja-JP" altLang="en-US" smtClean="0"/>
              <a:pPr/>
              <a:t>‹#›</a:t>
            </a:fld>
            <a:endParaRPr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91024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4927EDF-8B88-4995-B0F2-F361D06059E7}" type="datetime1">
              <a:rPr kumimoji="1" lang="ja-JP" altLang="en-US" smtClean="0"/>
              <a:t>2017/10/18</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0EA5BA5C-CDE7-497D-9261-6A40424EDE0C}" type="slidenum">
              <a:rPr kumimoji="1" lang="ja-JP" altLang="en-US" smtClean="0"/>
              <a:t>‹#›</a:t>
            </a:fld>
            <a:endParaRPr kumimoji="1" lang="ja-JP" altLang="en-US" dirty="0"/>
          </a:p>
        </p:txBody>
      </p:sp>
    </p:spTree>
    <p:extLst>
      <p:ext uri="{BB962C8B-B14F-4D97-AF65-F5344CB8AC3E}">
        <p14:creationId xmlns:p14="http://schemas.microsoft.com/office/powerpoint/2010/main" val="4277478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9072C5C-A8E5-4F6A-A847-A8631C7DFBEC}" type="datetime1">
              <a:rPr kumimoji="1" lang="ja-JP" altLang="en-US" smtClean="0"/>
              <a:t>2017/10/18</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0EA5BA5C-CDE7-497D-9261-6A40424EDE0C}" type="slidenum">
              <a:rPr kumimoji="1" lang="ja-JP" altLang="en-US" smtClean="0"/>
              <a:t>‹#›</a:t>
            </a:fld>
            <a:endParaRPr kumimoji="1" lang="ja-JP" altLang="en-US" dirty="0"/>
          </a:p>
        </p:txBody>
      </p:sp>
    </p:spTree>
    <p:extLst>
      <p:ext uri="{BB962C8B-B14F-4D97-AF65-F5344CB8AC3E}">
        <p14:creationId xmlns:p14="http://schemas.microsoft.com/office/powerpoint/2010/main" val="2181643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BEBF73A-741D-45A6-BAA8-727A6DD2E0BB}" type="datetime1">
              <a:rPr kumimoji="1" lang="ja-JP" altLang="en-US" smtClean="0"/>
              <a:t>2017/10/18</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lvl1pPr>
              <a:defRPr sz="2400"/>
            </a:lvl1pPr>
          </a:lstStyle>
          <a:p>
            <a:endParaRPr lang="ja-JP" altLang="en-US" dirty="0"/>
          </a:p>
        </p:txBody>
      </p:sp>
    </p:spTree>
    <p:extLst>
      <p:ext uri="{BB962C8B-B14F-4D97-AF65-F5344CB8AC3E}">
        <p14:creationId xmlns:p14="http://schemas.microsoft.com/office/powerpoint/2010/main" val="37479070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F0F6A2E-43C3-441E-9349-BD7FBB11089A}" type="datetime1">
              <a:rPr kumimoji="1" lang="ja-JP" altLang="en-US" smtClean="0"/>
              <a:t>2017/10/18</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0EA5BA5C-CDE7-497D-9261-6A40424EDE0C}" type="slidenum">
              <a:rPr kumimoji="1" lang="ja-JP" altLang="en-US" smtClean="0"/>
              <a:t>‹#›</a:t>
            </a:fld>
            <a:endParaRPr kumimoji="1"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57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925401E8-B18F-4094-A7E5-E5DF1F616F08}" type="datetime1">
              <a:rPr kumimoji="1" lang="ja-JP" altLang="en-US" smtClean="0"/>
              <a:t>2017/10/18</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0EA5BA5C-CDE7-497D-9261-6A40424EDE0C}" type="slidenum">
              <a:rPr kumimoji="1" lang="ja-JP" altLang="en-US" smtClean="0"/>
              <a:t>‹#›</a:t>
            </a:fld>
            <a:endParaRPr kumimoji="1" lang="ja-JP" altLang="en-US" dirty="0"/>
          </a:p>
        </p:txBody>
      </p:sp>
    </p:spTree>
    <p:extLst>
      <p:ext uri="{BB962C8B-B14F-4D97-AF65-F5344CB8AC3E}">
        <p14:creationId xmlns:p14="http://schemas.microsoft.com/office/powerpoint/2010/main" val="853965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AFD88D4-A323-42B5-8260-A964BC330AB0}" type="datetime1">
              <a:rPr kumimoji="1" lang="ja-JP" altLang="en-US" smtClean="0"/>
              <a:t>2017/10/18</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0EA5BA5C-CDE7-497D-9261-6A40424EDE0C}" type="slidenum">
              <a:rPr kumimoji="1" lang="ja-JP" altLang="en-US" smtClean="0"/>
              <a:t>‹#›</a:t>
            </a:fld>
            <a:endParaRPr kumimoji="1" lang="ja-JP" altLang="en-US" dirty="0"/>
          </a:p>
        </p:txBody>
      </p:sp>
    </p:spTree>
    <p:extLst>
      <p:ext uri="{BB962C8B-B14F-4D97-AF65-F5344CB8AC3E}">
        <p14:creationId xmlns:p14="http://schemas.microsoft.com/office/powerpoint/2010/main" val="3035449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E69451F6-43C5-44BE-9BCB-CD12E5DDF29D}" type="datetime1">
              <a:rPr kumimoji="1" lang="ja-JP" altLang="en-US" smtClean="0"/>
              <a:t>2017/10/18</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0EA5BA5C-CDE7-497D-9261-6A40424EDE0C}" type="slidenum">
              <a:rPr kumimoji="1" lang="ja-JP" altLang="en-US" smtClean="0"/>
              <a:t>‹#›</a:t>
            </a:fld>
            <a:endParaRPr kumimoji="1" lang="ja-JP" altLang="en-US" dirty="0"/>
          </a:p>
        </p:txBody>
      </p:sp>
    </p:spTree>
    <p:extLst>
      <p:ext uri="{BB962C8B-B14F-4D97-AF65-F5344CB8AC3E}">
        <p14:creationId xmlns:p14="http://schemas.microsoft.com/office/powerpoint/2010/main" val="104775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B3FE0CB-1E24-4D4C-A6C9-E1D50E0A2C1E}" type="datetime1">
              <a:rPr kumimoji="1" lang="ja-JP" altLang="en-US" smtClean="0"/>
              <a:t>2017/10/18</a:t>
            </a:fld>
            <a:endParaRPr kumimoji="1" lang="ja-JP" alt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dirty="0"/>
          </a:p>
        </p:txBody>
      </p:sp>
      <p:sp>
        <p:nvSpPr>
          <p:cNvPr id="9" name="Slide Number Placeholder 8"/>
          <p:cNvSpPr>
            <a:spLocks noGrp="1"/>
          </p:cNvSpPr>
          <p:nvPr>
            <p:ph type="sldNum" sz="quarter" idx="12"/>
          </p:nvPr>
        </p:nvSpPr>
        <p:spPr/>
        <p:txBody>
          <a:bodyPr/>
          <a:lstStyle/>
          <a:p>
            <a:fld id="{0EA5BA5C-CDE7-497D-9261-6A40424EDE0C}" type="slidenum">
              <a:rPr kumimoji="1" lang="ja-JP" altLang="en-US" smtClean="0"/>
              <a:t>‹#›</a:t>
            </a:fld>
            <a:endParaRPr kumimoji="1" lang="ja-JP" altLang="en-US" dirty="0"/>
          </a:p>
        </p:txBody>
      </p:sp>
    </p:spTree>
    <p:extLst>
      <p:ext uri="{BB962C8B-B14F-4D97-AF65-F5344CB8AC3E}">
        <p14:creationId xmlns:p14="http://schemas.microsoft.com/office/powerpoint/2010/main" val="3482675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F5536ED-476B-43AE-9E7C-9AF3F909CB58}" type="datetime1">
              <a:rPr kumimoji="1" lang="ja-JP" altLang="en-US" smtClean="0"/>
              <a:t>2017/10/18</a:t>
            </a:fld>
            <a:endParaRPr kumimoji="1" lang="ja-JP" alt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EA5BA5C-CDE7-497D-9261-6A40424EDE0C}" type="slidenum">
              <a:rPr kumimoji="1" lang="ja-JP" altLang="en-US" smtClean="0"/>
              <a:t>‹#›</a:t>
            </a:fld>
            <a:endParaRPr kumimoji="1" lang="ja-JP" altLang="en-US" dirty="0"/>
          </a:p>
        </p:txBody>
      </p:sp>
    </p:spTree>
    <p:extLst>
      <p:ext uri="{BB962C8B-B14F-4D97-AF65-F5344CB8AC3E}">
        <p14:creationId xmlns:p14="http://schemas.microsoft.com/office/powerpoint/2010/main" val="780935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81FA5C1-5E26-4F4E-A12B-2D979237CE0D}" type="datetime1">
              <a:rPr kumimoji="1" lang="ja-JP" altLang="en-US" smtClean="0"/>
              <a:t>2017/10/18</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0EA5BA5C-CDE7-497D-9261-6A40424EDE0C}" type="slidenum">
              <a:rPr kumimoji="1" lang="ja-JP" altLang="en-US" smtClean="0"/>
              <a:t>‹#›</a:t>
            </a:fld>
            <a:endParaRPr kumimoji="1" lang="ja-JP" altLang="en-US" dirty="0"/>
          </a:p>
        </p:txBody>
      </p:sp>
    </p:spTree>
    <p:extLst>
      <p:ext uri="{BB962C8B-B14F-4D97-AF65-F5344CB8AC3E}">
        <p14:creationId xmlns:p14="http://schemas.microsoft.com/office/powerpoint/2010/main" val="1431393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7FC1D2F9-D80C-4C20-9D9C-2C0FEF16ADCB}" type="datetime1">
              <a:rPr kumimoji="1" lang="ja-JP" altLang="en-US" smtClean="0"/>
              <a:t>2017/10/18</a:t>
            </a:fld>
            <a:endParaRPr kumimoji="1" lang="ja-JP" alt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0EA5BA5C-CDE7-497D-9261-6A40424EDE0C}" type="slidenum">
              <a:rPr kumimoji="1" lang="ja-JP" altLang="en-US" smtClean="0"/>
              <a:t>‹#›</a:t>
            </a:fld>
            <a:endParaRPr kumimoji="1" lang="ja-JP" alt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6294420"/>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gif"/><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4.jp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jpg"/></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6.jp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576617" y="2917861"/>
            <a:ext cx="8526285" cy="1377894"/>
          </a:xfrm>
        </p:spPr>
        <p:txBody>
          <a:bodyPr>
            <a:normAutofit/>
          </a:bodyPr>
          <a:lstStyle/>
          <a:p>
            <a:pPr algn="ctr"/>
            <a:r>
              <a:rPr lang="ja-JP" altLang="en-US" sz="3600" b="1" dirty="0" smtClean="0"/>
              <a:t>地域発音英語を活用した</a:t>
            </a:r>
            <a:r>
              <a:rPr kumimoji="1" lang="ja-JP" altLang="en-US" sz="3600" b="1" dirty="0" smtClean="0"/>
              <a:t>英語リスニング学習支援システムの</a:t>
            </a:r>
            <a:r>
              <a:rPr lang="ja-JP" altLang="en-US" sz="3600" b="1" dirty="0" smtClean="0"/>
              <a:t>設計・開発</a:t>
            </a:r>
            <a:endParaRPr kumimoji="1" lang="ja-JP" altLang="en-US" sz="3600" b="1" dirty="0"/>
          </a:p>
        </p:txBody>
      </p:sp>
      <p:sp>
        <p:nvSpPr>
          <p:cNvPr id="3" name="サブタイトル 2"/>
          <p:cNvSpPr>
            <a:spLocks noGrp="1"/>
          </p:cNvSpPr>
          <p:nvPr>
            <p:ph type="subTitle" idx="1"/>
          </p:nvPr>
        </p:nvSpPr>
        <p:spPr>
          <a:xfrm>
            <a:off x="1149384" y="4435390"/>
            <a:ext cx="6781800" cy="1358741"/>
          </a:xfrm>
        </p:spPr>
        <p:txBody>
          <a:bodyPr>
            <a:normAutofit/>
          </a:bodyPr>
          <a:lstStyle/>
          <a:p>
            <a:pPr algn="ctr"/>
            <a:r>
              <a:rPr lang="ja-JP" altLang="en-US" sz="2000" dirty="0"/>
              <a:t>　</a:t>
            </a:r>
            <a:r>
              <a:rPr kumimoji="1" lang="ja-JP" altLang="en-US" sz="2000" dirty="0" smtClean="0"/>
              <a:t>神奈川工科大学　情報工学科</a:t>
            </a:r>
            <a:endParaRPr kumimoji="1" lang="en-US" altLang="ja-JP" sz="2000" dirty="0" smtClean="0"/>
          </a:p>
          <a:p>
            <a:pPr algn="ctr"/>
            <a:r>
              <a:rPr kumimoji="1" lang="ja-JP" altLang="en-US" sz="2000" dirty="0" smtClean="0"/>
              <a:t>学籍番号：</a:t>
            </a:r>
            <a:r>
              <a:rPr kumimoji="1" lang="en-US" altLang="ja-JP" sz="2000" dirty="0" smtClean="0"/>
              <a:t>1421172</a:t>
            </a:r>
            <a:r>
              <a:rPr kumimoji="1" lang="ja-JP" altLang="en-US" sz="2000" dirty="0" smtClean="0"/>
              <a:t>　</a:t>
            </a:r>
            <a:r>
              <a:rPr lang="ja-JP" altLang="en-US" sz="2000" dirty="0" smtClean="0"/>
              <a:t>氏名：</a:t>
            </a:r>
            <a:r>
              <a:rPr kumimoji="1" lang="ja-JP" altLang="en-US" sz="2000" dirty="0" smtClean="0"/>
              <a:t>上村 航平</a:t>
            </a:r>
            <a:endParaRPr kumimoji="1" lang="en-US" altLang="ja-JP" sz="2000" dirty="0" smtClean="0"/>
          </a:p>
          <a:p>
            <a:pPr algn="ctr"/>
            <a:r>
              <a:rPr lang="ja-JP" altLang="en-US" sz="2000" dirty="0" smtClean="0"/>
              <a:t>指導教員：鷹野 孝典 准教授</a:t>
            </a:r>
            <a:endParaRPr kumimoji="1" lang="ja-JP" altLang="en-US" sz="2000" dirty="0"/>
          </a:p>
        </p:txBody>
      </p:sp>
    </p:spTree>
    <p:extLst>
      <p:ext uri="{BB962C8B-B14F-4D97-AF65-F5344CB8AC3E}">
        <p14:creationId xmlns:p14="http://schemas.microsoft.com/office/powerpoint/2010/main" val="1999502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809251"/>
            <a:ext cx="7926470" cy="928110"/>
          </a:xfrm>
        </p:spPr>
        <p:txBody>
          <a:bodyPr>
            <a:normAutofit/>
          </a:bodyPr>
          <a:lstStyle/>
          <a:p>
            <a:r>
              <a:rPr lang="ja-JP" altLang="en-US" sz="4400" b="1" dirty="0" smtClean="0"/>
              <a:t>提案システム</a:t>
            </a:r>
            <a:r>
              <a:rPr lang="ja-JP" altLang="en-US" sz="4400" b="1" dirty="0"/>
              <a:t>　</a:t>
            </a:r>
            <a:r>
              <a:rPr lang="en-US" altLang="ja-JP" sz="4400" b="1" dirty="0" smtClean="0"/>
              <a:t>‐</a:t>
            </a:r>
            <a:r>
              <a:rPr lang="ja-JP" altLang="en-US" sz="4400" b="1" dirty="0" smtClean="0"/>
              <a:t>地域推薦機能</a:t>
            </a:r>
            <a:r>
              <a:rPr lang="en-US" altLang="ja-JP" sz="4400" b="1" dirty="0"/>
              <a:t>‐</a:t>
            </a:r>
            <a:endParaRPr kumimoji="1" lang="ja-JP" altLang="en-US" sz="4400" dirty="0"/>
          </a:p>
        </p:txBody>
      </p:sp>
      <p:sp>
        <p:nvSpPr>
          <p:cNvPr id="3" name="コンテンツ プレースホルダー 2"/>
          <p:cNvSpPr>
            <a:spLocks noGrp="1"/>
          </p:cNvSpPr>
          <p:nvPr>
            <p:ph idx="1"/>
          </p:nvPr>
        </p:nvSpPr>
        <p:spPr>
          <a:xfrm>
            <a:off x="822960" y="1786380"/>
            <a:ext cx="7543801" cy="399011"/>
          </a:xfrm>
        </p:spPr>
        <p:txBody>
          <a:bodyPr>
            <a:normAutofit/>
          </a:bodyPr>
          <a:lstStyle/>
          <a:p>
            <a:pPr marL="285750" lvl="1" indent="-285750">
              <a:spcBef>
                <a:spcPts val="1200"/>
              </a:spcBef>
              <a:spcAft>
                <a:spcPts val="200"/>
              </a:spcAft>
              <a:buSzPct val="100000"/>
              <a:buFont typeface="Wingdings" panose="05000000000000000000" pitchFamily="2" charset="2"/>
              <a:buChar char="l"/>
            </a:pPr>
            <a:r>
              <a:rPr lang="ja-JP" altLang="en-US" dirty="0">
                <a:latin typeface="+mn-ea"/>
              </a:rPr>
              <a:t>学習履歴の地域別正答率</a:t>
            </a:r>
            <a:r>
              <a:rPr lang="en-US" altLang="ja-JP" dirty="0">
                <a:latin typeface="+mn-ea"/>
              </a:rPr>
              <a:t>(cx)</a:t>
            </a:r>
            <a:r>
              <a:rPr lang="ja-JP" altLang="en-US" dirty="0">
                <a:latin typeface="+mn-ea"/>
              </a:rPr>
              <a:t>から，以下の</a:t>
            </a:r>
            <a:r>
              <a:rPr lang="ja-JP" altLang="en-US" dirty="0" smtClean="0">
                <a:latin typeface="+mn-ea"/>
              </a:rPr>
              <a:t>ように推薦．</a:t>
            </a:r>
            <a:endParaRPr lang="en-US" altLang="ja-JP" dirty="0">
              <a:latin typeface="+mn-ea"/>
            </a:endParaRPr>
          </a:p>
        </p:txBody>
      </p:sp>
      <p:sp>
        <p:nvSpPr>
          <p:cNvPr id="4" name="スライド番号プレースホルダー 3"/>
          <p:cNvSpPr>
            <a:spLocks noGrp="1"/>
          </p:cNvSpPr>
          <p:nvPr>
            <p:ph type="sldNum" sz="quarter" idx="12"/>
          </p:nvPr>
        </p:nvSpPr>
        <p:spPr/>
        <p:txBody>
          <a:bodyPr/>
          <a:lstStyle/>
          <a:p>
            <a:fld id="{C5F8F553-3D15-4212-9060-B053260BF0C7}" type="slidenum">
              <a:rPr lang="ja-JP" altLang="en-US" smtClean="0"/>
              <a:t>10</a:t>
            </a:fld>
            <a:endParaRPr lang="ja-JP" altLang="en-US" dirty="0"/>
          </a:p>
        </p:txBody>
      </p:sp>
      <p:sp>
        <p:nvSpPr>
          <p:cNvPr id="9" name="テキスト ボックス 8"/>
          <p:cNvSpPr txBox="1"/>
          <p:nvPr/>
        </p:nvSpPr>
        <p:spPr>
          <a:xfrm>
            <a:off x="443921" y="2237726"/>
            <a:ext cx="2030572" cy="338554"/>
          </a:xfrm>
          <a:prstGeom prst="rect">
            <a:avLst/>
          </a:prstGeom>
          <a:noFill/>
          <a:ln>
            <a:solidFill>
              <a:schemeClr val="accent1"/>
            </a:solidFill>
          </a:ln>
        </p:spPr>
        <p:txBody>
          <a:bodyPr wrap="square" rtlCol="0">
            <a:spAutoFit/>
          </a:bodyPr>
          <a:lstStyle/>
          <a:p>
            <a:r>
              <a:rPr lang="ja-JP" altLang="en-US" sz="1600" dirty="0" smtClean="0">
                <a:solidFill>
                  <a:srgbClr val="FF0000"/>
                </a:solidFill>
              </a:rPr>
              <a:t>苦手克服</a:t>
            </a:r>
            <a:r>
              <a:rPr kumimoji="1" lang="ja-JP" altLang="en-US" sz="1600" dirty="0" smtClean="0">
                <a:solidFill>
                  <a:srgbClr val="FF0000"/>
                </a:solidFill>
              </a:rPr>
              <a:t>型</a:t>
            </a:r>
            <a:r>
              <a:rPr lang="ja-JP" altLang="en-US" sz="1600" dirty="0">
                <a:solidFill>
                  <a:srgbClr val="FF0000"/>
                </a:solidFill>
              </a:rPr>
              <a:t>学習</a:t>
            </a:r>
            <a:r>
              <a:rPr kumimoji="1" lang="ja-JP" altLang="en-US" sz="1600" dirty="0" smtClean="0">
                <a:solidFill>
                  <a:srgbClr val="FF0000"/>
                </a:solidFill>
              </a:rPr>
              <a:t>方式</a:t>
            </a:r>
            <a:endParaRPr kumimoji="1" lang="ja-JP" altLang="en-US" sz="1600" dirty="0">
              <a:solidFill>
                <a:srgbClr val="FF0000"/>
              </a:solidFill>
            </a:endParaRPr>
          </a:p>
        </p:txBody>
      </p:sp>
      <p:sp>
        <p:nvSpPr>
          <p:cNvPr id="16" name="右矢印 15"/>
          <p:cNvSpPr/>
          <p:nvPr/>
        </p:nvSpPr>
        <p:spPr>
          <a:xfrm>
            <a:off x="2576607" y="3061857"/>
            <a:ext cx="363846" cy="247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23" name="表 22"/>
          <p:cNvGraphicFramePr>
            <a:graphicFrameLocks noGrp="1"/>
          </p:cNvGraphicFramePr>
          <p:nvPr>
            <p:extLst>
              <p:ext uri="{D42A27DB-BD31-4B8C-83A1-F6EECF244321}">
                <p14:modId xmlns:p14="http://schemas.microsoft.com/office/powerpoint/2010/main" val="1803929656"/>
              </p:ext>
            </p:extLst>
          </p:nvPr>
        </p:nvGraphicFramePr>
        <p:xfrm>
          <a:off x="482238" y="2696868"/>
          <a:ext cx="1992255" cy="1036320"/>
        </p:xfrm>
        <a:graphic>
          <a:graphicData uri="http://schemas.openxmlformats.org/drawingml/2006/table">
            <a:tbl>
              <a:tblPr firstRow="1" bandRow="1">
                <a:tableStyleId>{5C22544A-7EE6-4342-B048-85BDC9FD1C3A}</a:tableStyleId>
              </a:tblPr>
              <a:tblGrid>
                <a:gridCol w="913130">
                  <a:extLst>
                    <a:ext uri="{9D8B030D-6E8A-4147-A177-3AD203B41FA5}">
                      <a16:colId xmlns:a16="http://schemas.microsoft.com/office/drawing/2014/main" val="1522409519"/>
                    </a:ext>
                  </a:extLst>
                </a:gridCol>
                <a:gridCol w="477124">
                  <a:extLst>
                    <a:ext uri="{9D8B030D-6E8A-4147-A177-3AD203B41FA5}">
                      <a16:colId xmlns:a16="http://schemas.microsoft.com/office/drawing/2014/main" val="1560925707"/>
                    </a:ext>
                  </a:extLst>
                </a:gridCol>
                <a:gridCol w="602001">
                  <a:extLst>
                    <a:ext uri="{9D8B030D-6E8A-4147-A177-3AD203B41FA5}">
                      <a16:colId xmlns:a16="http://schemas.microsoft.com/office/drawing/2014/main" val="46954385"/>
                    </a:ext>
                  </a:extLst>
                </a:gridCol>
              </a:tblGrid>
              <a:tr h="378841">
                <a:tc>
                  <a:txBody>
                    <a:bodyPr/>
                    <a:lstStyle/>
                    <a:p>
                      <a:r>
                        <a:rPr kumimoji="1" lang="ja-JP" altLang="en-US" sz="1100" dirty="0" smtClean="0"/>
                        <a:t>ランキング</a:t>
                      </a:r>
                      <a:endParaRPr kumimoji="1" lang="en-US" altLang="ja-JP" sz="1100" dirty="0" smtClean="0"/>
                    </a:p>
                  </a:txBody>
                  <a:tcPr/>
                </a:tc>
                <a:tc>
                  <a:txBody>
                    <a:bodyPr/>
                    <a:lstStyle/>
                    <a:p>
                      <a:r>
                        <a:rPr kumimoji="1" lang="ja-JP" altLang="en-US" sz="1100" dirty="0" smtClean="0"/>
                        <a:t>地域</a:t>
                      </a:r>
                      <a:endParaRPr kumimoji="1" lang="ja-JP" altLang="en-US" sz="1100" dirty="0"/>
                    </a:p>
                  </a:txBody>
                  <a:tcPr/>
                </a:tc>
                <a:tc>
                  <a:txBody>
                    <a:bodyPr/>
                    <a:lstStyle/>
                    <a:p>
                      <a:r>
                        <a:rPr kumimoji="1" lang="ja-JP" altLang="en-US" sz="1100" dirty="0" smtClean="0"/>
                        <a:t>正答率</a:t>
                      </a:r>
                      <a:r>
                        <a:rPr kumimoji="1" lang="en-US" altLang="ja-JP" sz="1100" dirty="0" smtClean="0"/>
                        <a:t>(cx)</a:t>
                      </a:r>
                    </a:p>
                  </a:txBody>
                  <a:tcPr/>
                </a:tc>
                <a:extLst>
                  <a:ext uri="{0D108BD9-81ED-4DB2-BD59-A6C34878D82A}">
                    <a16:rowId xmlns:a16="http://schemas.microsoft.com/office/drawing/2014/main" val="3238524916"/>
                  </a:ext>
                </a:extLst>
              </a:tr>
              <a:tr h="264437">
                <a:tc>
                  <a:txBody>
                    <a:bodyPr/>
                    <a:lstStyle/>
                    <a:p>
                      <a:r>
                        <a:rPr kumimoji="1" lang="en-US" altLang="ja-JP" sz="1100" dirty="0" smtClean="0"/>
                        <a:t>1</a:t>
                      </a:r>
                      <a:r>
                        <a:rPr kumimoji="1" lang="ja-JP" altLang="en-US" sz="1100" dirty="0" smtClean="0"/>
                        <a:t>位</a:t>
                      </a:r>
                      <a:endParaRPr kumimoji="1" lang="ja-JP" altLang="en-US" sz="1100" dirty="0"/>
                    </a:p>
                  </a:txBody>
                  <a:tcPr/>
                </a:tc>
                <a:tc>
                  <a:txBody>
                    <a:bodyPr/>
                    <a:lstStyle/>
                    <a:p>
                      <a:r>
                        <a:rPr kumimoji="1" lang="en-US" altLang="ja-JP" sz="1400" dirty="0" smtClean="0"/>
                        <a:t>c1</a:t>
                      </a:r>
                      <a:endParaRPr kumimoji="1" lang="ja-JP" altLang="en-US" sz="1400" dirty="0"/>
                    </a:p>
                  </a:txBody>
                  <a:tcPr/>
                </a:tc>
                <a:tc>
                  <a:txBody>
                    <a:bodyPr/>
                    <a:lstStyle/>
                    <a:p>
                      <a:r>
                        <a:rPr kumimoji="1" lang="en-US" altLang="ja-JP" sz="1400" dirty="0" smtClean="0"/>
                        <a:t>80%</a:t>
                      </a:r>
                      <a:endParaRPr kumimoji="1" lang="ja-JP" altLang="en-US" sz="1400" dirty="0"/>
                    </a:p>
                  </a:txBody>
                  <a:tcPr/>
                </a:tc>
                <a:extLst>
                  <a:ext uri="{0D108BD9-81ED-4DB2-BD59-A6C34878D82A}">
                    <a16:rowId xmlns:a16="http://schemas.microsoft.com/office/drawing/2014/main" val="3914155503"/>
                  </a:ext>
                </a:extLst>
              </a:tr>
              <a:tr h="264437">
                <a:tc>
                  <a:txBody>
                    <a:bodyPr/>
                    <a:lstStyle/>
                    <a:p>
                      <a:r>
                        <a:rPr kumimoji="1" lang="en-US" altLang="ja-JP" sz="1100" dirty="0" smtClean="0"/>
                        <a:t>2</a:t>
                      </a:r>
                      <a:r>
                        <a:rPr kumimoji="1" lang="ja-JP" altLang="en-US" sz="1100" dirty="0" smtClean="0"/>
                        <a:t>位</a:t>
                      </a:r>
                      <a:endParaRPr kumimoji="1" lang="ja-JP" altLang="en-US" sz="1100" dirty="0"/>
                    </a:p>
                  </a:txBody>
                  <a:tcPr/>
                </a:tc>
                <a:tc>
                  <a:txBody>
                    <a:bodyPr/>
                    <a:lstStyle/>
                    <a:p>
                      <a:r>
                        <a:rPr kumimoji="1" lang="en-US" altLang="ja-JP" sz="1400" dirty="0" smtClean="0"/>
                        <a:t>c2</a:t>
                      </a:r>
                      <a:endParaRPr kumimoji="1" lang="ja-JP" altLang="en-US" sz="1400" dirty="0"/>
                    </a:p>
                  </a:txBody>
                  <a:tcPr/>
                </a:tc>
                <a:tc>
                  <a:txBody>
                    <a:bodyPr/>
                    <a:lstStyle/>
                    <a:p>
                      <a:r>
                        <a:rPr kumimoji="1" lang="en-US" altLang="ja-JP" sz="1400" dirty="0" smtClean="0"/>
                        <a:t>70%</a:t>
                      </a:r>
                      <a:endParaRPr kumimoji="1" lang="ja-JP" altLang="en-US" sz="1400" dirty="0"/>
                    </a:p>
                  </a:txBody>
                  <a:tcPr/>
                </a:tc>
                <a:extLst>
                  <a:ext uri="{0D108BD9-81ED-4DB2-BD59-A6C34878D82A}">
                    <a16:rowId xmlns:a16="http://schemas.microsoft.com/office/drawing/2014/main" val="1514954308"/>
                  </a:ext>
                </a:extLst>
              </a:tr>
            </a:tbl>
          </a:graphicData>
        </a:graphic>
      </p:graphicFrame>
      <p:pic>
        <p:nvPicPr>
          <p:cNvPr id="25" name="図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9498" y="2890443"/>
            <a:ext cx="655569" cy="544192"/>
          </a:xfrm>
          <a:prstGeom prst="rect">
            <a:avLst/>
          </a:prstGeom>
        </p:spPr>
      </p:pic>
      <p:sp>
        <p:nvSpPr>
          <p:cNvPr id="27" name="右矢印 26"/>
          <p:cNvSpPr/>
          <p:nvPr/>
        </p:nvSpPr>
        <p:spPr>
          <a:xfrm>
            <a:off x="4700400" y="3081209"/>
            <a:ext cx="365279" cy="2770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右矢印 28"/>
          <p:cNvSpPr/>
          <p:nvPr/>
        </p:nvSpPr>
        <p:spPr>
          <a:xfrm>
            <a:off x="6285409" y="3108885"/>
            <a:ext cx="333073" cy="2579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30" name="表 29"/>
          <p:cNvGraphicFramePr>
            <a:graphicFrameLocks noGrp="1"/>
          </p:cNvGraphicFramePr>
          <p:nvPr>
            <p:extLst>
              <p:ext uri="{D42A27DB-BD31-4B8C-83A1-F6EECF244321}">
                <p14:modId xmlns:p14="http://schemas.microsoft.com/office/powerpoint/2010/main" val="2099054445"/>
              </p:ext>
            </p:extLst>
          </p:nvPr>
        </p:nvGraphicFramePr>
        <p:xfrm>
          <a:off x="7073732" y="2588897"/>
          <a:ext cx="2053735" cy="1036320"/>
        </p:xfrm>
        <a:graphic>
          <a:graphicData uri="http://schemas.openxmlformats.org/drawingml/2006/table">
            <a:tbl>
              <a:tblPr firstRow="1" bandRow="1">
                <a:tableStyleId>{5C22544A-7EE6-4342-B048-85BDC9FD1C3A}</a:tableStyleId>
              </a:tblPr>
              <a:tblGrid>
                <a:gridCol w="941309">
                  <a:extLst>
                    <a:ext uri="{9D8B030D-6E8A-4147-A177-3AD203B41FA5}">
                      <a16:colId xmlns:a16="http://schemas.microsoft.com/office/drawing/2014/main" val="1522409519"/>
                    </a:ext>
                  </a:extLst>
                </a:gridCol>
                <a:gridCol w="491848">
                  <a:extLst>
                    <a:ext uri="{9D8B030D-6E8A-4147-A177-3AD203B41FA5}">
                      <a16:colId xmlns:a16="http://schemas.microsoft.com/office/drawing/2014/main" val="1560925707"/>
                    </a:ext>
                  </a:extLst>
                </a:gridCol>
                <a:gridCol w="620578">
                  <a:extLst>
                    <a:ext uri="{9D8B030D-6E8A-4147-A177-3AD203B41FA5}">
                      <a16:colId xmlns:a16="http://schemas.microsoft.com/office/drawing/2014/main" val="46954385"/>
                    </a:ext>
                  </a:extLst>
                </a:gridCol>
              </a:tblGrid>
              <a:tr h="370211">
                <a:tc>
                  <a:txBody>
                    <a:bodyPr/>
                    <a:lstStyle/>
                    <a:p>
                      <a:r>
                        <a:rPr kumimoji="1" lang="ja-JP" altLang="en-US" sz="1100" dirty="0" smtClean="0"/>
                        <a:t>ランキング</a:t>
                      </a:r>
                      <a:endParaRPr kumimoji="1" lang="en-US" altLang="ja-JP" sz="1100" dirty="0" smtClean="0"/>
                    </a:p>
                  </a:txBody>
                  <a:tcPr/>
                </a:tc>
                <a:tc>
                  <a:txBody>
                    <a:bodyPr/>
                    <a:lstStyle/>
                    <a:p>
                      <a:r>
                        <a:rPr kumimoji="1" lang="ja-JP" altLang="en-US" sz="1100" dirty="0" smtClean="0"/>
                        <a:t>地域</a:t>
                      </a:r>
                      <a:endParaRPr kumimoji="1" lang="ja-JP" altLang="en-US" sz="1100" dirty="0"/>
                    </a:p>
                  </a:txBody>
                  <a:tcPr/>
                </a:tc>
                <a:tc>
                  <a:txBody>
                    <a:bodyPr/>
                    <a:lstStyle/>
                    <a:p>
                      <a:r>
                        <a:rPr kumimoji="1" lang="ja-JP" altLang="en-US" sz="1100" dirty="0" smtClean="0"/>
                        <a:t>正答率</a:t>
                      </a:r>
                      <a:r>
                        <a:rPr kumimoji="1" lang="en-US" altLang="ja-JP" sz="1100" dirty="0" smtClean="0"/>
                        <a:t>(cx)</a:t>
                      </a:r>
                    </a:p>
                  </a:txBody>
                  <a:tcPr/>
                </a:tc>
                <a:extLst>
                  <a:ext uri="{0D108BD9-81ED-4DB2-BD59-A6C34878D82A}">
                    <a16:rowId xmlns:a16="http://schemas.microsoft.com/office/drawing/2014/main" val="3238524916"/>
                  </a:ext>
                </a:extLst>
              </a:tr>
              <a:tr h="264437">
                <a:tc>
                  <a:txBody>
                    <a:bodyPr/>
                    <a:lstStyle/>
                    <a:p>
                      <a:r>
                        <a:rPr kumimoji="1" lang="en-US" altLang="ja-JP" sz="1100" dirty="0" smtClean="0"/>
                        <a:t>1</a:t>
                      </a:r>
                      <a:r>
                        <a:rPr kumimoji="1" lang="ja-JP" altLang="en-US" sz="1100" dirty="0" smtClean="0"/>
                        <a:t>位</a:t>
                      </a:r>
                      <a:endParaRPr kumimoji="1" lang="ja-JP" altLang="en-US" sz="1100" dirty="0"/>
                    </a:p>
                  </a:txBody>
                  <a:tcPr/>
                </a:tc>
                <a:tc>
                  <a:txBody>
                    <a:bodyPr/>
                    <a:lstStyle/>
                    <a:p>
                      <a:r>
                        <a:rPr kumimoji="1" lang="en-US" altLang="ja-JP" sz="1400" dirty="0" smtClean="0"/>
                        <a:t>c1</a:t>
                      </a:r>
                      <a:endParaRPr kumimoji="1" lang="ja-JP" altLang="en-US" sz="1400" dirty="0"/>
                    </a:p>
                  </a:txBody>
                  <a:tcPr/>
                </a:tc>
                <a:tc>
                  <a:txBody>
                    <a:bodyPr/>
                    <a:lstStyle/>
                    <a:p>
                      <a:r>
                        <a:rPr kumimoji="1" lang="en-US" altLang="ja-JP" sz="1400" dirty="0" smtClean="0">
                          <a:solidFill>
                            <a:srgbClr val="FF0000"/>
                          </a:solidFill>
                        </a:rPr>
                        <a:t>95</a:t>
                      </a:r>
                      <a:r>
                        <a:rPr kumimoji="1" lang="ja-JP" altLang="en-US" sz="1400" dirty="0" smtClean="0">
                          <a:solidFill>
                            <a:srgbClr val="FF0000"/>
                          </a:solidFill>
                        </a:rPr>
                        <a:t>％</a:t>
                      </a:r>
                      <a:endParaRPr kumimoji="1" lang="ja-JP" altLang="en-US" sz="1400" dirty="0">
                        <a:solidFill>
                          <a:srgbClr val="FF0000"/>
                        </a:solidFill>
                      </a:endParaRPr>
                    </a:p>
                  </a:txBody>
                  <a:tcPr/>
                </a:tc>
                <a:extLst>
                  <a:ext uri="{0D108BD9-81ED-4DB2-BD59-A6C34878D82A}">
                    <a16:rowId xmlns:a16="http://schemas.microsoft.com/office/drawing/2014/main" val="3914155503"/>
                  </a:ext>
                </a:extLst>
              </a:tr>
              <a:tr h="264437">
                <a:tc>
                  <a:txBody>
                    <a:bodyPr/>
                    <a:lstStyle/>
                    <a:p>
                      <a:r>
                        <a:rPr kumimoji="1" lang="en-US" altLang="ja-JP" sz="1100" dirty="0" smtClean="0"/>
                        <a:t>2</a:t>
                      </a:r>
                      <a:r>
                        <a:rPr kumimoji="1" lang="ja-JP" altLang="en-US" sz="1100" dirty="0" smtClean="0"/>
                        <a:t>位</a:t>
                      </a:r>
                      <a:endParaRPr kumimoji="1" lang="ja-JP" altLang="en-US" sz="1100" dirty="0"/>
                    </a:p>
                  </a:txBody>
                  <a:tcPr/>
                </a:tc>
                <a:tc>
                  <a:txBody>
                    <a:bodyPr/>
                    <a:lstStyle/>
                    <a:p>
                      <a:r>
                        <a:rPr kumimoji="1" lang="en-US" altLang="ja-JP" sz="1400" dirty="0" smtClean="0"/>
                        <a:t>c2</a:t>
                      </a:r>
                      <a:endParaRPr kumimoji="1" lang="ja-JP" altLang="en-US" sz="1400" dirty="0"/>
                    </a:p>
                  </a:txBody>
                  <a:tcPr/>
                </a:tc>
                <a:tc>
                  <a:txBody>
                    <a:bodyPr/>
                    <a:lstStyle/>
                    <a:p>
                      <a:r>
                        <a:rPr kumimoji="1" lang="en-US" altLang="ja-JP" sz="1400" dirty="0" smtClean="0"/>
                        <a:t>70%</a:t>
                      </a:r>
                      <a:endParaRPr kumimoji="1" lang="ja-JP" altLang="en-US" sz="1400" dirty="0"/>
                    </a:p>
                  </a:txBody>
                  <a:tcPr/>
                </a:tc>
                <a:extLst>
                  <a:ext uri="{0D108BD9-81ED-4DB2-BD59-A6C34878D82A}">
                    <a16:rowId xmlns:a16="http://schemas.microsoft.com/office/drawing/2014/main" val="1514954308"/>
                  </a:ext>
                </a:extLst>
              </a:tr>
            </a:tbl>
          </a:graphicData>
        </a:graphic>
      </p:graphicFrame>
      <p:sp>
        <p:nvSpPr>
          <p:cNvPr id="32" name="下カーブ矢印 31"/>
          <p:cNvSpPr/>
          <p:nvPr/>
        </p:nvSpPr>
        <p:spPr>
          <a:xfrm rot="10800000">
            <a:off x="3229412" y="3781291"/>
            <a:ext cx="4124322" cy="495859"/>
          </a:xfrm>
          <a:prstGeom prst="curvedDownArrow">
            <a:avLst>
              <a:gd name="adj1" fmla="val 25000"/>
              <a:gd name="adj2" fmla="val 75954"/>
              <a:gd name="adj3" fmla="val 248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p:cNvSpPr txBox="1"/>
          <p:nvPr/>
        </p:nvSpPr>
        <p:spPr>
          <a:xfrm>
            <a:off x="4251813" y="3671657"/>
            <a:ext cx="2422806" cy="523220"/>
          </a:xfrm>
          <a:prstGeom prst="rect">
            <a:avLst/>
          </a:prstGeom>
          <a:noFill/>
        </p:spPr>
        <p:txBody>
          <a:bodyPr wrap="square" rtlCol="0">
            <a:spAutoFit/>
          </a:bodyPr>
          <a:lstStyle/>
          <a:p>
            <a:r>
              <a:rPr kumimoji="1" lang="ja-JP" altLang="en-US" sz="1400" dirty="0" smtClean="0"/>
              <a:t>正答率</a:t>
            </a:r>
            <a:r>
              <a:rPr lang="en-US" altLang="ja-JP" sz="1400" dirty="0"/>
              <a:t>(</a:t>
            </a:r>
            <a:r>
              <a:rPr kumimoji="1" lang="en-US" altLang="ja-JP" sz="1400" dirty="0" smtClean="0"/>
              <a:t>cx)</a:t>
            </a:r>
            <a:r>
              <a:rPr kumimoji="1" lang="ja-JP" altLang="en-US" sz="1400" dirty="0" smtClean="0"/>
              <a:t>が一定以上になった地域</a:t>
            </a:r>
            <a:r>
              <a:rPr lang="ja-JP" altLang="en-US" sz="1400" dirty="0" smtClean="0"/>
              <a:t>を判定</a:t>
            </a:r>
            <a:endParaRPr kumimoji="1" lang="ja-JP" altLang="en-US" sz="1400" dirty="0"/>
          </a:p>
        </p:txBody>
      </p:sp>
      <p:sp>
        <p:nvSpPr>
          <p:cNvPr id="35" name="テキスト ボックス 34"/>
          <p:cNvSpPr txBox="1"/>
          <p:nvPr/>
        </p:nvSpPr>
        <p:spPr>
          <a:xfrm>
            <a:off x="1269559" y="3656468"/>
            <a:ext cx="371631" cy="646331"/>
          </a:xfrm>
          <a:prstGeom prst="rect">
            <a:avLst/>
          </a:prstGeom>
          <a:noFill/>
        </p:spPr>
        <p:txBody>
          <a:bodyPr wrap="square" rtlCol="0">
            <a:spAutoFit/>
          </a:bodyPr>
          <a:lstStyle/>
          <a:p>
            <a:r>
              <a:rPr kumimoji="1" lang="ja-JP" altLang="en-US" dirty="0" smtClean="0"/>
              <a:t>・</a:t>
            </a:r>
            <a:endParaRPr kumimoji="1" lang="en-US" altLang="ja-JP" dirty="0" smtClean="0"/>
          </a:p>
          <a:p>
            <a:r>
              <a:rPr lang="ja-JP" altLang="en-US" dirty="0"/>
              <a:t>・</a:t>
            </a:r>
            <a:endParaRPr kumimoji="1" lang="ja-JP" altLang="en-US" dirty="0"/>
          </a:p>
        </p:txBody>
      </p:sp>
      <p:sp>
        <p:nvSpPr>
          <p:cNvPr id="36" name="テキスト ボックス 35"/>
          <p:cNvSpPr txBox="1"/>
          <p:nvPr/>
        </p:nvSpPr>
        <p:spPr>
          <a:xfrm>
            <a:off x="7914785" y="3639282"/>
            <a:ext cx="371631" cy="646331"/>
          </a:xfrm>
          <a:prstGeom prst="rect">
            <a:avLst/>
          </a:prstGeom>
          <a:noFill/>
        </p:spPr>
        <p:txBody>
          <a:bodyPr wrap="square" rtlCol="0">
            <a:spAutoFit/>
          </a:bodyPr>
          <a:lstStyle/>
          <a:p>
            <a:r>
              <a:rPr kumimoji="1" lang="ja-JP" altLang="en-US" dirty="0" smtClean="0"/>
              <a:t>・</a:t>
            </a:r>
            <a:endParaRPr kumimoji="1" lang="en-US" altLang="ja-JP" dirty="0" smtClean="0"/>
          </a:p>
          <a:p>
            <a:r>
              <a:rPr lang="ja-JP" altLang="en-US" dirty="0"/>
              <a:t>・</a:t>
            </a:r>
            <a:endParaRPr kumimoji="1" lang="ja-JP" altLang="en-US" dirty="0"/>
          </a:p>
        </p:txBody>
      </p:sp>
      <p:sp>
        <p:nvSpPr>
          <p:cNvPr id="37" name="テキスト ボックス 36"/>
          <p:cNvSpPr txBox="1"/>
          <p:nvPr/>
        </p:nvSpPr>
        <p:spPr>
          <a:xfrm>
            <a:off x="5111372" y="2393743"/>
            <a:ext cx="1874965" cy="523220"/>
          </a:xfrm>
          <a:prstGeom prst="rect">
            <a:avLst/>
          </a:prstGeom>
          <a:noFill/>
        </p:spPr>
        <p:txBody>
          <a:bodyPr wrap="square" rtlCol="0">
            <a:spAutoFit/>
          </a:bodyPr>
          <a:lstStyle/>
          <a:p>
            <a:r>
              <a:rPr kumimoji="1" lang="ja-JP" altLang="en-US" sz="1400" dirty="0" smtClean="0"/>
              <a:t>推薦された地域発音英語の音声で学習</a:t>
            </a:r>
            <a:endParaRPr kumimoji="1" lang="ja-JP" altLang="en-US" sz="1400" dirty="0"/>
          </a:p>
        </p:txBody>
      </p:sp>
      <p:sp>
        <p:nvSpPr>
          <p:cNvPr id="38" name="テキスト ボックス 37"/>
          <p:cNvSpPr txBox="1"/>
          <p:nvPr/>
        </p:nvSpPr>
        <p:spPr>
          <a:xfrm>
            <a:off x="2988777" y="2563637"/>
            <a:ext cx="1735524" cy="954107"/>
          </a:xfrm>
          <a:prstGeom prst="rect">
            <a:avLst/>
          </a:prstGeom>
          <a:noFill/>
        </p:spPr>
        <p:txBody>
          <a:bodyPr wrap="square" rtlCol="0">
            <a:spAutoFit/>
          </a:bodyPr>
          <a:lstStyle/>
          <a:p>
            <a:r>
              <a:rPr lang="ja-JP" altLang="en-US" sz="1400" dirty="0" smtClean="0">
                <a:solidFill>
                  <a:srgbClr val="FF0000"/>
                </a:solidFill>
              </a:rPr>
              <a:t>ランキングの高い地域を推薦</a:t>
            </a:r>
            <a:endParaRPr lang="en-US" altLang="ja-JP" sz="1400" dirty="0" smtClean="0">
              <a:solidFill>
                <a:srgbClr val="FF0000"/>
              </a:solidFill>
            </a:endParaRPr>
          </a:p>
          <a:p>
            <a:r>
              <a:rPr lang="en-US" altLang="ja-JP" sz="1400" dirty="0"/>
              <a:t>(</a:t>
            </a:r>
            <a:r>
              <a:rPr lang="ja-JP" altLang="en-US" sz="1400" dirty="0" smtClean="0"/>
              <a:t>判定された地域は除外していく</a:t>
            </a:r>
            <a:r>
              <a:rPr lang="en-US" altLang="ja-JP" sz="1400" dirty="0" smtClean="0"/>
              <a:t>)</a:t>
            </a:r>
            <a:endParaRPr lang="ja-JP" altLang="en-US" sz="1400" dirty="0"/>
          </a:p>
        </p:txBody>
      </p:sp>
      <p:sp>
        <p:nvSpPr>
          <p:cNvPr id="39" name="テキスト ボックス 38"/>
          <p:cNvSpPr txBox="1"/>
          <p:nvPr/>
        </p:nvSpPr>
        <p:spPr>
          <a:xfrm>
            <a:off x="387920" y="4433729"/>
            <a:ext cx="1876309" cy="338554"/>
          </a:xfrm>
          <a:prstGeom prst="rect">
            <a:avLst/>
          </a:prstGeom>
          <a:noFill/>
          <a:ln>
            <a:solidFill>
              <a:schemeClr val="accent1"/>
            </a:solidFill>
          </a:ln>
        </p:spPr>
        <p:txBody>
          <a:bodyPr wrap="square" rtlCol="0">
            <a:spAutoFit/>
          </a:bodyPr>
          <a:lstStyle/>
          <a:p>
            <a:r>
              <a:rPr lang="ja-JP" altLang="en-US" sz="1600" dirty="0" smtClean="0">
                <a:solidFill>
                  <a:srgbClr val="FF0000"/>
                </a:solidFill>
              </a:rPr>
              <a:t>地域発音学習</a:t>
            </a:r>
            <a:r>
              <a:rPr kumimoji="1" lang="ja-JP" altLang="en-US" sz="1600" dirty="0" smtClean="0">
                <a:solidFill>
                  <a:srgbClr val="FF0000"/>
                </a:solidFill>
              </a:rPr>
              <a:t>方式</a:t>
            </a:r>
            <a:endParaRPr kumimoji="1" lang="ja-JP" altLang="en-US" sz="1600" dirty="0">
              <a:solidFill>
                <a:srgbClr val="FF0000"/>
              </a:solidFill>
            </a:endParaRPr>
          </a:p>
        </p:txBody>
      </p:sp>
      <p:graphicFrame>
        <p:nvGraphicFramePr>
          <p:cNvPr id="40" name="表 39"/>
          <p:cNvGraphicFramePr>
            <a:graphicFrameLocks noGrp="1"/>
          </p:cNvGraphicFramePr>
          <p:nvPr>
            <p:extLst>
              <p:ext uri="{D42A27DB-BD31-4B8C-83A1-F6EECF244321}">
                <p14:modId xmlns:p14="http://schemas.microsoft.com/office/powerpoint/2010/main" val="1346284180"/>
              </p:ext>
            </p:extLst>
          </p:nvPr>
        </p:nvGraphicFramePr>
        <p:xfrm>
          <a:off x="511991" y="5276622"/>
          <a:ext cx="2028206" cy="914400"/>
        </p:xfrm>
        <a:graphic>
          <a:graphicData uri="http://schemas.openxmlformats.org/drawingml/2006/table">
            <a:tbl>
              <a:tblPr firstRow="1" bandRow="1">
                <a:tableStyleId>{5C22544A-7EE6-4342-B048-85BDC9FD1C3A}</a:tableStyleId>
              </a:tblPr>
              <a:tblGrid>
                <a:gridCol w="913130">
                  <a:extLst>
                    <a:ext uri="{9D8B030D-6E8A-4147-A177-3AD203B41FA5}">
                      <a16:colId xmlns:a16="http://schemas.microsoft.com/office/drawing/2014/main" val="1522409519"/>
                    </a:ext>
                  </a:extLst>
                </a:gridCol>
                <a:gridCol w="477124">
                  <a:extLst>
                    <a:ext uri="{9D8B030D-6E8A-4147-A177-3AD203B41FA5}">
                      <a16:colId xmlns:a16="http://schemas.microsoft.com/office/drawing/2014/main" val="1560925707"/>
                    </a:ext>
                  </a:extLst>
                </a:gridCol>
                <a:gridCol w="637952">
                  <a:extLst>
                    <a:ext uri="{9D8B030D-6E8A-4147-A177-3AD203B41FA5}">
                      <a16:colId xmlns:a16="http://schemas.microsoft.com/office/drawing/2014/main" val="46954385"/>
                    </a:ext>
                  </a:extLst>
                </a:gridCol>
              </a:tblGrid>
              <a:tr h="290238">
                <a:tc>
                  <a:txBody>
                    <a:bodyPr/>
                    <a:lstStyle/>
                    <a:p>
                      <a:r>
                        <a:rPr kumimoji="1" lang="ja-JP" altLang="en-US" sz="1100" b="0" dirty="0" smtClean="0"/>
                        <a:t>？？位</a:t>
                      </a:r>
                      <a:endParaRPr kumimoji="1" lang="ja-JP" altLang="en-US" sz="1100" b="0" dirty="0"/>
                    </a:p>
                  </a:txBody>
                  <a:tcPr/>
                </a:tc>
                <a:tc>
                  <a:txBody>
                    <a:bodyPr/>
                    <a:lstStyle/>
                    <a:p>
                      <a:r>
                        <a:rPr kumimoji="1" lang="en-US" altLang="ja-JP" sz="1400" b="0" dirty="0" smtClean="0"/>
                        <a:t>C5</a:t>
                      </a:r>
                      <a:endParaRPr kumimoji="1" lang="ja-JP" altLang="en-US" sz="1400" b="0" dirty="0"/>
                    </a:p>
                  </a:txBody>
                  <a:tcPr/>
                </a:tc>
                <a:tc>
                  <a:txBody>
                    <a:bodyPr/>
                    <a:lstStyle/>
                    <a:p>
                      <a:r>
                        <a:rPr kumimoji="1" lang="en-US" altLang="ja-JP" sz="1400" b="0" dirty="0" smtClean="0"/>
                        <a:t>30%</a:t>
                      </a:r>
                      <a:endParaRPr kumimoji="1" lang="ja-JP" altLang="en-US" sz="1400" b="0" dirty="0"/>
                    </a:p>
                  </a:txBody>
                  <a:tcPr/>
                </a:tc>
                <a:extLst>
                  <a:ext uri="{0D108BD9-81ED-4DB2-BD59-A6C34878D82A}">
                    <a16:rowId xmlns:a16="http://schemas.microsoft.com/office/drawing/2014/main" val="3914155503"/>
                  </a:ext>
                </a:extLst>
              </a:tr>
              <a:tr h="290238">
                <a:tc>
                  <a:txBody>
                    <a:bodyPr/>
                    <a:lstStyle/>
                    <a:p>
                      <a:r>
                        <a:rPr kumimoji="1" lang="ja-JP" altLang="en-US" sz="1100" dirty="0" smtClean="0"/>
                        <a:t>？？位</a:t>
                      </a:r>
                      <a:endParaRPr kumimoji="1" lang="ja-JP" altLang="en-US" sz="1100" dirty="0"/>
                    </a:p>
                  </a:txBody>
                  <a:tcPr/>
                </a:tc>
                <a:tc>
                  <a:txBody>
                    <a:bodyPr/>
                    <a:lstStyle/>
                    <a:p>
                      <a:r>
                        <a:rPr kumimoji="1" lang="en-US" altLang="ja-JP" sz="1400" dirty="0" smtClean="0"/>
                        <a:t>C6</a:t>
                      </a:r>
                      <a:endParaRPr kumimoji="1" lang="ja-JP" altLang="en-US" sz="1400" dirty="0"/>
                    </a:p>
                  </a:txBody>
                  <a:tcPr/>
                </a:tc>
                <a:tc>
                  <a:txBody>
                    <a:bodyPr/>
                    <a:lstStyle/>
                    <a:p>
                      <a:r>
                        <a:rPr kumimoji="1" lang="en-US" altLang="ja-JP" sz="1400" dirty="0" smtClean="0"/>
                        <a:t>25%</a:t>
                      </a:r>
                      <a:endParaRPr kumimoji="1" lang="ja-JP" altLang="en-US" sz="1400" dirty="0"/>
                    </a:p>
                  </a:txBody>
                  <a:tcPr/>
                </a:tc>
                <a:extLst>
                  <a:ext uri="{0D108BD9-81ED-4DB2-BD59-A6C34878D82A}">
                    <a16:rowId xmlns:a16="http://schemas.microsoft.com/office/drawing/2014/main" val="1514954308"/>
                  </a:ext>
                </a:extLst>
              </a:tr>
              <a:tr h="290238">
                <a:tc>
                  <a:txBody>
                    <a:bodyPr/>
                    <a:lstStyle/>
                    <a:p>
                      <a:r>
                        <a:rPr kumimoji="1" lang="ja-JP" altLang="en-US" sz="1100" dirty="0" smtClean="0"/>
                        <a:t>？？位</a:t>
                      </a:r>
                      <a:endParaRPr kumimoji="1" lang="en-US" altLang="ja-JP" sz="1100" dirty="0" smtClean="0"/>
                    </a:p>
                  </a:txBody>
                  <a:tcPr/>
                </a:tc>
                <a:tc>
                  <a:txBody>
                    <a:bodyPr/>
                    <a:lstStyle/>
                    <a:p>
                      <a:r>
                        <a:rPr kumimoji="1" lang="en-US" altLang="ja-JP" sz="1400" dirty="0" smtClean="0"/>
                        <a:t>C7</a:t>
                      </a:r>
                      <a:endParaRPr kumimoji="1" lang="ja-JP" altLang="en-US" sz="1400" dirty="0"/>
                    </a:p>
                  </a:txBody>
                  <a:tcPr/>
                </a:tc>
                <a:tc>
                  <a:txBody>
                    <a:bodyPr/>
                    <a:lstStyle/>
                    <a:p>
                      <a:r>
                        <a:rPr kumimoji="1" lang="en-US" altLang="ja-JP" sz="1400" dirty="0" smtClean="0"/>
                        <a:t>20%</a:t>
                      </a:r>
                      <a:endParaRPr kumimoji="1" lang="ja-JP" altLang="en-US" sz="1400" dirty="0"/>
                    </a:p>
                  </a:txBody>
                  <a:tcPr/>
                </a:tc>
                <a:extLst>
                  <a:ext uri="{0D108BD9-81ED-4DB2-BD59-A6C34878D82A}">
                    <a16:rowId xmlns:a16="http://schemas.microsoft.com/office/drawing/2014/main" val="2352065786"/>
                  </a:ext>
                </a:extLst>
              </a:tr>
            </a:tbl>
          </a:graphicData>
        </a:graphic>
      </p:graphicFrame>
      <p:sp>
        <p:nvSpPr>
          <p:cNvPr id="41" name="テキスト ボックス 40"/>
          <p:cNvSpPr txBox="1"/>
          <p:nvPr/>
        </p:nvSpPr>
        <p:spPr>
          <a:xfrm>
            <a:off x="1269558" y="4708272"/>
            <a:ext cx="371631" cy="646331"/>
          </a:xfrm>
          <a:prstGeom prst="rect">
            <a:avLst/>
          </a:prstGeom>
          <a:noFill/>
        </p:spPr>
        <p:txBody>
          <a:bodyPr wrap="square" rtlCol="0">
            <a:spAutoFit/>
          </a:bodyPr>
          <a:lstStyle/>
          <a:p>
            <a:r>
              <a:rPr kumimoji="1" lang="ja-JP" altLang="en-US" dirty="0" smtClean="0"/>
              <a:t>・</a:t>
            </a:r>
            <a:endParaRPr kumimoji="1" lang="en-US" altLang="ja-JP" dirty="0" smtClean="0"/>
          </a:p>
          <a:p>
            <a:r>
              <a:rPr lang="ja-JP" altLang="en-US" dirty="0"/>
              <a:t>・</a:t>
            </a:r>
            <a:endParaRPr kumimoji="1" lang="ja-JP" altLang="en-US" dirty="0"/>
          </a:p>
        </p:txBody>
      </p:sp>
      <p:sp>
        <p:nvSpPr>
          <p:cNvPr id="42" name="右矢印 41"/>
          <p:cNvSpPr/>
          <p:nvPr/>
        </p:nvSpPr>
        <p:spPr>
          <a:xfrm>
            <a:off x="2579411" y="5560894"/>
            <a:ext cx="363846" cy="247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右矢印 43"/>
          <p:cNvSpPr/>
          <p:nvPr/>
        </p:nvSpPr>
        <p:spPr>
          <a:xfrm>
            <a:off x="6758397" y="5488480"/>
            <a:ext cx="333073" cy="288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p:cNvSpPr txBox="1"/>
          <p:nvPr/>
        </p:nvSpPr>
        <p:spPr>
          <a:xfrm>
            <a:off x="5244068" y="5303814"/>
            <a:ext cx="652730" cy="369332"/>
          </a:xfrm>
          <a:prstGeom prst="rect">
            <a:avLst/>
          </a:prstGeom>
          <a:noFill/>
        </p:spPr>
        <p:txBody>
          <a:bodyPr wrap="square" rtlCol="0">
            <a:spAutoFit/>
          </a:bodyPr>
          <a:lstStyle/>
          <a:p>
            <a:r>
              <a:rPr kumimoji="1" lang="ja-JP" altLang="en-US" dirty="0" smtClean="0"/>
              <a:t>♪♪</a:t>
            </a:r>
            <a:endParaRPr kumimoji="1" lang="ja-JP" altLang="en-US" dirty="0"/>
          </a:p>
        </p:txBody>
      </p:sp>
      <p:sp>
        <p:nvSpPr>
          <p:cNvPr id="46" name="テキスト ボックス 45"/>
          <p:cNvSpPr txBox="1"/>
          <p:nvPr/>
        </p:nvSpPr>
        <p:spPr>
          <a:xfrm>
            <a:off x="5123983" y="5733822"/>
            <a:ext cx="2095454" cy="523220"/>
          </a:xfrm>
          <a:prstGeom prst="rect">
            <a:avLst/>
          </a:prstGeom>
          <a:noFill/>
        </p:spPr>
        <p:txBody>
          <a:bodyPr wrap="square" rtlCol="0">
            <a:spAutoFit/>
          </a:bodyPr>
          <a:lstStyle/>
          <a:p>
            <a:r>
              <a:rPr lang="ja-JP" altLang="en-US" sz="1400" dirty="0"/>
              <a:t>推薦</a:t>
            </a:r>
            <a:r>
              <a:rPr lang="ja-JP" altLang="en-US" sz="1400" dirty="0" smtClean="0"/>
              <a:t>されたリスト内の　地域発音英語を</a:t>
            </a:r>
            <a:r>
              <a:rPr kumimoji="1" lang="ja-JP" altLang="en-US" sz="1400" dirty="0" smtClean="0"/>
              <a:t>学習</a:t>
            </a:r>
            <a:endParaRPr kumimoji="1" lang="ja-JP" altLang="en-US" sz="1400" dirty="0"/>
          </a:p>
        </p:txBody>
      </p:sp>
      <p:sp>
        <p:nvSpPr>
          <p:cNvPr id="47" name="テキスト ボックス 46"/>
          <p:cNvSpPr txBox="1"/>
          <p:nvPr/>
        </p:nvSpPr>
        <p:spPr>
          <a:xfrm>
            <a:off x="61930" y="2681037"/>
            <a:ext cx="420308" cy="307777"/>
          </a:xfrm>
          <a:prstGeom prst="rect">
            <a:avLst/>
          </a:prstGeom>
          <a:noFill/>
        </p:spPr>
        <p:txBody>
          <a:bodyPr wrap="none" rtlCol="0">
            <a:spAutoFit/>
          </a:bodyPr>
          <a:lstStyle/>
          <a:p>
            <a:r>
              <a:rPr kumimoji="1" lang="en-US" altLang="ja-JP" sz="1400" dirty="0" smtClean="0"/>
              <a:t>EX)</a:t>
            </a:r>
            <a:endParaRPr kumimoji="1" lang="ja-JP" altLang="en-US" sz="1400" dirty="0"/>
          </a:p>
        </p:txBody>
      </p:sp>
      <p:sp>
        <p:nvSpPr>
          <p:cNvPr id="48" name="テキスト ボックス 47"/>
          <p:cNvSpPr txBox="1"/>
          <p:nvPr/>
        </p:nvSpPr>
        <p:spPr>
          <a:xfrm>
            <a:off x="91683" y="5192795"/>
            <a:ext cx="420308" cy="307777"/>
          </a:xfrm>
          <a:prstGeom prst="rect">
            <a:avLst/>
          </a:prstGeom>
          <a:noFill/>
        </p:spPr>
        <p:txBody>
          <a:bodyPr wrap="none" rtlCol="0">
            <a:spAutoFit/>
          </a:bodyPr>
          <a:lstStyle/>
          <a:p>
            <a:r>
              <a:rPr kumimoji="1" lang="en-US" altLang="ja-JP" sz="1400" dirty="0" smtClean="0"/>
              <a:t>EX)</a:t>
            </a:r>
            <a:endParaRPr kumimoji="1" lang="ja-JP" altLang="en-US" sz="1400" dirty="0"/>
          </a:p>
        </p:txBody>
      </p:sp>
      <p:sp>
        <p:nvSpPr>
          <p:cNvPr id="50" name="テキスト ボックス 49"/>
          <p:cNvSpPr txBox="1"/>
          <p:nvPr/>
        </p:nvSpPr>
        <p:spPr>
          <a:xfrm>
            <a:off x="2957221" y="5378159"/>
            <a:ext cx="1971576" cy="954107"/>
          </a:xfrm>
          <a:prstGeom prst="rect">
            <a:avLst/>
          </a:prstGeom>
          <a:noFill/>
        </p:spPr>
        <p:txBody>
          <a:bodyPr wrap="square" rtlCol="0">
            <a:spAutoFit/>
          </a:bodyPr>
          <a:lstStyle/>
          <a:p>
            <a:r>
              <a:rPr lang="ja-JP" altLang="en-US" sz="1400" dirty="0" smtClean="0">
                <a:solidFill>
                  <a:srgbClr val="FF0000"/>
                </a:solidFill>
              </a:rPr>
              <a:t>正答率が一定以下の　地域</a:t>
            </a:r>
            <a:r>
              <a:rPr lang="ja-JP" altLang="en-US" sz="1400" dirty="0">
                <a:solidFill>
                  <a:srgbClr val="FF0000"/>
                </a:solidFill>
              </a:rPr>
              <a:t>リスト</a:t>
            </a:r>
            <a:r>
              <a:rPr lang="ja-JP" altLang="en-US" sz="1400" dirty="0" smtClean="0">
                <a:solidFill>
                  <a:srgbClr val="FF0000"/>
                </a:solidFill>
              </a:rPr>
              <a:t>を推薦</a:t>
            </a:r>
            <a:endParaRPr lang="en-US" altLang="ja-JP" sz="1400" dirty="0" smtClean="0">
              <a:solidFill>
                <a:srgbClr val="FF0000"/>
              </a:solidFill>
            </a:endParaRPr>
          </a:p>
          <a:p>
            <a:r>
              <a:rPr lang="en-US" altLang="ja-JP" sz="1400" dirty="0" smtClean="0"/>
              <a:t>(</a:t>
            </a:r>
            <a:r>
              <a:rPr lang="ja-JP" altLang="en-US" sz="1400" dirty="0" smtClean="0"/>
              <a:t>判定を受けたら再度リストアップする</a:t>
            </a:r>
            <a:r>
              <a:rPr lang="en-US" altLang="ja-JP" sz="1400" dirty="0" smtClean="0"/>
              <a:t>)</a:t>
            </a:r>
          </a:p>
        </p:txBody>
      </p:sp>
      <p:sp>
        <p:nvSpPr>
          <p:cNvPr id="52" name="右矢印 51"/>
          <p:cNvSpPr/>
          <p:nvPr/>
        </p:nvSpPr>
        <p:spPr>
          <a:xfrm>
            <a:off x="4831165" y="5561283"/>
            <a:ext cx="363846" cy="247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53" name="表 52"/>
          <p:cNvGraphicFramePr>
            <a:graphicFrameLocks noGrp="1"/>
          </p:cNvGraphicFramePr>
          <p:nvPr>
            <p:extLst>
              <p:ext uri="{D42A27DB-BD31-4B8C-83A1-F6EECF244321}">
                <p14:modId xmlns:p14="http://schemas.microsoft.com/office/powerpoint/2010/main" val="1329654025"/>
              </p:ext>
            </p:extLst>
          </p:nvPr>
        </p:nvGraphicFramePr>
        <p:xfrm>
          <a:off x="7353709" y="5303814"/>
          <a:ext cx="1674293" cy="957568"/>
        </p:xfrm>
        <a:graphic>
          <a:graphicData uri="http://schemas.openxmlformats.org/drawingml/2006/table">
            <a:tbl>
              <a:tblPr firstRow="1" bandRow="1">
                <a:tableStyleId>{5C22544A-7EE6-4342-B048-85BDC9FD1C3A}</a:tableStyleId>
              </a:tblPr>
              <a:tblGrid>
                <a:gridCol w="741035">
                  <a:extLst>
                    <a:ext uri="{9D8B030D-6E8A-4147-A177-3AD203B41FA5}">
                      <a16:colId xmlns:a16="http://schemas.microsoft.com/office/drawing/2014/main" val="1522409519"/>
                    </a:ext>
                  </a:extLst>
                </a:gridCol>
                <a:gridCol w="406626">
                  <a:extLst>
                    <a:ext uri="{9D8B030D-6E8A-4147-A177-3AD203B41FA5}">
                      <a16:colId xmlns:a16="http://schemas.microsoft.com/office/drawing/2014/main" val="1560925707"/>
                    </a:ext>
                  </a:extLst>
                </a:gridCol>
                <a:gridCol w="526632">
                  <a:extLst>
                    <a:ext uri="{9D8B030D-6E8A-4147-A177-3AD203B41FA5}">
                      <a16:colId xmlns:a16="http://schemas.microsoft.com/office/drawing/2014/main" val="46954385"/>
                    </a:ext>
                  </a:extLst>
                </a:gridCol>
              </a:tblGrid>
              <a:tr h="325904">
                <a:tc>
                  <a:txBody>
                    <a:bodyPr/>
                    <a:lstStyle/>
                    <a:p>
                      <a:r>
                        <a:rPr kumimoji="1" lang="ja-JP" altLang="en-US" sz="1100" b="0" dirty="0" smtClean="0"/>
                        <a:t>？？位</a:t>
                      </a:r>
                      <a:endParaRPr kumimoji="1" lang="ja-JP" altLang="en-US" sz="1100" b="0" dirty="0"/>
                    </a:p>
                  </a:txBody>
                  <a:tcPr/>
                </a:tc>
                <a:tc>
                  <a:txBody>
                    <a:bodyPr/>
                    <a:lstStyle/>
                    <a:p>
                      <a:r>
                        <a:rPr kumimoji="1" lang="en-US" altLang="ja-JP" sz="1400" b="0" dirty="0" smtClean="0"/>
                        <a:t>C5</a:t>
                      </a:r>
                      <a:endParaRPr kumimoji="1" lang="ja-JP" altLang="en-US" sz="1400" b="0" dirty="0"/>
                    </a:p>
                  </a:txBody>
                  <a:tcPr/>
                </a:tc>
                <a:tc>
                  <a:txBody>
                    <a:bodyPr/>
                    <a:lstStyle/>
                    <a:p>
                      <a:r>
                        <a:rPr kumimoji="1" lang="en-US" altLang="ja-JP" sz="1400" b="0" dirty="0" smtClean="0">
                          <a:solidFill>
                            <a:srgbClr val="FF0000"/>
                          </a:solidFill>
                        </a:rPr>
                        <a:t>50%</a:t>
                      </a:r>
                      <a:endParaRPr kumimoji="1" lang="ja-JP" altLang="en-US" sz="1400" b="0" dirty="0">
                        <a:solidFill>
                          <a:srgbClr val="FF0000"/>
                        </a:solidFill>
                      </a:endParaRPr>
                    </a:p>
                  </a:txBody>
                  <a:tcPr/>
                </a:tc>
                <a:extLst>
                  <a:ext uri="{0D108BD9-81ED-4DB2-BD59-A6C34878D82A}">
                    <a16:rowId xmlns:a16="http://schemas.microsoft.com/office/drawing/2014/main" val="3914155503"/>
                  </a:ext>
                </a:extLst>
              </a:tr>
              <a:tr h="315832">
                <a:tc>
                  <a:txBody>
                    <a:bodyPr/>
                    <a:lstStyle/>
                    <a:p>
                      <a:r>
                        <a:rPr kumimoji="1" lang="ja-JP" altLang="en-US" sz="1100" dirty="0" smtClean="0"/>
                        <a:t>？？位</a:t>
                      </a:r>
                      <a:endParaRPr kumimoji="1" lang="ja-JP" altLang="en-US" sz="1100" dirty="0"/>
                    </a:p>
                  </a:txBody>
                  <a:tcPr/>
                </a:tc>
                <a:tc>
                  <a:txBody>
                    <a:bodyPr/>
                    <a:lstStyle/>
                    <a:p>
                      <a:r>
                        <a:rPr kumimoji="1" lang="en-US" altLang="ja-JP" sz="1400" dirty="0" smtClean="0"/>
                        <a:t>C6</a:t>
                      </a:r>
                      <a:endParaRPr kumimoji="1" lang="ja-JP" altLang="en-US" sz="1400" dirty="0"/>
                    </a:p>
                  </a:txBody>
                  <a:tcPr/>
                </a:tc>
                <a:tc>
                  <a:txBody>
                    <a:bodyPr/>
                    <a:lstStyle/>
                    <a:p>
                      <a:r>
                        <a:rPr kumimoji="1" lang="en-US" altLang="ja-JP" sz="1400" dirty="0" smtClean="0"/>
                        <a:t>25%</a:t>
                      </a:r>
                      <a:endParaRPr kumimoji="1" lang="ja-JP" altLang="en-US" sz="1400" dirty="0"/>
                    </a:p>
                  </a:txBody>
                  <a:tcPr/>
                </a:tc>
                <a:extLst>
                  <a:ext uri="{0D108BD9-81ED-4DB2-BD59-A6C34878D82A}">
                    <a16:rowId xmlns:a16="http://schemas.microsoft.com/office/drawing/2014/main" val="1514954308"/>
                  </a:ext>
                </a:extLst>
              </a:tr>
              <a:tr h="315832">
                <a:tc>
                  <a:txBody>
                    <a:bodyPr/>
                    <a:lstStyle/>
                    <a:p>
                      <a:r>
                        <a:rPr kumimoji="1" lang="ja-JP" altLang="en-US" sz="1100" dirty="0" smtClean="0"/>
                        <a:t>？？位</a:t>
                      </a:r>
                      <a:endParaRPr kumimoji="1" lang="en-US" altLang="ja-JP" sz="1100" dirty="0" smtClean="0"/>
                    </a:p>
                  </a:txBody>
                  <a:tcPr/>
                </a:tc>
                <a:tc>
                  <a:txBody>
                    <a:bodyPr/>
                    <a:lstStyle/>
                    <a:p>
                      <a:r>
                        <a:rPr kumimoji="1" lang="en-US" altLang="ja-JP" sz="1400" dirty="0" smtClean="0"/>
                        <a:t>C7</a:t>
                      </a:r>
                      <a:endParaRPr kumimoji="1" lang="ja-JP" altLang="en-US" sz="1400" dirty="0"/>
                    </a:p>
                  </a:txBody>
                  <a:tcPr/>
                </a:tc>
                <a:tc>
                  <a:txBody>
                    <a:bodyPr/>
                    <a:lstStyle/>
                    <a:p>
                      <a:r>
                        <a:rPr kumimoji="1" lang="en-US" altLang="ja-JP" sz="1400" dirty="0" smtClean="0"/>
                        <a:t>20%</a:t>
                      </a:r>
                      <a:endParaRPr kumimoji="1" lang="ja-JP" altLang="en-US" sz="1400" dirty="0"/>
                    </a:p>
                  </a:txBody>
                  <a:tcPr/>
                </a:tc>
                <a:extLst>
                  <a:ext uri="{0D108BD9-81ED-4DB2-BD59-A6C34878D82A}">
                    <a16:rowId xmlns:a16="http://schemas.microsoft.com/office/drawing/2014/main" val="2352065786"/>
                  </a:ext>
                </a:extLst>
              </a:tr>
            </a:tbl>
          </a:graphicData>
        </a:graphic>
      </p:graphicFrame>
      <p:sp>
        <p:nvSpPr>
          <p:cNvPr id="54" name="テキスト ボックス 53"/>
          <p:cNvSpPr txBox="1"/>
          <p:nvPr/>
        </p:nvSpPr>
        <p:spPr>
          <a:xfrm>
            <a:off x="7914785" y="4700353"/>
            <a:ext cx="371631" cy="646331"/>
          </a:xfrm>
          <a:prstGeom prst="rect">
            <a:avLst/>
          </a:prstGeom>
          <a:noFill/>
        </p:spPr>
        <p:txBody>
          <a:bodyPr wrap="square" rtlCol="0">
            <a:spAutoFit/>
          </a:bodyPr>
          <a:lstStyle/>
          <a:p>
            <a:r>
              <a:rPr kumimoji="1" lang="ja-JP" altLang="en-US" dirty="0" smtClean="0"/>
              <a:t>・</a:t>
            </a:r>
            <a:endParaRPr kumimoji="1" lang="en-US" altLang="ja-JP" dirty="0" smtClean="0"/>
          </a:p>
          <a:p>
            <a:r>
              <a:rPr lang="ja-JP" altLang="en-US" dirty="0"/>
              <a:t>・</a:t>
            </a:r>
            <a:endParaRPr kumimoji="1" lang="ja-JP" altLang="en-US" dirty="0"/>
          </a:p>
        </p:txBody>
      </p:sp>
      <p:sp>
        <p:nvSpPr>
          <p:cNvPr id="56" name="下カーブ矢印 55"/>
          <p:cNvSpPr/>
          <p:nvPr/>
        </p:nvSpPr>
        <p:spPr>
          <a:xfrm rot="21445805" flipH="1">
            <a:off x="3349792" y="4379992"/>
            <a:ext cx="4226848" cy="763856"/>
          </a:xfrm>
          <a:prstGeom prst="curvedDownArrow">
            <a:avLst>
              <a:gd name="adj1" fmla="val 18204"/>
              <a:gd name="adj2" fmla="val 38401"/>
              <a:gd name="adj3" fmla="val 284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テキスト ボックス 56"/>
          <p:cNvSpPr txBox="1"/>
          <p:nvPr/>
        </p:nvSpPr>
        <p:spPr>
          <a:xfrm>
            <a:off x="4428314" y="4524948"/>
            <a:ext cx="2422806" cy="523220"/>
          </a:xfrm>
          <a:prstGeom prst="rect">
            <a:avLst/>
          </a:prstGeom>
          <a:noFill/>
        </p:spPr>
        <p:txBody>
          <a:bodyPr wrap="square" rtlCol="0">
            <a:spAutoFit/>
          </a:bodyPr>
          <a:lstStyle/>
          <a:p>
            <a:r>
              <a:rPr kumimoji="1" lang="ja-JP" altLang="en-US" sz="1400" dirty="0" smtClean="0"/>
              <a:t>正答率</a:t>
            </a:r>
            <a:r>
              <a:rPr kumimoji="1" lang="en-US" altLang="ja-JP" sz="1400" dirty="0" smtClean="0"/>
              <a:t>(cx)</a:t>
            </a:r>
            <a:r>
              <a:rPr kumimoji="1" lang="ja-JP" altLang="en-US" sz="1400" dirty="0" smtClean="0"/>
              <a:t>が一定</a:t>
            </a:r>
            <a:r>
              <a:rPr lang="ja-JP" altLang="en-US" sz="1400" dirty="0"/>
              <a:t>以上</a:t>
            </a:r>
            <a:r>
              <a:rPr kumimoji="1" lang="ja-JP" altLang="en-US" sz="1400" dirty="0" smtClean="0"/>
              <a:t>に　なった地域を判定</a:t>
            </a:r>
            <a:endParaRPr kumimoji="1" lang="ja-JP" altLang="en-US" sz="1400" dirty="0"/>
          </a:p>
        </p:txBody>
      </p:sp>
      <p:pic>
        <p:nvPicPr>
          <p:cNvPr id="51" name="図 50"/>
          <p:cNvPicPr>
            <a:picLocks noChangeAspect="1"/>
          </p:cNvPicPr>
          <p:nvPr/>
        </p:nvPicPr>
        <p:blipFill rotWithShape="1">
          <a:blip r:embed="rId3">
            <a:extLst>
              <a:ext uri="{28A0092B-C50C-407E-A947-70E740481C1C}">
                <a14:useLocalDpi xmlns:a14="http://schemas.microsoft.com/office/drawing/2010/main" val="0"/>
              </a:ext>
            </a:extLst>
          </a:blip>
          <a:srcRect l="3061" r="2899"/>
          <a:stretch/>
        </p:blipFill>
        <p:spPr>
          <a:xfrm>
            <a:off x="5846574" y="5071553"/>
            <a:ext cx="589358" cy="613213"/>
          </a:xfrm>
          <a:prstGeom prst="rect">
            <a:avLst/>
          </a:prstGeom>
        </p:spPr>
      </p:pic>
      <p:sp>
        <p:nvSpPr>
          <p:cNvPr id="49" name="テキスト ボックス 48"/>
          <p:cNvSpPr txBox="1"/>
          <p:nvPr/>
        </p:nvSpPr>
        <p:spPr>
          <a:xfrm>
            <a:off x="5059598" y="3060544"/>
            <a:ext cx="652730" cy="369332"/>
          </a:xfrm>
          <a:prstGeom prst="rect">
            <a:avLst/>
          </a:prstGeom>
          <a:noFill/>
        </p:spPr>
        <p:txBody>
          <a:bodyPr wrap="square" rtlCol="0">
            <a:spAutoFit/>
          </a:bodyPr>
          <a:lstStyle/>
          <a:p>
            <a:r>
              <a:rPr kumimoji="1" lang="ja-JP" altLang="en-US" dirty="0" smtClean="0"/>
              <a:t>♪♪</a:t>
            </a:r>
            <a:endParaRPr kumimoji="1" lang="ja-JP" altLang="en-US" dirty="0"/>
          </a:p>
        </p:txBody>
      </p:sp>
    </p:spTree>
    <p:extLst>
      <p:ext uri="{BB962C8B-B14F-4D97-AF65-F5344CB8AC3E}">
        <p14:creationId xmlns:p14="http://schemas.microsoft.com/office/powerpoint/2010/main" val="40596999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65563" y="978700"/>
            <a:ext cx="7543800" cy="720938"/>
          </a:xfrm>
        </p:spPr>
        <p:txBody>
          <a:bodyPr>
            <a:normAutofit/>
          </a:bodyPr>
          <a:lstStyle/>
          <a:p>
            <a:r>
              <a:rPr kumimoji="1" lang="ja-JP" altLang="en-US" sz="4400" b="1" dirty="0" smtClean="0"/>
              <a:t>実験①　　</a:t>
            </a:r>
            <a:r>
              <a:rPr lang="en-US" altLang="ja-JP" sz="4400" b="1" dirty="0"/>
              <a:t>‐</a:t>
            </a:r>
            <a:r>
              <a:rPr lang="ja-JP" altLang="en-US" sz="4400" b="1" dirty="0" smtClean="0"/>
              <a:t>実験目的</a:t>
            </a:r>
            <a:r>
              <a:rPr lang="en-US" altLang="ja-JP" sz="4400" b="1" dirty="0" smtClean="0"/>
              <a:t>‐</a:t>
            </a:r>
            <a:endParaRPr kumimoji="1" lang="ja-JP" altLang="en-US" sz="4400" b="1" dirty="0"/>
          </a:p>
        </p:txBody>
      </p:sp>
      <p:sp>
        <p:nvSpPr>
          <p:cNvPr id="3" name="コンテンツ プレースホルダー 2"/>
          <p:cNvSpPr>
            <a:spLocks noGrp="1"/>
          </p:cNvSpPr>
          <p:nvPr>
            <p:ph idx="1"/>
          </p:nvPr>
        </p:nvSpPr>
        <p:spPr>
          <a:xfrm>
            <a:off x="517772" y="1826760"/>
            <a:ext cx="8458803" cy="1430922"/>
          </a:xfrm>
        </p:spPr>
        <p:txBody>
          <a:bodyPr>
            <a:normAutofit/>
          </a:bodyPr>
          <a:lstStyle/>
          <a:p>
            <a:pPr lvl="1">
              <a:buFont typeface="Wingdings" panose="05000000000000000000" pitchFamily="2" charset="2"/>
              <a:buChar char="l"/>
            </a:pPr>
            <a:r>
              <a:rPr lang="ja-JP" altLang="en-US" dirty="0" smtClean="0"/>
              <a:t>提案システムを用いた学習方法 （聞き取りやすい音声の順序で学習する方法）と従来の英語リスニング学習方法（音源の聞き取りやすさを考慮しない順序で学習する方法）とでの，学習者の英語リスニング能力とを比較することにより，提案システムの有用性を検証する．</a:t>
            </a:r>
            <a:endParaRPr lang="en-US" altLang="ja-JP" sz="1400" dirty="0" smtClean="0"/>
          </a:p>
        </p:txBody>
      </p:sp>
      <p:sp>
        <p:nvSpPr>
          <p:cNvPr id="4" name="スライド番号プレースホルダー 3"/>
          <p:cNvSpPr>
            <a:spLocks noGrp="1"/>
          </p:cNvSpPr>
          <p:nvPr>
            <p:ph type="sldNum" sz="quarter" idx="12"/>
          </p:nvPr>
        </p:nvSpPr>
        <p:spPr/>
        <p:txBody>
          <a:bodyPr/>
          <a:lstStyle/>
          <a:p>
            <a:fld id="{CC5217AF-A5B1-46D9-8609-D26A3C568E34}" type="slidenum">
              <a:rPr lang="ja-JP" altLang="en-US" smtClean="0"/>
              <a:t>11</a:t>
            </a:fld>
            <a:endParaRPr lang="ja-JP" altLang="en-US" dirty="0"/>
          </a:p>
        </p:txBody>
      </p:sp>
      <p:sp>
        <p:nvSpPr>
          <p:cNvPr id="9" name="直方体 8"/>
          <p:cNvSpPr/>
          <p:nvPr/>
        </p:nvSpPr>
        <p:spPr>
          <a:xfrm>
            <a:off x="6444491" y="3705440"/>
            <a:ext cx="1543430" cy="86283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提案</a:t>
            </a:r>
            <a:r>
              <a:rPr kumimoji="1" lang="ja-JP" altLang="en-US" sz="1400" dirty="0" smtClean="0">
                <a:solidFill>
                  <a:schemeClr val="tx1"/>
                </a:solidFill>
              </a:rPr>
              <a:t>システム</a:t>
            </a:r>
            <a:endParaRPr kumimoji="1" lang="ja-JP" altLang="en-US" sz="1400" dirty="0">
              <a:solidFill>
                <a:schemeClr val="tx1"/>
              </a:solidFill>
            </a:endParaRPr>
          </a:p>
        </p:txBody>
      </p:sp>
      <p:sp>
        <p:nvSpPr>
          <p:cNvPr id="11" name="左右矢印 10"/>
          <p:cNvSpPr/>
          <p:nvPr/>
        </p:nvSpPr>
        <p:spPr>
          <a:xfrm>
            <a:off x="4445920" y="4075767"/>
            <a:ext cx="1377178" cy="23213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4148277" y="3671825"/>
            <a:ext cx="2296214" cy="307777"/>
          </a:xfrm>
          <a:prstGeom prst="rect">
            <a:avLst/>
          </a:prstGeom>
          <a:noFill/>
        </p:spPr>
        <p:txBody>
          <a:bodyPr wrap="square" rtlCol="0">
            <a:spAutoFit/>
          </a:bodyPr>
          <a:lstStyle/>
          <a:p>
            <a:r>
              <a:rPr kumimoji="1" lang="ja-JP" altLang="en-US" sz="1400" dirty="0" smtClean="0"/>
              <a:t>提案システムによる学習</a:t>
            </a:r>
            <a:endParaRPr kumimoji="1" lang="ja-JP" altLang="en-US" sz="1400" dirty="0"/>
          </a:p>
        </p:txBody>
      </p:sp>
      <p:sp>
        <p:nvSpPr>
          <p:cNvPr id="20" name="左右矢印 19"/>
          <p:cNvSpPr/>
          <p:nvPr/>
        </p:nvSpPr>
        <p:spPr>
          <a:xfrm>
            <a:off x="4445920" y="5265609"/>
            <a:ext cx="1377178" cy="26595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2932702" y="6041119"/>
            <a:ext cx="3599923" cy="276999"/>
          </a:xfrm>
          <a:prstGeom prst="rect">
            <a:avLst/>
          </a:prstGeom>
          <a:noFill/>
        </p:spPr>
        <p:txBody>
          <a:bodyPr wrap="square" rtlCol="0">
            <a:spAutoFit/>
          </a:bodyPr>
          <a:lstStyle/>
          <a:p>
            <a:pPr algn="ctr"/>
            <a:r>
              <a:rPr kumimoji="1" lang="en-US" altLang="ja-JP" sz="1200" dirty="0" smtClean="0"/>
              <a:t>Figure5 </a:t>
            </a:r>
            <a:r>
              <a:rPr lang="ja-JP" altLang="en-US" sz="1200" dirty="0" smtClean="0"/>
              <a:t> 提案システムによって期待される効果</a:t>
            </a:r>
            <a:endParaRPr kumimoji="1" lang="ja-JP" altLang="en-US" sz="1200" dirty="0"/>
          </a:p>
        </p:txBody>
      </p:sp>
      <p:sp>
        <p:nvSpPr>
          <p:cNvPr id="27" name="テキスト ボックス 26"/>
          <p:cNvSpPr txBox="1"/>
          <p:nvPr/>
        </p:nvSpPr>
        <p:spPr>
          <a:xfrm>
            <a:off x="812142" y="3317106"/>
            <a:ext cx="3074509" cy="307777"/>
          </a:xfrm>
          <a:prstGeom prst="rect">
            <a:avLst/>
          </a:prstGeom>
          <a:noFill/>
          <a:ln>
            <a:solidFill>
              <a:schemeClr val="accent1"/>
            </a:solidFill>
          </a:ln>
        </p:spPr>
        <p:txBody>
          <a:bodyPr wrap="square" rtlCol="0">
            <a:spAutoFit/>
          </a:bodyPr>
          <a:lstStyle/>
          <a:p>
            <a:r>
              <a:rPr lang="ja-JP" altLang="en-US" sz="1400" b="1" dirty="0" smtClean="0"/>
              <a:t>英語リスニング能力の向上（変化）</a:t>
            </a:r>
            <a:endParaRPr kumimoji="1" lang="ja-JP" altLang="en-US" sz="1400" b="1" dirty="0"/>
          </a:p>
        </p:txBody>
      </p:sp>
      <p:sp>
        <p:nvSpPr>
          <p:cNvPr id="28" name="直方体 27"/>
          <p:cNvSpPr/>
          <p:nvPr/>
        </p:nvSpPr>
        <p:spPr>
          <a:xfrm>
            <a:off x="6444491" y="4977838"/>
            <a:ext cx="1543430" cy="862834"/>
          </a:xfrm>
          <a:prstGeom prst="cub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従来</a:t>
            </a:r>
            <a:r>
              <a:rPr lang="ja-JP" altLang="en-US" sz="1400" dirty="0">
                <a:solidFill>
                  <a:schemeClr val="tx1"/>
                </a:solidFill>
              </a:rPr>
              <a:t>方式</a:t>
            </a:r>
            <a:endParaRPr kumimoji="1" lang="ja-JP" altLang="en-US" sz="1400" dirty="0">
              <a:solidFill>
                <a:schemeClr val="tx1"/>
              </a:solidFill>
            </a:endParaRPr>
          </a:p>
        </p:txBody>
      </p:sp>
      <p:sp>
        <p:nvSpPr>
          <p:cNvPr id="29" name="テキスト ボックス 28"/>
          <p:cNvSpPr txBox="1"/>
          <p:nvPr/>
        </p:nvSpPr>
        <p:spPr>
          <a:xfrm>
            <a:off x="4356921" y="4828643"/>
            <a:ext cx="2296214" cy="307777"/>
          </a:xfrm>
          <a:prstGeom prst="rect">
            <a:avLst/>
          </a:prstGeom>
          <a:noFill/>
        </p:spPr>
        <p:txBody>
          <a:bodyPr wrap="square" rtlCol="0">
            <a:spAutoFit/>
          </a:bodyPr>
          <a:lstStyle/>
          <a:p>
            <a:r>
              <a:rPr lang="ja-JP" altLang="en-US" sz="1400" dirty="0" smtClean="0"/>
              <a:t>従来</a:t>
            </a:r>
            <a:r>
              <a:rPr lang="ja-JP" altLang="en-US" sz="1400" dirty="0"/>
              <a:t>方式</a:t>
            </a:r>
            <a:r>
              <a:rPr kumimoji="1" lang="ja-JP" altLang="en-US" sz="1400" dirty="0" smtClean="0"/>
              <a:t>による学習</a:t>
            </a:r>
            <a:endParaRPr kumimoji="1" lang="ja-JP" altLang="en-US" sz="1400" dirty="0"/>
          </a:p>
        </p:txBody>
      </p:sp>
      <p:pic>
        <p:nvPicPr>
          <p:cNvPr id="31" name="図 30"/>
          <p:cNvPicPr>
            <a:picLocks noChangeAspect="1"/>
          </p:cNvPicPr>
          <p:nvPr/>
        </p:nvPicPr>
        <p:blipFill rotWithShape="1">
          <a:blip r:embed="rId3" cstate="print">
            <a:extLst>
              <a:ext uri="{28A0092B-C50C-407E-A947-70E740481C1C}">
                <a14:useLocalDpi xmlns:a14="http://schemas.microsoft.com/office/drawing/2010/main" val="0"/>
              </a:ext>
            </a:extLst>
          </a:blip>
          <a:srcRect l="3685" t="-300" r="3283" b="1918"/>
          <a:stretch/>
        </p:blipFill>
        <p:spPr>
          <a:xfrm>
            <a:off x="3033852" y="4331553"/>
            <a:ext cx="1000752" cy="953657"/>
          </a:xfrm>
          <a:prstGeom prst="rect">
            <a:avLst/>
          </a:prstGeom>
        </p:spPr>
      </p:pic>
      <p:sp>
        <p:nvSpPr>
          <p:cNvPr id="32" name="屈折矢印 31"/>
          <p:cNvSpPr/>
          <p:nvPr/>
        </p:nvSpPr>
        <p:spPr>
          <a:xfrm flipH="1">
            <a:off x="1396220" y="5360015"/>
            <a:ext cx="833090" cy="425453"/>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屈折矢印 32"/>
          <p:cNvSpPr/>
          <p:nvPr/>
        </p:nvSpPr>
        <p:spPr>
          <a:xfrm flipH="1">
            <a:off x="1300761" y="3850783"/>
            <a:ext cx="1111697" cy="717491"/>
          </a:xfrm>
          <a:prstGeom prst="ben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401870" y="4364511"/>
            <a:ext cx="1088265" cy="369332"/>
          </a:xfrm>
          <a:prstGeom prst="rect">
            <a:avLst/>
          </a:prstGeom>
          <a:noFill/>
        </p:spPr>
        <p:txBody>
          <a:bodyPr wrap="square" rtlCol="0">
            <a:spAutoFit/>
          </a:bodyPr>
          <a:lstStyle/>
          <a:p>
            <a:r>
              <a:rPr kumimoji="1" lang="en-US" altLang="ja-JP" b="1" dirty="0" smtClean="0">
                <a:solidFill>
                  <a:srgbClr val="FF0000"/>
                </a:solidFill>
              </a:rPr>
              <a:t>UP</a:t>
            </a:r>
            <a:r>
              <a:rPr kumimoji="1" lang="ja-JP" altLang="en-US" b="1" dirty="0" smtClean="0">
                <a:solidFill>
                  <a:srgbClr val="FF0000"/>
                </a:solidFill>
              </a:rPr>
              <a:t>大</a:t>
            </a:r>
            <a:endParaRPr kumimoji="1" lang="en-US" altLang="ja-JP" b="1" dirty="0" smtClean="0">
              <a:solidFill>
                <a:srgbClr val="FF0000"/>
              </a:solidFill>
            </a:endParaRPr>
          </a:p>
        </p:txBody>
      </p:sp>
      <p:sp>
        <p:nvSpPr>
          <p:cNvPr id="34" name="テキスト ボックス 33"/>
          <p:cNvSpPr txBox="1"/>
          <p:nvPr/>
        </p:nvSpPr>
        <p:spPr>
          <a:xfrm>
            <a:off x="413803" y="5451759"/>
            <a:ext cx="1088265" cy="369332"/>
          </a:xfrm>
          <a:prstGeom prst="rect">
            <a:avLst/>
          </a:prstGeom>
          <a:noFill/>
        </p:spPr>
        <p:txBody>
          <a:bodyPr wrap="square" rtlCol="0">
            <a:spAutoFit/>
          </a:bodyPr>
          <a:lstStyle/>
          <a:p>
            <a:r>
              <a:rPr lang="en-US" altLang="ja-JP" b="1" dirty="0" smtClean="0"/>
              <a:t>UP</a:t>
            </a:r>
            <a:r>
              <a:rPr lang="ja-JP" altLang="en-US" b="1" dirty="0" smtClean="0"/>
              <a:t>小</a:t>
            </a:r>
            <a:endParaRPr kumimoji="1" lang="en-US" altLang="ja-JP" b="1" dirty="0" smtClean="0"/>
          </a:p>
        </p:txBody>
      </p:sp>
      <p:sp>
        <p:nvSpPr>
          <p:cNvPr id="21" name="テキスト ボックス 20"/>
          <p:cNvSpPr txBox="1"/>
          <p:nvPr/>
        </p:nvSpPr>
        <p:spPr>
          <a:xfrm>
            <a:off x="3130895" y="5338195"/>
            <a:ext cx="917485" cy="307777"/>
          </a:xfrm>
          <a:prstGeom prst="rect">
            <a:avLst/>
          </a:prstGeom>
          <a:noFill/>
        </p:spPr>
        <p:txBody>
          <a:bodyPr wrap="square" rtlCol="0">
            <a:spAutoFit/>
          </a:bodyPr>
          <a:lstStyle/>
          <a:p>
            <a:r>
              <a:rPr lang="ja-JP" altLang="en-US" sz="1400" dirty="0"/>
              <a:t>被験者</a:t>
            </a:r>
            <a:endParaRPr kumimoji="1" lang="ja-JP" altLang="en-US" sz="1400" dirty="0"/>
          </a:p>
        </p:txBody>
      </p:sp>
      <p:sp>
        <p:nvSpPr>
          <p:cNvPr id="5" name="左右矢印 4"/>
          <p:cNvSpPr/>
          <p:nvPr/>
        </p:nvSpPr>
        <p:spPr>
          <a:xfrm rot="5400000">
            <a:off x="1486051" y="4838847"/>
            <a:ext cx="426030" cy="336684"/>
          </a:xfrm>
          <a:prstGeom prst="leftRightArrow">
            <a:avLst>
              <a:gd name="adj1" fmla="val 50000"/>
              <a:gd name="adj2" fmla="val 370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730806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lvl="1" algn="l" rtl="0">
              <a:lnSpc>
                <a:spcPct val="85000"/>
              </a:lnSpc>
              <a:spcBef>
                <a:spcPct val="0"/>
              </a:spcBef>
            </a:pPr>
            <a:r>
              <a:rPr kumimoji="1" lang="ja-JP" altLang="en-US" sz="4400" b="1" dirty="0" smtClean="0">
                <a:solidFill>
                  <a:schemeClr val="tx1">
                    <a:lumMod val="75000"/>
                    <a:lumOff val="25000"/>
                  </a:schemeClr>
                </a:solidFill>
                <a:latin typeface="+mj-ea"/>
                <a:ea typeface="+mj-ea"/>
              </a:rPr>
              <a:t>実験②　　</a:t>
            </a:r>
            <a:r>
              <a:rPr kumimoji="1" lang="en-US" altLang="ja-JP" sz="4400" b="1" dirty="0" smtClean="0">
                <a:solidFill>
                  <a:schemeClr val="tx1">
                    <a:lumMod val="75000"/>
                    <a:lumOff val="25000"/>
                  </a:schemeClr>
                </a:solidFill>
                <a:latin typeface="+mj-ea"/>
                <a:ea typeface="+mj-ea"/>
              </a:rPr>
              <a:t>-</a:t>
            </a:r>
            <a:r>
              <a:rPr lang="ja-JP" altLang="en-US" sz="4400" b="1" dirty="0" smtClean="0">
                <a:solidFill>
                  <a:schemeClr val="tx1">
                    <a:lumMod val="75000"/>
                    <a:lumOff val="25000"/>
                  </a:schemeClr>
                </a:solidFill>
                <a:latin typeface="+mj-ea"/>
                <a:ea typeface="+mj-ea"/>
              </a:rPr>
              <a:t>実験環境</a:t>
            </a:r>
            <a:r>
              <a:rPr lang="en-US" altLang="ja-JP" sz="4400" b="1" dirty="0">
                <a:solidFill>
                  <a:schemeClr val="tx1">
                    <a:lumMod val="75000"/>
                    <a:lumOff val="25000"/>
                  </a:schemeClr>
                </a:solidFill>
                <a:latin typeface="+mj-ea"/>
                <a:ea typeface="+mj-ea"/>
              </a:rPr>
              <a:t>-</a:t>
            </a:r>
            <a:endParaRPr kumimoji="1" lang="ja-JP" altLang="en-US" sz="7200" b="1" dirty="0">
              <a:solidFill>
                <a:schemeClr val="tx1">
                  <a:lumMod val="75000"/>
                  <a:lumOff val="25000"/>
                </a:schemeClr>
              </a:solidFill>
              <a:latin typeface="+mj-ea"/>
              <a:ea typeface="+mj-ea"/>
            </a:endParaRPr>
          </a:p>
        </p:txBody>
      </p:sp>
      <p:sp>
        <p:nvSpPr>
          <p:cNvPr id="3" name="コンテンツ プレースホルダー 2"/>
          <p:cNvSpPr>
            <a:spLocks noGrp="1"/>
          </p:cNvSpPr>
          <p:nvPr>
            <p:ph idx="1"/>
          </p:nvPr>
        </p:nvSpPr>
        <p:spPr>
          <a:xfrm>
            <a:off x="991899" y="1812755"/>
            <a:ext cx="7543801" cy="462578"/>
          </a:xfrm>
        </p:spPr>
        <p:txBody>
          <a:bodyPr/>
          <a:lstStyle/>
          <a:p>
            <a:pPr marL="285750" lvl="1" indent="-285750">
              <a:spcBef>
                <a:spcPts val="1200"/>
              </a:spcBef>
              <a:spcAft>
                <a:spcPts val="200"/>
              </a:spcAft>
              <a:buSzPct val="100000"/>
              <a:buFont typeface="Wingdings" panose="05000000000000000000" pitchFamily="2" charset="2"/>
              <a:buChar char="l"/>
            </a:pPr>
            <a:r>
              <a:rPr lang="ja-JP" altLang="en-US" sz="2000" dirty="0" smtClean="0"/>
              <a:t>使用</a:t>
            </a:r>
            <a:r>
              <a:rPr lang="ja-JP" altLang="en-US" sz="2000" dirty="0"/>
              <a:t>する</a:t>
            </a:r>
            <a:r>
              <a:rPr lang="ja-JP" altLang="en-US" sz="2000" dirty="0" smtClean="0"/>
              <a:t>音源と地域一覧</a:t>
            </a:r>
            <a:endParaRPr lang="en-US" altLang="ja-JP" sz="2000" dirty="0" smtClean="0"/>
          </a:p>
          <a:p>
            <a:pPr marL="468630" lvl="2" indent="-285750">
              <a:spcBef>
                <a:spcPts val="1200"/>
              </a:spcBef>
              <a:spcAft>
                <a:spcPts val="200"/>
              </a:spcAft>
              <a:buSzPct val="100000"/>
              <a:buFont typeface="Wingdings" panose="05000000000000000000" pitchFamily="2" charset="2"/>
              <a:buChar char="l"/>
            </a:pPr>
            <a:endParaRPr lang="en-US" altLang="ja-JP" sz="1600" dirty="0"/>
          </a:p>
          <a:p>
            <a:pPr marL="468630" lvl="2" indent="-285750">
              <a:spcBef>
                <a:spcPts val="1200"/>
              </a:spcBef>
              <a:spcAft>
                <a:spcPts val="200"/>
              </a:spcAft>
              <a:buSzPct val="100000"/>
              <a:buFont typeface="Wingdings" panose="05000000000000000000" pitchFamily="2" charset="2"/>
              <a:buChar char="l"/>
            </a:pPr>
            <a:endParaRPr lang="en-US" altLang="ja-JP" sz="1600" dirty="0" smtClean="0"/>
          </a:p>
          <a:p>
            <a:pPr marL="285750" lvl="1" indent="-285750">
              <a:spcBef>
                <a:spcPts val="1200"/>
              </a:spcBef>
              <a:spcAft>
                <a:spcPts val="200"/>
              </a:spcAft>
              <a:buSzPct val="100000"/>
              <a:buFont typeface="Wingdings" panose="05000000000000000000" pitchFamily="2" charset="2"/>
              <a:buChar char="l"/>
            </a:pPr>
            <a:endParaRPr lang="ja-JP" altLang="ja-JP" sz="1600" dirty="0"/>
          </a:p>
          <a:p>
            <a:endParaRPr kumimoji="1" lang="ja-JP" altLang="en-US" dirty="0"/>
          </a:p>
        </p:txBody>
      </p:sp>
      <p:sp>
        <p:nvSpPr>
          <p:cNvPr id="4" name="スライド番号プレースホルダー 3"/>
          <p:cNvSpPr>
            <a:spLocks noGrp="1"/>
          </p:cNvSpPr>
          <p:nvPr>
            <p:ph type="sldNum" sz="quarter" idx="12"/>
          </p:nvPr>
        </p:nvSpPr>
        <p:spPr/>
        <p:txBody>
          <a:bodyPr/>
          <a:lstStyle/>
          <a:p>
            <a:fld id="{55B463CC-3865-44EC-81A6-AD449AB82B89}" type="slidenum">
              <a:rPr lang="ja-JP" altLang="en-US" smtClean="0"/>
              <a:t>12</a:t>
            </a:fld>
            <a:endParaRPr lang="ja-JP" altLang="en-US" dirty="0"/>
          </a:p>
        </p:txBody>
      </p:sp>
      <p:pic>
        <p:nvPicPr>
          <p:cNvPr id="14" name="図 13"/>
          <p:cNvPicPr>
            <a:picLocks noChangeAspect="1"/>
          </p:cNvPicPr>
          <p:nvPr/>
        </p:nvPicPr>
        <p:blipFill>
          <a:blip r:embed="rId2"/>
          <a:stretch>
            <a:fillRect/>
          </a:stretch>
        </p:blipFill>
        <p:spPr>
          <a:xfrm>
            <a:off x="1131192" y="4430655"/>
            <a:ext cx="2570372" cy="1769501"/>
          </a:xfrm>
          <a:prstGeom prst="rect">
            <a:avLst/>
          </a:prstGeom>
        </p:spPr>
      </p:pic>
      <p:sp>
        <p:nvSpPr>
          <p:cNvPr id="15" name="テキスト ボックス 14"/>
          <p:cNvSpPr txBox="1"/>
          <p:nvPr/>
        </p:nvSpPr>
        <p:spPr>
          <a:xfrm>
            <a:off x="3102614" y="2222695"/>
            <a:ext cx="4185138" cy="276999"/>
          </a:xfrm>
          <a:prstGeom prst="rect">
            <a:avLst/>
          </a:prstGeom>
          <a:noFill/>
        </p:spPr>
        <p:txBody>
          <a:bodyPr wrap="square" rtlCol="0">
            <a:spAutoFit/>
          </a:bodyPr>
          <a:lstStyle/>
          <a:p>
            <a:r>
              <a:rPr kumimoji="1" lang="ja-JP" altLang="en-US" sz="1200" dirty="0" smtClean="0"/>
              <a:t>表</a:t>
            </a:r>
            <a:r>
              <a:rPr lang="ja-JP" altLang="en-US" sz="1200" dirty="0"/>
              <a:t>１</a:t>
            </a:r>
            <a:r>
              <a:rPr lang="en-US" altLang="ja-JP" sz="1200" dirty="0" smtClean="0"/>
              <a:t> </a:t>
            </a:r>
            <a:r>
              <a:rPr lang="ja-JP" altLang="en-US" sz="1200" dirty="0" smtClean="0"/>
              <a:t>実験で用いる英文情報と</a:t>
            </a:r>
            <a:r>
              <a:rPr lang="ja-JP" altLang="en-US" sz="1200" dirty="0"/>
              <a:t>ソース</a:t>
            </a:r>
            <a:endParaRPr kumimoji="1" lang="ja-JP" altLang="en-US" sz="1200" dirty="0"/>
          </a:p>
        </p:txBody>
      </p:sp>
      <p:sp>
        <p:nvSpPr>
          <p:cNvPr id="16" name="テキスト ボックス 15"/>
          <p:cNvSpPr txBox="1"/>
          <p:nvPr/>
        </p:nvSpPr>
        <p:spPr>
          <a:xfrm>
            <a:off x="1356980" y="4170772"/>
            <a:ext cx="2500031" cy="276999"/>
          </a:xfrm>
          <a:prstGeom prst="rect">
            <a:avLst/>
          </a:prstGeom>
          <a:noFill/>
        </p:spPr>
        <p:txBody>
          <a:bodyPr wrap="square" rtlCol="0">
            <a:spAutoFit/>
          </a:bodyPr>
          <a:lstStyle/>
          <a:p>
            <a:r>
              <a:rPr kumimoji="1" lang="ja-JP" altLang="en-US" sz="1200" dirty="0" smtClean="0"/>
              <a:t>表</a:t>
            </a:r>
            <a:r>
              <a:rPr kumimoji="1" lang="en-US" altLang="ja-JP" sz="1200" dirty="0" smtClean="0"/>
              <a:t>2</a:t>
            </a:r>
            <a:r>
              <a:rPr kumimoji="1" lang="ja-JP" altLang="en-US" sz="1200" dirty="0" smtClean="0"/>
              <a:t>　</a:t>
            </a:r>
            <a:r>
              <a:rPr kumimoji="1" lang="en-US" altLang="ja-JP" sz="1200" dirty="0" smtClean="0"/>
              <a:t>1</a:t>
            </a:r>
            <a:r>
              <a:rPr kumimoji="1" lang="ja-JP" altLang="en-US" sz="1200" dirty="0" smtClean="0"/>
              <a:t>英文ごとの音声数</a:t>
            </a:r>
            <a:endParaRPr kumimoji="1" lang="ja-JP" altLang="en-US" sz="1200" dirty="0"/>
          </a:p>
        </p:txBody>
      </p:sp>
      <p:sp>
        <p:nvSpPr>
          <p:cNvPr id="17" name="テキスト ボックス 16"/>
          <p:cNvSpPr txBox="1"/>
          <p:nvPr/>
        </p:nvSpPr>
        <p:spPr>
          <a:xfrm>
            <a:off x="5626758" y="4142999"/>
            <a:ext cx="2500031" cy="276999"/>
          </a:xfrm>
          <a:prstGeom prst="rect">
            <a:avLst/>
          </a:prstGeom>
          <a:noFill/>
        </p:spPr>
        <p:txBody>
          <a:bodyPr wrap="square" rtlCol="0">
            <a:spAutoFit/>
          </a:bodyPr>
          <a:lstStyle/>
          <a:p>
            <a:r>
              <a:rPr kumimoji="1" lang="ja-JP" altLang="en-US" sz="1200" dirty="0" smtClean="0"/>
              <a:t>表</a:t>
            </a:r>
            <a:r>
              <a:rPr kumimoji="1" lang="en-US" altLang="ja-JP" sz="1200" dirty="0" smtClean="0"/>
              <a:t>3</a:t>
            </a:r>
            <a:r>
              <a:rPr kumimoji="1" lang="ja-JP" altLang="en-US" sz="1200" dirty="0" smtClean="0"/>
              <a:t>　音声の総数</a:t>
            </a:r>
            <a:endParaRPr kumimoji="1" lang="ja-JP" altLang="en-US" sz="1200" dirty="0"/>
          </a:p>
        </p:txBody>
      </p:sp>
      <p:graphicFrame>
        <p:nvGraphicFramePr>
          <p:cNvPr id="6" name="表 5"/>
          <p:cNvGraphicFramePr>
            <a:graphicFrameLocks noGrp="1"/>
          </p:cNvGraphicFramePr>
          <p:nvPr>
            <p:extLst>
              <p:ext uri="{D42A27DB-BD31-4B8C-83A1-F6EECF244321}">
                <p14:modId xmlns:p14="http://schemas.microsoft.com/office/powerpoint/2010/main" val="4060823906"/>
              </p:ext>
            </p:extLst>
          </p:nvPr>
        </p:nvGraphicFramePr>
        <p:xfrm>
          <a:off x="1249688" y="2478565"/>
          <a:ext cx="6690343" cy="1405890"/>
        </p:xfrm>
        <a:graphic>
          <a:graphicData uri="http://schemas.openxmlformats.org/drawingml/2006/table">
            <a:tbl>
              <a:tblPr/>
              <a:tblGrid>
                <a:gridCol w="589355">
                  <a:extLst>
                    <a:ext uri="{9D8B030D-6E8A-4147-A177-3AD203B41FA5}">
                      <a16:colId xmlns:a16="http://schemas.microsoft.com/office/drawing/2014/main" val="3275847508"/>
                    </a:ext>
                  </a:extLst>
                </a:gridCol>
                <a:gridCol w="1995789">
                  <a:extLst>
                    <a:ext uri="{9D8B030D-6E8A-4147-A177-3AD203B41FA5}">
                      <a16:colId xmlns:a16="http://schemas.microsoft.com/office/drawing/2014/main" val="2479108267"/>
                    </a:ext>
                  </a:extLst>
                </a:gridCol>
                <a:gridCol w="2853330">
                  <a:extLst>
                    <a:ext uri="{9D8B030D-6E8A-4147-A177-3AD203B41FA5}">
                      <a16:colId xmlns:a16="http://schemas.microsoft.com/office/drawing/2014/main" val="2678347367"/>
                    </a:ext>
                  </a:extLst>
                </a:gridCol>
                <a:gridCol w="610206">
                  <a:extLst>
                    <a:ext uri="{9D8B030D-6E8A-4147-A177-3AD203B41FA5}">
                      <a16:colId xmlns:a16="http://schemas.microsoft.com/office/drawing/2014/main" val="3435300809"/>
                    </a:ext>
                  </a:extLst>
                </a:gridCol>
                <a:gridCol w="641663">
                  <a:extLst>
                    <a:ext uri="{9D8B030D-6E8A-4147-A177-3AD203B41FA5}">
                      <a16:colId xmlns:a16="http://schemas.microsoft.com/office/drawing/2014/main" val="3207508603"/>
                    </a:ext>
                  </a:extLst>
                </a:gridCol>
              </a:tblGrid>
              <a:tr h="234315">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英文番号</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タイトル</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ソース</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時間</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英単語数</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6291227"/>
                  </a:ext>
                </a:extLst>
              </a:tr>
              <a:tr h="234315">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香港少年</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，間もなく開園！</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TOEIC</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テスト</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Part3&amp;4</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鬼の変速リスニング</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約</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40</a:t>
                      </a:r>
                      <a:r>
                        <a:rPr lang="en-US" sz="1100" b="0" i="0" u="none" strike="noStrike">
                          <a:solidFill>
                            <a:srgbClr val="000000"/>
                          </a:solidFill>
                          <a:effectLst/>
                          <a:latin typeface="游ゴシック" panose="020B0400000000000000" pitchFamily="50" charset="-128"/>
                          <a:ea typeface="游ゴシック" panose="020B0400000000000000" pitchFamily="50" charset="-128"/>
                        </a:rPr>
                        <a:t>s</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100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1394828"/>
                  </a:ext>
                </a:extLst>
              </a:tr>
              <a:tr h="234315">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「夏の野外フェスや！」</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TOEIC</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テスト</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Part3&amp;4</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鬼の変速リスニング</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約</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50</a:t>
                      </a:r>
                      <a:r>
                        <a:rPr lang="en-US" sz="1100" b="0" i="0" u="none" strike="noStrike">
                          <a:solidFill>
                            <a:srgbClr val="000000"/>
                          </a:solidFill>
                          <a:effectLst/>
                          <a:latin typeface="游ゴシック" panose="020B0400000000000000" pitchFamily="50" charset="-128"/>
                          <a:ea typeface="游ゴシック" panose="020B0400000000000000" pitchFamily="50" charset="-128"/>
                        </a:rPr>
                        <a:t>s</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124</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4887970"/>
                  </a:ext>
                </a:extLst>
              </a:tr>
              <a:tr h="234315">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「工場へようこそ！」</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TOEIC</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テスト</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Part3&amp;4</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鬼の変速リスニング</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約</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45</a:t>
                      </a:r>
                      <a:r>
                        <a:rPr lang="en-US" sz="1100" b="0" i="0" u="none" strike="noStrike">
                          <a:solidFill>
                            <a:srgbClr val="000000"/>
                          </a:solidFill>
                          <a:effectLst/>
                          <a:latin typeface="游ゴシック" panose="020B0400000000000000" pitchFamily="50" charset="-128"/>
                          <a:ea typeface="游ゴシック" panose="020B0400000000000000" pitchFamily="50" charset="-128"/>
                        </a:rPr>
                        <a:t>ｓ</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119</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8785628"/>
                  </a:ext>
                </a:extLst>
              </a:tr>
              <a:tr h="234315">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「エアコンが壊れた！」</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TOEIC</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テスト</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Part3&amp;5</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鬼の変速リスニング</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約</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38</a:t>
                      </a:r>
                      <a:r>
                        <a:rPr lang="en-US" sz="1100" b="0" i="0" u="none" strike="noStrike">
                          <a:solidFill>
                            <a:srgbClr val="000000"/>
                          </a:solidFill>
                          <a:effectLst/>
                          <a:latin typeface="游ゴシック" panose="020B0400000000000000" pitchFamily="50" charset="-128"/>
                          <a:ea typeface="游ゴシック" panose="020B0400000000000000" pitchFamily="50" charset="-128"/>
                        </a:rPr>
                        <a:t>s</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105</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3599294"/>
                  </a:ext>
                </a:extLst>
              </a:tr>
              <a:tr h="234315">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「ダータベイスバカップ」</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TOEIC</a:t>
                      </a: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テスト</a:t>
                      </a: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Part3&amp;6</a:t>
                      </a: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鬼の変速リスニング</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約</a:t>
                      </a: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34</a:t>
                      </a: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s</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104</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2172393"/>
                  </a:ext>
                </a:extLst>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2206249570"/>
              </p:ext>
            </p:extLst>
          </p:nvPr>
        </p:nvGraphicFramePr>
        <p:xfrm>
          <a:off x="4679202" y="4450282"/>
          <a:ext cx="3305839" cy="1730246"/>
        </p:xfrm>
        <a:graphic>
          <a:graphicData uri="http://schemas.openxmlformats.org/drawingml/2006/table">
            <a:tbl>
              <a:tblPr/>
              <a:tblGrid>
                <a:gridCol w="619845">
                  <a:extLst>
                    <a:ext uri="{9D8B030D-6E8A-4147-A177-3AD203B41FA5}">
                      <a16:colId xmlns:a16="http://schemas.microsoft.com/office/drawing/2014/main" val="3872955819"/>
                    </a:ext>
                  </a:extLst>
                </a:gridCol>
                <a:gridCol w="1226776">
                  <a:extLst>
                    <a:ext uri="{9D8B030D-6E8A-4147-A177-3AD203B41FA5}">
                      <a16:colId xmlns:a16="http://schemas.microsoft.com/office/drawing/2014/main" val="2964346120"/>
                    </a:ext>
                  </a:extLst>
                </a:gridCol>
                <a:gridCol w="1020161">
                  <a:extLst>
                    <a:ext uri="{9D8B030D-6E8A-4147-A177-3AD203B41FA5}">
                      <a16:colId xmlns:a16="http://schemas.microsoft.com/office/drawing/2014/main" val="2665751638"/>
                    </a:ext>
                  </a:extLst>
                </a:gridCol>
                <a:gridCol w="439057">
                  <a:extLst>
                    <a:ext uri="{9D8B030D-6E8A-4147-A177-3AD203B41FA5}">
                      <a16:colId xmlns:a16="http://schemas.microsoft.com/office/drawing/2014/main" val="2524222981"/>
                    </a:ext>
                  </a:extLst>
                </a:gridCol>
              </a:tblGrid>
              <a:tr h="247178">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地域</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女性</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男性</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合計</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2918908"/>
                  </a:ext>
                </a:extLst>
              </a:tr>
              <a:tr h="247178">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日本</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2130136"/>
                  </a:ext>
                </a:extLst>
              </a:tr>
              <a:tr h="247178">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タイ</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187489"/>
                  </a:ext>
                </a:extLst>
              </a:tr>
              <a:tr h="247178">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ベトナム</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8341622"/>
                  </a:ext>
                </a:extLst>
              </a:tr>
              <a:tr h="247178">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インドネ</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9338161"/>
                  </a:ext>
                </a:extLst>
              </a:tr>
              <a:tr h="247178">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シンガ</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9760390"/>
                  </a:ext>
                </a:extLst>
              </a:tr>
              <a:tr h="247178">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合計</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50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50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100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7081849"/>
                  </a:ext>
                </a:extLst>
              </a:tr>
            </a:tbl>
          </a:graphicData>
        </a:graphic>
      </p:graphicFrame>
    </p:spTree>
    <p:extLst>
      <p:ext uri="{BB962C8B-B14F-4D97-AF65-F5344CB8AC3E}">
        <p14:creationId xmlns:p14="http://schemas.microsoft.com/office/powerpoint/2010/main" val="18269222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65562" y="362164"/>
            <a:ext cx="7543800" cy="1450757"/>
          </a:xfrm>
        </p:spPr>
        <p:txBody>
          <a:bodyPr>
            <a:normAutofit/>
          </a:bodyPr>
          <a:lstStyle/>
          <a:p>
            <a:r>
              <a:rPr kumimoji="1" lang="ja-JP" altLang="en-US" sz="4400" b="1" dirty="0" smtClean="0"/>
              <a:t>実験</a:t>
            </a:r>
            <a:r>
              <a:rPr lang="ja-JP" altLang="en-US" sz="4400" b="1" dirty="0" smtClean="0"/>
              <a:t>③　　</a:t>
            </a:r>
            <a:r>
              <a:rPr lang="en-US" altLang="ja-JP" sz="4400" b="1" dirty="0"/>
              <a:t>-</a:t>
            </a:r>
            <a:r>
              <a:rPr lang="ja-JP" altLang="en-US" sz="4400" b="1" dirty="0" smtClean="0"/>
              <a:t>実験環境</a:t>
            </a:r>
            <a:r>
              <a:rPr lang="en-US" altLang="ja-JP" sz="4400" b="1" dirty="0" smtClean="0"/>
              <a:t>-</a:t>
            </a:r>
            <a:endParaRPr kumimoji="1" lang="ja-JP" altLang="en-US" sz="4400" b="1" dirty="0"/>
          </a:p>
        </p:txBody>
      </p:sp>
      <p:sp>
        <p:nvSpPr>
          <p:cNvPr id="3" name="コンテンツ プレースホルダー 2"/>
          <p:cNvSpPr>
            <a:spLocks noGrp="1"/>
          </p:cNvSpPr>
          <p:nvPr>
            <p:ph idx="1"/>
          </p:nvPr>
        </p:nvSpPr>
        <p:spPr>
          <a:xfrm>
            <a:off x="706139" y="1845730"/>
            <a:ext cx="7543801" cy="4145995"/>
          </a:xfrm>
        </p:spPr>
        <p:txBody>
          <a:bodyPr>
            <a:normAutofit/>
          </a:bodyPr>
          <a:lstStyle/>
          <a:p>
            <a:pPr>
              <a:buFont typeface="Wingdings" panose="05000000000000000000" pitchFamily="2" charset="2"/>
              <a:buChar char="l"/>
            </a:pPr>
            <a:r>
              <a:rPr kumimoji="1" lang="ja-JP" altLang="en-US" dirty="0" smtClean="0"/>
              <a:t>被験者データ</a:t>
            </a:r>
            <a:endParaRPr kumimoji="1" lang="en-US" altLang="ja-JP" dirty="0" smtClean="0"/>
          </a:p>
          <a:p>
            <a:pPr lvl="1">
              <a:buFont typeface="Wingdings" panose="05000000000000000000" pitchFamily="2" charset="2"/>
              <a:buChar char="l"/>
            </a:pPr>
            <a:endParaRPr lang="en-US" altLang="ja-JP" dirty="0"/>
          </a:p>
          <a:p>
            <a:pPr lvl="1">
              <a:buFont typeface="Wingdings" panose="05000000000000000000" pitchFamily="2" charset="2"/>
              <a:buChar char="l"/>
            </a:pPr>
            <a:endParaRPr kumimoji="1" lang="en-US" altLang="ja-JP" dirty="0" smtClean="0"/>
          </a:p>
          <a:p>
            <a:pPr marL="201168" lvl="1" indent="0">
              <a:buNone/>
            </a:pPr>
            <a:endParaRPr lang="en-US" altLang="ja-JP" dirty="0"/>
          </a:p>
          <a:p>
            <a:pPr marL="201168" lvl="1" indent="0">
              <a:buNone/>
            </a:pPr>
            <a:endParaRPr lang="en-US" altLang="ja-JP" dirty="0"/>
          </a:p>
          <a:p>
            <a:pPr marL="201168" lvl="1" indent="0">
              <a:buNone/>
            </a:pPr>
            <a:endParaRPr lang="en-US" altLang="ja-JP" dirty="0" smtClean="0"/>
          </a:p>
          <a:p>
            <a:pPr lvl="1">
              <a:buFont typeface="Wingdings" panose="05000000000000000000" pitchFamily="2" charset="2"/>
              <a:buChar char="l"/>
            </a:pPr>
            <a:endParaRPr lang="en-US" altLang="ja-JP" dirty="0" smtClean="0"/>
          </a:p>
          <a:p>
            <a:pPr>
              <a:buFont typeface="Wingdings" panose="05000000000000000000" pitchFamily="2" charset="2"/>
              <a:buChar char="l"/>
            </a:pPr>
            <a:endParaRPr lang="en-US" altLang="ja-JP" dirty="0" smtClean="0"/>
          </a:p>
          <a:p>
            <a:pPr>
              <a:buFont typeface="Wingdings" panose="05000000000000000000" pitchFamily="2" charset="2"/>
              <a:buChar char="l"/>
            </a:pPr>
            <a:r>
              <a:rPr lang="ja-JP" altLang="en-US" dirty="0" smtClean="0"/>
              <a:t>選考基準</a:t>
            </a:r>
            <a:endParaRPr lang="en-US" altLang="ja-JP" dirty="0"/>
          </a:p>
          <a:p>
            <a:pPr lvl="2">
              <a:buFont typeface="Wingdings" panose="05000000000000000000" pitchFamily="2" charset="2"/>
              <a:buChar char="l"/>
            </a:pPr>
            <a:r>
              <a:rPr lang="ja-JP" altLang="en-US" dirty="0" smtClean="0"/>
              <a:t>上記の条件のもと，基本ランダム．（英語が苦手な人が望ましい </a:t>
            </a:r>
            <a:r>
              <a:rPr lang="ja-JP" altLang="en-US" dirty="0"/>
              <a:t>）</a:t>
            </a:r>
            <a:endParaRPr lang="en-US" altLang="ja-JP" dirty="0"/>
          </a:p>
          <a:p>
            <a:pPr marL="201168" lvl="1"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98F0C7D6-47EB-4CF2-93C1-33C773BAA869}" type="slidenum">
              <a:rPr lang="ja-JP" altLang="en-US" smtClean="0"/>
              <a:t>13</a:t>
            </a:fld>
            <a:endParaRPr lang="ja-JP" altLang="en-US" dirty="0"/>
          </a:p>
        </p:txBody>
      </p:sp>
      <p:sp>
        <p:nvSpPr>
          <p:cNvPr id="7" name="テキスト ボックス 6"/>
          <p:cNvSpPr txBox="1"/>
          <p:nvPr/>
        </p:nvSpPr>
        <p:spPr>
          <a:xfrm>
            <a:off x="3271446" y="2222560"/>
            <a:ext cx="2021306" cy="307777"/>
          </a:xfrm>
          <a:prstGeom prst="rect">
            <a:avLst/>
          </a:prstGeom>
          <a:noFill/>
        </p:spPr>
        <p:txBody>
          <a:bodyPr wrap="square" rtlCol="0">
            <a:spAutoFit/>
          </a:bodyPr>
          <a:lstStyle/>
          <a:p>
            <a:pPr algn="ctr"/>
            <a:r>
              <a:rPr kumimoji="1" lang="ja-JP" altLang="en-US" sz="1400" dirty="0" smtClean="0"/>
              <a:t>表</a:t>
            </a:r>
            <a:r>
              <a:rPr kumimoji="1" lang="en-US" altLang="ja-JP" sz="1400" dirty="0" smtClean="0"/>
              <a:t>4</a:t>
            </a:r>
            <a:r>
              <a:rPr kumimoji="1" lang="ja-JP" altLang="en-US" sz="1400" dirty="0" smtClean="0"/>
              <a:t>　被験者一覧</a:t>
            </a:r>
            <a:endParaRPr kumimoji="1" lang="ja-JP" altLang="en-US" sz="1400" dirty="0"/>
          </a:p>
        </p:txBody>
      </p:sp>
      <p:graphicFrame>
        <p:nvGraphicFramePr>
          <p:cNvPr id="9" name="表 8"/>
          <p:cNvGraphicFramePr>
            <a:graphicFrameLocks noGrp="1"/>
          </p:cNvGraphicFramePr>
          <p:nvPr>
            <p:extLst>
              <p:ext uri="{D42A27DB-BD31-4B8C-83A1-F6EECF244321}">
                <p14:modId xmlns:p14="http://schemas.microsoft.com/office/powerpoint/2010/main" val="1656859452"/>
              </p:ext>
            </p:extLst>
          </p:nvPr>
        </p:nvGraphicFramePr>
        <p:xfrm>
          <a:off x="1752599" y="2563146"/>
          <a:ext cx="5301343" cy="1905568"/>
        </p:xfrm>
        <a:graphic>
          <a:graphicData uri="http://schemas.openxmlformats.org/drawingml/2006/table">
            <a:tbl>
              <a:tblPr/>
              <a:tblGrid>
                <a:gridCol w="825155">
                  <a:extLst>
                    <a:ext uri="{9D8B030D-6E8A-4147-A177-3AD203B41FA5}">
                      <a16:colId xmlns:a16="http://schemas.microsoft.com/office/drawing/2014/main" val="208075517"/>
                    </a:ext>
                  </a:extLst>
                </a:gridCol>
                <a:gridCol w="1119047">
                  <a:extLst>
                    <a:ext uri="{9D8B030D-6E8A-4147-A177-3AD203B41FA5}">
                      <a16:colId xmlns:a16="http://schemas.microsoft.com/office/drawing/2014/main" val="3673593338"/>
                    </a:ext>
                  </a:extLst>
                </a:gridCol>
                <a:gridCol w="938191">
                  <a:extLst>
                    <a:ext uri="{9D8B030D-6E8A-4147-A177-3AD203B41FA5}">
                      <a16:colId xmlns:a16="http://schemas.microsoft.com/office/drawing/2014/main" val="4187080414"/>
                    </a:ext>
                  </a:extLst>
                </a:gridCol>
                <a:gridCol w="1299903">
                  <a:extLst>
                    <a:ext uri="{9D8B030D-6E8A-4147-A177-3AD203B41FA5}">
                      <a16:colId xmlns:a16="http://schemas.microsoft.com/office/drawing/2014/main" val="2439768430"/>
                    </a:ext>
                  </a:extLst>
                </a:gridCol>
                <a:gridCol w="1119047">
                  <a:extLst>
                    <a:ext uri="{9D8B030D-6E8A-4147-A177-3AD203B41FA5}">
                      <a16:colId xmlns:a16="http://schemas.microsoft.com/office/drawing/2014/main" val="3863953652"/>
                    </a:ext>
                  </a:extLst>
                </a:gridCol>
              </a:tblGrid>
              <a:tr h="272224">
                <a:tc gridSpan="5">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被験者</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741588046"/>
                  </a:ext>
                </a:extLst>
              </a:tr>
              <a:tr h="272224">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職種</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出身国</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人数</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留学経験あり</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留学経験なし</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1362695"/>
                  </a:ext>
                </a:extLst>
              </a:tr>
              <a:tr h="272224">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学生</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日本</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？人</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？人</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3172255"/>
                  </a:ext>
                </a:extLst>
              </a:tr>
              <a:tr h="272224">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学生</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タイ</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？人</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？人</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4225673"/>
                  </a:ext>
                </a:extLst>
              </a:tr>
              <a:tr h="272224">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学生</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インドネシア</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？人</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？人</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1911416"/>
                  </a:ext>
                </a:extLst>
              </a:tr>
              <a:tr h="272224">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学生</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ベトナム</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？人</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？人</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7025262"/>
                  </a:ext>
                </a:extLst>
              </a:tr>
              <a:tr h="272224">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学生</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シンガポール</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？人</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？人</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9439204"/>
                  </a:ext>
                </a:extLst>
              </a:tr>
            </a:tbl>
          </a:graphicData>
        </a:graphic>
      </p:graphicFrame>
    </p:spTree>
    <p:extLst>
      <p:ext uri="{BB962C8B-B14F-4D97-AF65-F5344CB8AC3E}">
        <p14:creationId xmlns:p14="http://schemas.microsoft.com/office/powerpoint/2010/main" val="28798332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400" b="1" dirty="0" smtClean="0"/>
              <a:t>実験④        </a:t>
            </a:r>
            <a:r>
              <a:rPr lang="en-US" altLang="ja-JP" sz="4400" b="1" dirty="0" smtClean="0"/>
              <a:t>-</a:t>
            </a:r>
            <a:r>
              <a:rPr lang="ja-JP" altLang="en-US" sz="4400" b="1" dirty="0" smtClean="0"/>
              <a:t>実験方法</a:t>
            </a:r>
            <a:r>
              <a:rPr lang="en-US" altLang="ja-JP" sz="4400" dirty="0" smtClean="0"/>
              <a:t>-</a:t>
            </a:r>
            <a:endParaRPr kumimoji="1" lang="ja-JP" altLang="en-US" sz="4400" b="1" dirty="0"/>
          </a:p>
        </p:txBody>
      </p:sp>
      <p:sp>
        <p:nvSpPr>
          <p:cNvPr id="3" name="コンテンツ プレースホルダー 2"/>
          <p:cNvSpPr>
            <a:spLocks noGrp="1"/>
          </p:cNvSpPr>
          <p:nvPr>
            <p:ph idx="1"/>
          </p:nvPr>
        </p:nvSpPr>
        <p:spPr>
          <a:xfrm>
            <a:off x="822959" y="1845734"/>
            <a:ext cx="7543801" cy="849340"/>
          </a:xfrm>
        </p:spPr>
        <p:txBody>
          <a:bodyPr/>
          <a:lstStyle/>
          <a:p>
            <a:pPr>
              <a:buFont typeface="Wingdings" panose="05000000000000000000" pitchFamily="2" charset="2"/>
              <a:buChar char="l"/>
            </a:pPr>
            <a:r>
              <a:rPr lang="ja-JP" altLang="en-US" dirty="0" smtClean="0"/>
              <a:t>実験の流れ</a:t>
            </a:r>
            <a:endParaRPr kumimoji="1" lang="ja-JP" altLang="en-US" dirty="0"/>
          </a:p>
        </p:txBody>
      </p:sp>
      <p:sp>
        <p:nvSpPr>
          <p:cNvPr id="4" name="スライド番号プレースホルダー 3"/>
          <p:cNvSpPr>
            <a:spLocks noGrp="1"/>
          </p:cNvSpPr>
          <p:nvPr>
            <p:ph type="sldNum" sz="quarter" idx="12"/>
          </p:nvPr>
        </p:nvSpPr>
        <p:spPr/>
        <p:txBody>
          <a:bodyPr/>
          <a:lstStyle/>
          <a:p>
            <a:fld id="{A4C6143B-C898-49BC-A059-974E7F952CDB}" type="slidenum">
              <a:rPr lang="ja-JP" altLang="en-US" smtClean="0"/>
              <a:t>14</a:t>
            </a:fld>
            <a:endParaRPr lang="ja-JP" altLang="en-US" dirty="0"/>
          </a:p>
        </p:txBody>
      </p:sp>
      <p:pic>
        <p:nvPicPr>
          <p:cNvPr id="6" name="図 5"/>
          <p:cNvPicPr>
            <a:picLocks noChangeAspect="1"/>
          </p:cNvPicPr>
          <p:nvPr/>
        </p:nvPicPr>
        <p:blipFill rotWithShape="1">
          <a:blip r:embed="rId2"/>
          <a:srcRect b="11501"/>
          <a:stretch/>
        </p:blipFill>
        <p:spPr>
          <a:xfrm>
            <a:off x="537501" y="2270404"/>
            <a:ext cx="7871862" cy="3849901"/>
          </a:xfrm>
          <a:prstGeom prst="rect">
            <a:avLst/>
          </a:prstGeom>
        </p:spPr>
      </p:pic>
      <p:sp>
        <p:nvSpPr>
          <p:cNvPr id="8" name="テキスト ボックス 7"/>
          <p:cNvSpPr txBox="1"/>
          <p:nvPr/>
        </p:nvSpPr>
        <p:spPr>
          <a:xfrm>
            <a:off x="3657599" y="5982268"/>
            <a:ext cx="2959768" cy="307777"/>
          </a:xfrm>
          <a:prstGeom prst="rect">
            <a:avLst/>
          </a:prstGeom>
          <a:noFill/>
        </p:spPr>
        <p:txBody>
          <a:bodyPr wrap="square" rtlCol="0">
            <a:spAutoFit/>
          </a:bodyPr>
          <a:lstStyle/>
          <a:p>
            <a:r>
              <a:rPr lang="en-US" altLang="ja-JP" sz="1400" dirty="0" smtClean="0"/>
              <a:t>Figre6 </a:t>
            </a:r>
            <a:r>
              <a:rPr lang="ja-JP" altLang="en-US" sz="1400" dirty="0" smtClean="0"/>
              <a:t>　実験の流れ図</a:t>
            </a:r>
            <a:endParaRPr kumimoji="1" lang="ja-JP" altLang="en-US" sz="1400" dirty="0"/>
          </a:p>
        </p:txBody>
      </p:sp>
    </p:spTree>
    <p:extLst>
      <p:ext uri="{BB962C8B-B14F-4D97-AF65-F5344CB8AC3E}">
        <p14:creationId xmlns:p14="http://schemas.microsoft.com/office/powerpoint/2010/main" val="39604776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52486"/>
            <a:ext cx="7543800" cy="827632"/>
          </a:xfrm>
        </p:spPr>
        <p:txBody>
          <a:bodyPr>
            <a:normAutofit/>
          </a:bodyPr>
          <a:lstStyle/>
          <a:p>
            <a:r>
              <a:rPr kumimoji="1" lang="ja-JP" altLang="en-US" sz="4400" b="1" dirty="0" smtClean="0"/>
              <a:t>実験⑤</a:t>
            </a:r>
            <a:r>
              <a:rPr kumimoji="1" lang="en-US" altLang="ja-JP" sz="4400" b="1" dirty="0" smtClean="0"/>
              <a:t>	      -</a:t>
            </a:r>
            <a:r>
              <a:rPr lang="ja-JP" altLang="en-US" sz="4400" b="1" dirty="0" smtClean="0">
                <a:latin typeface="+mj-ea"/>
              </a:rPr>
              <a:t>実験方法</a:t>
            </a:r>
            <a:r>
              <a:rPr lang="en-US" altLang="ja-JP" sz="4400" b="1" dirty="0" smtClean="0">
                <a:latin typeface="+mj-ea"/>
              </a:rPr>
              <a:t>-</a:t>
            </a:r>
            <a:endParaRPr kumimoji="1" lang="ja-JP" altLang="en-US" sz="4400" b="1" dirty="0">
              <a:latin typeface="+mj-ea"/>
            </a:endParaRPr>
          </a:p>
        </p:txBody>
      </p:sp>
      <p:sp>
        <p:nvSpPr>
          <p:cNvPr id="4" name="スライド番号プレースホルダー 3"/>
          <p:cNvSpPr>
            <a:spLocks noGrp="1"/>
          </p:cNvSpPr>
          <p:nvPr>
            <p:ph type="sldNum" sz="quarter" idx="12"/>
          </p:nvPr>
        </p:nvSpPr>
        <p:spPr/>
        <p:txBody>
          <a:bodyPr/>
          <a:lstStyle/>
          <a:p>
            <a:fld id="{CE6ABED4-9E9B-49E6-8436-4D94B9F47195}" type="slidenum">
              <a:rPr lang="ja-JP" altLang="en-US" smtClean="0"/>
              <a:t>15</a:t>
            </a:fld>
            <a:endParaRPr lang="ja-JP" altLang="en-US" dirty="0"/>
          </a:p>
        </p:txBody>
      </p:sp>
      <p:sp>
        <p:nvSpPr>
          <p:cNvPr id="7" name="テキスト ボックス 6"/>
          <p:cNvSpPr txBox="1"/>
          <p:nvPr/>
        </p:nvSpPr>
        <p:spPr>
          <a:xfrm>
            <a:off x="761373" y="4063755"/>
            <a:ext cx="1818636" cy="307777"/>
          </a:xfrm>
          <a:prstGeom prst="rect">
            <a:avLst/>
          </a:prstGeom>
          <a:noFill/>
          <a:ln>
            <a:solidFill>
              <a:schemeClr val="accent1"/>
            </a:solidFill>
          </a:ln>
        </p:spPr>
        <p:txBody>
          <a:bodyPr wrap="square" rtlCol="0">
            <a:spAutoFit/>
          </a:bodyPr>
          <a:lstStyle/>
          <a:p>
            <a:r>
              <a:rPr lang="ja-JP" altLang="en-US" sz="1400" dirty="0" smtClean="0">
                <a:solidFill>
                  <a:srgbClr val="FF0000"/>
                </a:solidFill>
              </a:rPr>
              <a:t>苦手克服</a:t>
            </a:r>
            <a:r>
              <a:rPr kumimoji="1" lang="ja-JP" altLang="en-US" sz="1400" dirty="0" smtClean="0">
                <a:solidFill>
                  <a:srgbClr val="FF0000"/>
                </a:solidFill>
              </a:rPr>
              <a:t>型</a:t>
            </a:r>
            <a:r>
              <a:rPr lang="ja-JP" altLang="en-US" sz="1400" dirty="0">
                <a:solidFill>
                  <a:srgbClr val="FF0000"/>
                </a:solidFill>
              </a:rPr>
              <a:t>学習</a:t>
            </a:r>
            <a:r>
              <a:rPr kumimoji="1" lang="ja-JP" altLang="en-US" sz="1400" dirty="0" smtClean="0">
                <a:solidFill>
                  <a:srgbClr val="FF0000"/>
                </a:solidFill>
              </a:rPr>
              <a:t>方式</a:t>
            </a:r>
            <a:endParaRPr kumimoji="1" lang="ja-JP" altLang="en-US" sz="1400" dirty="0">
              <a:solidFill>
                <a:srgbClr val="FF0000"/>
              </a:solidFill>
            </a:endParaRPr>
          </a:p>
        </p:txBody>
      </p:sp>
      <p:graphicFrame>
        <p:nvGraphicFramePr>
          <p:cNvPr id="9" name="表 8"/>
          <p:cNvGraphicFramePr>
            <a:graphicFrameLocks noGrp="1"/>
          </p:cNvGraphicFramePr>
          <p:nvPr>
            <p:extLst>
              <p:ext uri="{D42A27DB-BD31-4B8C-83A1-F6EECF244321}">
                <p14:modId xmlns:p14="http://schemas.microsoft.com/office/powerpoint/2010/main" val="3074738859"/>
              </p:ext>
            </p:extLst>
          </p:nvPr>
        </p:nvGraphicFramePr>
        <p:xfrm>
          <a:off x="6905434" y="4314676"/>
          <a:ext cx="1992255" cy="1036320"/>
        </p:xfrm>
        <a:graphic>
          <a:graphicData uri="http://schemas.openxmlformats.org/drawingml/2006/table">
            <a:tbl>
              <a:tblPr firstRow="1" bandRow="1">
                <a:tableStyleId>{5C22544A-7EE6-4342-B048-85BDC9FD1C3A}</a:tableStyleId>
              </a:tblPr>
              <a:tblGrid>
                <a:gridCol w="913130">
                  <a:extLst>
                    <a:ext uri="{9D8B030D-6E8A-4147-A177-3AD203B41FA5}">
                      <a16:colId xmlns:a16="http://schemas.microsoft.com/office/drawing/2014/main" val="1522409519"/>
                    </a:ext>
                  </a:extLst>
                </a:gridCol>
                <a:gridCol w="477124">
                  <a:extLst>
                    <a:ext uri="{9D8B030D-6E8A-4147-A177-3AD203B41FA5}">
                      <a16:colId xmlns:a16="http://schemas.microsoft.com/office/drawing/2014/main" val="1560925707"/>
                    </a:ext>
                  </a:extLst>
                </a:gridCol>
                <a:gridCol w="602001">
                  <a:extLst>
                    <a:ext uri="{9D8B030D-6E8A-4147-A177-3AD203B41FA5}">
                      <a16:colId xmlns:a16="http://schemas.microsoft.com/office/drawing/2014/main" val="46954385"/>
                    </a:ext>
                  </a:extLst>
                </a:gridCol>
              </a:tblGrid>
              <a:tr h="0">
                <a:tc>
                  <a:txBody>
                    <a:bodyPr/>
                    <a:lstStyle/>
                    <a:p>
                      <a:r>
                        <a:rPr kumimoji="1" lang="ja-JP" altLang="en-US" sz="1100" dirty="0" smtClean="0"/>
                        <a:t>ランキング</a:t>
                      </a:r>
                      <a:endParaRPr kumimoji="1" lang="en-US" altLang="ja-JP" sz="1100" dirty="0" smtClean="0"/>
                    </a:p>
                  </a:txBody>
                  <a:tcPr/>
                </a:tc>
                <a:tc>
                  <a:txBody>
                    <a:bodyPr/>
                    <a:lstStyle/>
                    <a:p>
                      <a:r>
                        <a:rPr kumimoji="1" lang="ja-JP" altLang="en-US" sz="1100" dirty="0" smtClean="0"/>
                        <a:t>地域</a:t>
                      </a:r>
                      <a:endParaRPr kumimoji="1" lang="ja-JP" altLang="en-US" sz="1100" dirty="0"/>
                    </a:p>
                  </a:txBody>
                  <a:tcPr/>
                </a:tc>
                <a:tc>
                  <a:txBody>
                    <a:bodyPr/>
                    <a:lstStyle/>
                    <a:p>
                      <a:r>
                        <a:rPr kumimoji="1" lang="ja-JP" altLang="en-US" sz="1100" dirty="0" smtClean="0"/>
                        <a:t>正答率</a:t>
                      </a:r>
                      <a:r>
                        <a:rPr kumimoji="1" lang="en-US" altLang="ja-JP" sz="1100" dirty="0" smtClean="0"/>
                        <a:t>(cx)</a:t>
                      </a:r>
                    </a:p>
                  </a:txBody>
                  <a:tcPr/>
                </a:tc>
                <a:extLst>
                  <a:ext uri="{0D108BD9-81ED-4DB2-BD59-A6C34878D82A}">
                    <a16:rowId xmlns:a16="http://schemas.microsoft.com/office/drawing/2014/main" val="3238524916"/>
                  </a:ext>
                </a:extLst>
              </a:tr>
              <a:tr h="298208">
                <a:tc>
                  <a:txBody>
                    <a:bodyPr/>
                    <a:lstStyle/>
                    <a:p>
                      <a:r>
                        <a:rPr kumimoji="1" lang="en-US" altLang="ja-JP" sz="1100" dirty="0" smtClean="0">
                          <a:solidFill>
                            <a:srgbClr val="FF0000"/>
                          </a:solidFill>
                        </a:rPr>
                        <a:t>1</a:t>
                      </a:r>
                      <a:r>
                        <a:rPr kumimoji="1" lang="ja-JP" altLang="en-US" sz="1100" dirty="0" smtClean="0">
                          <a:solidFill>
                            <a:srgbClr val="FF0000"/>
                          </a:solidFill>
                        </a:rPr>
                        <a:t>位</a:t>
                      </a:r>
                      <a:endParaRPr kumimoji="1" lang="ja-JP" altLang="en-US" sz="1100" dirty="0">
                        <a:solidFill>
                          <a:srgbClr val="FF0000"/>
                        </a:solidFill>
                      </a:endParaRPr>
                    </a:p>
                  </a:txBody>
                  <a:tcPr/>
                </a:tc>
                <a:tc>
                  <a:txBody>
                    <a:bodyPr/>
                    <a:lstStyle/>
                    <a:p>
                      <a:r>
                        <a:rPr kumimoji="1" lang="en-US" altLang="ja-JP" sz="1400" dirty="0" smtClean="0">
                          <a:solidFill>
                            <a:srgbClr val="FF0000"/>
                          </a:solidFill>
                        </a:rPr>
                        <a:t>c1</a:t>
                      </a:r>
                      <a:endParaRPr kumimoji="1" lang="ja-JP" altLang="en-US" sz="1400" dirty="0">
                        <a:solidFill>
                          <a:srgbClr val="FF0000"/>
                        </a:solidFill>
                      </a:endParaRPr>
                    </a:p>
                  </a:txBody>
                  <a:tcPr/>
                </a:tc>
                <a:tc>
                  <a:txBody>
                    <a:bodyPr/>
                    <a:lstStyle/>
                    <a:p>
                      <a:r>
                        <a:rPr kumimoji="1" lang="en-US" altLang="ja-JP" sz="1400" dirty="0" smtClean="0">
                          <a:solidFill>
                            <a:srgbClr val="FF0000"/>
                          </a:solidFill>
                        </a:rPr>
                        <a:t>80%</a:t>
                      </a:r>
                      <a:endParaRPr kumimoji="1" lang="ja-JP" altLang="en-US" sz="1400" dirty="0">
                        <a:solidFill>
                          <a:srgbClr val="FF0000"/>
                        </a:solidFill>
                      </a:endParaRPr>
                    </a:p>
                  </a:txBody>
                  <a:tcPr/>
                </a:tc>
                <a:extLst>
                  <a:ext uri="{0D108BD9-81ED-4DB2-BD59-A6C34878D82A}">
                    <a16:rowId xmlns:a16="http://schemas.microsoft.com/office/drawing/2014/main" val="3914155503"/>
                  </a:ext>
                </a:extLst>
              </a:tr>
              <a:tr h="298208">
                <a:tc>
                  <a:txBody>
                    <a:bodyPr/>
                    <a:lstStyle/>
                    <a:p>
                      <a:r>
                        <a:rPr kumimoji="1" lang="en-US" altLang="ja-JP" sz="1100" dirty="0" smtClean="0"/>
                        <a:t>2</a:t>
                      </a:r>
                      <a:r>
                        <a:rPr kumimoji="1" lang="ja-JP" altLang="en-US" sz="1100" dirty="0" smtClean="0"/>
                        <a:t>位</a:t>
                      </a:r>
                      <a:endParaRPr kumimoji="1" lang="ja-JP" altLang="en-US" sz="1100" dirty="0"/>
                    </a:p>
                  </a:txBody>
                  <a:tcPr/>
                </a:tc>
                <a:tc>
                  <a:txBody>
                    <a:bodyPr/>
                    <a:lstStyle/>
                    <a:p>
                      <a:r>
                        <a:rPr kumimoji="1" lang="en-US" altLang="ja-JP" sz="1400" dirty="0" smtClean="0"/>
                        <a:t>c2</a:t>
                      </a:r>
                      <a:endParaRPr kumimoji="1" lang="ja-JP" altLang="en-US" sz="1400" dirty="0"/>
                    </a:p>
                  </a:txBody>
                  <a:tcPr/>
                </a:tc>
                <a:tc>
                  <a:txBody>
                    <a:bodyPr/>
                    <a:lstStyle/>
                    <a:p>
                      <a:r>
                        <a:rPr kumimoji="1" lang="en-US" altLang="ja-JP" sz="1400" dirty="0" smtClean="0"/>
                        <a:t>70%</a:t>
                      </a:r>
                      <a:endParaRPr kumimoji="1" lang="ja-JP" altLang="en-US" sz="1400" dirty="0"/>
                    </a:p>
                  </a:txBody>
                  <a:tcPr/>
                </a:tc>
                <a:extLst>
                  <a:ext uri="{0D108BD9-81ED-4DB2-BD59-A6C34878D82A}">
                    <a16:rowId xmlns:a16="http://schemas.microsoft.com/office/drawing/2014/main" val="1514954308"/>
                  </a:ext>
                </a:extLst>
              </a:tr>
            </a:tbl>
          </a:graphicData>
        </a:graphic>
      </p:graphicFrame>
      <p:sp>
        <p:nvSpPr>
          <p:cNvPr id="15" name="テキスト ボックス 14"/>
          <p:cNvSpPr txBox="1"/>
          <p:nvPr/>
        </p:nvSpPr>
        <p:spPr>
          <a:xfrm>
            <a:off x="6796296" y="5450587"/>
            <a:ext cx="2417417" cy="461665"/>
          </a:xfrm>
          <a:prstGeom prst="rect">
            <a:avLst/>
          </a:prstGeom>
          <a:noFill/>
        </p:spPr>
        <p:txBody>
          <a:bodyPr wrap="square" rtlCol="0">
            <a:spAutoFit/>
          </a:bodyPr>
          <a:lstStyle/>
          <a:p>
            <a:r>
              <a:rPr kumimoji="1" lang="en-US" altLang="ja-JP" sz="1200" dirty="0" smtClean="0"/>
              <a:t>※</a:t>
            </a:r>
            <a:r>
              <a:rPr kumimoji="1" lang="ja-JP" altLang="en-US" sz="1200" dirty="0" smtClean="0"/>
              <a:t>正答率</a:t>
            </a:r>
            <a:r>
              <a:rPr lang="en-US" altLang="ja-JP" sz="1200" dirty="0"/>
              <a:t>(</a:t>
            </a:r>
            <a:r>
              <a:rPr kumimoji="1" lang="en-US" altLang="ja-JP" sz="1200" dirty="0" smtClean="0"/>
              <a:t>cx)</a:t>
            </a:r>
            <a:r>
              <a:rPr kumimoji="1" lang="ja-JP" altLang="en-US" sz="1200" dirty="0" smtClean="0"/>
              <a:t>が一定以上になった地域</a:t>
            </a:r>
            <a:r>
              <a:rPr lang="ja-JP" altLang="en-US" sz="1200" dirty="0" smtClean="0"/>
              <a:t>は判定して除外</a:t>
            </a:r>
            <a:endParaRPr kumimoji="1" lang="ja-JP" altLang="en-US" sz="1200" dirty="0"/>
          </a:p>
        </p:txBody>
      </p:sp>
      <p:sp>
        <p:nvSpPr>
          <p:cNvPr id="18" name="テキスト ボックス 17"/>
          <p:cNvSpPr txBox="1"/>
          <p:nvPr/>
        </p:nvSpPr>
        <p:spPr>
          <a:xfrm>
            <a:off x="96207" y="4960543"/>
            <a:ext cx="2106047" cy="646331"/>
          </a:xfrm>
          <a:prstGeom prst="rect">
            <a:avLst/>
          </a:prstGeom>
          <a:noFill/>
        </p:spPr>
        <p:txBody>
          <a:bodyPr wrap="square" rtlCol="0">
            <a:spAutoFit/>
          </a:bodyPr>
          <a:lstStyle/>
          <a:p>
            <a:r>
              <a:rPr kumimoji="1" lang="ja-JP" altLang="en-US" sz="1200" dirty="0" smtClean="0"/>
              <a:t>推薦された地域発音英語の音声で学習（</a:t>
            </a:r>
            <a:r>
              <a:rPr kumimoji="1" lang="en-US" altLang="ja-JP" sz="1200" dirty="0" smtClean="0"/>
              <a:t>1</a:t>
            </a:r>
            <a:r>
              <a:rPr kumimoji="1" lang="ja-JP" altLang="en-US" sz="1200" dirty="0" smtClean="0"/>
              <a:t>地域</a:t>
            </a:r>
            <a:r>
              <a:rPr kumimoji="1" lang="en-US" altLang="ja-JP" sz="1200" dirty="0" smtClean="0"/>
              <a:t>3</a:t>
            </a:r>
            <a:r>
              <a:rPr kumimoji="1" lang="ja-JP" altLang="en-US" sz="1200" dirty="0" smtClean="0"/>
              <a:t>～</a:t>
            </a:r>
            <a:r>
              <a:rPr kumimoji="1" lang="en-US" altLang="ja-JP" sz="1200" dirty="0" smtClean="0"/>
              <a:t>4</a:t>
            </a:r>
            <a:r>
              <a:rPr kumimoji="1" lang="ja-JP" altLang="en-US" sz="1200" dirty="0" smtClean="0"/>
              <a:t>問，全部で</a:t>
            </a:r>
            <a:r>
              <a:rPr kumimoji="1" lang="en-US" altLang="ja-JP" sz="1200" dirty="0" smtClean="0"/>
              <a:t>10</a:t>
            </a:r>
            <a:r>
              <a:rPr kumimoji="1" lang="ja-JP" altLang="en-US" sz="1200" dirty="0" smtClean="0"/>
              <a:t>問～）</a:t>
            </a:r>
            <a:endParaRPr kumimoji="1" lang="ja-JP" altLang="en-US" sz="1200" dirty="0"/>
          </a:p>
        </p:txBody>
      </p:sp>
      <p:sp>
        <p:nvSpPr>
          <p:cNvPr id="19" name="テキスト ボックス 18"/>
          <p:cNvSpPr txBox="1"/>
          <p:nvPr/>
        </p:nvSpPr>
        <p:spPr>
          <a:xfrm>
            <a:off x="3030045" y="4278067"/>
            <a:ext cx="1988144" cy="461665"/>
          </a:xfrm>
          <a:prstGeom prst="rect">
            <a:avLst/>
          </a:prstGeom>
          <a:noFill/>
        </p:spPr>
        <p:txBody>
          <a:bodyPr wrap="square" rtlCol="0">
            <a:spAutoFit/>
          </a:bodyPr>
          <a:lstStyle/>
          <a:p>
            <a:r>
              <a:rPr lang="ja-JP" altLang="en-US" sz="1200" dirty="0" smtClean="0">
                <a:solidFill>
                  <a:srgbClr val="FF0000"/>
                </a:solidFill>
              </a:rPr>
              <a:t>学習者が聞き取りやすい音声の地域を推薦</a:t>
            </a:r>
            <a:endParaRPr lang="en-US" altLang="ja-JP" sz="1200" dirty="0" smtClean="0">
              <a:solidFill>
                <a:srgbClr val="FF0000"/>
              </a:solidFill>
            </a:endParaRPr>
          </a:p>
        </p:txBody>
      </p:sp>
      <p:sp>
        <p:nvSpPr>
          <p:cNvPr id="5" name="テキスト ボックス 4"/>
          <p:cNvSpPr txBox="1"/>
          <p:nvPr/>
        </p:nvSpPr>
        <p:spPr>
          <a:xfrm>
            <a:off x="2438393" y="5992001"/>
            <a:ext cx="5566611" cy="338554"/>
          </a:xfrm>
          <a:prstGeom prst="rect">
            <a:avLst/>
          </a:prstGeom>
          <a:noFill/>
        </p:spPr>
        <p:txBody>
          <a:bodyPr wrap="square" rtlCol="0">
            <a:spAutoFit/>
          </a:bodyPr>
          <a:lstStyle/>
          <a:p>
            <a:pPr marL="201168" lvl="1" indent="0">
              <a:buNone/>
            </a:pPr>
            <a:r>
              <a:rPr lang="ja-JP" altLang="en-US" sz="1400" dirty="0" smtClean="0"/>
              <a:t>聞き取りやすさ</a:t>
            </a:r>
            <a:r>
              <a:rPr lang="ja-JP" altLang="en-US" sz="1400" dirty="0"/>
              <a:t>ランキングの上位</a:t>
            </a:r>
            <a:r>
              <a:rPr lang="en-US" altLang="ja-JP" sz="1400" dirty="0"/>
              <a:t>3</a:t>
            </a:r>
            <a:r>
              <a:rPr lang="ja-JP" altLang="en-US" sz="1400" dirty="0"/>
              <a:t>地域まで繰り返す</a:t>
            </a:r>
            <a:r>
              <a:rPr lang="en-US" altLang="ja-JP" sz="1600" dirty="0"/>
              <a:t>.</a:t>
            </a:r>
          </a:p>
        </p:txBody>
      </p:sp>
      <p:sp>
        <p:nvSpPr>
          <p:cNvPr id="6" name="コンテンツ プレースホルダー 5"/>
          <p:cNvSpPr>
            <a:spLocks noGrp="1"/>
          </p:cNvSpPr>
          <p:nvPr>
            <p:ph idx="1"/>
          </p:nvPr>
        </p:nvSpPr>
        <p:spPr>
          <a:xfrm>
            <a:off x="1084903" y="1833694"/>
            <a:ext cx="7543801" cy="431291"/>
          </a:xfrm>
        </p:spPr>
        <p:txBody>
          <a:bodyPr/>
          <a:lstStyle/>
          <a:p>
            <a:pPr>
              <a:buFont typeface="Wingdings" panose="05000000000000000000" pitchFamily="2" charset="2"/>
              <a:buChar char="l"/>
            </a:pPr>
            <a:r>
              <a:rPr kumimoji="1" lang="ja-JP" altLang="en-US" dirty="0" smtClean="0"/>
              <a:t>学習方法の実施方法</a:t>
            </a:r>
            <a:endParaRPr kumimoji="1" lang="ja-JP" altLang="en-US" dirty="0"/>
          </a:p>
        </p:txBody>
      </p:sp>
      <p:sp>
        <p:nvSpPr>
          <p:cNvPr id="23" name="テキスト ボックス 22"/>
          <p:cNvSpPr txBox="1"/>
          <p:nvPr/>
        </p:nvSpPr>
        <p:spPr>
          <a:xfrm>
            <a:off x="822959" y="2288967"/>
            <a:ext cx="934164" cy="307777"/>
          </a:xfrm>
          <a:prstGeom prst="rect">
            <a:avLst/>
          </a:prstGeom>
          <a:noFill/>
          <a:ln>
            <a:solidFill>
              <a:schemeClr val="accent1"/>
            </a:solidFill>
          </a:ln>
        </p:spPr>
        <p:txBody>
          <a:bodyPr wrap="square" rtlCol="0">
            <a:spAutoFit/>
          </a:bodyPr>
          <a:lstStyle/>
          <a:p>
            <a:r>
              <a:rPr lang="ja-JP" altLang="en-US" sz="1400" dirty="0" smtClean="0"/>
              <a:t>従来</a:t>
            </a:r>
            <a:r>
              <a:rPr lang="ja-JP" altLang="en-US" sz="1400" dirty="0"/>
              <a:t>方式</a:t>
            </a:r>
            <a:endParaRPr kumimoji="1" lang="ja-JP" altLang="en-US" sz="1400" dirty="0"/>
          </a:p>
        </p:txBody>
      </p:sp>
      <p:pic>
        <p:nvPicPr>
          <p:cNvPr id="25" name="図 24"/>
          <p:cNvPicPr>
            <a:picLocks noChangeAspect="1"/>
          </p:cNvPicPr>
          <p:nvPr/>
        </p:nvPicPr>
        <p:blipFill rotWithShape="1">
          <a:blip r:embed="rId2" cstate="print">
            <a:extLst>
              <a:ext uri="{28A0092B-C50C-407E-A947-70E740481C1C}">
                <a14:useLocalDpi xmlns:a14="http://schemas.microsoft.com/office/drawing/2010/main" val="0"/>
              </a:ext>
            </a:extLst>
          </a:blip>
          <a:srcRect l="1645" r="1317"/>
          <a:stretch/>
        </p:blipFill>
        <p:spPr>
          <a:xfrm>
            <a:off x="2202254" y="2745702"/>
            <a:ext cx="689461" cy="710496"/>
          </a:xfrm>
          <a:prstGeom prst="rect">
            <a:avLst/>
          </a:prstGeom>
        </p:spPr>
      </p:pic>
      <p:sp>
        <p:nvSpPr>
          <p:cNvPr id="26" name="テキスト ボックス 25"/>
          <p:cNvSpPr txBox="1"/>
          <p:nvPr/>
        </p:nvSpPr>
        <p:spPr>
          <a:xfrm>
            <a:off x="2207311" y="3470745"/>
            <a:ext cx="807381" cy="307777"/>
          </a:xfrm>
          <a:prstGeom prst="rect">
            <a:avLst/>
          </a:prstGeom>
          <a:noFill/>
        </p:spPr>
        <p:txBody>
          <a:bodyPr wrap="square" rtlCol="0">
            <a:spAutoFit/>
          </a:bodyPr>
          <a:lstStyle/>
          <a:p>
            <a:r>
              <a:rPr lang="ja-JP" altLang="en-US" sz="1400" dirty="0"/>
              <a:t>被験者</a:t>
            </a:r>
            <a:endParaRPr kumimoji="1" lang="ja-JP" altLang="en-US" sz="1400" dirty="0"/>
          </a:p>
        </p:txBody>
      </p:sp>
      <p:sp>
        <p:nvSpPr>
          <p:cNvPr id="27" name="直方体 26"/>
          <p:cNvSpPr/>
          <p:nvPr/>
        </p:nvSpPr>
        <p:spPr>
          <a:xfrm>
            <a:off x="4903100" y="4665068"/>
            <a:ext cx="1543430" cy="989347"/>
          </a:xfrm>
          <a:prstGeom prst="cube">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提案</a:t>
            </a:r>
            <a:r>
              <a:rPr kumimoji="1" lang="ja-JP" altLang="en-US" sz="1400" dirty="0" smtClean="0">
                <a:solidFill>
                  <a:schemeClr val="tx1"/>
                </a:solidFill>
              </a:rPr>
              <a:t>システム</a:t>
            </a:r>
            <a:endParaRPr kumimoji="1" lang="ja-JP" altLang="en-US" sz="1400" dirty="0">
              <a:solidFill>
                <a:schemeClr val="tx1"/>
              </a:solidFill>
            </a:endParaRPr>
          </a:p>
        </p:txBody>
      </p:sp>
      <p:sp>
        <p:nvSpPr>
          <p:cNvPr id="28" name="直方体 27"/>
          <p:cNvSpPr/>
          <p:nvPr/>
        </p:nvSpPr>
        <p:spPr>
          <a:xfrm>
            <a:off x="4875381" y="2681779"/>
            <a:ext cx="1571149" cy="897450"/>
          </a:xfrm>
          <a:prstGeom prst="cube">
            <a:avLst>
              <a:gd name="adj" fmla="val 0"/>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従来</a:t>
            </a:r>
            <a:r>
              <a:rPr lang="ja-JP" altLang="en-US" sz="1400" dirty="0">
                <a:solidFill>
                  <a:schemeClr val="tx1"/>
                </a:solidFill>
              </a:rPr>
              <a:t>方式</a:t>
            </a:r>
            <a:endParaRPr kumimoji="1" lang="ja-JP" altLang="en-US" sz="1400" dirty="0">
              <a:solidFill>
                <a:schemeClr val="tx1"/>
              </a:solidFill>
            </a:endParaRPr>
          </a:p>
        </p:txBody>
      </p:sp>
      <p:sp>
        <p:nvSpPr>
          <p:cNvPr id="29" name="左矢印 28"/>
          <p:cNvSpPr/>
          <p:nvPr/>
        </p:nvSpPr>
        <p:spPr>
          <a:xfrm>
            <a:off x="3534413" y="2908228"/>
            <a:ext cx="979407" cy="2082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p:nvSpPr>
        <p:spPr>
          <a:xfrm>
            <a:off x="3314404" y="2384835"/>
            <a:ext cx="1652614" cy="461665"/>
          </a:xfrm>
          <a:prstGeom prst="rect">
            <a:avLst/>
          </a:prstGeom>
          <a:noFill/>
        </p:spPr>
        <p:txBody>
          <a:bodyPr wrap="square" rtlCol="0">
            <a:spAutoFit/>
          </a:bodyPr>
          <a:lstStyle/>
          <a:p>
            <a:r>
              <a:rPr kumimoji="1" lang="ja-JP" altLang="en-US" sz="1200" dirty="0" smtClean="0"/>
              <a:t>音声をランダムに　　問題提供（</a:t>
            </a:r>
            <a:r>
              <a:rPr kumimoji="1" lang="en-US" altLang="ja-JP" sz="1200" dirty="0" smtClean="0"/>
              <a:t>10</a:t>
            </a:r>
            <a:r>
              <a:rPr kumimoji="1" lang="ja-JP" altLang="en-US" sz="1200" dirty="0" smtClean="0"/>
              <a:t>問～</a:t>
            </a:r>
            <a:r>
              <a:rPr lang="ja-JP" altLang="en-US" sz="1200" dirty="0"/>
              <a:t>）</a:t>
            </a:r>
            <a:endParaRPr kumimoji="1" lang="ja-JP" altLang="en-US" sz="1200" dirty="0"/>
          </a:p>
        </p:txBody>
      </p:sp>
      <p:sp>
        <p:nvSpPr>
          <p:cNvPr id="31" name="左矢印 30"/>
          <p:cNvSpPr/>
          <p:nvPr/>
        </p:nvSpPr>
        <p:spPr>
          <a:xfrm rot="10800000">
            <a:off x="3517050" y="3279133"/>
            <a:ext cx="979407" cy="2082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テキスト ボックス 31"/>
          <p:cNvSpPr txBox="1"/>
          <p:nvPr/>
        </p:nvSpPr>
        <p:spPr>
          <a:xfrm>
            <a:off x="3717127" y="3552049"/>
            <a:ext cx="638532" cy="276999"/>
          </a:xfrm>
          <a:prstGeom prst="rect">
            <a:avLst/>
          </a:prstGeom>
          <a:noFill/>
        </p:spPr>
        <p:txBody>
          <a:bodyPr wrap="square" rtlCol="0">
            <a:spAutoFit/>
          </a:bodyPr>
          <a:lstStyle/>
          <a:p>
            <a:r>
              <a:rPr kumimoji="1" lang="ja-JP" altLang="en-US" sz="1200" dirty="0" smtClean="0"/>
              <a:t>解答</a:t>
            </a:r>
            <a:endParaRPr kumimoji="1" lang="ja-JP" altLang="en-US" sz="1200" dirty="0"/>
          </a:p>
        </p:txBody>
      </p:sp>
      <p:sp>
        <p:nvSpPr>
          <p:cNvPr id="33" name="テキスト ボックス 32"/>
          <p:cNvSpPr txBox="1"/>
          <p:nvPr/>
        </p:nvSpPr>
        <p:spPr>
          <a:xfrm>
            <a:off x="6527995" y="2840565"/>
            <a:ext cx="2685718" cy="738664"/>
          </a:xfrm>
          <a:prstGeom prst="rect">
            <a:avLst/>
          </a:prstGeom>
          <a:noFill/>
        </p:spPr>
        <p:txBody>
          <a:bodyPr wrap="square" rtlCol="0">
            <a:spAutoFit/>
          </a:bodyPr>
          <a:lstStyle/>
          <a:p>
            <a:r>
              <a:rPr lang="ja-JP" altLang="en-US" sz="1400" dirty="0" smtClean="0"/>
              <a:t>音声</a:t>
            </a:r>
            <a:endParaRPr lang="en-US" altLang="ja-JP" sz="1400" dirty="0" smtClean="0"/>
          </a:p>
          <a:p>
            <a:r>
              <a:rPr lang="ja-JP" altLang="en-US" sz="1400" dirty="0" smtClean="0"/>
              <a:t>→集めた</a:t>
            </a:r>
            <a:r>
              <a:rPr lang="en-US" altLang="ja-JP" sz="1400" dirty="0" smtClean="0"/>
              <a:t>5</a:t>
            </a:r>
            <a:r>
              <a:rPr lang="ja-JP" altLang="en-US" sz="1400" dirty="0" smtClean="0"/>
              <a:t>か国分音声＋</a:t>
            </a:r>
            <a:endParaRPr lang="en-US" altLang="ja-JP" sz="1400" dirty="0" smtClean="0"/>
          </a:p>
          <a:p>
            <a:r>
              <a:rPr lang="ja-JP" altLang="en-US" sz="1400" dirty="0" smtClean="0"/>
              <a:t>音声ソースの音源からランダム</a:t>
            </a:r>
            <a:endParaRPr kumimoji="1" lang="ja-JP" altLang="en-US" sz="1400" dirty="0"/>
          </a:p>
        </p:txBody>
      </p:sp>
      <p:pic>
        <p:nvPicPr>
          <p:cNvPr id="34" name="図 33"/>
          <p:cNvPicPr>
            <a:picLocks noChangeAspect="1"/>
          </p:cNvPicPr>
          <p:nvPr/>
        </p:nvPicPr>
        <p:blipFill rotWithShape="1">
          <a:blip r:embed="rId2" cstate="print">
            <a:extLst>
              <a:ext uri="{28A0092B-C50C-407E-A947-70E740481C1C}">
                <a14:useLocalDpi xmlns:a14="http://schemas.microsoft.com/office/drawing/2010/main" val="0"/>
              </a:ext>
            </a:extLst>
          </a:blip>
          <a:srcRect l="1645" r="1317"/>
          <a:stretch/>
        </p:blipFill>
        <p:spPr>
          <a:xfrm>
            <a:off x="2051556" y="4735444"/>
            <a:ext cx="689461" cy="710496"/>
          </a:xfrm>
          <a:prstGeom prst="rect">
            <a:avLst/>
          </a:prstGeom>
        </p:spPr>
      </p:pic>
      <p:sp>
        <p:nvSpPr>
          <p:cNvPr id="35" name="テキスト ボックス 34"/>
          <p:cNvSpPr txBox="1"/>
          <p:nvPr/>
        </p:nvSpPr>
        <p:spPr>
          <a:xfrm>
            <a:off x="2008818" y="5445940"/>
            <a:ext cx="807381" cy="307777"/>
          </a:xfrm>
          <a:prstGeom prst="rect">
            <a:avLst/>
          </a:prstGeom>
          <a:noFill/>
        </p:spPr>
        <p:txBody>
          <a:bodyPr wrap="square" rtlCol="0">
            <a:spAutoFit/>
          </a:bodyPr>
          <a:lstStyle/>
          <a:p>
            <a:r>
              <a:rPr lang="ja-JP" altLang="en-US" sz="1400" dirty="0"/>
              <a:t>被験者</a:t>
            </a:r>
            <a:endParaRPr kumimoji="1" lang="ja-JP" altLang="en-US" sz="1400" dirty="0"/>
          </a:p>
        </p:txBody>
      </p:sp>
      <p:sp>
        <p:nvSpPr>
          <p:cNvPr id="36" name="左矢印 35"/>
          <p:cNvSpPr/>
          <p:nvPr/>
        </p:nvSpPr>
        <p:spPr>
          <a:xfrm>
            <a:off x="3307116" y="4875602"/>
            <a:ext cx="979407" cy="2082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左矢印 36"/>
          <p:cNvSpPr/>
          <p:nvPr/>
        </p:nvSpPr>
        <p:spPr>
          <a:xfrm rot="10800000">
            <a:off x="3307117" y="5219719"/>
            <a:ext cx="979407" cy="2082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テキスト ボックス 37"/>
          <p:cNvSpPr txBox="1"/>
          <p:nvPr/>
        </p:nvSpPr>
        <p:spPr>
          <a:xfrm>
            <a:off x="3476333" y="5542919"/>
            <a:ext cx="638532" cy="276999"/>
          </a:xfrm>
          <a:prstGeom prst="rect">
            <a:avLst/>
          </a:prstGeom>
          <a:noFill/>
        </p:spPr>
        <p:txBody>
          <a:bodyPr wrap="square" rtlCol="0">
            <a:spAutoFit/>
          </a:bodyPr>
          <a:lstStyle/>
          <a:p>
            <a:r>
              <a:rPr kumimoji="1" lang="ja-JP" altLang="en-US" sz="1200" dirty="0" smtClean="0"/>
              <a:t>解答</a:t>
            </a:r>
            <a:endParaRPr kumimoji="1" lang="ja-JP" altLang="en-US" sz="1200" dirty="0"/>
          </a:p>
        </p:txBody>
      </p:sp>
    </p:spTree>
    <p:extLst>
      <p:ext uri="{BB962C8B-B14F-4D97-AF65-F5344CB8AC3E}">
        <p14:creationId xmlns:p14="http://schemas.microsoft.com/office/powerpoint/2010/main" val="12831386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400" b="1" dirty="0" smtClean="0"/>
              <a:t>実験⑥　　　</a:t>
            </a:r>
            <a:r>
              <a:rPr lang="en-US" altLang="ja-JP" sz="4400" b="1" dirty="0" smtClean="0"/>
              <a:t>-</a:t>
            </a:r>
            <a:r>
              <a:rPr lang="ja-JP" altLang="en-US" sz="4400" b="1" dirty="0" smtClean="0"/>
              <a:t>実験方法</a:t>
            </a:r>
            <a:r>
              <a:rPr lang="en-US" altLang="ja-JP" sz="4400" b="1" dirty="0" smtClean="0"/>
              <a:t>-</a:t>
            </a:r>
            <a:endParaRPr kumimoji="1" lang="ja-JP" altLang="en-US" sz="4400" b="1" dirty="0"/>
          </a:p>
        </p:txBody>
      </p:sp>
      <p:sp>
        <p:nvSpPr>
          <p:cNvPr id="3" name="コンテンツ プレースホルダー 2"/>
          <p:cNvSpPr>
            <a:spLocks noGrp="1"/>
          </p:cNvSpPr>
          <p:nvPr>
            <p:ph idx="1"/>
          </p:nvPr>
        </p:nvSpPr>
        <p:spPr>
          <a:xfrm>
            <a:off x="865562" y="1852806"/>
            <a:ext cx="7543801" cy="568604"/>
          </a:xfrm>
        </p:spPr>
        <p:txBody>
          <a:bodyPr/>
          <a:lstStyle/>
          <a:p>
            <a:pPr>
              <a:buFont typeface="Wingdings" panose="05000000000000000000" pitchFamily="2" charset="2"/>
              <a:buChar char="l"/>
            </a:pPr>
            <a:r>
              <a:rPr kumimoji="1" lang="ja-JP" altLang="en-US" dirty="0" smtClean="0"/>
              <a:t>テスト問題の仕様と実施方法</a:t>
            </a:r>
            <a:endParaRPr kumimoji="1" lang="en-US" altLang="ja-JP" dirty="0" smtClean="0"/>
          </a:p>
          <a:p>
            <a:pPr lvl="1">
              <a:buFont typeface="Wingdings" panose="05000000000000000000" pitchFamily="2" charset="2"/>
              <a:buChar char="l"/>
            </a:pPr>
            <a:endParaRPr kumimoji="1" lang="en-US" altLang="ja-JP" dirty="0" smtClean="0">
              <a:latin typeface="+mj-ea"/>
              <a:ea typeface="+mj-ea"/>
            </a:endParaRPr>
          </a:p>
        </p:txBody>
      </p:sp>
      <p:sp>
        <p:nvSpPr>
          <p:cNvPr id="4" name="スライド番号プレースホルダー 3"/>
          <p:cNvSpPr>
            <a:spLocks noGrp="1"/>
          </p:cNvSpPr>
          <p:nvPr>
            <p:ph type="sldNum" sz="quarter" idx="12"/>
          </p:nvPr>
        </p:nvSpPr>
        <p:spPr/>
        <p:txBody>
          <a:bodyPr/>
          <a:lstStyle/>
          <a:p>
            <a:fld id="{5AA7FD9C-D32B-4463-A2CA-51734B3027C3}" type="slidenum">
              <a:rPr lang="ja-JP" altLang="en-US" smtClean="0"/>
              <a:t>16</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flipV="1">
            <a:off x="2459172" y="2293397"/>
            <a:ext cx="430796" cy="478733"/>
          </a:xfrm>
          <a:prstGeom prst="rect">
            <a:avLst/>
          </a:prstGeom>
        </p:spPr>
      </p:pic>
      <p:pic>
        <p:nvPicPr>
          <p:cNvPr id="6" name="図 5"/>
          <p:cNvPicPr>
            <a:picLocks noChangeAspect="1"/>
          </p:cNvPicPr>
          <p:nvPr/>
        </p:nvPicPr>
        <p:blipFill rotWithShape="1">
          <a:blip r:embed="rId3" cstate="print">
            <a:extLst>
              <a:ext uri="{28A0092B-C50C-407E-A947-70E740481C1C}">
                <a14:useLocalDpi xmlns:a14="http://schemas.microsoft.com/office/drawing/2010/main" val="0"/>
              </a:ext>
            </a:extLst>
          </a:blip>
          <a:srcRect l="1645" r="1317"/>
          <a:stretch/>
        </p:blipFill>
        <p:spPr>
          <a:xfrm>
            <a:off x="983725" y="2482249"/>
            <a:ext cx="794690" cy="818935"/>
          </a:xfrm>
          <a:prstGeom prst="rect">
            <a:avLst/>
          </a:prstGeom>
        </p:spPr>
      </p:pic>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flipV="1">
            <a:off x="2890310" y="2293396"/>
            <a:ext cx="430796" cy="478733"/>
          </a:xfrm>
          <a:prstGeom prst="rect">
            <a:avLst/>
          </a:prstGeom>
        </p:spPr>
      </p:pic>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flipV="1">
            <a:off x="3321106" y="2293395"/>
            <a:ext cx="406753" cy="478733"/>
          </a:xfrm>
          <a:prstGeom prst="rect">
            <a:avLst/>
          </a:prstGeom>
        </p:spPr>
      </p:pic>
      <p:sp>
        <p:nvSpPr>
          <p:cNvPr id="10" name="テキスト ボックス 9"/>
          <p:cNvSpPr txBox="1"/>
          <p:nvPr/>
        </p:nvSpPr>
        <p:spPr>
          <a:xfrm>
            <a:off x="993531" y="3375254"/>
            <a:ext cx="917485" cy="307777"/>
          </a:xfrm>
          <a:prstGeom prst="rect">
            <a:avLst/>
          </a:prstGeom>
          <a:noFill/>
        </p:spPr>
        <p:txBody>
          <a:bodyPr wrap="square" rtlCol="0">
            <a:spAutoFit/>
          </a:bodyPr>
          <a:lstStyle/>
          <a:p>
            <a:r>
              <a:rPr lang="ja-JP" altLang="en-US" sz="1400" dirty="0"/>
              <a:t>被験者</a:t>
            </a:r>
            <a:endParaRPr kumimoji="1" lang="ja-JP" altLang="en-US" sz="1400" dirty="0"/>
          </a:p>
        </p:txBody>
      </p:sp>
      <p:sp>
        <p:nvSpPr>
          <p:cNvPr id="11" name="左右矢印 10"/>
          <p:cNvSpPr/>
          <p:nvPr/>
        </p:nvSpPr>
        <p:spPr>
          <a:xfrm>
            <a:off x="2083246" y="2938764"/>
            <a:ext cx="2071660" cy="27835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方体 11"/>
          <p:cNvSpPr/>
          <p:nvPr/>
        </p:nvSpPr>
        <p:spPr>
          <a:xfrm>
            <a:off x="4408616" y="2586872"/>
            <a:ext cx="1876425" cy="905047"/>
          </a:xfrm>
          <a:prstGeom prst="cube">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ysClr val="windowText" lastClr="000000"/>
                </a:solidFill>
              </a:rPr>
              <a:t>提案</a:t>
            </a:r>
            <a:r>
              <a:rPr kumimoji="1" lang="ja-JP" altLang="en-US" sz="1600" dirty="0" smtClean="0">
                <a:solidFill>
                  <a:sysClr val="windowText" lastClr="000000"/>
                </a:solidFill>
              </a:rPr>
              <a:t>システム</a:t>
            </a:r>
            <a:endParaRPr kumimoji="1" lang="ja-JP" altLang="en-US" sz="1600" dirty="0">
              <a:solidFill>
                <a:sysClr val="windowText" lastClr="000000"/>
              </a:solidFill>
            </a:endParaRPr>
          </a:p>
        </p:txBody>
      </p:sp>
      <p:sp>
        <p:nvSpPr>
          <p:cNvPr id="13" name="右矢印 12"/>
          <p:cNvSpPr/>
          <p:nvPr/>
        </p:nvSpPr>
        <p:spPr>
          <a:xfrm>
            <a:off x="6589872" y="2938763"/>
            <a:ext cx="557675" cy="267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7226967" y="2790479"/>
            <a:ext cx="1836822" cy="584775"/>
          </a:xfrm>
          <a:prstGeom prst="rect">
            <a:avLst/>
          </a:prstGeom>
          <a:noFill/>
        </p:spPr>
        <p:txBody>
          <a:bodyPr wrap="square" rtlCol="0">
            <a:spAutoFit/>
          </a:bodyPr>
          <a:lstStyle/>
          <a:p>
            <a:r>
              <a:rPr kumimoji="1" lang="ja-JP" altLang="en-US" sz="1600" dirty="0" smtClean="0">
                <a:solidFill>
                  <a:srgbClr val="FF0000"/>
                </a:solidFill>
              </a:rPr>
              <a:t>正答率の平均を　テスト結果に</a:t>
            </a:r>
            <a:endParaRPr kumimoji="1" lang="ja-JP" altLang="en-US" sz="1600" dirty="0">
              <a:solidFill>
                <a:srgbClr val="FF0000"/>
              </a:solidFill>
            </a:endParaRPr>
          </a:p>
        </p:txBody>
      </p:sp>
      <p:sp>
        <p:nvSpPr>
          <p:cNvPr id="16" name="テキスト ボックス 15"/>
          <p:cNvSpPr txBox="1"/>
          <p:nvPr/>
        </p:nvSpPr>
        <p:spPr>
          <a:xfrm>
            <a:off x="2008843" y="3348503"/>
            <a:ext cx="2586016" cy="523220"/>
          </a:xfrm>
          <a:prstGeom prst="rect">
            <a:avLst/>
          </a:prstGeom>
          <a:noFill/>
        </p:spPr>
        <p:txBody>
          <a:bodyPr wrap="square" rtlCol="0">
            <a:spAutoFit/>
          </a:bodyPr>
          <a:lstStyle/>
          <a:p>
            <a:r>
              <a:rPr lang="ja-JP" altLang="en-US" sz="1400" dirty="0" smtClean="0"/>
              <a:t>テスト問題（</a:t>
            </a:r>
            <a:r>
              <a:rPr lang="en-US" altLang="ja-JP" sz="1400" dirty="0" smtClean="0"/>
              <a:t>3</a:t>
            </a:r>
            <a:r>
              <a:rPr lang="ja-JP" altLang="en-US" sz="1400" dirty="0" smtClean="0"/>
              <a:t>問）を提供　　　　　　（空欄数と空欄箇所固定）</a:t>
            </a:r>
            <a:endParaRPr kumimoji="1" lang="ja-JP" altLang="en-US" sz="1400" dirty="0"/>
          </a:p>
        </p:txBody>
      </p:sp>
      <p:sp>
        <p:nvSpPr>
          <p:cNvPr id="17" name="テキスト ボックス 16"/>
          <p:cNvSpPr txBox="1"/>
          <p:nvPr/>
        </p:nvSpPr>
        <p:spPr>
          <a:xfrm>
            <a:off x="3054820" y="3918554"/>
            <a:ext cx="3360820" cy="307777"/>
          </a:xfrm>
          <a:prstGeom prst="rect">
            <a:avLst/>
          </a:prstGeom>
          <a:noFill/>
        </p:spPr>
        <p:txBody>
          <a:bodyPr wrap="square" rtlCol="0">
            <a:spAutoFit/>
          </a:bodyPr>
          <a:lstStyle/>
          <a:p>
            <a:r>
              <a:rPr kumimoji="1" lang="en-US" altLang="ja-JP" sz="1400" dirty="0" smtClean="0"/>
              <a:t>Figure8  </a:t>
            </a:r>
            <a:r>
              <a:rPr kumimoji="1" lang="ja-JP" altLang="en-US" sz="1400" dirty="0" smtClean="0"/>
              <a:t>テスト実施の流れ図</a:t>
            </a:r>
            <a:r>
              <a:rPr kumimoji="1" lang="en-US" altLang="ja-JP" sz="1400" dirty="0" smtClean="0"/>
              <a:t> </a:t>
            </a:r>
            <a:endParaRPr kumimoji="1" lang="ja-JP" altLang="en-US" sz="1400" dirty="0"/>
          </a:p>
        </p:txBody>
      </p:sp>
      <p:sp>
        <p:nvSpPr>
          <p:cNvPr id="18" name="テキスト ボックス 17"/>
          <p:cNvSpPr txBox="1"/>
          <p:nvPr/>
        </p:nvSpPr>
        <p:spPr>
          <a:xfrm>
            <a:off x="3054820" y="4461686"/>
            <a:ext cx="3360820" cy="276999"/>
          </a:xfrm>
          <a:prstGeom prst="rect">
            <a:avLst/>
          </a:prstGeom>
          <a:noFill/>
        </p:spPr>
        <p:txBody>
          <a:bodyPr wrap="square" rtlCol="0">
            <a:spAutoFit/>
          </a:bodyPr>
          <a:lstStyle/>
          <a:p>
            <a:r>
              <a:rPr lang="ja-JP" altLang="en-US" sz="1200" dirty="0" smtClean="0"/>
              <a:t>表</a:t>
            </a:r>
            <a:r>
              <a:rPr lang="en-US" altLang="ja-JP" sz="1200" dirty="0" smtClean="0"/>
              <a:t>5</a:t>
            </a:r>
            <a:r>
              <a:rPr lang="ja-JP" altLang="en-US" sz="1200" dirty="0" smtClean="0"/>
              <a:t>　テストに使用する問題一覧</a:t>
            </a:r>
            <a:r>
              <a:rPr kumimoji="1" lang="en-US" altLang="ja-JP" sz="1200" dirty="0" smtClean="0"/>
              <a:t> </a:t>
            </a:r>
            <a:endParaRPr kumimoji="1" lang="ja-JP" altLang="en-US" sz="1200" dirty="0"/>
          </a:p>
        </p:txBody>
      </p:sp>
      <p:graphicFrame>
        <p:nvGraphicFramePr>
          <p:cNvPr id="19" name="表 18"/>
          <p:cNvGraphicFramePr>
            <a:graphicFrameLocks noGrp="1"/>
          </p:cNvGraphicFramePr>
          <p:nvPr>
            <p:extLst>
              <p:ext uri="{D42A27DB-BD31-4B8C-83A1-F6EECF244321}">
                <p14:modId xmlns:p14="http://schemas.microsoft.com/office/powerpoint/2010/main" val="2007619899"/>
              </p:ext>
            </p:extLst>
          </p:nvPr>
        </p:nvGraphicFramePr>
        <p:xfrm>
          <a:off x="1006809" y="4769631"/>
          <a:ext cx="6789042" cy="1424340"/>
        </p:xfrm>
        <a:graphic>
          <a:graphicData uri="http://schemas.openxmlformats.org/drawingml/2006/table">
            <a:tbl>
              <a:tblPr/>
              <a:tblGrid>
                <a:gridCol w="584926">
                  <a:extLst>
                    <a:ext uri="{9D8B030D-6E8A-4147-A177-3AD203B41FA5}">
                      <a16:colId xmlns:a16="http://schemas.microsoft.com/office/drawing/2014/main" val="2141444247"/>
                    </a:ext>
                  </a:extLst>
                </a:gridCol>
                <a:gridCol w="2283777">
                  <a:extLst>
                    <a:ext uri="{9D8B030D-6E8A-4147-A177-3AD203B41FA5}">
                      <a16:colId xmlns:a16="http://schemas.microsoft.com/office/drawing/2014/main" val="3920496639"/>
                    </a:ext>
                  </a:extLst>
                </a:gridCol>
                <a:gridCol w="2755404">
                  <a:extLst>
                    <a:ext uri="{9D8B030D-6E8A-4147-A177-3AD203B41FA5}">
                      <a16:colId xmlns:a16="http://schemas.microsoft.com/office/drawing/2014/main" val="3742659679"/>
                    </a:ext>
                  </a:extLst>
                </a:gridCol>
                <a:gridCol w="532018">
                  <a:extLst>
                    <a:ext uri="{9D8B030D-6E8A-4147-A177-3AD203B41FA5}">
                      <a16:colId xmlns:a16="http://schemas.microsoft.com/office/drawing/2014/main" val="3750183992"/>
                    </a:ext>
                  </a:extLst>
                </a:gridCol>
                <a:gridCol w="632917">
                  <a:extLst>
                    <a:ext uri="{9D8B030D-6E8A-4147-A177-3AD203B41FA5}">
                      <a16:colId xmlns:a16="http://schemas.microsoft.com/office/drawing/2014/main" val="3728932681"/>
                    </a:ext>
                  </a:extLst>
                </a:gridCol>
              </a:tblGrid>
              <a:tr h="356085">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英文番号</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タイトル</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ソース</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時間</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英単語数</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1720797"/>
                  </a:ext>
                </a:extLst>
              </a:tr>
              <a:tr h="356085">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イケてる管理職セミナー</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TOEIC</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テスト</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Part3&amp;4</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鬼の変速リスニング</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約</a:t>
                      </a: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45</a:t>
                      </a: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ｓ</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6125176"/>
                  </a:ext>
                </a:extLst>
              </a:tr>
              <a:tr h="356085">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「ビーバーカーソーへようこそ」</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TOEIC</a:t>
                      </a: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テスト</a:t>
                      </a: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Part3&amp;4</a:t>
                      </a: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鬼の変速リスニング</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約</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42</a:t>
                      </a:r>
                      <a:r>
                        <a:rPr lang="en-US" sz="1100" b="0" i="0" u="none" strike="noStrike">
                          <a:solidFill>
                            <a:srgbClr val="000000"/>
                          </a:solidFill>
                          <a:effectLst/>
                          <a:latin typeface="游ゴシック" panose="020B0400000000000000" pitchFamily="50" charset="-128"/>
                          <a:ea typeface="游ゴシック" panose="020B0400000000000000" pitchFamily="50" charset="-128"/>
                        </a:rPr>
                        <a:t>s</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113</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6502016"/>
                  </a:ext>
                </a:extLst>
              </a:tr>
              <a:tr h="356085">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「大家さん、ちょっと待って」</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TOEIC</a:t>
                      </a: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テスト</a:t>
                      </a: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Part3&amp;4</a:t>
                      </a: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鬼の変速リスニング</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約</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37</a:t>
                      </a:r>
                      <a:r>
                        <a:rPr lang="en-US" sz="1100" b="0" i="0" u="none" strike="noStrike">
                          <a:solidFill>
                            <a:srgbClr val="000000"/>
                          </a:solidFill>
                          <a:effectLst/>
                          <a:latin typeface="游ゴシック" panose="020B0400000000000000" pitchFamily="50" charset="-128"/>
                          <a:ea typeface="游ゴシック" panose="020B0400000000000000" pitchFamily="50" charset="-128"/>
                        </a:rPr>
                        <a:t>ｓ</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120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1700198"/>
                  </a:ext>
                </a:extLst>
              </a:tr>
            </a:tbl>
          </a:graphicData>
        </a:graphic>
      </p:graphicFrame>
    </p:spTree>
    <p:extLst>
      <p:ext uri="{BB962C8B-B14F-4D97-AF65-F5344CB8AC3E}">
        <p14:creationId xmlns:p14="http://schemas.microsoft.com/office/powerpoint/2010/main" val="33257852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5030" y="662378"/>
            <a:ext cx="7543800" cy="1104315"/>
          </a:xfrm>
        </p:spPr>
        <p:txBody>
          <a:bodyPr>
            <a:normAutofit/>
          </a:bodyPr>
          <a:lstStyle/>
          <a:p>
            <a:r>
              <a:rPr kumimoji="1" lang="ja-JP" altLang="en-US" sz="4400" b="1" dirty="0" smtClean="0"/>
              <a:t>現在の進捗</a:t>
            </a:r>
            <a:endParaRPr kumimoji="1" lang="ja-JP" altLang="en-US" sz="4400" b="1" dirty="0"/>
          </a:p>
        </p:txBody>
      </p:sp>
      <p:sp>
        <p:nvSpPr>
          <p:cNvPr id="3" name="コンテンツ プレースホルダー 2"/>
          <p:cNvSpPr>
            <a:spLocks noGrp="1"/>
          </p:cNvSpPr>
          <p:nvPr>
            <p:ph idx="1"/>
          </p:nvPr>
        </p:nvSpPr>
        <p:spPr>
          <a:xfrm>
            <a:off x="941268" y="1872758"/>
            <a:ext cx="7543801" cy="2144643"/>
          </a:xfrm>
        </p:spPr>
        <p:txBody>
          <a:bodyPr>
            <a:normAutofit/>
          </a:bodyPr>
          <a:lstStyle/>
          <a:p>
            <a:pPr marL="0" indent="0">
              <a:buNone/>
            </a:pPr>
            <a:r>
              <a:rPr lang="en-US" altLang="ja-JP" dirty="0" smtClean="0"/>
              <a:t>【</a:t>
            </a:r>
            <a:r>
              <a:rPr lang="ja-JP" altLang="en-US" dirty="0" smtClean="0"/>
              <a:t>実装中</a:t>
            </a:r>
            <a:r>
              <a:rPr lang="en-US" altLang="ja-JP" dirty="0" smtClean="0"/>
              <a:t>】</a:t>
            </a:r>
            <a:endParaRPr lang="en-US" altLang="ja-JP" dirty="0"/>
          </a:p>
          <a:p>
            <a:pPr>
              <a:buFont typeface="Wingdings" panose="05000000000000000000" pitchFamily="2" charset="2"/>
              <a:buChar char="l"/>
            </a:pPr>
            <a:r>
              <a:rPr lang="ja-JP" altLang="en-US" sz="1800" dirty="0" smtClean="0"/>
              <a:t>正答率が高い地域を推薦する機能</a:t>
            </a:r>
            <a:endParaRPr lang="en-US" altLang="ja-JP" sz="1800" dirty="0" smtClean="0"/>
          </a:p>
          <a:p>
            <a:pPr>
              <a:buFont typeface="Wingdings" panose="05000000000000000000" pitchFamily="2" charset="2"/>
              <a:buChar char="l"/>
            </a:pPr>
            <a:r>
              <a:rPr lang="ja-JP" altLang="en-US" sz="1800" dirty="0" smtClean="0"/>
              <a:t>問題の空欄箇所を固定する機能</a:t>
            </a:r>
            <a:endParaRPr lang="en-US" altLang="ja-JP" sz="1800" dirty="0" smtClean="0"/>
          </a:p>
          <a:p>
            <a:pPr marL="0" indent="0">
              <a:buNone/>
            </a:pPr>
            <a:r>
              <a:rPr lang="en-US" altLang="ja-JP" dirty="0" smtClean="0"/>
              <a:t>【</a:t>
            </a:r>
            <a:r>
              <a:rPr lang="ja-JP" altLang="en-US" dirty="0" smtClean="0"/>
              <a:t>音声収集</a:t>
            </a:r>
            <a:r>
              <a:rPr lang="en-US" altLang="ja-JP" dirty="0" smtClean="0"/>
              <a:t>】</a:t>
            </a:r>
          </a:p>
          <a:p>
            <a:pPr marL="0" indent="0">
              <a:buNone/>
            </a:pPr>
            <a:r>
              <a:rPr lang="ja-JP" altLang="en-US" dirty="0" smtClean="0"/>
              <a:t>現状　　　　　　　　　　　　　　　　予定</a:t>
            </a:r>
            <a:endParaRPr lang="en-US" altLang="ja-JP" dirty="0"/>
          </a:p>
        </p:txBody>
      </p:sp>
      <p:sp>
        <p:nvSpPr>
          <p:cNvPr id="4" name="スライド番号プレースホルダー 3"/>
          <p:cNvSpPr>
            <a:spLocks noGrp="1"/>
          </p:cNvSpPr>
          <p:nvPr>
            <p:ph type="sldNum" sz="quarter" idx="12"/>
          </p:nvPr>
        </p:nvSpPr>
        <p:spPr/>
        <p:txBody>
          <a:bodyPr/>
          <a:lstStyle/>
          <a:p>
            <a:fld id="{229DACA7-808B-4EF4-BF2D-0B770EFFD90B}" type="slidenum">
              <a:rPr lang="ja-JP" altLang="en-US" smtClean="0"/>
              <a:t>17</a:t>
            </a:fld>
            <a:endParaRPr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1411932426"/>
              </p:ext>
            </p:extLst>
          </p:nvPr>
        </p:nvGraphicFramePr>
        <p:xfrm>
          <a:off x="555171" y="4017403"/>
          <a:ext cx="3366361" cy="2161104"/>
        </p:xfrm>
        <a:graphic>
          <a:graphicData uri="http://schemas.openxmlformats.org/drawingml/2006/table">
            <a:tbl>
              <a:tblPr/>
              <a:tblGrid>
                <a:gridCol w="984660">
                  <a:extLst>
                    <a:ext uri="{9D8B030D-6E8A-4147-A177-3AD203B41FA5}">
                      <a16:colId xmlns:a16="http://schemas.microsoft.com/office/drawing/2014/main" val="1680024022"/>
                    </a:ext>
                  </a:extLst>
                </a:gridCol>
                <a:gridCol w="866807">
                  <a:extLst>
                    <a:ext uri="{9D8B030D-6E8A-4147-A177-3AD203B41FA5}">
                      <a16:colId xmlns:a16="http://schemas.microsoft.com/office/drawing/2014/main" val="1634183799"/>
                    </a:ext>
                  </a:extLst>
                </a:gridCol>
                <a:gridCol w="787346">
                  <a:extLst>
                    <a:ext uri="{9D8B030D-6E8A-4147-A177-3AD203B41FA5}">
                      <a16:colId xmlns:a16="http://schemas.microsoft.com/office/drawing/2014/main" val="1982402619"/>
                    </a:ext>
                  </a:extLst>
                </a:gridCol>
                <a:gridCol w="727548">
                  <a:extLst>
                    <a:ext uri="{9D8B030D-6E8A-4147-A177-3AD203B41FA5}">
                      <a16:colId xmlns:a16="http://schemas.microsoft.com/office/drawing/2014/main" val="325302221"/>
                    </a:ext>
                  </a:extLst>
                </a:gridCol>
              </a:tblGrid>
              <a:tr h="273272">
                <a:tc>
                  <a:txBody>
                    <a:bodyPr/>
                    <a:lstStyle/>
                    <a:p>
                      <a:pPr algn="r" fontAlgn="ctr"/>
                      <a:r>
                        <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rPr>
                        <a:t>地域</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rPr>
                        <a:t>女性</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男性</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1" i="0" u="none" strike="noStrike" dirty="0" smtClean="0">
                          <a:solidFill>
                            <a:srgbClr val="000000"/>
                          </a:solidFill>
                          <a:effectLst/>
                          <a:latin typeface="游ゴシック" panose="020B0400000000000000" pitchFamily="50" charset="-128"/>
                          <a:ea typeface="游ゴシック" panose="020B0400000000000000" pitchFamily="50" charset="-128"/>
                        </a:rPr>
                        <a:t>合計</a:t>
                      </a:r>
                      <a:endParaRPr lang="ja-JP" altLang="en-US" sz="12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184973"/>
                  </a:ext>
                </a:extLst>
              </a:tr>
              <a:tr h="273272">
                <a:tc>
                  <a:txBody>
                    <a:bodyPr/>
                    <a:lstStyle/>
                    <a:p>
                      <a:pPr algn="r"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日本</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272606"/>
                  </a:ext>
                </a:extLst>
              </a:tr>
              <a:tr h="273272">
                <a:tc>
                  <a:txBody>
                    <a:bodyPr/>
                    <a:lstStyle/>
                    <a:p>
                      <a:pPr algn="r" fontAlgn="ctr"/>
                      <a:r>
                        <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rPr>
                        <a:t>タイ</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6118160"/>
                  </a:ext>
                </a:extLst>
              </a:tr>
              <a:tr h="273272">
                <a:tc>
                  <a:txBody>
                    <a:bodyPr/>
                    <a:lstStyle/>
                    <a:p>
                      <a:pPr algn="r"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ベトナム</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6531818"/>
                  </a:ext>
                </a:extLst>
              </a:tr>
              <a:tr h="397372">
                <a:tc>
                  <a:txBody>
                    <a:bodyPr/>
                    <a:lstStyle/>
                    <a:p>
                      <a:pPr algn="r"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インドネシア</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dirty="0" smtClean="0">
                          <a:solidFill>
                            <a:srgbClr val="FF0000"/>
                          </a:solidFill>
                          <a:effectLst/>
                          <a:latin typeface="游ゴシック" panose="020B0400000000000000" pitchFamily="50" charset="-128"/>
                          <a:ea typeface="游ゴシック" panose="020B0400000000000000" pitchFamily="50" charset="-128"/>
                        </a:rPr>
                        <a:t>13</a:t>
                      </a:r>
                      <a:endParaRPr lang="en-US" altLang="ja-JP" sz="12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dirty="0" smtClean="0">
                          <a:solidFill>
                            <a:srgbClr val="FF0000"/>
                          </a:solidFill>
                          <a:effectLst/>
                          <a:latin typeface="游ゴシック" panose="020B0400000000000000" pitchFamily="50" charset="-128"/>
                          <a:ea typeface="游ゴシック" panose="020B0400000000000000" pitchFamily="50" charset="-128"/>
                        </a:rPr>
                        <a:t>11</a:t>
                      </a:r>
                      <a:endParaRPr lang="en-US" altLang="ja-JP" sz="12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1" i="0" u="none" strike="noStrike" dirty="0" smtClean="0">
                          <a:solidFill>
                            <a:srgbClr val="FF0000"/>
                          </a:solidFill>
                          <a:effectLst/>
                          <a:latin typeface="游ゴシック" panose="020B0400000000000000" pitchFamily="50" charset="-128"/>
                          <a:ea typeface="游ゴシック" panose="020B0400000000000000" pitchFamily="50" charset="-128"/>
                        </a:rPr>
                        <a:t>24</a:t>
                      </a:r>
                      <a:endParaRPr lang="en-US" altLang="ja-JP" sz="1200" b="1"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5507392"/>
                  </a:ext>
                </a:extLst>
              </a:tr>
              <a:tr h="397372">
                <a:tc>
                  <a:txBody>
                    <a:bodyPr/>
                    <a:lstStyle/>
                    <a:p>
                      <a:pPr algn="r"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シンガポール</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9316985"/>
                  </a:ext>
                </a:extLst>
              </a:tr>
              <a:tr h="273272">
                <a:tc>
                  <a:txBody>
                    <a:bodyPr/>
                    <a:lstStyle/>
                    <a:p>
                      <a:pPr algn="r" fontAlgn="ctr"/>
                      <a:r>
                        <a:rPr lang="ja-JP" altLang="en-US" sz="1400" b="1" i="0" u="none" strike="noStrike" dirty="0">
                          <a:solidFill>
                            <a:srgbClr val="000000"/>
                          </a:solidFill>
                          <a:effectLst/>
                          <a:latin typeface="游ゴシック" panose="020B0400000000000000" pitchFamily="50" charset="-128"/>
                          <a:ea typeface="游ゴシック" panose="020B0400000000000000" pitchFamily="50" charset="-128"/>
                        </a:rPr>
                        <a:t>合計</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1" i="0" u="none" strike="noStrike" dirty="0">
                          <a:solidFill>
                            <a:srgbClr val="FF0000"/>
                          </a:solidFill>
                          <a:effectLst/>
                          <a:latin typeface="游ゴシック" panose="020B0400000000000000" pitchFamily="50" charset="-128"/>
                          <a:ea typeface="游ゴシック" panose="020B0400000000000000" pitchFamily="50" charset="-128"/>
                        </a:rPr>
                        <a:t>16</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1" i="0" u="none" strike="noStrike" dirty="0">
                          <a:solidFill>
                            <a:srgbClr val="FF0000"/>
                          </a:solidFill>
                          <a:effectLst/>
                          <a:latin typeface="游ゴシック" panose="020B0400000000000000" pitchFamily="50" charset="-128"/>
                          <a:ea typeface="游ゴシック" panose="020B0400000000000000" pitchFamily="50" charset="-128"/>
                        </a:rPr>
                        <a:t>14</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1" i="0" u="none" strike="noStrike" dirty="0" smtClean="0">
                          <a:solidFill>
                            <a:srgbClr val="FF0000"/>
                          </a:solidFill>
                          <a:effectLst/>
                          <a:latin typeface="游ゴシック" panose="020B0400000000000000" pitchFamily="50" charset="-128"/>
                          <a:ea typeface="游ゴシック" panose="020B0400000000000000" pitchFamily="50" charset="-128"/>
                        </a:rPr>
                        <a:t>34</a:t>
                      </a:r>
                      <a:endParaRPr lang="en-US" altLang="ja-JP" sz="1400" b="1"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7900760"/>
                  </a:ext>
                </a:extLst>
              </a:tr>
            </a:tbl>
          </a:graphicData>
        </a:graphic>
      </p:graphicFrame>
      <p:sp>
        <p:nvSpPr>
          <p:cNvPr id="9" name="右矢印 8"/>
          <p:cNvSpPr/>
          <p:nvPr/>
        </p:nvSpPr>
        <p:spPr>
          <a:xfrm>
            <a:off x="4135653" y="4772527"/>
            <a:ext cx="577516" cy="3305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0" name="表 9"/>
          <p:cNvGraphicFramePr>
            <a:graphicFrameLocks noGrp="1"/>
          </p:cNvGraphicFramePr>
          <p:nvPr>
            <p:extLst>
              <p:ext uri="{D42A27DB-BD31-4B8C-83A1-F6EECF244321}">
                <p14:modId xmlns:p14="http://schemas.microsoft.com/office/powerpoint/2010/main" val="3017150712"/>
              </p:ext>
            </p:extLst>
          </p:nvPr>
        </p:nvGraphicFramePr>
        <p:xfrm>
          <a:off x="4713168" y="4028859"/>
          <a:ext cx="3887854" cy="2163126"/>
        </p:xfrm>
        <a:graphic>
          <a:graphicData uri="http://schemas.openxmlformats.org/drawingml/2006/table">
            <a:tbl>
              <a:tblPr/>
              <a:tblGrid>
                <a:gridCol w="728973">
                  <a:extLst>
                    <a:ext uri="{9D8B030D-6E8A-4147-A177-3AD203B41FA5}">
                      <a16:colId xmlns:a16="http://schemas.microsoft.com/office/drawing/2014/main" val="3872955819"/>
                    </a:ext>
                  </a:extLst>
                </a:gridCol>
                <a:gridCol w="1442758">
                  <a:extLst>
                    <a:ext uri="{9D8B030D-6E8A-4147-A177-3AD203B41FA5}">
                      <a16:colId xmlns:a16="http://schemas.microsoft.com/office/drawing/2014/main" val="2964346120"/>
                    </a:ext>
                  </a:extLst>
                </a:gridCol>
                <a:gridCol w="1199767">
                  <a:extLst>
                    <a:ext uri="{9D8B030D-6E8A-4147-A177-3AD203B41FA5}">
                      <a16:colId xmlns:a16="http://schemas.microsoft.com/office/drawing/2014/main" val="2665751638"/>
                    </a:ext>
                  </a:extLst>
                </a:gridCol>
                <a:gridCol w="516356">
                  <a:extLst>
                    <a:ext uri="{9D8B030D-6E8A-4147-A177-3AD203B41FA5}">
                      <a16:colId xmlns:a16="http://schemas.microsoft.com/office/drawing/2014/main" val="2524222981"/>
                    </a:ext>
                  </a:extLst>
                </a:gridCol>
              </a:tblGrid>
              <a:tr h="309018">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地域</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女性</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男性</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合計</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2918908"/>
                  </a:ext>
                </a:extLst>
              </a:tr>
              <a:tr h="309018">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日本</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2130136"/>
                  </a:ext>
                </a:extLst>
              </a:tr>
              <a:tr h="309018">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タイ</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187489"/>
                  </a:ext>
                </a:extLst>
              </a:tr>
              <a:tr h="309018">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ベトナム</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8341622"/>
                  </a:ext>
                </a:extLst>
              </a:tr>
              <a:tr h="309018">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インドネ</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9338161"/>
                  </a:ext>
                </a:extLst>
              </a:tr>
              <a:tr h="309018">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シンガ</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9760390"/>
                  </a:ext>
                </a:extLst>
              </a:tr>
              <a:tr h="309018">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合計</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50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50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100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7081849"/>
                  </a:ext>
                </a:extLst>
              </a:tr>
            </a:tbl>
          </a:graphicData>
        </a:graphic>
      </p:graphicFrame>
    </p:spTree>
    <p:extLst>
      <p:ext uri="{BB962C8B-B14F-4D97-AF65-F5344CB8AC3E}">
        <p14:creationId xmlns:p14="http://schemas.microsoft.com/office/powerpoint/2010/main" val="7498455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93214" y="1065913"/>
            <a:ext cx="6347713" cy="660400"/>
          </a:xfrm>
        </p:spPr>
        <p:txBody>
          <a:bodyPr>
            <a:normAutofit fontScale="90000"/>
          </a:bodyPr>
          <a:lstStyle/>
          <a:p>
            <a:r>
              <a:rPr lang="ja-JP" altLang="en-US" b="1" dirty="0" smtClean="0"/>
              <a:t>今後のスケジュール</a:t>
            </a:r>
            <a:endParaRPr kumimoji="1" lang="ja-JP" altLang="en-US" b="1" dirty="0"/>
          </a:p>
        </p:txBody>
      </p:sp>
      <p:sp>
        <p:nvSpPr>
          <p:cNvPr id="3" name="コンテンツ プレースホルダー 2"/>
          <p:cNvSpPr>
            <a:spLocks noGrp="1"/>
          </p:cNvSpPr>
          <p:nvPr>
            <p:ph idx="1"/>
          </p:nvPr>
        </p:nvSpPr>
        <p:spPr>
          <a:xfrm>
            <a:off x="893214" y="2039816"/>
            <a:ext cx="7293693" cy="3959932"/>
          </a:xfrm>
        </p:spPr>
        <p:txBody>
          <a:bodyPr>
            <a:normAutofit/>
          </a:bodyPr>
          <a:lstStyle/>
          <a:p>
            <a:pPr>
              <a:buFont typeface="Wingdings" panose="05000000000000000000" pitchFamily="2" charset="2"/>
              <a:buChar char="l"/>
            </a:pPr>
            <a:r>
              <a:rPr lang="ja-JP" altLang="en-US" dirty="0" smtClean="0">
                <a:solidFill>
                  <a:schemeClr val="tx1"/>
                </a:solidFill>
              </a:rPr>
              <a:t>実際の学習環境での活用実験による提案方式の評価．</a:t>
            </a:r>
            <a:endParaRPr lang="en-US" altLang="ja-JP" dirty="0" smtClean="0">
              <a:solidFill>
                <a:schemeClr val="tx1"/>
              </a:solidFill>
            </a:endParaRPr>
          </a:p>
          <a:p>
            <a:pPr lvl="1">
              <a:buFont typeface="Wingdings" panose="05000000000000000000" pitchFamily="2" charset="2"/>
              <a:buChar char="Ø"/>
            </a:pPr>
            <a:r>
              <a:rPr lang="en-US" altLang="ja-JP" dirty="0" smtClean="0">
                <a:solidFill>
                  <a:schemeClr val="tx1"/>
                </a:solidFill>
              </a:rPr>
              <a:t>10</a:t>
            </a:r>
            <a:r>
              <a:rPr lang="ja-JP" altLang="en-US" dirty="0" smtClean="0">
                <a:solidFill>
                  <a:schemeClr val="tx1"/>
                </a:solidFill>
              </a:rPr>
              <a:t>・</a:t>
            </a:r>
            <a:r>
              <a:rPr lang="en-US" altLang="ja-JP" dirty="0" smtClean="0">
                <a:solidFill>
                  <a:schemeClr val="tx1"/>
                </a:solidFill>
              </a:rPr>
              <a:t>11</a:t>
            </a:r>
            <a:r>
              <a:rPr lang="ja-JP" altLang="en-US" dirty="0" smtClean="0">
                <a:solidFill>
                  <a:schemeClr val="tx1"/>
                </a:solidFill>
              </a:rPr>
              <a:t>月予定</a:t>
            </a:r>
            <a:endParaRPr lang="en-US" altLang="ja-JP" dirty="0" smtClean="0">
              <a:solidFill>
                <a:schemeClr val="tx1"/>
              </a:solidFill>
            </a:endParaRPr>
          </a:p>
          <a:p>
            <a:pPr>
              <a:buFont typeface="Wingdings" panose="05000000000000000000" pitchFamily="2" charset="2"/>
              <a:buChar char="l"/>
            </a:pPr>
            <a:r>
              <a:rPr lang="ja-JP" altLang="en-US" dirty="0" smtClean="0">
                <a:solidFill>
                  <a:schemeClr val="tx1"/>
                </a:solidFill>
              </a:rPr>
              <a:t>論文執筆．</a:t>
            </a:r>
            <a:endParaRPr lang="en-US" altLang="ja-JP" dirty="0" smtClean="0">
              <a:solidFill>
                <a:schemeClr val="tx1"/>
              </a:solidFill>
            </a:endParaRPr>
          </a:p>
          <a:p>
            <a:pPr lvl="1">
              <a:buFont typeface="Wingdings" panose="05000000000000000000" pitchFamily="2" charset="2"/>
              <a:buChar char="Ø"/>
            </a:pPr>
            <a:r>
              <a:rPr lang="en-US" altLang="ja-JP" dirty="0">
                <a:solidFill>
                  <a:schemeClr val="tx1"/>
                </a:solidFill>
              </a:rPr>
              <a:t>12</a:t>
            </a:r>
            <a:r>
              <a:rPr lang="ja-JP" altLang="en-US" dirty="0" smtClean="0">
                <a:solidFill>
                  <a:schemeClr val="tx1"/>
                </a:solidFill>
              </a:rPr>
              <a:t>月・</a:t>
            </a:r>
            <a:r>
              <a:rPr lang="en-US" altLang="ja-JP" dirty="0" smtClean="0">
                <a:solidFill>
                  <a:schemeClr val="tx1"/>
                </a:solidFill>
              </a:rPr>
              <a:t>1</a:t>
            </a:r>
            <a:r>
              <a:rPr lang="ja-JP" altLang="en-US" dirty="0" smtClean="0">
                <a:solidFill>
                  <a:schemeClr val="tx1"/>
                </a:solidFill>
              </a:rPr>
              <a:t>月予定</a:t>
            </a:r>
            <a:endParaRPr lang="en-US" altLang="ja-JP" dirty="0">
              <a:solidFill>
                <a:schemeClr val="tx1"/>
              </a:solidFill>
            </a:endParaRPr>
          </a:p>
          <a:p>
            <a:pPr marL="201168" lvl="1" indent="0">
              <a:buNone/>
            </a:pPr>
            <a:endParaRPr lang="en-US" altLang="ja-JP" dirty="0" smtClean="0">
              <a:solidFill>
                <a:schemeClr val="tx1"/>
              </a:solidFill>
            </a:endParaRPr>
          </a:p>
          <a:p>
            <a:pPr>
              <a:buFont typeface="Wingdings" panose="05000000000000000000" pitchFamily="2" charset="2"/>
              <a:buChar char="l"/>
            </a:pPr>
            <a:r>
              <a:rPr lang="ja-JP" altLang="en-US" dirty="0" smtClean="0">
                <a:solidFill>
                  <a:srgbClr val="FF0000"/>
                </a:solidFill>
              </a:rPr>
              <a:t>地域</a:t>
            </a:r>
            <a:r>
              <a:rPr lang="ja-JP" altLang="en-US" dirty="0">
                <a:solidFill>
                  <a:srgbClr val="FF0000"/>
                </a:solidFill>
              </a:rPr>
              <a:t>発音英語音声</a:t>
            </a:r>
            <a:r>
              <a:rPr lang="ja-JP" altLang="en-US" dirty="0" smtClean="0">
                <a:solidFill>
                  <a:srgbClr val="FF0000"/>
                </a:solidFill>
              </a:rPr>
              <a:t>の収集←早急に進める</a:t>
            </a:r>
            <a:r>
              <a:rPr lang="en-US" altLang="ja-JP" dirty="0">
                <a:solidFill>
                  <a:srgbClr val="FF0000"/>
                </a:solidFill>
              </a:rPr>
              <a:t>.</a:t>
            </a:r>
            <a:endParaRPr lang="en-US" altLang="ja-JP" dirty="0" smtClean="0">
              <a:solidFill>
                <a:srgbClr val="FF0000"/>
              </a:solidFill>
            </a:endParaRPr>
          </a:p>
          <a:p>
            <a:pPr lvl="1">
              <a:buFont typeface="Wingdings" panose="05000000000000000000" pitchFamily="2" charset="2"/>
              <a:buChar char="Ø"/>
            </a:pPr>
            <a:r>
              <a:rPr lang="ja-JP" altLang="en-US" dirty="0" smtClean="0">
                <a:solidFill>
                  <a:schemeClr val="tx1"/>
                </a:solidFill>
              </a:rPr>
              <a:t>随時収集を進めていく．</a:t>
            </a:r>
          </a:p>
          <a:p>
            <a:pPr marL="201168" lvl="1" indent="0">
              <a:buNone/>
            </a:pPr>
            <a:r>
              <a:rPr lang="en-US" altLang="ja-JP" dirty="0" smtClean="0">
                <a:solidFill>
                  <a:schemeClr val="tx1"/>
                </a:solidFill>
              </a:rPr>
              <a:t>(</a:t>
            </a:r>
            <a:r>
              <a:rPr lang="ja-JP" altLang="en-US" dirty="0" smtClean="0">
                <a:solidFill>
                  <a:schemeClr val="tx1"/>
                </a:solidFill>
              </a:rPr>
              <a:t>音声録音システムの機能拡張ができ次第、遠隔での収集も）</a:t>
            </a:r>
            <a:endParaRPr lang="en-US" altLang="ja-JP" dirty="0" smtClean="0">
              <a:solidFill>
                <a:schemeClr val="tx1"/>
              </a:solidFill>
            </a:endParaRPr>
          </a:p>
        </p:txBody>
      </p:sp>
      <p:sp>
        <p:nvSpPr>
          <p:cNvPr id="4" name="スライド番号プレースホルダー 3"/>
          <p:cNvSpPr>
            <a:spLocks noGrp="1"/>
          </p:cNvSpPr>
          <p:nvPr>
            <p:ph type="sldNum" sz="quarter" idx="12"/>
          </p:nvPr>
        </p:nvSpPr>
        <p:spPr/>
        <p:txBody>
          <a:bodyPr/>
          <a:lstStyle/>
          <a:p>
            <a:fld id="{0EA5BA5C-CDE7-497D-9261-6A40424EDE0C}" type="slidenum">
              <a:rPr kumimoji="1" lang="ja-JP" altLang="en-US" smtClean="0"/>
              <a:t>18</a:t>
            </a:fld>
            <a:endParaRPr kumimoji="1" lang="ja-JP" altLang="en-US" dirty="0"/>
          </a:p>
        </p:txBody>
      </p:sp>
    </p:spTree>
    <p:extLst>
      <p:ext uri="{BB962C8B-B14F-4D97-AF65-F5344CB8AC3E}">
        <p14:creationId xmlns:p14="http://schemas.microsoft.com/office/powerpoint/2010/main" val="13868855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80520" y="1015959"/>
            <a:ext cx="5334618" cy="751622"/>
          </a:xfrm>
        </p:spPr>
        <p:txBody>
          <a:bodyPr>
            <a:normAutofit fontScale="90000"/>
          </a:bodyPr>
          <a:lstStyle/>
          <a:p>
            <a:r>
              <a:rPr lang="ja-JP" altLang="en-US" b="1" dirty="0"/>
              <a:t>本研究</a:t>
            </a:r>
            <a:r>
              <a:rPr lang="ja-JP" altLang="en-US" b="1" dirty="0" smtClean="0"/>
              <a:t>のアプロー</a:t>
            </a:r>
            <a:r>
              <a:rPr lang="ja-JP" altLang="en-US" b="1" dirty="0"/>
              <a:t>チ</a:t>
            </a:r>
            <a:endParaRPr kumimoji="1" lang="ja-JP" altLang="en-US" b="1" dirty="0"/>
          </a:p>
        </p:txBody>
      </p:sp>
      <p:sp>
        <p:nvSpPr>
          <p:cNvPr id="3" name="コンテンツ プレースホルダー 2"/>
          <p:cNvSpPr>
            <a:spLocks noGrp="1"/>
          </p:cNvSpPr>
          <p:nvPr>
            <p:ph idx="1"/>
          </p:nvPr>
        </p:nvSpPr>
        <p:spPr>
          <a:xfrm>
            <a:off x="880520" y="1837232"/>
            <a:ext cx="7603640" cy="1165320"/>
          </a:xfrm>
        </p:spPr>
        <p:txBody>
          <a:bodyPr>
            <a:noAutofit/>
          </a:bodyPr>
          <a:lstStyle/>
          <a:p>
            <a:pPr>
              <a:buFont typeface="Wingdings" panose="05000000000000000000" pitchFamily="2" charset="2"/>
              <a:buChar char="l"/>
            </a:pPr>
            <a:r>
              <a:rPr lang="ja-JP" altLang="en-US" dirty="0" smtClean="0"/>
              <a:t>英語リスニング問題の音源に，地域発音による英語音声を用いる．</a:t>
            </a:r>
            <a:endParaRPr lang="en-US" altLang="ja-JP" dirty="0" smtClean="0"/>
          </a:p>
          <a:p>
            <a:pPr>
              <a:buFont typeface="Wingdings" panose="05000000000000000000" pitchFamily="2" charset="2"/>
              <a:buChar char="l"/>
            </a:pPr>
            <a:r>
              <a:rPr lang="ja-JP" altLang="en-US" dirty="0" smtClean="0"/>
              <a:t>英語リスニング問題の</a:t>
            </a:r>
            <a:r>
              <a:rPr lang="ja-JP" altLang="en-US" dirty="0"/>
              <a:t>難易度</a:t>
            </a:r>
            <a:r>
              <a:rPr lang="ja-JP" altLang="en-US" dirty="0" smtClean="0"/>
              <a:t>設定における指標に，</a:t>
            </a:r>
            <a:r>
              <a:rPr lang="ja-JP" altLang="en-US" b="1" dirty="0" smtClean="0"/>
              <a:t>地域発音英語の音声の聞き取りやすさ，聞き取りづらさ</a:t>
            </a:r>
            <a:r>
              <a:rPr lang="ja-JP" altLang="en-US" dirty="0" smtClean="0"/>
              <a:t>を用いる．</a:t>
            </a:r>
            <a:endParaRPr lang="en-US" altLang="ja-JP" dirty="0" smtClean="0"/>
          </a:p>
        </p:txBody>
      </p:sp>
      <p:sp>
        <p:nvSpPr>
          <p:cNvPr id="4" name="スライド番号プレースホルダー 3"/>
          <p:cNvSpPr>
            <a:spLocks noGrp="1"/>
          </p:cNvSpPr>
          <p:nvPr>
            <p:ph type="sldNum" sz="quarter" idx="12"/>
          </p:nvPr>
        </p:nvSpPr>
        <p:spPr/>
        <p:txBody>
          <a:bodyPr/>
          <a:lstStyle/>
          <a:p>
            <a:fld id="{D1B42CCC-D459-463F-81BF-ACC42CAE3D06}" type="slidenum">
              <a:rPr lang="ja-JP" altLang="en-US" smtClean="0"/>
              <a:t>19</a:t>
            </a:fld>
            <a:endParaRPr lang="ja-JP" altLang="en-US" dirty="0"/>
          </a:p>
        </p:txBody>
      </p:sp>
      <p:sp>
        <p:nvSpPr>
          <p:cNvPr id="5" name="下矢印 4"/>
          <p:cNvSpPr/>
          <p:nvPr/>
        </p:nvSpPr>
        <p:spPr>
          <a:xfrm>
            <a:off x="3972690" y="5076754"/>
            <a:ext cx="406234" cy="332002"/>
          </a:xfrm>
          <a:prstGeom prst="downArrow">
            <a:avLst>
              <a:gd name="adj1" fmla="val 50000"/>
              <a:gd name="adj2" fmla="val 469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730908" y="5408756"/>
            <a:ext cx="7678455" cy="707886"/>
          </a:xfrm>
          <a:prstGeom prst="rect">
            <a:avLst/>
          </a:prstGeom>
          <a:noFill/>
          <a:ln>
            <a:solidFill>
              <a:schemeClr val="accent1"/>
            </a:solidFill>
          </a:ln>
        </p:spPr>
        <p:txBody>
          <a:bodyPr wrap="square" rtlCol="0">
            <a:spAutoFit/>
          </a:bodyPr>
          <a:lstStyle/>
          <a:p>
            <a:r>
              <a:rPr lang="ja-JP" altLang="en-US" sz="2000" b="1" dirty="0" smtClean="0">
                <a:solidFill>
                  <a:srgbClr val="FF0000"/>
                </a:solidFill>
              </a:rPr>
              <a:t>地域発音英語の特徴を学習することができる．</a:t>
            </a:r>
            <a:endParaRPr lang="en-US" altLang="ja-JP" sz="2000" b="1" dirty="0" smtClean="0">
              <a:solidFill>
                <a:srgbClr val="FF0000"/>
              </a:solidFill>
            </a:endParaRPr>
          </a:p>
          <a:p>
            <a:r>
              <a:rPr lang="ja-JP" altLang="en-US" sz="2000" b="1" dirty="0" smtClean="0">
                <a:solidFill>
                  <a:srgbClr val="FF0000"/>
                </a:solidFill>
              </a:rPr>
              <a:t>学習者</a:t>
            </a:r>
            <a:r>
              <a:rPr lang="ja-JP" altLang="en-US" sz="2000" b="1" dirty="0">
                <a:solidFill>
                  <a:srgbClr val="FF0000"/>
                </a:solidFill>
              </a:rPr>
              <a:t>の学習意欲を維持できる状態で学習を</a:t>
            </a:r>
            <a:r>
              <a:rPr lang="ja-JP" altLang="en-US" sz="2000" b="1" dirty="0" smtClean="0">
                <a:solidFill>
                  <a:srgbClr val="FF0000"/>
                </a:solidFill>
              </a:rPr>
              <a:t>進める</a:t>
            </a:r>
            <a:r>
              <a:rPr lang="ja-JP" altLang="en-US" sz="2000" b="1" dirty="0">
                <a:solidFill>
                  <a:srgbClr val="FF0000"/>
                </a:solidFill>
              </a:rPr>
              <a:t>ことが</a:t>
            </a:r>
            <a:r>
              <a:rPr lang="ja-JP" altLang="en-US" sz="2000" b="1" dirty="0" smtClean="0">
                <a:solidFill>
                  <a:srgbClr val="FF0000"/>
                </a:solidFill>
              </a:rPr>
              <a:t>できる．</a:t>
            </a:r>
            <a:endParaRPr lang="en-US" altLang="ja-JP" sz="2000" b="1" dirty="0">
              <a:solidFill>
                <a:srgbClr val="FF0000"/>
              </a:solidFill>
            </a:endParaRPr>
          </a:p>
        </p:txBody>
      </p:sp>
      <p:graphicFrame>
        <p:nvGraphicFramePr>
          <p:cNvPr id="7" name="表 6"/>
          <p:cNvGraphicFramePr>
            <a:graphicFrameLocks noGrp="1"/>
          </p:cNvGraphicFramePr>
          <p:nvPr>
            <p:extLst>
              <p:ext uri="{D42A27DB-BD31-4B8C-83A1-F6EECF244321}">
                <p14:modId xmlns:p14="http://schemas.microsoft.com/office/powerpoint/2010/main" val="857867482"/>
              </p:ext>
            </p:extLst>
          </p:nvPr>
        </p:nvGraphicFramePr>
        <p:xfrm>
          <a:off x="1727253" y="3374879"/>
          <a:ext cx="5698091" cy="1507859"/>
        </p:xfrm>
        <a:graphic>
          <a:graphicData uri="http://schemas.openxmlformats.org/drawingml/2006/table">
            <a:tbl>
              <a:tblPr firstRow="1" bandRow="1">
                <a:tableStyleId>{5C22544A-7EE6-4342-B048-85BDC9FD1C3A}</a:tableStyleId>
              </a:tblPr>
              <a:tblGrid>
                <a:gridCol w="1359154">
                  <a:extLst>
                    <a:ext uri="{9D8B030D-6E8A-4147-A177-3AD203B41FA5}">
                      <a16:colId xmlns:a16="http://schemas.microsoft.com/office/drawing/2014/main" val="1949732966"/>
                    </a:ext>
                  </a:extLst>
                </a:gridCol>
                <a:gridCol w="745880">
                  <a:extLst>
                    <a:ext uri="{9D8B030D-6E8A-4147-A177-3AD203B41FA5}">
                      <a16:colId xmlns:a16="http://schemas.microsoft.com/office/drawing/2014/main" val="3443114911"/>
                    </a:ext>
                  </a:extLst>
                </a:gridCol>
                <a:gridCol w="1099239">
                  <a:extLst>
                    <a:ext uri="{9D8B030D-6E8A-4147-A177-3AD203B41FA5}">
                      <a16:colId xmlns:a16="http://schemas.microsoft.com/office/drawing/2014/main" val="254287163"/>
                    </a:ext>
                  </a:extLst>
                </a:gridCol>
                <a:gridCol w="1221971">
                  <a:extLst>
                    <a:ext uri="{9D8B030D-6E8A-4147-A177-3AD203B41FA5}">
                      <a16:colId xmlns:a16="http://schemas.microsoft.com/office/drawing/2014/main" val="2785999742"/>
                    </a:ext>
                  </a:extLst>
                </a:gridCol>
                <a:gridCol w="1271847">
                  <a:extLst>
                    <a:ext uri="{9D8B030D-6E8A-4147-A177-3AD203B41FA5}">
                      <a16:colId xmlns:a16="http://schemas.microsoft.com/office/drawing/2014/main" val="2522379048"/>
                    </a:ext>
                  </a:extLst>
                </a:gridCol>
              </a:tblGrid>
              <a:tr h="349940">
                <a:tc>
                  <a:txBody>
                    <a:bodyPr/>
                    <a:lstStyle/>
                    <a:p>
                      <a:pPr algn="ctr" fontAlgn="ctr"/>
                      <a:r>
                        <a:rPr lang="ja-JP" altLang="en-US" sz="1400" u="none" strike="noStrike" dirty="0">
                          <a:effectLst/>
                        </a:rPr>
                        <a:t>難易度＼変更点</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ja-JP" altLang="en-US" sz="1400" u="none" strike="noStrike" dirty="0">
                          <a:effectLst/>
                        </a:rPr>
                        <a:t>空欄個数</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ja-JP" altLang="en-US" sz="1400" u="none" strike="noStrike" dirty="0">
                          <a:effectLst/>
                        </a:rPr>
                        <a:t>音声スピード</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ja-JP" altLang="en-US" sz="1400" u="none" strike="noStrike" dirty="0" smtClean="0">
                          <a:effectLst/>
                        </a:rPr>
                        <a:t>問題の種類</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l"/>
                      <a:r>
                        <a:rPr kumimoji="1" lang="ja-JP" altLang="en-US" sz="1400" b="1" u="sng" dirty="0" smtClean="0">
                          <a:solidFill>
                            <a:srgbClr val="FF0000"/>
                          </a:solidFill>
                        </a:rPr>
                        <a:t>音声の種類</a:t>
                      </a:r>
                      <a:endParaRPr kumimoji="1" lang="ja-JP" altLang="en-US" sz="1400" b="1" u="sng" dirty="0">
                        <a:solidFill>
                          <a:srgbClr val="FF0000"/>
                        </a:solidFill>
                      </a:endParaRPr>
                    </a:p>
                  </a:txBody>
                  <a:tcPr/>
                </a:tc>
                <a:extLst>
                  <a:ext uri="{0D108BD9-81ED-4DB2-BD59-A6C34878D82A}">
                    <a16:rowId xmlns:a16="http://schemas.microsoft.com/office/drawing/2014/main" val="503313645"/>
                  </a:ext>
                </a:extLst>
              </a:tr>
              <a:tr h="385973">
                <a:tc>
                  <a:txBody>
                    <a:bodyPr/>
                    <a:lstStyle/>
                    <a:p>
                      <a:pPr algn="ctr" fontAlgn="ctr"/>
                      <a:r>
                        <a:rPr lang="ja-JP" altLang="en-US" sz="1400" u="none" strike="noStrike" dirty="0">
                          <a:effectLst/>
                        </a:rPr>
                        <a:t>初級</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en-US" altLang="ja-JP" sz="1400" u="none" strike="noStrike" dirty="0">
                          <a:effectLst/>
                        </a:rPr>
                        <a:t>5~10</a:t>
                      </a:r>
                      <a:r>
                        <a:rPr lang="ja-JP" altLang="en-US" sz="1400" u="none" strike="noStrike" dirty="0">
                          <a:effectLst/>
                        </a:rPr>
                        <a:t>個</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ja-JP" altLang="en-US" sz="1400" u="none" strike="noStrike" dirty="0">
                          <a:effectLst/>
                        </a:rPr>
                        <a:t>ゆっくり</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ja-JP" altLang="en-US" sz="1400" u="none" strike="noStrike" dirty="0">
                          <a:effectLst/>
                        </a:rPr>
                        <a:t>短文</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r>
                        <a:rPr kumimoji="1" lang="ja-JP" altLang="en-US" sz="1400" b="1" u="sng" dirty="0" smtClean="0"/>
                        <a:t>聞き取り容易</a:t>
                      </a:r>
                      <a:endParaRPr kumimoji="1" lang="ja-JP" altLang="en-US" sz="1400" b="1" u="sng" dirty="0"/>
                    </a:p>
                  </a:txBody>
                  <a:tcPr/>
                </a:tc>
                <a:extLst>
                  <a:ext uri="{0D108BD9-81ED-4DB2-BD59-A6C34878D82A}">
                    <a16:rowId xmlns:a16="http://schemas.microsoft.com/office/drawing/2014/main" val="335460709"/>
                  </a:ext>
                </a:extLst>
              </a:tr>
              <a:tr h="385973">
                <a:tc>
                  <a:txBody>
                    <a:bodyPr/>
                    <a:lstStyle/>
                    <a:p>
                      <a:pPr algn="ctr" fontAlgn="ctr"/>
                      <a:r>
                        <a:rPr lang="ja-JP" altLang="en-US" sz="1400" u="none" strike="noStrike" dirty="0">
                          <a:effectLst/>
                        </a:rPr>
                        <a:t>中級</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en-US" altLang="ja-JP" sz="1400" u="none" strike="noStrike" dirty="0">
                          <a:effectLst/>
                        </a:rPr>
                        <a:t>10~15</a:t>
                      </a:r>
                      <a:r>
                        <a:rPr lang="ja-JP" altLang="en-US" sz="1400" u="none" strike="noStrike" dirty="0">
                          <a:effectLst/>
                        </a:rPr>
                        <a:t>個</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ja-JP" altLang="en-US" sz="1400" u="none" strike="noStrike" dirty="0">
                          <a:effectLst/>
                        </a:rPr>
                        <a:t>普通</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ja-JP" altLang="en-US" sz="1400" u="none" strike="noStrike" dirty="0">
                          <a:effectLst/>
                        </a:rPr>
                        <a:t>短い会話</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r>
                        <a:rPr kumimoji="1" lang="ja-JP" altLang="en-US" sz="1400" b="1" u="sng" dirty="0" smtClean="0"/>
                        <a:t>聞き取り普通</a:t>
                      </a:r>
                      <a:endParaRPr kumimoji="1" lang="ja-JP" altLang="en-US" sz="1400" b="1" u="sng" dirty="0"/>
                    </a:p>
                  </a:txBody>
                  <a:tcPr/>
                </a:tc>
                <a:extLst>
                  <a:ext uri="{0D108BD9-81ED-4DB2-BD59-A6C34878D82A}">
                    <a16:rowId xmlns:a16="http://schemas.microsoft.com/office/drawing/2014/main" val="1949505282"/>
                  </a:ext>
                </a:extLst>
              </a:tr>
              <a:tr h="385973">
                <a:tc>
                  <a:txBody>
                    <a:bodyPr/>
                    <a:lstStyle/>
                    <a:p>
                      <a:pPr algn="ctr" fontAlgn="ctr"/>
                      <a:r>
                        <a:rPr lang="ja-JP" altLang="en-US" sz="1400" u="none" strike="noStrike" dirty="0">
                          <a:effectLst/>
                        </a:rPr>
                        <a:t>上級</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en-US" altLang="ja-JP" sz="1400" u="none" strike="noStrike" dirty="0">
                          <a:effectLst/>
                        </a:rPr>
                        <a:t>15~20</a:t>
                      </a:r>
                      <a:r>
                        <a:rPr lang="ja-JP" altLang="en-US" sz="1400" u="none" strike="noStrike" dirty="0">
                          <a:effectLst/>
                        </a:rPr>
                        <a:t>個</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ja-JP" altLang="en-US" sz="1400" u="none" strike="noStrike" dirty="0">
                          <a:effectLst/>
                        </a:rPr>
                        <a:t>速い</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ja-JP" altLang="en-US" sz="1400" u="none" strike="noStrike" dirty="0">
                          <a:effectLst/>
                        </a:rPr>
                        <a:t>長文</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r>
                        <a:rPr kumimoji="1" lang="ja-JP" altLang="en-US" sz="1400" b="1" u="sng" dirty="0" smtClean="0"/>
                        <a:t>聞き取り難解</a:t>
                      </a:r>
                      <a:endParaRPr kumimoji="1" lang="ja-JP" altLang="en-US" sz="1400" b="1" u="sng" dirty="0"/>
                    </a:p>
                  </a:txBody>
                  <a:tcPr/>
                </a:tc>
                <a:extLst>
                  <a:ext uri="{0D108BD9-81ED-4DB2-BD59-A6C34878D82A}">
                    <a16:rowId xmlns:a16="http://schemas.microsoft.com/office/drawing/2014/main" val="2354800864"/>
                  </a:ext>
                </a:extLst>
              </a:tr>
            </a:tbl>
          </a:graphicData>
        </a:graphic>
      </p:graphicFrame>
      <p:sp>
        <p:nvSpPr>
          <p:cNvPr id="8" name="テキスト ボックス 7"/>
          <p:cNvSpPr txBox="1"/>
          <p:nvPr/>
        </p:nvSpPr>
        <p:spPr>
          <a:xfrm>
            <a:off x="1227733" y="3333813"/>
            <a:ext cx="601710" cy="338554"/>
          </a:xfrm>
          <a:prstGeom prst="rect">
            <a:avLst/>
          </a:prstGeom>
          <a:noFill/>
        </p:spPr>
        <p:txBody>
          <a:bodyPr wrap="square" rtlCol="0">
            <a:spAutoFit/>
          </a:bodyPr>
          <a:lstStyle/>
          <a:p>
            <a:r>
              <a:rPr kumimoji="1" lang="en-US" altLang="ja-JP" sz="1600" dirty="0" smtClean="0"/>
              <a:t>EX)</a:t>
            </a:r>
            <a:endParaRPr kumimoji="1" lang="ja-JP" altLang="en-US" sz="1600" dirty="0"/>
          </a:p>
        </p:txBody>
      </p:sp>
      <p:sp>
        <p:nvSpPr>
          <p:cNvPr id="10" name="左大かっこ 9"/>
          <p:cNvSpPr/>
          <p:nvPr/>
        </p:nvSpPr>
        <p:spPr>
          <a:xfrm rot="5400000">
            <a:off x="3892203" y="1133745"/>
            <a:ext cx="85950" cy="4415851"/>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p:cNvSpPr txBox="1"/>
          <p:nvPr/>
        </p:nvSpPr>
        <p:spPr>
          <a:xfrm>
            <a:off x="3358179" y="3072204"/>
            <a:ext cx="955334" cy="261610"/>
          </a:xfrm>
          <a:prstGeom prst="rect">
            <a:avLst/>
          </a:prstGeom>
          <a:noFill/>
        </p:spPr>
        <p:txBody>
          <a:bodyPr wrap="square" rtlCol="0">
            <a:spAutoFit/>
          </a:bodyPr>
          <a:lstStyle/>
          <a:p>
            <a:r>
              <a:rPr kumimoji="1" lang="ja-JP" altLang="en-US" sz="1100" dirty="0" smtClean="0"/>
              <a:t>既存の指標</a:t>
            </a:r>
            <a:endParaRPr kumimoji="1" lang="ja-JP" altLang="en-US" sz="1100" dirty="0"/>
          </a:p>
        </p:txBody>
      </p:sp>
      <p:sp>
        <p:nvSpPr>
          <p:cNvPr id="13" name="左大かっこ 12"/>
          <p:cNvSpPr/>
          <p:nvPr/>
        </p:nvSpPr>
        <p:spPr>
          <a:xfrm rot="5400000">
            <a:off x="6741249" y="2700550"/>
            <a:ext cx="85949" cy="1282241"/>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テキスト ボックス 13"/>
          <p:cNvSpPr txBox="1"/>
          <p:nvPr/>
        </p:nvSpPr>
        <p:spPr>
          <a:xfrm>
            <a:off x="6306557" y="3072203"/>
            <a:ext cx="955334" cy="261610"/>
          </a:xfrm>
          <a:prstGeom prst="rect">
            <a:avLst/>
          </a:prstGeom>
          <a:noFill/>
        </p:spPr>
        <p:txBody>
          <a:bodyPr wrap="square" rtlCol="0">
            <a:spAutoFit/>
          </a:bodyPr>
          <a:lstStyle/>
          <a:p>
            <a:r>
              <a:rPr kumimoji="1" lang="ja-JP" altLang="en-US" sz="1100" dirty="0" smtClean="0"/>
              <a:t>新しい指標</a:t>
            </a:r>
            <a:endParaRPr kumimoji="1" lang="ja-JP" altLang="en-US" sz="1100" dirty="0"/>
          </a:p>
        </p:txBody>
      </p:sp>
    </p:spTree>
    <p:extLst>
      <p:ext uri="{BB962C8B-B14F-4D97-AF65-F5344CB8AC3E}">
        <p14:creationId xmlns:p14="http://schemas.microsoft.com/office/powerpoint/2010/main" val="3088414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27201" y="1051114"/>
            <a:ext cx="4581627" cy="682269"/>
          </a:xfrm>
        </p:spPr>
        <p:txBody>
          <a:bodyPr>
            <a:normAutofit fontScale="90000"/>
          </a:bodyPr>
          <a:lstStyle/>
          <a:p>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ja-JP" altLang="en-US" sz="4900" b="1" dirty="0" smtClean="0"/>
              <a:t>研究背景</a:t>
            </a:r>
            <a:r>
              <a:rPr kumimoji="1" lang="ja-JP" altLang="en-US" dirty="0" smtClean="0"/>
              <a:t>　</a:t>
            </a:r>
            <a:endParaRPr kumimoji="1" lang="ja-JP" altLang="en-US" dirty="0"/>
          </a:p>
        </p:txBody>
      </p:sp>
      <p:sp>
        <p:nvSpPr>
          <p:cNvPr id="3" name="コンテンツ プレースホルダー 2"/>
          <p:cNvSpPr>
            <a:spLocks noGrp="1"/>
          </p:cNvSpPr>
          <p:nvPr>
            <p:ph idx="1"/>
          </p:nvPr>
        </p:nvSpPr>
        <p:spPr>
          <a:xfrm>
            <a:off x="515126" y="1839075"/>
            <a:ext cx="8628874" cy="3124811"/>
          </a:xfrm>
        </p:spPr>
        <p:txBody>
          <a:bodyPr>
            <a:normAutofit/>
          </a:bodyPr>
          <a:lstStyle/>
          <a:p>
            <a:pPr marL="651510" indent="-342900">
              <a:buFont typeface="Wingdings" panose="05000000000000000000" pitchFamily="2" charset="2"/>
              <a:buChar char="l"/>
            </a:pPr>
            <a:r>
              <a:rPr lang="ja-JP" altLang="en-US" dirty="0" smtClean="0"/>
              <a:t>大学</a:t>
            </a:r>
            <a:r>
              <a:rPr lang="ja-JP" altLang="en-US" dirty="0"/>
              <a:t>で実施される海外研修での行き先</a:t>
            </a:r>
            <a:r>
              <a:rPr lang="ja-JP" altLang="en-US" dirty="0" smtClean="0"/>
              <a:t>や</a:t>
            </a:r>
            <a:endParaRPr lang="en-US" altLang="ja-JP" dirty="0" smtClean="0"/>
          </a:p>
          <a:p>
            <a:pPr marL="308610" indent="0">
              <a:buNone/>
            </a:pPr>
            <a:r>
              <a:rPr lang="ja-JP" altLang="en-US" dirty="0" smtClean="0"/>
              <a:t>　</a:t>
            </a:r>
            <a:r>
              <a:rPr lang="en-US" altLang="ja-JP" dirty="0" smtClean="0"/>
              <a:t>IT</a:t>
            </a:r>
            <a:r>
              <a:rPr lang="ja-JP" altLang="en-US" dirty="0"/>
              <a:t>企業における提携先と</a:t>
            </a:r>
            <a:r>
              <a:rPr lang="ja-JP" altLang="en-US" dirty="0" smtClean="0"/>
              <a:t>して</a:t>
            </a:r>
            <a:endParaRPr lang="en-US" altLang="ja-JP" dirty="0" smtClean="0"/>
          </a:p>
          <a:p>
            <a:pPr marL="308610" indent="0">
              <a:buNone/>
            </a:pPr>
            <a:r>
              <a:rPr lang="ja-JP" altLang="en-US" dirty="0" smtClean="0"/>
              <a:t>　</a:t>
            </a:r>
            <a:r>
              <a:rPr lang="ja-JP" altLang="en-US" b="1" u="sng" dirty="0" smtClean="0"/>
              <a:t>身近</a:t>
            </a:r>
            <a:r>
              <a:rPr lang="ja-JP" altLang="en-US" b="1" u="sng" dirty="0"/>
              <a:t>なアジアの国々が重要となりつつある</a:t>
            </a:r>
            <a:r>
              <a:rPr lang="ja-JP" altLang="en-US" dirty="0" smtClean="0"/>
              <a:t>．</a:t>
            </a:r>
            <a:endParaRPr lang="en-US" altLang="ja-JP" dirty="0" smtClean="0"/>
          </a:p>
          <a:p>
            <a:pPr marL="308610" indent="0">
              <a:buNone/>
            </a:pPr>
            <a:endParaRPr lang="en-US" altLang="ja-JP" dirty="0" smtClean="0"/>
          </a:p>
          <a:p>
            <a:pPr marL="651510" indent="-342900">
              <a:buFont typeface="Wingdings" panose="05000000000000000000" pitchFamily="2" charset="2"/>
              <a:buChar char="l"/>
            </a:pPr>
            <a:r>
              <a:rPr lang="ja-JP" altLang="en-US" dirty="0" smtClean="0"/>
              <a:t>アジア諸国の人々が話す英語は，英語圏の人々が話す英語と比べて，</a:t>
            </a:r>
            <a:r>
              <a:rPr lang="ja-JP" altLang="en-US" b="1" u="sng" dirty="0" smtClean="0"/>
              <a:t>発音などに違い（特徴）が現れる</a:t>
            </a:r>
            <a:r>
              <a:rPr lang="ja-JP" altLang="en-US" dirty="0" smtClean="0"/>
              <a:t>．</a:t>
            </a:r>
            <a:endParaRPr lang="en-US" altLang="ja-JP" dirty="0" smtClean="0">
              <a:solidFill>
                <a:srgbClr val="FF0000"/>
              </a:solidFill>
            </a:endParaRPr>
          </a:p>
          <a:p>
            <a:pPr marL="308610" indent="0">
              <a:buNone/>
            </a:pPr>
            <a:r>
              <a:rPr lang="ja-JP" altLang="en-US" b="1" dirty="0" smtClean="0">
                <a:solidFill>
                  <a:srgbClr val="FF0000"/>
                </a:solidFill>
              </a:rPr>
              <a:t>　→</a:t>
            </a:r>
            <a:r>
              <a:rPr lang="ja-JP" altLang="en-US" b="1" u="sng" dirty="0" smtClean="0">
                <a:solidFill>
                  <a:srgbClr val="FF0000"/>
                </a:solidFill>
              </a:rPr>
              <a:t>人によって聞き取りやすさ，聞き取りづらさが違う</a:t>
            </a:r>
            <a:r>
              <a:rPr lang="ja-JP" altLang="en-US" dirty="0" smtClean="0">
                <a:solidFill>
                  <a:srgbClr val="FF0000"/>
                </a:solidFill>
              </a:rPr>
              <a:t>．</a:t>
            </a:r>
            <a:r>
              <a:rPr lang="en-US" altLang="ja-JP" dirty="0" smtClean="0">
                <a:solidFill>
                  <a:schemeClr val="tx1"/>
                </a:solidFill>
              </a:rPr>
              <a:t>*</a:t>
            </a:r>
            <a:r>
              <a:rPr lang="ja-JP" altLang="en-US" sz="1600" dirty="0" smtClean="0">
                <a:solidFill>
                  <a:schemeClr val="tx1"/>
                </a:solidFill>
              </a:rPr>
              <a:t>［</a:t>
            </a:r>
            <a:r>
              <a:rPr lang="en-US" altLang="ja-JP" sz="1600" dirty="0" smtClean="0">
                <a:solidFill>
                  <a:schemeClr val="tx1"/>
                </a:solidFill>
              </a:rPr>
              <a:t>1</a:t>
            </a:r>
            <a:r>
              <a:rPr lang="ja-JP" altLang="en-US" sz="1600" dirty="0" smtClean="0">
                <a:solidFill>
                  <a:schemeClr val="tx1"/>
                </a:solidFill>
              </a:rPr>
              <a:t>］</a:t>
            </a:r>
            <a:endParaRPr lang="en-US" altLang="ja-JP" sz="1800" b="1" u="sng" dirty="0">
              <a:solidFill>
                <a:schemeClr val="tx1"/>
              </a:solidFill>
            </a:endParaRPr>
          </a:p>
          <a:p>
            <a:pPr marL="400050"/>
            <a:endParaRPr lang="en-US" altLang="ja-JP" b="1" u="sng" dirty="0"/>
          </a:p>
        </p:txBody>
      </p:sp>
      <p:sp>
        <p:nvSpPr>
          <p:cNvPr id="4" name="スライド番号プレースホルダー 3"/>
          <p:cNvSpPr>
            <a:spLocks noGrp="1"/>
          </p:cNvSpPr>
          <p:nvPr>
            <p:ph type="sldNum" sz="quarter" idx="12"/>
          </p:nvPr>
        </p:nvSpPr>
        <p:spPr>
          <a:xfrm>
            <a:off x="7434288" y="6492875"/>
            <a:ext cx="984019" cy="365125"/>
          </a:xfrm>
        </p:spPr>
        <p:txBody>
          <a:bodyPr/>
          <a:lstStyle/>
          <a:p>
            <a:fld id="{D1F6B530-2EDE-4F4E-B9DE-1A10B0CC768E}" type="slidenum">
              <a:rPr lang="ja-JP" altLang="en-US" smtClean="0"/>
              <a:t>2</a:t>
            </a:fld>
            <a:endParaRPr lang="ja-JP" altLang="en-US" dirty="0"/>
          </a:p>
        </p:txBody>
      </p:sp>
      <p:sp>
        <p:nvSpPr>
          <p:cNvPr id="20" name="コンテンツ プレースホルダー 2"/>
          <p:cNvSpPr txBox="1">
            <a:spLocks/>
          </p:cNvSpPr>
          <p:nvPr/>
        </p:nvSpPr>
        <p:spPr>
          <a:xfrm>
            <a:off x="2000892" y="5014536"/>
            <a:ext cx="5039011" cy="1194675"/>
          </a:xfrm>
          <a:prstGeom prst="rect">
            <a:avLst/>
          </a:prstGeom>
          <a:ln>
            <a:solidFill>
              <a:schemeClr val="accent1"/>
            </a:solidFill>
          </a:ln>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1800" dirty="0" smtClean="0"/>
              <a:t>本研究では，地域独自の発音を</a:t>
            </a:r>
            <a:r>
              <a:rPr lang="ja-JP" altLang="en-US" sz="1800" dirty="0"/>
              <a:t>　</a:t>
            </a:r>
            <a:r>
              <a:rPr lang="ja-JP" altLang="en-US" sz="1800" b="1" u="sng" dirty="0" smtClean="0"/>
              <a:t>「地域発音」</a:t>
            </a:r>
            <a:endParaRPr lang="en-US" altLang="ja-JP" sz="1800" b="1" u="sng" dirty="0" smtClean="0"/>
          </a:p>
          <a:p>
            <a:r>
              <a:rPr lang="ja-JP" altLang="en-US" sz="1800" dirty="0" smtClean="0"/>
              <a:t>地域発音で話される英語を　</a:t>
            </a:r>
            <a:r>
              <a:rPr lang="ja-JP" altLang="en-US" sz="1800" b="1" u="sng" dirty="0" smtClean="0"/>
              <a:t>「地域発音英語」</a:t>
            </a:r>
            <a:r>
              <a:rPr lang="ja-JP" altLang="en-US" sz="1800" dirty="0" smtClean="0"/>
              <a:t>　</a:t>
            </a:r>
            <a:endParaRPr lang="en-US" altLang="ja-JP" sz="1800" dirty="0" smtClean="0"/>
          </a:p>
          <a:p>
            <a:r>
              <a:rPr lang="ja-JP" altLang="en-US" sz="1800" dirty="0" smtClean="0"/>
              <a:t>と定義．　</a:t>
            </a:r>
            <a:endParaRPr lang="en-US" altLang="ja-JP" sz="1800" dirty="0" smtClean="0"/>
          </a:p>
        </p:txBody>
      </p:sp>
      <p:pic>
        <p:nvPicPr>
          <p:cNvPr id="26" name="図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102" y="5069578"/>
            <a:ext cx="1059267" cy="1059267"/>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0426" y="5136035"/>
            <a:ext cx="978214" cy="992810"/>
          </a:xfrm>
          <a:prstGeom prst="rect">
            <a:avLst/>
          </a:prstGeom>
        </p:spPr>
      </p:pic>
      <p:pic>
        <p:nvPicPr>
          <p:cNvPr id="9" name="図 8"/>
          <p:cNvPicPr>
            <a:picLocks noChangeAspect="1"/>
          </p:cNvPicPr>
          <p:nvPr/>
        </p:nvPicPr>
        <p:blipFill rotWithShape="1">
          <a:blip r:embed="rId5">
            <a:extLst>
              <a:ext uri="{28A0092B-C50C-407E-A947-70E740481C1C}">
                <a14:useLocalDpi xmlns:a14="http://schemas.microsoft.com/office/drawing/2010/main" val="0"/>
              </a:ext>
            </a:extLst>
          </a:blip>
          <a:srcRect l="44882" t="23511" r="1689" b="7636"/>
          <a:stretch/>
        </p:blipFill>
        <p:spPr>
          <a:xfrm>
            <a:off x="6154930" y="1788425"/>
            <a:ext cx="2558715" cy="1804794"/>
          </a:xfrm>
          <a:prstGeom prst="rect">
            <a:avLst/>
          </a:prstGeom>
        </p:spPr>
      </p:pic>
    </p:spTree>
    <p:extLst>
      <p:ext uri="{BB962C8B-B14F-4D97-AF65-F5344CB8AC3E}">
        <p14:creationId xmlns:p14="http://schemas.microsoft.com/office/powerpoint/2010/main" val="15513164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07490" y="988984"/>
            <a:ext cx="4488077" cy="769711"/>
          </a:xfrm>
        </p:spPr>
        <p:txBody>
          <a:bodyPr>
            <a:normAutofit/>
          </a:bodyPr>
          <a:lstStyle/>
          <a:p>
            <a:r>
              <a:rPr kumimoji="1" lang="ja-JP" altLang="en-US" sz="4400" b="1" dirty="0" smtClean="0"/>
              <a:t>研究課題</a:t>
            </a:r>
            <a:endParaRPr kumimoji="1" lang="ja-JP" altLang="en-US" sz="4400" b="1" dirty="0"/>
          </a:p>
        </p:txBody>
      </p:sp>
      <p:sp>
        <p:nvSpPr>
          <p:cNvPr id="3" name="コンテンツ プレースホルダー 2"/>
          <p:cNvSpPr>
            <a:spLocks noGrp="1"/>
          </p:cNvSpPr>
          <p:nvPr>
            <p:ph idx="1"/>
          </p:nvPr>
        </p:nvSpPr>
        <p:spPr>
          <a:xfrm>
            <a:off x="907490" y="1838324"/>
            <a:ext cx="7973067" cy="3398694"/>
          </a:xfrm>
        </p:spPr>
        <p:txBody>
          <a:bodyPr>
            <a:noAutofit/>
          </a:bodyPr>
          <a:lstStyle/>
          <a:p>
            <a:pPr>
              <a:buFont typeface="Wingdings" panose="05000000000000000000" pitchFamily="2" charset="2"/>
              <a:buChar char="l"/>
            </a:pPr>
            <a:r>
              <a:rPr lang="ja-JP" altLang="en-US" dirty="0" smtClean="0"/>
              <a:t>重要となりつつあるアジア諸国でも通じる</a:t>
            </a:r>
            <a:r>
              <a:rPr lang="ja-JP" altLang="en-US" b="1" u="sng" dirty="0" smtClean="0"/>
              <a:t>実践的な英語力を身につけるために，地域発音英語を学習することが必要．</a:t>
            </a:r>
            <a:endParaRPr lang="en-US" altLang="ja-JP" b="1" u="sng" dirty="0"/>
          </a:p>
          <a:p>
            <a:pPr marL="0" indent="0">
              <a:buNone/>
            </a:pPr>
            <a:r>
              <a:rPr lang="ja-JP" altLang="en-US" dirty="0" smtClean="0"/>
              <a:t>→</a:t>
            </a:r>
            <a:r>
              <a:rPr lang="ja-JP" altLang="en-US" dirty="0"/>
              <a:t>通常の英語リスニング学習では，欧米英語による音源が用いられていることが</a:t>
            </a:r>
            <a:r>
              <a:rPr lang="ja-JP" altLang="en-US" dirty="0" smtClean="0"/>
              <a:t>多い．</a:t>
            </a:r>
            <a:endParaRPr lang="en-US" altLang="ja-JP" dirty="0" smtClean="0"/>
          </a:p>
          <a:p>
            <a:pPr marL="0" indent="0">
              <a:buNone/>
            </a:pPr>
            <a:endParaRPr lang="en-US" altLang="ja-JP" dirty="0" smtClean="0"/>
          </a:p>
          <a:p>
            <a:pPr>
              <a:buFont typeface="Wingdings" panose="05000000000000000000" pitchFamily="2" charset="2"/>
              <a:buChar char="l"/>
            </a:pPr>
            <a:r>
              <a:rPr lang="ja-JP" altLang="en-US" dirty="0"/>
              <a:t>学習意欲持続のため，</a:t>
            </a:r>
            <a:r>
              <a:rPr lang="ja-JP" altLang="en-US" b="1" u="sng" dirty="0">
                <a:solidFill>
                  <a:schemeClr val="tx1"/>
                </a:solidFill>
              </a:rPr>
              <a:t>学習者に応じて適切な難易度の問題</a:t>
            </a:r>
            <a:r>
              <a:rPr lang="ja-JP" altLang="en-US" b="1" u="sng" dirty="0" smtClean="0">
                <a:solidFill>
                  <a:schemeClr val="tx1"/>
                </a:solidFill>
              </a:rPr>
              <a:t>*</a:t>
            </a:r>
            <a:r>
              <a:rPr lang="ja-JP" altLang="en-US" b="1" u="sng" dirty="0">
                <a:solidFill>
                  <a:schemeClr val="tx1"/>
                </a:solidFill>
              </a:rPr>
              <a:t>を</a:t>
            </a:r>
            <a:r>
              <a:rPr lang="ja-JP" altLang="en-US" b="1" u="sng" dirty="0" smtClean="0">
                <a:solidFill>
                  <a:schemeClr val="tx1"/>
                </a:solidFill>
              </a:rPr>
              <a:t>提供</a:t>
            </a:r>
            <a:r>
              <a:rPr lang="ja-JP" altLang="en-US" b="1" u="sng" dirty="0">
                <a:solidFill>
                  <a:schemeClr val="tx1"/>
                </a:solidFill>
              </a:rPr>
              <a:t>すること</a:t>
            </a:r>
            <a:r>
              <a:rPr lang="ja-JP" altLang="en-US" b="1" u="sng" dirty="0" smtClean="0">
                <a:solidFill>
                  <a:schemeClr val="tx1"/>
                </a:solidFill>
              </a:rPr>
              <a:t>が必要．</a:t>
            </a:r>
            <a:endParaRPr lang="en-US" altLang="ja-JP" b="1" u="sng" dirty="0" smtClean="0">
              <a:solidFill>
                <a:schemeClr val="tx1"/>
              </a:solidFill>
            </a:endParaRPr>
          </a:p>
          <a:p>
            <a:pPr marL="0" indent="0">
              <a:buNone/>
            </a:pPr>
            <a:r>
              <a:rPr lang="ja-JP" altLang="en-US" dirty="0" smtClean="0">
                <a:solidFill>
                  <a:schemeClr val="tx1"/>
                </a:solidFill>
              </a:rPr>
              <a:t>→既存の手法では，音声の聞き取りやすさに関する指標を用いたものは少ない．</a:t>
            </a:r>
            <a:endParaRPr lang="en-US" altLang="ja-JP" dirty="0" smtClean="0">
              <a:solidFill>
                <a:schemeClr val="tx1"/>
              </a:solidFill>
            </a:endParaRPr>
          </a:p>
        </p:txBody>
      </p:sp>
      <p:sp>
        <p:nvSpPr>
          <p:cNvPr id="4" name="スライド番号プレースホルダー 3"/>
          <p:cNvSpPr>
            <a:spLocks noGrp="1"/>
          </p:cNvSpPr>
          <p:nvPr>
            <p:ph type="sldNum" sz="quarter" idx="12"/>
          </p:nvPr>
        </p:nvSpPr>
        <p:spPr/>
        <p:txBody>
          <a:bodyPr/>
          <a:lstStyle/>
          <a:p>
            <a:fld id="{3D6F95CD-71FC-45ED-B69C-FD24C801F877}" type="slidenum">
              <a:rPr lang="ja-JP" altLang="en-US" smtClean="0"/>
              <a:t>20</a:t>
            </a:fld>
            <a:endParaRPr lang="ja-JP" altLang="en-US" dirty="0"/>
          </a:p>
        </p:txBody>
      </p:sp>
      <p:sp>
        <p:nvSpPr>
          <p:cNvPr id="7" name="テキスト ボックス 6"/>
          <p:cNvSpPr txBox="1"/>
          <p:nvPr/>
        </p:nvSpPr>
        <p:spPr>
          <a:xfrm>
            <a:off x="1569176" y="5498276"/>
            <a:ext cx="6176356" cy="584775"/>
          </a:xfrm>
          <a:prstGeom prst="rect">
            <a:avLst/>
          </a:prstGeom>
          <a:noFill/>
          <a:ln>
            <a:solidFill>
              <a:schemeClr val="accent1"/>
            </a:solidFill>
          </a:ln>
        </p:spPr>
        <p:txBody>
          <a:bodyPr wrap="square" rtlCol="0">
            <a:spAutoFit/>
          </a:bodyPr>
          <a:lstStyle/>
          <a:p>
            <a:r>
              <a:rPr kumimoji="1" lang="ja-JP" altLang="en-US" sz="1600" dirty="0" smtClean="0"/>
              <a:t>*本研究における「問題の難易度」とは，問題の内容や音声スピードといった指標を変化させることによる難易度の</a:t>
            </a:r>
            <a:r>
              <a:rPr lang="ja-JP" altLang="en-US" sz="1600" dirty="0"/>
              <a:t>事</a:t>
            </a:r>
            <a:r>
              <a:rPr kumimoji="1" lang="ja-JP" altLang="en-US" sz="1600" dirty="0" smtClean="0"/>
              <a:t>を指す．</a:t>
            </a:r>
            <a:endParaRPr kumimoji="1" lang="ja-JP" altLang="en-US" sz="1600" dirty="0"/>
          </a:p>
        </p:txBody>
      </p:sp>
      <p:pic>
        <p:nvPicPr>
          <p:cNvPr id="13" name="図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826" y="5498276"/>
            <a:ext cx="609600" cy="609600"/>
          </a:xfrm>
          <a:prstGeom prst="rect">
            <a:avLst/>
          </a:prstGeom>
        </p:spPr>
      </p:pic>
      <p:sp>
        <p:nvSpPr>
          <p:cNvPr id="16" name="テキスト ボックス 15"/>
          <p:cNvSpPr txBox="1"/>
          <p:nvPr/>
        </p:nvSpPr>
        <p:spPr>
          <a:xfrm>
            <a:off x="7755771" y="5663736"/>
            <a:ext cx="798022" cy="369332"/>
          </a:xfrm>
          <a:prstGeom prst="rect">
            <a:avLst/>
          </a:prstGeom>
          <a:noFill/>
        </p:spPr>
        <p:txBody>
          <a:bodyPr wrap="square" rtlCol="0">
            <a:spAutoFit/>
          </a:bodyPr>
          <a:lstStyle/>
          <a:p>
            <a:r>
              <a:rPr kumimoji="1" lang="ja-JP" altLang="en-US" dirty="0" smtClean="0"/>
              <a:t>♪♪</a:t>
            </a:r>
            <a:endParaRPr kumimoji="1" lang="ja-JP" altLang="en-US" dirty="0"/>
          </a:p>
        </p:txBody>
      </p:sp>
    </p:spTree>
    <p:extLst>
      <p:ext uri="{BB962C8B-B14F-4D97-AF65-F5344CB8AC3E}">
        <p14:creationId xmlns:p14="http://schemas.microsoft.com/office/powerpoint/2010/main" val="3089634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80222" y="1047874"/>
            <a:ext cx="6589199" cy="703203"/>
          </a:xfrm>
        </p:spPr>
        <p:txBody>
          <a:bodyPr>
            <a:normAutofit fontScale="90000"/>
          </a:bodyPr>
          <a:lstStyle/>
          <a:p>
            <a:r>
              <a:rPr kumimoji="1" lang="ja-JP" altLang="en-US" b="1" dirty="0" smtClean="0"/>
              <a:t>提案方式　</a:t>
            </a:r>
            <a:r>
              <a:rPr kumimoji="1" lang="en-US" altLang="ja-JP" b="1" dirty="0" smtClean="0"/>
              <a:t>-</a:t>
            </a:r>
            <a:r>
              <a:rPr kumimoji="1" lang="ja-JP" altLang="en-US" b="1" dirty="0" smtClean="0"/>
              <a:t>学習履歴</a:t>
            </a:r>
            <a:r>
              <a:rPr kumimoji="1" lang="en-US" altLang="ja-JP" b="1" dirty="0" smtClean="0"/>
              <a:t>‐</a:t>
            </a:r>
            <a:endParaRPr kumimoji="1" lang="ja-JP" altLang="en-US" b="1" dirty="0"/>
          </a:p>
        </p:txBody>
      </p:sp>
      <p:graphicFrame>
        <p:nvGraphicFramePr>
          <p:cNvPr id="9" name="コンテンツ プレースホルダー 8"/>
          <p:cNvGraphicFramePr>
            <a:graphicFrameLocks noGrp="1"/>
          </p:cNvGraphicFramePr>
          <p:nvPr>
            <p:ph idx="1"/>
            <p:extLst>
              <p:ext uri="{D42A27DB-BD31-4B8C-83A1-F6EECF244321}">
                <p14:modId xmlns:p14="http://schemas.microsoft.com/office/powerpoint/2010/main" val="3881015582"/>
              </p:ext>
            </p:extLst>
          </p:nvPr>
        </p:nvGraphicFramePr>
        <p:xfrm>
          <a:off x="880222" y="2654318"/>
          <a:ext cx="7651457" cy="2244254"/>
        </p:xfrm>
        <a:graphic>
          <a:graphicData uri="http://schemas.openxmlformats.org/drawingml/2006/table">
            <a:tbl>
              <a:tblPr>
                <a:tableStyleId>{5C22544A-7EE6-4342-B048-85BDC9FD1C3A}</a:tableStyleId>
              </a:tblPr>
              <a:tblGrid>
                <a:gridCol w="1842393">
                  <a:extLst>
                    <a:ext uri="{9D8B030D-6E8A-4147-A177-3AD203B41FA5}">
                      <a16:colId xmlns:a16="http://schemas.microsoft.com/office/drawing/2014/main" val="20000"/>
                    </a:ext>
                  </a:extLst>
                </a:gridCol>
                <a:gridCol w="1698833">
                  <a:extLst>
                    <a:ext uri="{9D8B030D-6E8A-4147-A177-3AD203B41FA5}">
                      <a16:colId xmlns:a16="http://schemas.microsoft.com/office/drawing/2014/main" val="20001"/>
                    </a:ext>
                  </a:extLst>
                </a:gridCol>
                <a:gridCol w="1327472">
                  <a:extLst>
                    <a:ext uri="{9D8B030D-6E8A-4147-A177-3AD203B41FA5}">
                      <a16:colId xmlns:a16="http://schemas.microsoft.com/office/drawing/2014/main" val="20002"/>
                    </a:ext>
                  </a:extLst>
                </a:gridCol>
                <a:gridCol w="1782666">
                  <a:extLst>
                    <a:ext uri="{9D8B030D-6E8A-4147-A177-3AD203B41FA5}">
                      <a16:colId xmlns:a16="http://schemas.microsoft.com/office/drawing/2014/main" val="861775973"/>
                    </a:ext>
                  </a:extLst>
                </a:gridCol>
                <a:gridCol w="1000093">
                  <a:extLst>
                    <a:ext uri="{9D8B030D-6E8A-4147-A177-3AD203B41FA5}">
                      <a16:colId xmlns:a16="http://schemas.microsoft.com/office/drawing/2014/main" val="20004"/>
                    </a:ext>
                  </a:extLst>
                </a:gridCol>
              </a:tblGrid>
              <a:tr h="675767">
                <a:tc>
                  <a:txBody>
                    <a:bodyPr/>
                    <a:lstStyle/>
                    <a:p>
                      <a:pPr algn="l" fontAlgn="ctr"/>
                      <a:r>
                        <a:rPr lang="ja-JP" altLang="en-US" sz="1600" u="none" strike="noStrike" dirty="0" smtClean="0">
                          <a:solidFill>
                            <a:schemeClr val="tx1"/>
                          </a:solidFill>
                          <a:effectLst/>
                        </a:rPr>
                        <a:t>単語別</a:t>
                      </a:r>
                      <a:r>
                        <a:rPr lang="ja-JP" sz="1600" u="none" strike="noStrike" dirty="0" smtClean="0">
                          <a:solidFill>
                            <a:schemeClr val="tx1"/>
                          </a:solidFill>
                          <a:effectLst/>
                        </a:rPr>
                        <a:t>解答</a:t>
                      </a:r>
                      <a:r>
                        <a:rPr lang="ja-JP" sz="1600" u="none" strike="noStrike" dirty="0">
                          <a:solidFill>
                            <a:schemeClr val="tx1"/>
                          </a:solidFill>
                          <a:effectLst/>
                        </a:rPr>
                        <a:t>履歴</a:t>
                      </a:r>
                      <a:endParaRPr lang="ja-JP" sz="1600" b="0" i="0" u="none" strike="noStrike" dirty="0">
                        <a:solidFill>
                          <a:schemeClr val="tx1"/>
                        </a:solidFill>
                        <a:effectLst/>
                        <a:latin typeface="ＭＳ Ｐゴシック" panose="020B0600070205080204" pitchFamily="50" charset="-128"/>
                        <a:ea typeface="ＭＳ Ｐゴシック" panose="020B060007020508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fontAlgn="ctr"/>
                      <a:r>
                        <a:rPr lang="ja-JP" sz="1600" u="none" strike="noStrike" dirty="0">
                          <a:effectLst/>
                        </a:rPr>
                        <a:t>誤答した空欄個数</a:t>
                      </a:r>
                      <a:endParaRPr lang="ja-JP" sz="16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ja-JP" sz="1600" u="none" strike="noStrike" dirty="0">
                          <a:effectLst/>
                        </a:rPr>
                        <a:t>誤答単語</a:t>
                      </a:r>
                      <a:endParaRPr lang="ja-JP" sz="16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ja-JP" sz="1600" u="none" strike="noStrike" dirty="0">
                          <a:effectLst/>
                        </a:rPr>
                        <a:t>誤答単語ごとの数</a:t>
                      </a:r>
                      <a:endParaRPr lang="ja-JP" sz="16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endParaRPr lang="ja-JP" sz="16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675767">
                <a:tc>
                  <a:txBody>
                    <a:bodyPr/>
                    <a:lstStyle/>
                    <a:p>
                      <a:pPr algn="l" fontAlgn="ctr"/>
                      <a:r>
                        <a:rPr lang="ja-JP" altLang="en-US" sz="1600" b="0" i="0" u="none" strike="noStrike" dirty="0" smtClean="0">
                          <a:solidFill>
                            <a:schemeClr val="tx1"/>
                          </a:solidFill>
                          <a:effectLst/>
                          <a:latin typeface="+mn-ea"/>
                          <a:ea typeface="+mn-ea"/>
                        </a:rPr>
                        <a:t>正答率</a:t>
                      </a:r>
                      <a:endParaRPr lang="ja-JP" sz="1600" b="0" i="0" u="none" strike="noStrike" dirty="0">
                        <a:solidFill>
                          <a:schemeClr val="tx1"/>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fontAlgn="ctr"/>
                      <a:r>
                        <a:rPr lang="ja-JP" altLang="en-US" sz="1600" b="0" i="0" u="none" strike="noStrike" dirty="0" smtClean="0">
                          <a:solidFill>
                            <a:srgbClr val="000000"/>
                          </a:solidFill>
                          <a:effectLst/>
                          <a:latin typeface="+mn-ea"/>
                          <a:ea typeface="+mn-ea"/>
                        </a:rPr>
                        <a:t>音声別正答率</a:t>
                      </a:r>
                      <a:endParaRPr lang="ja-JP" sz="16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ja-JP" altLang="en-US" sz="1600" b="0" i="0" u="none" strike="noStrike" dirty="0" smtClean="0">
                          <a:solidFill>
                            <a:srgbClr val="000000"/>
                          </a:solidFill>
                          <a:effectLst/>
                          <a:latin typeface="+mn-ea"/>
                          <a:ea typeface="+mn-ea"/>
                        </a:rPr>
                        <a:t>地域別正答率</a:t>
                      </a:r>
                      <a:endParaRPr lang="ja-JP" sz="16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ja-JP" altLang="en-US" sz="1600" b="0" i="0" u="none" strike="noStrike" dirty="0" smtClean="0">
                          <a:solidFill>
                            <a:srgbClr val="000000"/>
                          </a:solidFill>
                          <a:effectLst/>
                          <a:latin typeface="+mn-ea"/>
                          <a:ea typeface="+mn-ea"/>
                        </a:rPr>
                        <a:t>ランキング</a:t>
                      </a:r>
                      <a:endParaRPr lang="ja-JP" sz="16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endParaRPr lang="ja-JP" sz="16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38704538"/>
                  </a:ext>
                </a:extLst>
              </a:tr>
              <a:tr h="892720">
                <a:tc>
                  <a:txBody>
                    <a:bodyPr/>
                    <a:lstStyle/>
                    <a:p>
                      <a:pPr algn="l" fontAlgn="ctr"/>
                      <a:r>
                        <a:rPr lang="ja-JP" sz="1600" u="none" strike="noStrike" dirty="0">
                          <a:solidFill>
                            <a:schemeClr val="tx1"/>
                          </a:solidFill>
                          <a:effectLst/>
                        </a:rPr>
                        <a:t>学習頻度</a:t>
                      </a:r>
                      <a:endParaRPr lang="ja-JP" sz="1600" b="0" i="0" u="none" strike="noStrike" dirty="0">
                        <a:solidFill>
                          <a:schemeClr val="tx1"/>
                        </a:solidFill>
                        <a:effectLst/>
                        <a:latin typeface="ＭＳ Ｐゴシック" panose="020B0600070205080204" pitchFamily="50" charset="-128"/>
                        <a:ea typeface="ＭＳ Ｐゴシック" panose="020B060007020508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fontAlgn="ctr"/>
                      <a:r>
                        <a:rPr lang="ja-JP" altLang="en-US" sz="1600" u="none" strike="noStrike" dirty="0" smtClean="0">
                          <a:effectLst/>
                        </a:rPr>
                        <a:t>連続</a:t>
                      </a:r>
                      <a:r>
                        <a:rPr lang="ja-JP" sz="1600" u="none" strike="noStrike" dirty="0" smtClean="0">
                          <a:effectLst/>
                        </a:rPr>
                        <a:t>学習時間</a:t>
                      </a:r>
                      <a:endParaRPr lang="ja-JP" sz="16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l" fontAlgn="ctr"/>
                      <a:r>
                        <a:rPr lang="ja-JP" sz="1600" u="none" strike="noStrike" dirty="0">
                          <a:effectLst/>
                        </a:rPr>
                        <a:t>学習者ごとのログイン日数</a:t>
                      </a:r>
                      <a:endParaRPr lang="ja-JP" sz="16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kumimoji="1" lang="ja-JP" altLang="en-US"/>
                    </a:p>
                  </a:txBody>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endParaRPr lang="en-US" altLang="ja-JP" sz="1600" u="none" strike="noStrike" dirty="0" smtClean="0">
                        <a:effectLst/>
                      </a:endParaRPr>
                    </a:p>
                    <a:p>
                      <a:pPr marL="0" marR="0" indent="0" algn="l" defTabSz="914400" rtl="0" eaLnBrk="1" fontAlgn="ctr" latinLnBrk="0" hangingPunct="1">
                        <a:lnSpc>
                          <a:spcPct val="100000"/>
                        </a:lnSpc>
                        <a:spcBef>
                          <a:spcPts val="0"/>
                        </a:spcBef>
                        <a:spcAft>
                          <a:spcPts val="0"/>
                        </a:spcAft>
                        <a:buClrTx/>
                        <a:buSzTx/>
                        <a:buFontTx/>
                        <a:buNone/>
                        <a:tabLst/>
                        <a:defRPr/>
                      </a:pPr>
                      <a:r>
                        <a:rPr lang="ja-JP" altLang="ja-JP" sz="1600" u="none" strike="noStrike" dirty="0" smtClean="0">
                          <a:effectLst/>
                        </a:rPr>
                        <a:t>解答時間</a:t>
                      </a:r>
                      <a:endParaRPr lang="ja-JP" altLang="ja-JP" sz="1600" b="0" i="0" u="none" strike="noStrike" dirty="0" smtClean="0">
                        <a:solidFill>
                          <a:srgbClr val="000000"/>
                        </a:solidFill>
                        <a:effectLst/>
                        <a:latin typeface="ＭＳ Ｐゴシック" panose="020B0600070205080204" pitchFamily="50" charset="-128"/>
                        <a:ea typeface="ＭＳ Ｐゴシック" panose="020B0600070205080204" pitchFamily="50" charset="-128"/>
                      </a:endParaRPr>
                    </a:p>
                    <a:p>
                      <a:pPr algn="l" fontAlgn="ctr"/>
                      <a:endParaRPr lang="ja-JP" sz="16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sp>
        <p:nvSpPr>
          <p:cNvPr id="10" name="テキスト ボックス 9"/>
          <p:cNvSpPr txBox="1"/>
          <p:nvPr/>
        </p:nvSpPr>
        <p:spPr>
          <a:xfrm>
            <a:off x="880222" y="2102587"/>
            <a:ext cx="4791857" cy="400110"/>
          </a:xfrm>
          <a:prstGeom prst="rect">
            <a:avLst/>
          </a:prstGeom>
          <a:noFill/>
        </p:spPr>
        <p:txBody>
          <a:bodyPr wrap="square" rtlCol="0">
            <a:spAutoFit/>
          </a:bodyPr>
          <a:lstStyle/>
          <a:p>
            <a:r>
              <a:rPr lang="ja-JP" altLang="en-US" sz="2000" dirty="0"/>
              <a:t>集計</a:t>
            </a:r>
            <a:r>
              <a:rPr lang="ja-JP" altLang="en-US" sz="2000" dirty="0" smtClean="0"/>
              <a:t>する学習履歴のデータ一覧</a:t>
            </a:r>
            <a:endParaRPr kumimoji="1" lang="ja-JP" altLang="en-US" sz="2000" dirty="0"/>
          </a:p>
        </p:txBody>
      </p:sp>
      <p:sp>
        <p:nvSpPr>
          <p:cNvPr id="3" name="正方形/長方形 2"/>
          <p:cNvSpPr/>
          <p:nvPr/>
        </p:nvSpPr>
        <p:spPr>
          <a:xfrm>
            <a:off x="8167255" y="6401813"/>
            <a:ext cx="478938" cy="461665"/>
          </a:xfrm>
          <a:prstGeom prst="rect">
            <a:avLst/>
          </a:prstGeom>
        </p:spPr>
        <p:txBody>
          <a:bodyPr wrap="square">
            <a:spAutoFit/>
          </a:bodyPr>
          <a:lstStyle/>
          <a:p>
            <a:fld id="{CB2033B7-E4F4-472A-B31C-9D590928F318}" type="slidenum">
              <a:rPr lang="ja-JP" altLang="en-US" sz="2400" smtClean="0">
                <a:solidFill>
                  <a:schemeClr val="bg1"/>
                </a:solidFill>
              </a:rPr>
              <a:t>21</a:t>
            </a:fld>
            <a:endParaRPr lang="ja-JP" altLang="en-US" sz="2400" dirty="0">
              <a:solidFill>
                <a:schemeClr val="bg1"/>
              </a:solidFill>
            </a:endParaRPr>
          </a:p>
        </p:txBody>
      </p:sp>
    </p:spTree>
    <p:extLst>
      <p:ext uri="{BB962C8B-B14F-4D97-AF65-F5344CB8AC3E}">
        <p14:creationId xmlns:p14="http://schemas.microsoft.com/office/powerpoint/2010/main" val="3818561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13809" y="987573"/>
            <a:ext cx="7405598" cy="709679"/>
          </a:xfrm>
        </p:spPr>
        <p:txBody>
          <a:bodyPr>
            <a:noAutofit/>
          </a:bodyPr>
          <a:lstStyle/>
          <a:p>
            <a:r>
              <a:rPr lang="ja-JP" altLang="en-US" sz="4400" b="1" dirty="0" smtClean="0"/>
              <a:t>提案方式</a:t>
            </a:r>
            <a:r>
              <a:rPr lang="ja-JP" altLang="en-US" sz="4400" b="1" dirty="0"/>
              <a:t>　</a:t>
            </a:r>
            <a:r>
              <a:rPr lang="en-US" altLang="ja-JP" sz="4400" b="1" dirty="0" smtClean="0"/>
              <a:t>‐</a:t>
            </a:r>
            <a:r>
              <a:rPr lang="ja-JP" altLang="en-US" sz="4400" b="1" dirty="0" smtClean="0"/>
              <a:t>難易度</a:t>
            </a:r>
            <a:r>
              <a:rPr lang="ja-JP" altLang="en-US" sz="4400" b="1" dirty="0"/>
              <a:t>変更</a:t>
            </a:r>
            <a:r>
              <a:rPr kumimoji="1" lang="ja-JP" altLang="en-US" sz="4400" b="1" dirty="0" smtClean="0"/>
              <a:t>機能</a:t>
            </a:r>
            <a:r>
              <a:rPr kumimoji="1" lang="en-US" altLang="ja-JP" sz="4400" b="1" dirty="0" smtClean="0"/>
              <a:t>‐</a:t>
            </a:r>
            <a:endParaRPr kumimoji="1" lang="ja-JP" altLang="en-US" sz="4400" b="1" dirty="0"/>
          </a:p>
        </p:txBody>
      </p:sp>
      <p:sp>
        <p:nvSpPr>
          <p:cNvPr id="3" name="コンテンツ プレースホルダー 2"/>
          <p:cNvSpPr>
            <a:spLocks noGrp="1"/>
          </p:cNvSpPr>
          <p:nvPr>
            <p:ph idx="1"/>
          </p:nvPr>
        </p:nvSpPr>
        <p:spPr>
          <a:xfrm>
            <a:off x="772493" y="1828799"/>
            <a:ext cx="7977098" cy="4367894"/>
          </a:xfrm>
        </p:spPr>
        <p:txBody>
          <a:bodyPr>
            <a:normAutofit/>
          </a:bodyPr>
          <a:lstStyle/>
          <a:p>
            <a:pPr lvl="1">
              <a:buFont typeface="Wingdings" panose="05000000000000000000" pitchFamily="2" charset="2"/>
              <a:buChar char="l"/>
            </a:pPr>
            <a:r>
              <a:rPr lang="ja-JP" altLang="en-US" dirty="0" smtClean="0">
                <a:latin typeface="+mn-ea"/>
              </a:rPr>
              <a:t>学習履歴の地域別正答率</a:t>
            </a:r>
            <a:r>
              <a:rPr lang="en-US" altLang="ja-JP" dirty="0" smtClean="0">
                <a:latin typeface="+mn-ea"/>
              </a:rPr>
              <a:t>(cx)</a:t>
            </a:r>
            <a:r>
              <a:rPr lang="ja-JP" altLang="en-US" dirty="0" smtClean="0">
                <a:latin typeface="+mn-ea"/>
              </a:rPr>
              <a:t>から，以下のように問題の難易度を変更．</a:t>
            </a:r>
            <a:endParaRPr lang="en-US" altLang="ja-JP" dirty="0" smtClean="0">
              <a:latin typeface="+mn-ea"/>
            </a:endParaRPr>
          </a:p>
          <a:p>
            <a:pPr marL="201168" lvl="1" indent="0">
              <a:buNone/>
            </a:pPr>
            <a:endParaRPr lang="en-US" altLang="ja-JP" dirty="0" smtClean="0">
              <a:latin typeface="+mn-ea"/>
            </a:endParaRPr>
          </a:p>
          <a:p>
            <a:pPr lvl="1"/>
            <a:r>
              <a:rPr lang="ja-JP" altLang="en-US" dirty="0" smtClean="0">
                <a:latin typeface="+mn-ea"/>
              </a:rPr>
              <a:t>意欲持続型変更方式</a:t>
            </a:r>
            <a:endParaRPr lang="en-US" altLang="ja-JP" dirty="0" smtClean="0">
              <a:latin typeface="+mn-ea"/>
            </a:endParaRPr>
          </a:p>
          <a:p>
            <a:pPr marL="544068" lvl="1" indent="-342900">
              <a:buFont typeface="+mj-lt"/>
              <a:buAutoNum type="arabicPeriod"/>
            </a:pPr>
            <a:r>
              <a:rPr lang="ja-JP" altLang="en-US" dirty="0">
                <a:latin typeface="+mn-ea"/>
              </a:rPr>
              <a:t>地域別</a:t>
            </a:r>
            <a:r>
              <a:rPr lang="ja-JP" altLang="en-US" dirty="0" smtClean="0">
                <a:latin typeface="+mn-ea"/>
              </a:rPr>
              <a:t>正答率</a:t>
            </a:r>
            <a:r>
              <a:rPr lang="en-US" altLang="ja-JP" dirty="0" smtClean="0">
                <a:latin typeface="+mn-ea"/>
              </a:rPr>
              <a:t>(cx)</a:t>
            </a:r>
            <a:r>
              <a:rPr lang="ja-JP" altLang="en-US" dirty="0" smtClean="0">
                <a:latin typeface="+mn-ea"/>
              </a:rPr>
              <a:t>のランキングが</a:t>
            </a:r>
            <a:r>
              <a:rPr lang="ja-JP" altLang="en-US" dirty="0">
                <a:latin typeface="+mn-ea"/>
              </a:rPr>
              <a:t>高い地域の音声から学習する．</a:t>
            </a:r>
            <a:endParaRPr lang="en-US" altLang="ja-JP" dirty="0">
              <a:latin typeface="+mn-ea"/>
            </a:endParaRPr>
          </a:p>
          <a:p>
            <a:pPr marL="544068" lvl="1" indent="-342900">
              <a:buFont typeface="+mj-lt"/>
              <a:buAutoNum type="arabicPeriod"/>
            </a:pPr>
            <a:r>
              <a:rPr lang="ja-JP" altLang="en-US" dirty="0" smtClean="0">
                <a:latin typeface="+mn-ea"/>
              </a:rPr>
              <a:t>その地域別正答率</a:t>
            </a:r>
            <a:r>
              <a:rPr lang="en-US" altLang="ja-JP" dirty="0" smtClean="0">
                <a:latin typeface="+mn-ea"/>
              </a:rPr>
              <a:t>(cx</a:t>
            </a:r>
            <a:r>
              <a:rPr lang="en-US" altLang="ja-JP" dirty="0">
                <a:latin typeface="+mn-ea"/>
              </a:rPr>
              <a:t>)</a:t>
            </a:r>
            <a:r>
              <a:rPr lang="ja-JP" altLang="en-US" dirty="0" smtClean="0">
                <a:latin typeface="+mn-ea"/>
              </a:rPr>
              <a:t>が一定以上になったら，修学したとみなして　　次に</a:t>
            </a:r>
            <a:r>
              <a:rPr lang="en-US" altLang="ja-JP" dirty="0" smtClean="0">
                <a:latin typeface="+mn-ea"/>
              </a:rPr>
              <a:t>cx</a:t>
            </a:r>
            <a:r>
              <a:rPr lang="ja-JP" altLang="en-US" dirty="0" smtClean="0">
                <a:latin typeface="+mn-ea"/>
              </a:rPr>
              <a:t>の高い地域の音声を</a:t>
            </a:r>
            <a:r>
              <a:rPr lang="ja-JP" altLang="en-US" dirty="0">
                <a:latin typeface="+mn-ea"/>
              </a:rPr>
              <a:t>学習</a:t>
            </a:r>
            <a:r>
              <a:rPr lang="ja-JP" altLang="en-US" dirty="0" smtClean="0">
                <a:latin typeface="+mn-ea"/>
              </a:rPr>
              <a:t>する．</a:t>
            </a:r>
            <a:endParaRPr lang="en-US" altLang="ja-JP" dirty="0" smtClean="0">
              <a:latin typeface="+mn-ea"/>
            </a:endParaRPr>
          </a:p>
          <a:p>
            <a:pPr marL="544068" lvl="1" indent="-342900">
              <a:buFont typeface="+mj-lt"/>
              <a:buAutoNum type="arabicPeriod"/>
            </a:pPr>
            <a:r>
              <a:rPr lang="en-US" altLang="ja-JP" dirty="0" smtClean="0">
                <a:latin typeface="+mn-ea"/>
              </a:rPr>
              <a:t>2</a:t>
            </a:r>
            <a:r>
              <a:rPr lang="ja-JP" altLang="en-US" dirty="0" smtClean="0">
                <a:latin typeface="+mn-ea"/>
              </a:rPr>
              <a:t>を繰り返す．</a:t>
            </a:r>
            <a:endParaRPr lang="en-US" altLang="ja-JP" dirty="0" smtClean="0">
              <a:latin typeface="+mn-ea"/>
            </a:endParaRPr>
          </a:p>
          <a:p>
            <a:pPr marL="544068" lvl="1" indent="-342900">
              <a:buFont typeface="+mj-lt"/>
              <a:buAutoNum type="arabicPeriod"/>
            </a:pPr>
            <a:endParaRPr lang="en-US" altLang="ja-JP" dirty="0">
              <a:latin typeface="+mn-ea"/>
            </a:endParaRPr>
          </a:p>
          <a:p>
            <a:pPr lvl="1"/>
            <a:r>
              <a:rPr lang="ja-JP" altLang="en-US" dirty="0" smtClean="0">
                <a:latin typeface="+mn-ea"/>
              </a:rPr>
              <a:t>チャレンジ型変更方式</a:t>
            </a:r>
            <a:endParaRPr lang="en-US" altLang="ja-JP" dirty="0" smtClean="0">
              <a:latin typeface="+mn-ea"/>
            </a:endParaRPr>
          </a:p>
          <a:p>
            <a:pPr marL="544068" lvl="1" indent="-342900">
              <a:buFont typeface="+mj-lt"/>
              <a:buAutoNum type="arabicPeriod"/>
            </a:pPr>
            <a:r>
              <a:rPr lang="ja-JP" altLang="en-US" dirty="0" smtClean="0">
                <a:latin typeface="+mn-ea"/>
              </a:rPr>
              <a:t>地域別正答率</a:t>
            </a:r>
            <a:r>
              <a:rPr lang="en-US" altLang="ja-JP" dirty="0" smtClean="0">
                <a:latin typeface="+mn-ea"/>
              </a:rPr>
              <a:t>(cx</a:t>
            </a:r>
            <a:r>
              <a:rPr lang="en-US" altLang="ja-JP" dirty="0">
                <a:latin typeface="+mn-ea"/>
              </a:rPr>
              <a:t>)</a:t>
            </a:r>
            <a:r>
              <a:rPr lang="ja-JP" altLang="en-US" dirty="0" smtClean="0">
                <a:latin typeface="+mn-ea"/>
              </a:rPr>
              <a:t>が一定以下の地域をリストアップする．</a:t>
            </a:r>
            <a:endParaRPr lang="en-US" altLang="ja-JP" dirty="0" smtClean="0">
              <a:latin typeface="+mn-ea"/>
            </a:endParaRPr>
          </a:p>
          <a:p>
            <a:pPr marL="544068" lvl="1" indent="-342900">
              <a:buFont typeface="+mj-lt"/>
              <a:buAutoNum type="arabicPeriod"/>
            </a:pPr>
            <a:r>
              <a:rPr lang="ja-JP" altLang="en-US" dirty="0" smtClean="0">
                <a:latin typeface="+mn-ea"/>
              </a:rPr>
              <a:t>リストアップされた地域の音声をランダムに学習する．</a:t>
            </a:r>
            <a:endParaRPr lang="en-US" altLang="ja-JP" dirty="0" smtClean="0">
              <a:latin typeface="+mn-ea"/>
            </a:endParaRPr>
          </a:p>
          <a:p>
            <a:pPr marL="544068" lvl="1" indent="-342900">
              <a:buFont typeface="+mj-lt"/>
              <a:buAutoNum type="arabicPeriod"/>
            </a:pPr>
            <a:r>
              <a:rPr lang="ja-JP" altLang="en-US" dirty="0" smtClean="0">
                <a:latin typeface="+mn-ea"/>
              </a:rPr>
              <a:t>正答率</a:t>
            </a:r>
            <a:r>
              <a:rPr lang="en-US" altLang="ja-JP" dirty="0" smtClean="0">
                <a:latin typeface="+mn-ea"/>
              </a:rPr>
              <a:t>(cx</a:t>
            </a:r>
            <a:r>
              <a:rPr lang="en-US" altLang="ja-JP" dirty="0">
                <a:latin typeface="+mn-ea"/>
              </a:rPr>
              <a:t>)</a:t>
            </a:r>
            <a:r>
              <a:rPr lang="ja-JP" altLang="en-US" dirty="0" smtClean="0">
                <a:latin typeface="+mn-ea"/>
              </a:rPr>
              <a:t>が一定以上になった地域は，リストから外していく．</a:t>
            </a:r>
            <a:endParaRPr lang="en-US" altLang="ja-JP" dirty="0" smtClean="0">
              <a:latin typeface="+mn-ea"/>
            </a:endParaRPr>
          </a:p>
          <a:p>
            <a:pPr marL="544068" lvl="1" indent="-342900">
              <a:buFont typeface="+mj-lt"/>
              <a:buAutoNum type="arabicPeriod"/>
            </a:pPr>
            <a:r>
              <a:rPr lang="ja-JP" altLang="en-US" dirty="0" smtClean="0">
                <a:latin typeface="+mn-ea"/>
              </a:rPr>
              <a:t>２</a:t>
            </a:r>
            <a:r>
              <a:rPr lang="ja-JP" altLang="en-US" dirty="0">
                <a:latin typeface="+mn-ea"/>
              </a:rPr>
              <a:t>→</a:t>
            </a:r>
            <a:r>
              <a:rPr lang="ja-JP" altLang="en-US" dirty="0" smtClean="0">
                <a:latin typeface="+mn-ea"/>
              </a:rPr>
              <a:t>３を繰り返す．</a:t>
            </a:r>
            <a:endParaRPr lang="en-US" altLang="ja-JP" dirty="0">
              <a:latin typeface="+mn-ea"/>
            </a:endParaRPr>
          </a:p>
          <a:p>
            <a:pPr marL="544068" lvl="1" indent="-342900">
              <a:buFont typeface="+mj-lt"/>
              <a:buAutoNum type="arabicPeriod"/>
            </a:pPr>
            <a:endParaRPr lang="en-US" altLang="ja-JP" dirty="0" smtClean="0">
              <a:latin typeface="+mn-ea"/>
            </a:endParaRPr>
          </a:p>
          <a:p>
            <a:pPr marL="201168" lvl="1" indent="0">
              <a:buNone/>
            </a:pPr>
            <a:endParaRPr lang="en-US" altLang="ja-JP" dirty="0">
              <a:latin typeface="+mn-ea"/>
            </a:endParaRPr>
          </a:p>
        </p:txBody>
      </p:sp>
      <p:sp>
        <p:nvSpPr>
          <p:cNvPr id="4" name="スライド番号プレースホルダー 3"/>
          <p:cNvSpPr>
            <a:spLocks noGrp="1"/>
          </p:cNvSpPr>
          <p:nvPr>
            <p:ph type="sldNum" sz="quarter" idx="12"/>
          </p:nvPr>
        </p:nvSpPr>
        <p:spPr/>
        <p:txBody>
          <a:bodyPr/>
          <a:lstStyle/>
          <a:p>
            <a:fld id="{302E2781-0BCA-4FB1-8D88-06EFC62D8D49}" type="slidenum">
              <a:rPr lang="ja-JP" altLang="en-US" smtClean="0"/>
              <a:t>22</a:t>
            </a:fld>
            <a:endParaRPr lang="ja-JP" altLang="en-US" dirty="0"/>
          </a:p>
        </p:txBody>
      </p:sp>
    </p:spTree>
    <p:extLst>
      <p:ext uri="{BB962C8B-B14F-4D97-AF65-F5344CB8AC3E}">
        <p14:creationId xmlns:p14="http://schemas.microsoft.com/office/powerpoint/2010/main" val="719400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タイトル 1"/>
          <p:cNvSpPr>
            <a:spLocks noGrp="1"/>
          </p:cNvSpPr>
          <p:nvPr>
            <p:ph type="title"/>
          </p:nvPr>
        </p:nvSpPr>
        <p:spPr>
          <a:xfrm>
            <a:off x="898143" y="981324"/>
            <a:ext cx="6589199" cy="652240"/>
          </a:xfrm>
        </p:spPr>
        <p:txBody>
          <a:bodyPr>
            <a:normAutofit fontScale="90000"/>
          </a:bodyPr>
          <a:lstStyle/>
          <a:p>
            <a:r>
              <a:rPr lang="ja-JP" altLang="en-US" dirty="0" smtClean="0"/>
              <a:t>モデル化①</a:t>
            </a:r>
            <a:endParaRPr kumimoji="1" lang="ja-JP" altLang="en-US" dirty="0"/>
          </a:p>
        </p:txBody>
      </p:sp>
      <p:sp>
        <p:nvSpPr>
          <p:cNvPr id="3" name="コンテンツ プレースホルダー 2"/>
          <p:cNvSpPr>
            <a:spLocks noGrp="1"/>
          </p:cNvSpPr>
          <p:nvPr>
            <p:ph idx="1"/>
          </p:nvPr>
        </p:nvSpPr>
        <p:spPr>
          <a:xfrm>
            <a:off x="1119293" y="1826302"/>
            <a:ext cx="8085139" cy="2575359"/>
          </a:xfrm>
        </p:spPr>
        <p:txBody>
          <a:bodyPr>
            <a:normAutofit/>
          </a:bodyPr>
          <a:lstStyle/>
          <a:p>
            <a:pPr marL="0" indent="0">
              <a:buNone/>
            </a:pPr>
            <a:r>
              <a:rPr lang="ja-JP" altLang="en-US" b="1" dirty="0" smtClean="0"/>
              <a:t>　</a:t>
            </a:r>
            <a:r>
              <a:rPr lang="ja-JP" altLang="en-US" b="1" u="sng" dirty="0" smtClean="0"/>
              <a:t>特徴</a:t>
            </a:r>
            <a:r>
              <a:rPr kumimoji="1" lang="ja-JP" altLang="en-US" b="1" u="sng" dirty="0" smtClean="0"/>
              <a:t>単語分析</a:t>
            </a:r>
            <a:endParaRPr lang="en-US" altLang="ja-JP" b="1" u="sng" dirty="0"/>
          </a:p>
          <a:p>
            <a:pPr marL="0" indent="0">
              <a:buNone/>
            </a:pPr>
            <a:r>
              <a:rPr lang="ja-JP" altLang="en-US" dirty="0" smtClean="0"/>
              <a:t>音声別解答履歴から</a:t>
            </a:r>
            <a:endParaRPr lang="en-US" altLang="ja-JP" dirty="0" smtClean="0"/>
          </a:p>
          <a:p>
            <a:pPr lvl="1"/>
            <a:r>
              <a:rPr lang="ja-JP" altLang="en-US" dirty="0" smtClean="0"/>
              <a:t>①</a:t>
            </a:r>
            <a:r>
              <a:rPr lang="ja-JP" altLang="en-US" sz="1800" dirty="0" smtClean="0"/>
              <a:t>誤答率</a:t>
            </a:r>
            <a:r>
              <a:rPr kumimoji="1" lang="en-US" altLang="ja-JP" sz="1800" dirty="0" smtClean="0"/>
              <a:t>or</a:t>
            </a:r>
            <a:r>
              <a:rPr kumimoji="1" lang="ja-JP" altLang="en-US" sz="1800" dirty="0" smtClean="0"/>
              <a:t>正答率が高い単語（特徴単語）</a:t>
            </a:r>
            <a:r>
              <a:rPr lang="ja-JP" altLang="en-US" sz="1800" dirty="0" smtClean="0"/>
              <a:t>を抽出，分類</a:t>
            </a:r>
            <a:r>
              <a:rPr kumimoji="1" lang="en-US" altLang="ja-JP" sz="1800" dirty="0" smtClean="0"/>
              <a:t>.</a:t>
            </a:r>
          </a:p>
          <a:p>
            <a:pPr lvl="2"/>
            <a:r>
              <a:rPr lang="ja-JP" altLang="en-US" sz="1600" dirty="0"/>
              <a:t>別</a:t>
            </a:r>
            <a:r>
              <a:rPr lang="ja-JP" altLang="en-US" sz="1600" dirty="0" smtClean="0"/>
              <a:t>の音声でも抽出される単語→英語として聞き取りが苦手な単語</a:t>
            </a:r>
            <a:r>
              <a:rPr lang="en-US" altLang="ja-JP" sz="1600" dirty="0" smtClean="0"/>
              <a:t>.</a:t>
            </a:r>
          </a:p>
          <a:p>
            <a:pPr lvl="2"/>
            <a:r>
              <a:rPr kumimoji="1" lang="ja-JP" altLang="en-US" sz="1600" dirty="0" smtClean="0"/>
              <a:t>この音声にのみ</a:t>
            </a:r>
            <a:r>
              <a:rPr lang="ja-JP" altLang="en-US" sz="1600" dirty="0"/>
              <a:t>抽出</a:t>
            </a:r>
            <a:r>
              <a:rPr lang="ja-JP" altLang="en-US" sz="1600" dirty="0" smtClean="0"/>
              <a:t>される単語</a:t>
            </a:r>
            <a:r>
              <a:rPr kumimoji="1" lang="ja-JP" altLang="en-US" sz="1600" dirty="0" smtClean="0"/>
              <a:t>→その地域</a:t>
            </a:r>
            <a:r>
              <a:rPr lang="ja-JP" altLang="en-US" sz="1600" dirty="0" smtClean="0"/>
              <a:t>発音英語の特徴がでる単語</a:t>
            </a:r>
            <a:r>
              <a:rPr lang="en-US" altLang="ja-JP" sz="1600" dirty="0" smtClean="0"/>
              <a:t>.</a:t>
            </a:r>
          </a:p>
          <a:p>
            <a:pPr marL="914400" lvl="2" indent="0">
              <a:buNone/>
            </a:pPr>
            <a:r>
              <a:rPr kumimoji="1" lang="ja-JP" altLang="en-US" sz="1600" dirty="0" smtClean="0"/>
              <a:t>→それぞれに判定し，分類する</a:t>
            </a:r>
            <a:r>
              <a:rPr kumimoji="1" lang="en-US" altLang="ja-JP" sz="1600" dirty="0" smtClean="0"/>
              <a:t>.</a:t>
            </a:r>
          </a:p>
          <a:p>
            <a:pPr marL="914400" lvl="2" indent="0">
              <a:buNone/>
            </a:pPr>
            <a:endParaRPr lang="en-US" altLang="ja-JP" sz="1600" dirty="0"/>
          </a:p>
        </p:txBody>
      </p:sp>
      <p:sp>
        <p:nvSpPr>
          <p:cNvPr id="4" name="スライド番号プレースホルダー 3"/>
          <p:cNvSpPr>
            <a:spLocks noGrp="1"/>
          </p:cNvSpPr>
          <p:nvPr>
            <p:ph type="sldNum" sz="quarter" idx="12"/>
          </p:nvPr>
        </p:nvSpPr>
        <p:spPr>
          <a:xfrm>
            <a:off x="7694644" y="6438074"/>
            <a:ext cx="984019" cy="365125"/>
          </a:xfrm>
        </p:spPr>
        <p:txBody>
          <a:bodyPr/>
          <a:lstStyle/>
          <a:p>
            <a:fld id="{0F11959D-233D-41D8-955E-4D47C3F3CBF7}" type="slidenum">
              <a:rPr lang="ja-JP" altLang="en-US" smtClean="0"/>
              <a:t>23</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490" y="5039016"/>
            <a:ext cx="850876" cy="850876"/>
          </a:xfrm>
          <a:prstGeom prst="rect">
            <a:avLst/>
          </a:prstGeom>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784" y="4112447"/>
            <a:ext cx="858582" cy="858582"/>
          </a:xfrm>
          <a:prstGeom prst="rect">
            <a:avLst/>
          </a:prstGeom>
        </p:spPr>
      </p:pic>
      <p:sp>
        <p:nvSpPr>
          <p:cNvPr id="9" name="直方体 8"/>
          <p:cNvSpPr/>
          <p:nvPr/>
        </p:nvSpPr>
        <p:spPr>
          <a:xfrm>
            <a:off x="2347067" y="4623784"/>
            <a:ext cx="1466317" cy="851516"/>
          </a:xfrm>
          <a:prstGeom prst="cub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2265579" y="4976101"/>
            <a:ext cx="1629295" cy="338554"/>
          </a:xfrm>
          <a:prstGeom prst="rect">
            <a:avLst/>
          </a:prstGeom>
          <a:noFill/>
        </p:spPr>
        <p:txBody>
          <a:bodyPr wrap="square" rtlCol="0">
            <a:spAutoFit/>
          </a:bodyPr>
          <a:lstStyle/>
          <a:p>
            <a:r>
              <a:rPr kumimoji="1" lang="ja-JP" altLang="en-US" sz="1600" dirty="0" smtClean="0"/>
              <a:t>提案システム</a:t>
            </a:r>
            <a:endParaRPr kumimoji="1" lang="ja-JP" altLang="en-US" sz="1600" dirty="0"/>
          </a:p>
        </p:txBody>
      </p:sp>
      <p:sp>
        <p:nvSpPr>
          <p:cNvPr id="11" name="右矢印 10"/>
          <p:cNvSpPr/>
          <p:nvPr/>
        </p:nvSpPr>
        <p:spPr>
          <a:xfrm>
            <a:off x="4048415" y="4836021"/>
            <a:ext cx="739674" cy="3093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3626913" y="5530855"/>
            <a:ext cx="1700858" cy="338554"/>
          </a:xfrm>
          <a:prstGeom prst="rect">
            <a:avLst/>
          </a:prstGeom>
          <a:noFill/>
        </p:spPr>
        <p:txBody>
          <a:bodyPr wrap="square" rtlCol="0">
            <a:spAutoFit/>
          </a:bodyPr>
          <a:lstStyle/>
          <a:p>
            <a:r>
              <a:rPr kumimoji="1" lang="ja-JP" altLang="en-US" sz="1600" dirty="0" smtClean="0"/>
              <a:t>特徴単語を抽出</a:t>
            </a:r>
            <a:endParaRPr kumimoji="1" lang="ja-JP" altLang="en-US" sz="1600" dirty="0"/>
          </a:p>
        </p:txBody>
      </p:sp>
      <p:sp>
        <p:nvSpPr>
          <p:cNvPr id="14" name="楕円 13"/>
          <p:cNvSpPr/>
          <p:nvPr/>
        </p:nvSpPr>
        <p:spPr>
          <a:xfrm>
            <a:off x="4884890" y="4546809"/>
            <a:ext cx="1344096" cy="85923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4940342" y="4834084"/>
            <a:ext cx="1288644" cy="369332"/>
          </a:xfrm>
          <a:prstGeom prst="rect">
            <a:avLst/>
          </a:prstGeom>
          <a:noFill/>
        </p:spPr>
        <p:txBody>
          <a:bodyPr wrap="square" rtlCol="0">
            <a:spAutoFit/>
          </a:bodyPr>
          <a:lstStyle/>
          <a:p>
            <a:r>
              <a:rPr lang="ja-JP" altLang="en-US" dirty="0" smtClean="0"/>
              <a:t>特徴</a:t>
            </a:r>
            <a:r>
              <a:rPr lang="ja-JP" altLang="en-US" dirty="0"/>
              <a:t>単語</a:t>
            </a:r>
            <a:endParaRPr kumimoji="1" lang="ja-JP" altLang="en-US" dirty="0"/>
          </a:p>
        </p:txBody>
      </p:sp>
      <p:sp>
        <p:nvSpPr>
          <p:cNvPr id="16" name="三方向矢印 15"/>
          <p:cNvSpPr/>
          <p:nvPr/>
        </p:nvSpPr>
        <p:spPr>
          <a:xfrm rot="16200000">
            <a:off x="6714752" y="4279736"/>
            <a:ext cx="838855" cy="1324948"/>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右矢印 16"/>
          <p:cNvSpPr/>
          <p:nvPr/>
        </p:nvSpPr>
        <p:spPr>
          <a:xfrm>
            <a:off x="1636365" y="4942211"/>
            <a:ext cx="601487" cy="261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1581757" y="5306023"/>
            <a:ext cx="710702" cy="338554"/>
          </a:xfrm>
          <a:prstGeom prst="rect">
            <a:avLst/>
          </a:prstGeom>
          <a:noFill/>
        </p:spPr>
        <p:txBody>
          <a:bodyPr wrap="square" rtlCol="0">
            <a:spAutoFit/>
          </a:bodyPr>
          <a:lstStyle/>
          <a:p>
            <a:r>
              <a:rPr lang="ja-JP" altLang="en-US" sz="1600" dirty="0"/>
              <a:t>解</a:t>
            </a:r>
            <a:r>
              <a:rPr lang="ja-JP" altLang="en-US" sz="1600" dirty="0" smtClean="0"/>
              <a:t>答</a:t>
            </a:r>
            <a:endParaRPr kumimoji="1" lang="ja-JP" altLang="en-US" sz="1600" dirty="0"/>
          </a:p>
        </p:txBody>
      </p:sp>
      <p:sp>
        <p:nvSpPr>
          <p:cNvPr id="19" name="楕円 18"/>
          <p:cNvSpPr/>
          <p:nvPr/>
        </p:nvSpPr>
        <p:spPr>
          <a:xfrm>
            <a:off x="6950038" y="3527508"/>
            <a:ext cx="1652947" cy="8592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p:cNvSpPr/>
          <p:nvPr/>
        </p:nvSpPr>
        <p:spPr>
          <a:xfrm>
            <a:off x="6848234" y="5710541"/>
            <a:ext cx="1639798" cy="4947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a:t>
            </a:r>
            <a:endParaRPr kumimoji="1" lang="ja-JP" altLang="en-US" dirty="0"/>
          </a:p>
        </p:txBody>
      </p:sp>
      <p:sp>
        <p:nvSpPr>
          <p:cNvPr id="21" name="テキスト ボックス 20"/>
          <p:cNvSpPr txBox="1"/>
          <p:nvPr/>
        </p:nvSpPr>
        <p:spPr>
          <a:xfrm>
            <a:off x="6399277" y="5295177"/>
            <a:ext cx="710702" cy="338554"/>
          </a:xfrm>
          <a:prstGeom prst="rect">
            <a:avLst/>
          </a:prstGeom>
          <a:noFill/>
        </p:spPr>
        <p:txBody>
          <a:bodyPr wrap="square" rtlCol="0">
            <a:spAutoFit/>
          </a:bodyPr>
          <a:lstStyle/>
          <a:p>
            <a:r>
              <a:rPr lang="ja-JP" altLang="en-US" sz="1600" dirty="0"/>
              <a:t>分類</a:t>
            </a:r>
            <a:endParaRPr kumimoji="1" lang="ja-JP" altLang="en-US" sz="1600" dirty="0"/>
          </a:p>
        </p:txBody>
      </p:sp>
      <p:sp>
        <p:nvSpPr>
          <p:cNvPr id="22" name="テキスト ボックス 21"/>
          <p:cNvSpPr txBox="1"/>
          <p:nvPr/>
        </p:nvSpPr>
        <p:spPr>
          <a:xfrm>
            <a:off x="7269501" y="3684104"/>
            <a:ext cx="1014019" cy="584775"/>
          </a:xfrm>
          <a:prstGeom prst="rect">
            <a:avLst/>
          </a:prstGeom>
          <a:noFill/>
        </p:spPr>
        <p:txBody>
          <a:bodyPr wrap="square" rtlCol="0">
            <a:spAutoFit/>
          </a:bodyPr>
          <a:lstStyle/>
          <a:p>
            <a:r>
              <a:rPr kumimoji="1" lang="ja-JP" altLang="en-US" sz="1600" dirty="0" smtClean="0"/>
              <a:t>聞き取り苦手単語</a:t>
            </a:r>
            <a:endParaRPr kumimoji="1" lang="ja-JP" altLang="en-US" sz="1600" dirty="0"/>
          </a:p>
        </p:txBody>
      </p:sp>
      <p:sp>
        <p:nvSpPr>
          <p:cNvPr id="23" name="テキスト ボックス 22"/>
          <p:cNvSpPr txBox="1"/>
          <p:nvPr/>
        </p:nvSpPr>
        <p:spPr>
          <a:xfrm>
            <a:off x="6847713" y="5794489"/>
            <a:ext cx="1609448" cy="338554"/>
          </a:xfrm>
          <a:prstGeom prst="rect">
            <a:avLst/>
          </a:prstGeom>
          <a:noFill/>
        </p:spPr>
        <p:txBody>
          <a:bodyPr wrap="square" rtlCol="0">
            <a:spAutoFit/>
          </a:bodyPr>
          <a:lstStyle/>
          <a:p>
            <a:r>
              <a:rPr lang="ja-JP" altLang="en-US" sz="1600" dirty="0" smtClean="0"/>
              <a:t>音声</a:t>
            </a:r>
            <a:r>
              <a:rPr lang="ja-JP" altLang="en-US" sz="1600" dirty="0"/>
              <a:t>別</a:t>
            </a:r>
            <a:r>
              <a:rPr lang="ja-JP" altLang="en-US" sz="1600" dirty="0" smtClean="0"/>
              <a:t>特徴単語</a:t>
            </a:r>
            <a:endParaRPr kumimoji="1" lang="ja-JP" altLang="en-US" sz="1600" dirty="0"/>
          </a:p>
        </p:txBody>
      </p:sp>
    </p:spTree>
    <p:extLst>
      <p:ext uri="{BB962C8B-B14F-4D97-AF65-F5344CB8AC3E}">
        <p14:creationId xmlns:p14="http://schemas.microsoft.com/office/powerpoint/2010/main" val="669394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42663" y="924511"/>
            <a:ext cx="6589199" cy="716175"/>
          </a:xfrm>
        </p:spPr>
        <p:txBody>
          <a:bodyPr>
            <a:normAutofit/>
          </a:bodyPr>
          <a:lstStyle/>
          <a:p>
            <a:r>
              <a:rPr kumimoji="1" lang="ja-JP" altLang="en-US" sz="4400" dirty="0" smtClean="0"/>
              <a:t>モデル化②</a:t>
            </a:r>
            <a:endParaRPr kumimoji="1" lang="ja-JP" altLang="en-US" sz="4400" dirty="0"/>
          </a:p>
        </p:txBody>
      </p:sp>
      <p:sp>
        <p:nvSpPr>
          <p:cNvPr id="3" name="コンテンツ プレースホルダー 2"/>
          <p:cNvSpPr>
            <a:spLocks noGrp="1"/>
          </p:cNvSpPr>
          <p:nvPr>
            <p:ph idx="1"/>
          </p:nvPr>
        </p:nvSpPr>
        <p:spPr>
          <a:xfrm>
            <a:off x="1122438" y="1931637"/>
            <a:ext cx="6927250" cy="1591249"/>
          </a:xfrm>
        </p:spPr>
        <p:txBody>
          <a:bodyPr/>
          <a:lstStyle/>
          <a:p>
            <a:pPr marL="0" indent="0">
              <a:buNone/>
            </a:pPr>
            <a:r>
              <a:rPr kumimoji="1" lang="ja-JP" altLang="en-US" b="1" u="sng" dirty="0" smtClean="0"/>
              <a:t>特徴単語分析</a:t>
            </a:r>
            <a:endParaRPr kumimoji="1" lang="en-US" altLang="ja-JP" b="1" u="sng" dirty="0" smtClean="0"/>
          </a:p>
          <a:p>
            <a:pPr lvl="1"/>
            <a:r>
              <a:rPr lang="ja-JP" altLang="en-US" sz="1800" dirty="0" smtClean="0"/>
              <a:t>②　①</a:t>
            </a:r>
            <a:r>
              <a:rPr lang="ja-JP" altLang="en-US" sz="1800" dirty="0"/>
              <a:t>で分類</a:t>
            </a:r>
            <a:r>
              <a:rPr lang="ja-JP" altLang="en-US" sz="1800" dirty="0" smtClean="0"/>
              <a:t>した音声別特徴</a:t>
            </a:r>
            <a:r>
              <a:rPr lang="ja-JP" altLang="en-US" sz="1800" dirty="0"/>
              <a:t>単語同士に特徴が無いか分析</a:t>
            </a:r>
            <a:r>
              <a:rPr lang="en-US" altLang="ja-JP" sz="1800" dirty="0"/>
              <a:t>.</a:t>
            </a:r>
          </a:p>
          <a:p>
            <a:pPr lvl="2"/>
            <a:r>
              <a:rPr lang="ja-JP" altLang="en-US" sz="1600" dirty="0"/>
              <a:t>単語同士の共通点の有無→あればそれが特徴</a:t>
            </a:r>
            <a:r>
              <a:rPr lang="en-US" altLang="ja-JP" sz="1600" dirty="0"/>
              <a:t>.</a:t>
            </a:r>
          </a:p>
          <a:p>
            <a:pPr marL="914400" lvl="2" indent="0">
              <a:buNone/>
            </a:pPr>
            <a:r>
              <a:rPr lang="ja-JP" altLang="en-US" sz="1600" dirty="0"/>
              <a:t>→特徴を抽出していく</a:t>
            </a:r>
            <a:r>
              <a:rPr lang="en-US" altLang="ja-JP" sz="1600" dirty="0" smtClean="0"/>
              <a:t>.</a:t>
            </a:r>
            <a:endParaRPr lang="en-US" altLang="ja-JP" sz="1600" dirty="0"/>
          </a:p>
        </p:txBody>
      </p:sp>
      <p:sp>
        <p:nvSpPr>
          <p:cNvPr id="4" name="スライド番号プレースホルダー 3"/>
          <p:cNvSpPr>
            <a:spLocks noGrp="1"/>
          </p:cNvSpPr>
          <p:nvPr>
            <p:ph type="sldNum" sz="quarter" idx="12"/>
          </p:nvPr>
        </p:nvSpPr>
        <p:spPr/>
        <p:txBody>
          <a:bodyPr/>
          <a:lstStyle/>
          <a:p>
            <a:fld id="{8CDCB459-7057-4A33-9D4B-53BEBC8C0A5B}" type="slidenum">
              <a:rPr lang="ja-JP" altLang="en-US" smtClean="0"/>
              <a:t>24</a:t>
            </a:fld>
            <a:endParaRPr lang="ja-JP" altLang="en-US" dirty="0"/>
          </a:p>
        </p:txBody>
      </p:sp>
      <p:sp>
        <p:nvSpPr>
          <p:cNvPr id="5" name="楕円 4"/>
          <p:cNvSpPr/>
          <p:nvPr/>
        </p:nvSpPr>
        <p:spPr>
          <a:xfrm>
            <a:off x="3775829" y="3674701"/>
            <a:ext cx="1669244" cy="6168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3775829" y="3871767"/>
            <a:ext cx="1609448" cy="338554"/>
          </a:xfrm>
          <a:prstGeom prst="rect">
            <a:avLst/>
          </a:prstGeom>
          <a:noFill/>
        </p:spPr>
        <p:txBody>
          <a:bodyPr wrap="square" rtlCol="0">
            <a:spAutoFit/>
          </a:bodyPr>
          <a:lstStyle/>
          <a:p>
            <a:r>
              <a:rPr lang="ja-JP" altLang="en-US" sz="1600" dirty="0" smtClean="0"/>
              <a:t>音声別特徴単語</a:t>
            </a:r>
            <a:endParaRPr kumimoji="1" lang="ja-JP" altLang="en-US" sz="1600" dirty="0"/>
          </a:p>
        </p:txBody>
      </p:sp>
      <p:sp>
        <p:nvSpPr>
          <p:cNvPr id="8" name="楕円 7"/>
          <p:cNvSpPr/>
          <p:nvPr/>
        </p:nvSpPr>
        <p:spPr>
          <a:xfrm>
            <a:off x="6249645" y="3673688"/>
            <a:ext cx="1669244" cy="6390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6249645" y="3852806"/>
            <a:ext cx="1609448" cy="338554"/>
          </a:xfrm>
          <a:prstGeom prst="rect">
            <a:avLst/>
          </a:prstGeom>
          <a:noFill/>
        </p:spPr>
        <p:txBody>
          <a:bodyPr wrap="square" rtlCol="0">
            <a:spAutoFit/>
          </a:bodyPr>
          <a:lstStyle/>
          <a:p>
            <a:r>
              <a:rPr lang="ja-JP" altLang="en-US" sz="1600" dirty="0" smtClean="0"/>
              <a:t>音声別特徴単語</a:t>
            </a:r>
            <a:endParaRPr kumimoji="1" lang="ja-JP" altLang="en-US" sz="1600" dirty="0"/>
          </a:p>
        </p:txBody>
      </p:sp>
      <p:sp>
        <p:nvSpPr>
          <p:cNvPr id="10" name="楕円 9"/>
          <p:cNvSpPr/>
          <p:nvPr/>
        </p:nvSpPr>
        <p:spPr>
          <a:xfrm>
            <a:off x="1122438" y="3654612"/>
            <a:ext cx="1669244" cy="6162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1152336" y="3813837"/>
            <a:ext cx="1639346" cy="338554"/>
          </a:xfrm>
          <a:prstGeom prst="rect">
            <a:avLst/>
          </a:prstGeom>
          <a:noFill/>
        </p:spPr>
        <p:txBody>
          <a:bodyPr wrap="square" rtlCol="0">
            <a:spAutoFit/>
          </a:bodyPr>
          <a:lstStyle/>
          <a:p>
            <a:r>
              <a:rPr lang="ja-JP" altLang="en-US" sz="1600" dirty="0" smtClean="0"/>
              <a:t>音声別特徴単語</a:t>
            </a:r>
            <a:endParaRPr kumimoji="1" lang="ja-JP" altLang="en-US" sz="1600" dirty="0"/>
          </a:p>
        </p:txBody>
      </p:sp>
      <p:sp>
        <p:nvSpPr>
          <p:cNvPr id="12" name="左右矢印 11"/>
          <p:cNvSpPr/>
          <p:nvPr/>
        </p:nvSpPr>
        <p:spPr>
          <a:xfrm>
            <a:off x="3000307" y="3953897"/>
            <a:ext cx="566897" cy="17800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左右矢印 12"/>
          <p:cNvSpPr/>
          <p:nvPr/>
        </p:nvSpPr>
        <p:spPr>
          <a:xfrm>
            <a:off x="5593054" y="3965982"/>
            <a:ext cx="566897" cy="16757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2378330" y="5172324"/>
            <a:ext cx="5146877" cy="584775"/>
          </a:xfrm>
          <a:prstGeom prst="rect">
            <a:avLst/>
          </a:prstGeom>
          <a:noFill/>
        </p:spPr>
        <p:txBody>
          <a:bodyPr wrap="square" rtlCol="0">
            <a:spAutoFit/>
          </a:bodyPr>
          <a:lstStyle/>
          <a:p>
            <a:r>
              <a:rPr kumimoji="1" lang="ja-JP" altLang="en-US" sz="1600" dirty="0" smtClean="0"/>
              <a:t>特徴単語同士の共通点をさらに抽出</a:t>
            </a:r>
            <a:endParaRPr kumimoji="1" lang="en-US" altLang="ja-JP" sz="1600" dirty="0" smtClean="0"/>
          </a:p>
          <a:p>
            <a:r>
              <a:rPr kumimoji="1" lang="en-US" altLang="ja-JP" sz="1600" dirty="0" smtClean="0"/>
              <a:t>Ex)</a:t>
            </a:r>
            <a:r>
              <a:rPr kumimoji="1" lang="ja-JP" altLang="en-US" sz="1600" dirty="0" smtClean="0"/>
              <a:t>文字数，同じ文字，アクセント，リンキング・・・</a:t>
            </a:r>
            <a:endParaRPr kumimoji="1" lang="ja-JP" altLang="en-US" sz="1600" dirty="0"/>
          </a:p>
        </p:txBody>
      </p:sp>
      <p:sp>
        <p:nvSpPr>
          <p:cNvPr id="16" name="下矢印 15"/>
          <p:cNvSpPr/>
          <p:nvPr/>
        </p:nvSpPr>
        <p:spPr>
          <a:xfrm>
            <a:off x="3887700" y="4499898"/>
            <a:ext cx="1222866" cy="54070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52607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81545" y="904689"/>
            <a:ext cx="5417127" cy="704886"/>
          </a:xfrm>
        </p:spPr>
        <p:txBody>
          <a:bodyPr>
            <a:normAutofit fontScale="90000"/>
          </a:bodyPr>
          <a:lstStyle/>
          <a:p>
            <a:r>
              <a:rPr lang="ja-JP" altLang="en-US" dirty="0" smtClean="0"/>
              <a:t>穴埋め問題生成機能</a:t>
            </a:r>
            <a:endParaRPr kumimoji="1" lang="ja-JP" altLang="en-US" dirty="0"/>
          </a:p>
        </p:txBody>
      </p:sp>
      <p:sp>
        <p:nvSpPr>
          <p:cNvPr id="3" name="コンテンツ プレースホルダー 2"/>
          <p:cNvSpPr>
            <a:spLocks noGrp="1"/>
          </p:cNvSpPr>
          <p:nvPr>
            <p:ph idx="1"/>
          </p:nvPr>
        </p:nvSpPr>
        <p:spPr>
          <a:xfrm>
            <a:off x="1200028" y="1817613"/>
            <a:ext cx="6818336" cy="1806762"/>
          </a:xfrm>
        </p:spPr>
        <p:txBody>
          <a:bodyPr>
            <a:normAutofit/>
          </a:bodyPr>
          <a:lstStyle/>
          <a:p>
            <a:r>
              <a:rPr lang="ja-JP" altLang="en-US" dirty="0" smtClean="0"/>
              <a:t>問題はディクテーション型式の空欄補助</a:t>
            </a:r>
            <a:r>
              <a:rPr lang="en-US" altLang="ja-JP" dirty="0" smtClean="0"/>
              <a:t>(</a:t>
            </a:r>
            <a:r>
              <a:rPr lang="ja-JP" altLang="en-US" dirty="0" smtClean="0"/>
              <a:t>穴埋め問題</a:t>
            </a:r>
            <a:r>
              <a:rPr lang="en-US" altLang="ja-JP" dirty="0" smtClean="0"/>
              <a:t>).</a:t>
            </a:r>
          </a:p>
          <a:p>
            <a:endParaRPr lang="en-US" altLang="ja-JP" u="sng" dirty="0" smtClean="0"/>
          </a:p>
          <a:p>
            <a:r>
              <a:rPr lang="ja-JP" altLang="en-US" dirty="0" smtClean="0"/>
              <a:t>問題に難易度を設定し，難易度ごとに以下の表のように問題を変化</a:t>
            </a:r>
            <a:r>
              <a:rPr lang="en-US" altLang="ja-JP" dirty="0" smtClean="0"/>
              <a:t>.</a:t>
            </a:r>
          </a:p>
          <a:p>
            <a:pPr lvl="1"/>
            <a:endParaRPr lang="en-US" altLang="ja-JP" u="sng" dirty="0" smtClean="0"/>
          </a:p>
        </p:txBody>
      </p:sp>
      <p:sp>
        <p:nvSpPr>
          <p:cNvPr id="4" name="スライド番号プレースホルダー 3"/>
          <p:cNvSpPr>
            <a:spLocks noGrp="1"/>
          </p:cNvSpPr>
          <p:nvPr>
            <p:ph type="sldNum" sz="quarter" idx="12"/>
          </p:nvPr>
        </p:nvSpPr>
        <p:spPr>
          <a:xfrm>
            <a:off x="7929217" y="6492875"/>
            <a:ext cx="695238" cy="365125"/>
          </a:xfrm>
        </p:spPr>
        <p:txBody>
          <a:bodyPr/>
          <a:lstStyle/>
          <a:p>
            <a:fld id="{9D037E68-6B2D-4743-A682-FD0B79350DFC}" type="slidenum">
              <a:rPr lang="ja-JP" altLang="en-US" smtClean="0"/>
              <a:t>25</a:t>
            </a:fld>
            <a:endParaRPr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2549918772"/>
              </p:ext>
            </p:extLst>
          </p:nvPr>
        </p:nvGraphicFramePr>
        <p:xfrm>
          <a:off x="1132748" y="3416556"/>
          <a:ext cx="7491707" cy="2852625"/>
        </p:xfrm>
        <a:graphic>
          <a:graphicData uri="http://schemas.openxmlformats.org/drawingml/2006/table">
            <a:tbl>
              <a:tblPr>
                <a:tableStyleId>{5C22544A-7EE6-4342-B048-85BDC9FD1C3A}</a:tableStyleId>
              </a:tblPr>
              <a:tblGrid>
                <a:gridCol w="1944755">
                  <a:extLst>
                    <a:ext uri="{9D8B030D-6E8A-4147-A177-3AD203B41FA5}">
                      <a16:colId xmlns:a16="http://schemas.microsoft.com/office/drawing/2014/main" val="1086582118"/>
                    </a:ext>
                  </a:extLst>
                </a:gridCol>
                <a:gridCol w="1925963">
                  <a:extLst>
                    <a:ext uri="{9D8B030D-6E8A-4147-A177-3AD203B41FA5}">
                      <a16:colId xmlns:a16="http://schemas.microsoft.com/office/drawing/2014/main" val="3190075939"/>
                    </a:ext>
                  </a:extLst>
                </a:gridCol>
                <a:gridCol w="1897898">
                  <a:extLst>
                    <a:ext uri="{9D8B030D-6E8A-4147-A177-3AD203B41FA5}">
                      <a16:colId xmlns:a16="http://schemas.microsoft.com/office/drawing/2014/main" val="3147650359"/>
                    </a:ext>
                  </a:extLst>
                </a:gridCol>
                <a:gridCol w="1723091">
                  <a:extLst>
                    <a:ext uri="{9D8B030D-6E8A-4147-A177-3AD203B41FA5}">
                      <a16:colId xmlns:a16="http://schemas.microsoft.com/office/drawing/2014/main" val="3326773636"/>
                    </a:ext>
                  </a:extLst>
                </a:gridCol>
              </a:tblGrid>
              <a:tr h="584798">
                <a:tc>
                  <a:txBody>
                    <a:bodyPr/>
                    <a:lstStyle/>
                    <a:p>
                      <a:pPr algn="ctr" fontAlgn="ctr"/>
                      <a:r>
                        <a:rPr lang="ja-JP" altLang="en-US" sz="1800" u="none" strike="noStrike" dirty="0">
                          <a:effectLst/>
                        </a:rPr>
                        <a:t>難易度＼変更点</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ctr"/>
                      <a:r>
                        <a:rPr lang="ja-JP" altLang="en-US" sz="1800" u="none" strike="noStrike" dirty="0">
                          <a:effectLst/>
                        </a:rPr>
                        <a:t>空欄個数</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ctr"/>
                      <a:r>
                        <a:rPr lang="ja-JP" altLang="en-US" sz="1800" u="none" strike="noStrike" dirty="0">
                          <a:effectLst/>
                        </a:rPr>
                        <a:t>音声スピード</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ctr"/>
                      <a:r>
                        <a:rPr lang="ja-JP" altLang="en-US" sz="1800" u="none" strike="noStrike" dirty="0" smtClean="0">
                          <a:effectLst/>
                        </a:rPr>
                        <a:t>問題の種類</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852570450"/>
                  </a:ext>
                </a:extLst>
              </a:tr>
              <a:tr h="594522">
                <a:tc>
                  <a:txBody>
                    <a:bodyPr/>
                    <a:lstStyle/>
                    <a:p>
                      <a:pPr algn="ctr" fontAlgn="ctr"/>
                      <a:r>
                        <a:rPr lang="ja-JP" altLang="en-US" sz="1800" u="none" strike="noStrike" dirty="0">
                          <a:effectLst/>
                        </a:rPr>
                        <a:t>初級</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ctr"/>
                      <a:r>
                        <a:rPr lang="en-US" altLang="ja-JP" sz="1800" u="none" strike="noStrike" dirty="0">
                          <a:effectLst/>
                        </a:rPr>
                        <a:t>5~10</a:t>
                      </a:r>
                      <a:r>
                        <a:rPr lang="ja-JP" altLang="en-US" sz="1800" u="none" strike="noStrike" dirty="0">
                          <a:effectLst/>
                        </a:rPr>
                        <a:t>個</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800" u="none" strike="noStrike" dirty="0">
                          <a:effectLst/>
                        </a:rPr>
                        <a:t>ゆっくり</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800" u="none" strike="noStrike" dirty="0">
                          <a:effectLst/>
                        </a:rPr>
                        <a:t>短文</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66845597"/>
                  </a:ext>
                </a:extLst>
              </a:tr>
              <a:tr h="594522">
                <a:tc>
                  <a:txBody>
                    <a:bodyPr/>
                    <a:lstStyle/>
                    <a:p>
                      <a:pPr algn="ctr" fontAlgn="ctr"/>
                      <a:r>
                        <a:rPr lang="ja-JP" altLang="en-US" sz="1800" u="none" strike="noStrike" dirty="0">
                          <a:effectLst/>
                        </a:rPr>
                        <a:t>中級</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ctr"/>
                      <a:r>
                        <a:rPr lang="en-US" altLang="ja-JP" sz="1800" u="none" strike="noStrike" dirty="0">
                          <a:effectLst/>
                        </a:rPr>
                        <a:t>10~15</a:t>
                      </a:r>
                      <a:r>
                        <a:rPr lang="ja-JP" altLang="en-US" sz="1800" u="none" strike="noStrike" dirty="0">
                          <a:effectLst/>
                        </a:rPr>
                        <a:t>個</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800" u="none" strike="noStrike" dirty="0">
                          <a:effectLst/>
                        </a:rPr>
                        <a:t>普通</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800" u="none" strike="noStrike" dirty="0">
                          <a:effectLst/>
                        </a:rPr>
                        <a:t>短い会話</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0206276"/>
                  </a:ext>
                </a:extLst>
              </a:tr>
              <a:tr h="1078783">
                <a:tc>
                  <a:txBody>
                    <a:bodyPr/>
                    <a:lstStyle/>
                    <a:p>
                      <a:pPr algn="ctr" fontAlgn="ctr"/>
                      <a:r>
                        <a:rPr lang="ja-JP" altLang="en-US" sz="1800" u="none" strike="noStrike" dirty="0">
                          <a:effectLst/>
                        </a:rPr>
                        <a:t>上級</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ctr"/>
                      <a:r>
                        <a:rPr lang="en-US" altLang="ja-JP" sz="1800" u="none" strike="noStrike" dirty="0">
                          <a:effectLst/>
                        </a:rPr>
                        <a:t>15~20</a:t>
                      </a:r>
                      <a:r>
                        <a:rPr lang="ja-JP" altLang="en-US" sz="1800" u="none" strike="noStrike" dirty="0">
                          <a:effectLst/>
                        </a:rPr>
                        <a:t>個</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800" u="none" strike="noStrike" dirty="0">
                          <a:effectLst/>
                        </a:rPr>
                        <a:t>速い</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800" u="none" strike="noStrike" dirty="0">
                          <a:effectLst/>
                        </a:rPr>
                        <a:t>長文</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81952787"/>
                  </a:ext>
                </a:extLst>
              </a:tr>
            </a:tbl>
          </a:graphicData>
        </a:graphic>
      </p:graphicFrame>
    </p:spTree>
    <p:extLst>
      <p:ext uri="{BB962C8B-B14F-4D97-AF65-F5344CB8AC3E}">
        <p14:creationId xmlns:p14="http://schemas.microsoft.com/office/powerpoint/2010/main" val="1820763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19841" y="830119"/>
            <a:ext cx="7943851" cy="701998"/>
          </a:xfrm>
        </p:spPr>
        <p:txBody>
          <a:bodyPr>
            <a:normAutofit/>
          </a:bodyPr>
          <a:lstStyle/>
          <a:p>
            <a:r>
              <a:rPr lang="ja-JP" altLang="en-US" sz="4400" dirty="0" smtClean="0"/>
              <a:t>提案システム概要図</a:t>
            </a:r>
            <a:r>
              <a:rPr lang="ja-JP" altLang="en-US" sz="4000" dirty="0" smtClean="0"/>
              <a:t>　</a:t>
            </a:r>
            <a:endParaRPr kumimoji="1" lang="ja-JP" altLang="en-US" sz="4000" dirty="0"/>
          </a:p>
        </p:txBody>
      </p:sp>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3710" y="1464955"/>
            <a:ext cx="694715" cy="694715"/>
          </a:xfrm>
        </p:spPr>
      </p:pic>
      <p:sp>
        <p:nvSpPr>
          <p:cNvPr id="3" name="スライド番号プレースホルダー 2"/>
          <p:cNvSpPr>
            <a:spLocks noGrp="1"/>
          </p:cNvSpPr>
          <p:nvPr>
            <p:ph type="sldNum" sz="quarter" idx="12"/>
          </p:nvPr>
        </p:nvSpPr>
        <p:spPr>
          <a:xfrm>
            <a:off x="8014549" y="6492875"/>
            <a:ext cx="695238" cy="365125"/>
          </a:xfrm>
        </p:spPr>
        <p:txBody>
          <a:bodyPr/>
          <a:lstStyle/>
          <a:p>
            <a:fld id="{0EA5BA5C-CDE7-497D-9261-6A40424EDE0C}" type="slidenum">
              <a:rPr kumimoji="1" lang="ja-JP" altLang="en-US" smtClean="0"/>
              <a:t>26</a:t>
            </a:fld>
            <a:endParaRPr kumimoji="1" lang="ja-JP" altLang="en-US" dirty="0"/>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862" y="1436959"/>
            <a:ext cx="725203" cy="725203"/>
          </a:xfrm>
          <a:prstGeom prst="rect">
            <a:avLst/>
          </a:prstGeom>
        </p:spPr>
      </p:pic>
      <p:sp>
        <p:nvSpPr>
          <p:cNvPr id="6" name="円柱 5"/>
          <p:cNvSpPr/>
          <p:nvPr/>
        </p:nvSpPr>
        <p:spPr>
          <a:xfrm>
            <a:off x="6945140" y="1076087"/>
            <a:ext cx="973560" cy="1015459"/>
          </a:xfrm>
          <a:prstGeom prst="can">
            <a:avLst>
              <a:gd name="adj" fmla="val 27998"/>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7" name="テキスト ボックス 6"/>
          <p:cNvSpPr txBox="1"/>
          <p:nvPr/>
        </p:nvSpPr>
        <p:spPr>
          <a:xfrm>
            <a:off x="6967815" y="1531846"/>
            <a:ext cx="912682" cy="338554"/>
          </a:xfrm>
          <a:prstGeom prst="rect">
            <a:avLst/>
          </a:prstGeom>
          <a:noFill/>
        </p:spPr>
        <p:txBody>
          <a:bodyPr wrap="square" rtlCol="0">
            <a:spAutoFit/>
          </a:bodyPr>
          <a:lstStyle/>
          <a:p>
            <a:r>
              <a:rPr lang="ja-JP" altLang="en-US" sz="1600" dirty="0" smtClean="0">
                <a:solidFill>
                  <a:schemeClr val="bg1"/>
                </a:solidFill>
              </a:rPr>
              <a:t>英文</a:t>
            </a:r>
            <a:r>
              <a:rPr lang="en-US" altLang="ja-JP" sz="1600" dirty="0" smtClean="0">
                <a:solidFill>
                  <a:schemeClr val="bg1"/>
                </a:solidFill>
              </a:rPr>
              <a:t>DB</a:t>
            </a:r>
            <a:endParaRPr lang="ja-JP" altLang="en-US" sz="1600" dirty="0">
              <a:solidFill>
                <a:schemeClr val="bg1"/>
              </a:solidFill>
            </a:endParaRPr>
          </a:p>
        </p:txBody>
      </p:sp>
      <p:sp>
        <p:nvSpPr>
          <p:cNvPr id="8" name="直方体 7"/>
          <p:cNvSpPr/>
          <p:nvPr/>
        </p:nvSpPr>
        <p:spPr>
          <a:xfrm>
            <a:off x="4147083" y="2106378"/>
            <a:ext cx="816830" cy="535854"/>
          </a:xfrm>
          <a:prstGeom prst="cub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0" name="テキスト ボックス 9"/>
          <p:cNvSpPr txBox="1"/>
          <p:nvPr/>
        </p:nvSpPr>
        <p:spPr>
          <a:xfrm>
            <a:off x="3370991" y="1702542"/>
            <a:ext cx="2356880" cy="369332"/>
          </a:xfrm>
          <a:prstGeom prst="rect">
            <a:avLst/>
          </a:prstGeom>
          <a:noFill/>
        </p:spPr>
        <p:txBody>
          <a:bodyPr wrap="square" rtlCol="0">
            <a:spAutoFit/>
          </a:bodyPr>
          <a:lstStyle/>
          <a:p>
            <a:r>
              <a:rPr lang="ja-JP" altLang="en-US" b="1" dirty="0" smtClean="0"/>
              <a:t>穴埋め問題生成機能</a:t>
            </a:r>
            <a:endParaRPr lang="en-US" altLang="ja-JP" b="1" dirty="0"/>
          </a:p>
        </p:txBody>
      </p:sp>
      <p:sp>
        <p:nvSpPr>
          <p:cNvPr id="13" name="テキスト ボックス 12"/>
          <p:cNvSpPr txBox="1"/>
          <p:nvPr/>
        </p:nvSpPr>
        <p:spPr>
          <a:xfrm>
            <a:off x="507526" y="3725582"/>
            <a:ext cx="1682748" cy="300082"/>
          </a:xfrm>
          <a:prstGeom prst="rect">
            <a:avLst/>
          </a:prstGeom>
          <a:noFill/>
        </p:spPr>
        <p:txBody>
          <a:bodyPr wrap="square" rtlCol="0">
            <a:spAutoFit/>
          </a:bodyPr>
          <a:lstStyle/>
          <a:p>
            <a:r>
              <a:rPr lang="ja-JP" altLang="en-US" sz="1350" dirty="0" smtClean="0"/>
              <a:t>　　学習者</a:t>
            </a:r>
            <a:endParaRPr lang="en-US" altLang="ja-JP" sz="1350" dirty="0" smtClean="0"/>
          </a:p>
        </p:txBody>
      </p:sp>
      <p:sp>
        <p:nvSpPr>
          <p:cNvPr id="20" name="円柱 19"/>
          <p:cNvSpPr/>
          <p:nvPr/>
        </p:nvSpPr>
        <p:spPr>
          <a:xfrm>
            <a:off x="7283797" y="3960687"/>
            <a:ext cx="1130990" cy="966041"/>
          </a:xfrm>
          <a:prstGeom prst="ca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22" name="テキスト ボックス 21"/>
          <p:cNvSpPr txBox="1"/>
          <p:nvPr/>
        </p:nvSpPr>
        <p:spPr>
          <a:xfrm>
            <a:off x="7283797" y="4390440"/>
            <a:ext cx="1218275" cy="307777"/>
          </a:xfrm>
          <a:prstGeom prst="rect">
            <a:avLst/>
          </a:prstGeom>
          <a:noFill/>
        </p:spPr>
        <p:txBody>
          <a:bodyPr wrap="square" rtlCol="0">
            <a:spAutoFit/>
          </a:bodyPr>
          <a:lstStyle/>
          <a:p>
            <a:r>
              <a:rPr lang="ja-JP" altLang="en-US" sz="1400" dirty="0" smtClean="0">
                <a:solidFill>
                  <a:schemeClr val="bg1"/>
                </a:solidFill>
              </a:rPr>
              <a:t>学習履歴</a:t>
            </a:r>
            <a:r>
              <a:rPr lang="en-US" altLang="ja-JP" sz="1400" dirty="0" smtClean="0">
                <a:solidFill>
                  <a:schemeClr val="bg1"/>
                </a:solidFill>
              </a:rPr>
              <a:t>DB</a:t>
            </a:r>
            <a:endParaRPr lang="ja-JP" altLang="en-US" sz="1400" dirty="0">
              <a:solidFill>
                <a:schemeClr val="bg1"/>
              </a:solidFill>
            </a:endParaRPr>
          </a:p>
        </p:txBody>
      </p:sp>
      <p:sp>
        <p:nvSpPr>
          <p:cNvPr id="26" name="テキスト ボックス 25"/>
          <p:cNvSpPr txBox="1"/>
          <p:nvPr/>
        </p:nvSpPr>
        <p:spPr>
          <a:xfrm>
            <a:off x="380579" y="4683577"/>
            <a:ext cx="2099970" cy="300082"/>
          </a:xfrm>
          <a:prstGeom prst="rect">
            <a:avLst/>
          </a:prstGeom>
          <a:noFill/>
        </p:spPr>
        <p:txBody>
          <a:bodyPr wrap="square" rtlCol="0">
            <a:spAutoFit/>
          </a:bodyPr>
          <a:lstStyle/>
          <a:p>
            <a:r>
              <a:rPr lang="ja-JP" altLang="en-US" sz="1350" dirty="0" smtClean="0"/>
              <a:t>管理者</a:t>
            </a:r>
            <a:r>
              <a:rPr lang="en-US" altLang="ja-JP" sz="1350" dirty="0" smtClean="0"/>
              <a:t>(</a:t>
            </a:r>
            <a:r>
              <a:rPr lang="ja-JP" altLang="en-US" sz="1350" dirty="0" smtClean="0"/>
              <a:t>教員，指導者</a:t>
            </a:r>
            <a:r>
              <a:rPr lang="en-US" altLang="ja-JP" sz="1350" dirty="0" smtClean="0"/>
              <a:t>)</a:t>
            </a:r>
            <a:endParaRPr lang="ja-JP" altLang="en-US" sz="1350" dirty="0"/>
          </a:p>
        </p:txBody>
      </p:sp>
      <p:pic>
        <p:nvPicPr>
          <p:cNvPr id="27" name="コンテンツ プレースホルダ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7915" y="4950187"/>
            <a:ext cx="840556" cy="840556"/>
          </a:xfrm>
          <a:prstGeom prst="rect">
            <a:avLst/>
          </a:prstGeom>
        </p:spPr>
      </p:pic>
      <p:sp>
        <p:nvSpPr>
          <p:cNvPr id="28" name="直方体 27"/>
          <p:cNvSpPr/>
          <p:nvPr/>
        </p:nvSpPr>
        <p:spPr>
          <a:xfrm>
            <a:off x="4034792" y="4926728"/>
            <a:ext cx="1337853" cy="810327"/>
          </a:xfrm>
          <a:prstGeom prst="cub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33" name="右矢印 32"/>
          <p:cNvSpPr/>
          <p:nvPr/>
        </p:nvSpPr>
        <p:spPr>
          <a:xfrm rot="9441988">
            <a:off x="5360168" y="1896875"/>
            <a:ext cx="1545710" cy="21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円柱 37"/>
          <p:cNvSpPr/>
          <p:nvPr/>
        </p:nvSpPr>
        <p:spPr>
          <a:xfrm>
            <a:off x="8027500" y="1076087"/>
            <a:ext cx="950238" cy="1012030"/>
          </a:xfrm>
          <a:prstGeom prst="can">
            <a:avLst>
              <a:gd name="adj" fmla="val 27148"/>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48" name="右矢印 47"/>
          <p:cNvSpPr/>
          <p:nvPr/>
        </p:nvSpPr>
        <p:spPr>
          <a:xfrm rot="757682">
            <a:off x="5263069" y="3609856"/>
            <a:ext cx="1829605" cy="2464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テキスト ボックス 48"/>
          <p:cNvSpPr txBox="1"/>
          <p:nvPr/>
        </p:nvSpPr>
        <p:spPr>
          <a:xfrm>
            <a:off x="7332331" y="2123915"/>
            <a:ext cx="2002896" cy="584775"/>
          </a:xfrm>
          <a:prstGeom prst="rect">
            <a:avLst/>
          </a:prstGeom>
          <a:noFill/>
        </p:spPr>
        <p:txBody>
          <a:bodyPr wrap="square" rtlCol="0">
            <a:spAutoFit/>
          </a:bodyPr>
          <a:lstStyle/>
          <a:p>
            <a:r>
              <a:rPr lang="ja-JP" altLang="en-US" sz="1600" b="1" dirty="0" smtClean="0"/>
              <a:t>ユーザーレベル　判定機能</a:t>
            </a:r>
            <a:endParaRPr lang="en-US" altLang="ja-JP" b="1" dirty="0" smtClean="0"/>
          </a:p>
        </p:txBody>
      </p:sp>
      <p:sp>
        <p:nvSpPr>
          <p:cNvPr id="50" name="テキスト ボックス 49"/>
          <p:cNvSpPr txBox="1"/>
          <p:nvPr/>
        </p:nvSpPr>
        <p:spPr>
          <a:xfrm>
            <a:off x="5145421" y="3932002"/>
            <a:ext cx="1431629" cy="461665"/>
          </a:xfrm>
          <a:prstGeom prst="rect">
            <a:avLst/>
          </a:prstGeom>
          <a:noFill/>
        </p:spPr>
        <p:txBody>
          <a:bodyPr wrap="square" rtlCol="0">
            <a:spAutoFit/>
          </a:bodyPr>
          <a:lstStyle/>
          <a:p>
            <a:r>
              <a:rPr lang="ja-JP" altLang="en-US" sz="1200" dirty="0" smtClean="0"/>
              <a:t>④解答を学習履歴　</a:t>
            </a:r>
            <a:r>
              <a:rPr lang="en-US" altLang="ja-JP" sz="1200" dirty="0" smtClean="0"/>
              <a:t>DB</a:t>
            </a:r>
            <a:r>
              <a:rPr lang="ja-JP" altLang="en-US" sz="1200" dirty="0" smtClean="0"/>
              <a:t>に格納</a:t>
            </a:r>
            <a:endParaRPr lang="en-US" altLang="ja-JP" sz="1200" dirty="0" smtClean="0"/>
          </a:p>
        </p:txBody>
      </p:sp>
      <p:sp>
        <p:nvSpPr>
          <p:cNvPr id="51" name="テキスト ボックス 50"/>
          <p:cNvSpPr txBox="1"/>
          <p:nvPr/>
        </p:nvSpPr>
        <p:spPr>
          <a:xfrm>
            <a:off x="5976283" y="4919879"/>
            <a:ext cx="2242403" cy="646331"/>
          </a:xfrm>
          <a:prstGeom prst="rect">
            <a:avLst/>
          </a:prstGeom>
          <a:noFill/>
        </p:spPr>
        <p:txBody>
          <a:bodyPr wrap="square" rtlCol="0">
            <a:spAutoFit/>
          </a:bodyPr>
          <a:lstStyle/>
          <a:p>
            <a:r>
              <a:rPr lang="ja-JP" altLang="en-US" sz="1200" dirty="0"/>
              <a:t>・</a:t>
            </a:r>
            <a:r>
              <a:rPr lang="ja-JP" altLang="en-US" sz="1200" dirty="0" smtClean="0"/>
              <a:t>問題文、音声の管理</a:t>
            </a:r>
            <a:endParaRPr lang="en-US" altLang="ja-JP" sz="1200" dirty="0" smtClean="0"/>
          </a:p>
          <a:p>
            <a:r>
              <a:rPr lang="ja-JP" altLang="en-US" sz="1200" dirty="0" smtClean="0"/>
              <a:t>・学習者の管理</a:t>
            </a:r>
            <a:endParaRPr lang="en-US" altLang="ja-JP" sz="1200" dirty="0" smtClean="0"/>
          </a:p>
          <a:p>
            <a:r>
              <a:rPr lang="ja-JP" altLang="en-US" sz="1200" dirty="0" smtClean="0"/>
              <a:t>・学習</a:t>
            </a:r>
            <a:r>
              <a:rPr lang="ja-JP" altLang="en-US" sz="1200" dirty="0"/>
              <a:t>履歴</a:t>
            </a:r>
            <a:r>
              <a:rPr lang="ja-JP" altLang="en-US" sz="1200" dirty="0" smtClean="0"/>
              <a:t>の管理</a:t>
            </a:r>
            <a:endParaRPr lang="en-US" altLang="ja-JP" sz="1200" dirty="0" smtClean="0"/>
          </a:p>
        </p:txBody>
      </p:sp>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867" y="4949328"/>
            <a:ext cx="796852" cy="796852"/>
          </a:xfrm>
          <a:prstGeom prst="rect">
            <a:avLst/>
          </a:prstGeom>
        </p:spPr>
      </p:pic>
      <p:sp>
        <p:nvSpPr>
          <p:cNvPr id="60" name="テキスト ボックス 59"/>
          <p:cNvSpPr txBox="1"/>
          <p:nvPr/>
        </p:nvSpPr>
        <p:spPr>
          <a:xfrm>
            <a:off x="3851125" y="4539911"/>
            <a:ext cx="2454952" cy="369332"/>
          </a:xfrm>
          <a:prstGeom prst="rect">
            <a:avLst/>
          </a:prstGeom>
          <a:noFill/>
        </p:spPr>
        <p:txBody>
          <a:bodyPr wrap="square" rtlCol="0">
            <a:spAutoFit/>
          </a:bodyPr>
          <a:lstStyle/>
          <a:p>
            <a:r>
              <a:rPr lang="ja-JP" altLang="en-US" b="1" dirty="0" smtClean="0"/>
              <a:t>管理機能（</a:t>
            </a:r>
            <a:r>
              <a:rPr lang="en-US" altLang="ja-JP" b="1" dirty="0" smtClean="0"/>
              <a:t>LMS</a:t>
            </a:r>
            <a:r>
              <a:rPr lang="ja-JP" altLang="en-US" b="1" dirty="0" smtClean="0"/>
              <a:t>）</a:t>
            </a:r>
            <a:endParaRPr lang="ja-JP" altLang="en-US" b="1" dirty="0"/>
          </a:p>
        </p:txBody>
      </p:sp>
      <p:sp>
        <p:nvSpPr>
          <p:cNvPr id="61" name="直方体 60"/>
          <p:cNvSpPr/>
          <p:nvPr/>
        </p:nvSpPr>
        <p:spPr>
          <a:xfrm>
            <a:off x="4042137" y="3265854"/>
            <a:ext cx="921776" cy="529102"/>
          </a:xfrm>
          <a:prstGeom prst="cub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63" name="テキスト ボックス 62"/>
          <p:cNvSpPr txBox="1"/>
          <p:nvPr/>
        </p:nvSpPr>
        <p:spPr>
          <a:xfrm>
            <a:off x="3486186" y="2888049"/>
            <a:ext cx="2099928" cy="369332"/>
          </a:xfrm>
          <a:prstGeom prst="rect">
            <a:avLst/>
          </a:prstGeom>
          <a:noFill/>
        </p:spPr>
        <p:txBody>
          <a:bodyPr wrap="square" rtlCol="0">
            <a:spAutoFit/>
          </a:bodyPr>
          <a:lstStyle/>
          <a:p>
            <a:r>
              <a:rPr lang="ja-JP" altLang="en-US" b="1" dirty="0" smtClean="0"/>
              <a:t>学習</a:t>
            </a:r>
            <a:r>
              <a:rPr lang="ja-JP" altLang="en-US" b="1" dirty="0"/>
              <a:t>履歴</a:t>
            </a:r>
            <a:r>
              <a:rPr lang="ja-JP" altLang="en-US" b="1" dirty="0" smtClean="0"/>
              <a:t>集計機能</a:t>
            </a:r>
            <a:endParaRPr lang="en-US" altLang="ja-JP" b="1" dirty="0"/>
          </a:p>
        </p:txBody>
      </p:sp>
      <p:sp>
        <p:nvSpPr>
          <p:cNvPr id="64" name="左右矢印 63"/>
          <p:cNvSpPr/>
          <p:nvPr/>
        </p:nvSpPr>
        <p:spPr>
          <a:xfrm rot="20526364">
            <a:off x="5448483" y="4603175"/>
            <a:ext cx="1812660" cy="19008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5" name="図 6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68425" y="2237295"/>
            <a:ext cx="667363" cy="667363"/>
          </a:xfrm>
          <a:prstGeom prst="rect">
            <a:avLst/>
          </a:prstGeom>
        </p:spPr>
      </p:pic>
      <p:sp>
        <p:nvSpPr>
          <p:cNvPr id="66" name="下矢印 65"/>
          <p:cNvSpPr/>
          <p:nvPr/>
        </p:nvSpPr>
        <p:spPr>
          <a:xfrm rot="5400000">
            <a:off x="2954304" y="1926293"/>
            <a:ext cx="197380" cy="8663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p:cNvSpPr txBox="1"/>
          <p:nvPr/>
        </p:nvSpPr>
        <p:spPr>
          <a:xfrm>
            <a:off x="2299979" y="2493515"/>
            <a:ext cx="1574721" cy="461665"/>
          </a:xfrm>
          <a:prstGeom prst="rect">
            <a:avLst/>
          </a:prstGeom>
          <a:noFill/>
        </p:spPr>
        <p:txBody>
          <a:bodyPr wrap="square" rtlCol="0">
            <a:spAutoFit/>
          </a:bodyPr>
          <a:lstStyle/>
          <a:p>
            <a:r>
              <a:rPr kumimoji="1" lang="ja-JP" altLang="en-US" sz="1200" dirty="0" smtClean="0"/>
              <a:t>②穴埋め問題の提示</a:t>
            </a:r>
            <a:endParaRPr kumimoji="1" lang="en-US" altLang="ja-JP" sz="1200" dirty="0" smtClean="0"/>
          </a:p>
          <a:p>
            <a:r>
              <a:rPr kumimoji="1" lang="ja-JP" altLang="en-US" sz="1200" dirty="0" smtClean="0"/>
              <a:t>音声の再生</a:t>
            </a:r>
            <a:endParaRPr kumimoji="1" lang="ja-JP" altLang="en-US" sz="1200" dirty="0"/>
          </a:p>
        </p:txBody>
      </p:sp>
      <p:sp>
        <p:nvSpPr>
          <p:cNvPr id="68" name="下矢印 67"/>
          <p:cNvSpPr/>
          <p:nvPr/>
        </p:nvSpPr>
        <p:spPr>
          <a:xfrm rot="16200000">
            <a:off x="2900417" y="3024371"/>
            <a:ext cx="264550" cy="8622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p:cNvSpPr txBox="1"/>
          <p:nvPr/>
        </p:nvSpPr>
        <p:spPr>
          <a:xfrm>
            <a:off x="2410272" y="3656072"/>
            <a:ext cx="1757429" cy="276999"/>
          </a:xfrm>
          <a:prstGeom prst="rect">
            <a:avLst/>
          </a:prstGeom>
          <a:noFill/>
        </p:spPr>
        <p:txBody>
          <a:bodyPr wrap="square" rtlCol="0">
            <a:spAutoFit/>
          </a:bodyPr>
          <a:lstStyle/>
          <a:p>
            <a:r>
              <a:rPr lang="ja-JP" altLang="en-US" sz="1200" dirty="0" smtClean="0"/>
              <a:t>③解答の送信</a:t>
            </a:r>
            <a:endParaRPr kumimoji="1" lang="ja-JP" altLang="en-US" sz="1200" dirty="0"/>
          </a:p>
        </p:txBody>
      </p:sp>
      <p:sp>
        <p:nvSpPr>
          <p:cNvPr id="70" name="下矢印 69"/>
          <p:cNvSpPr/>
          <p:nvPr/>
        </p:nvSpPr>
        <p:spPr>
          <a:xfrm rot="16200000">
            <a:off x="3040380" y="5109251"/>
            <a:ext cx="243749" cy="9843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p:cNvSpPr txBox="1"/>
          <p:nvPr/>
        </p:nvSpPr>
        <p:spPr>
          <a:xfrm>
            <a:off x="2259201" y="5837450"/>
            <a:ext cx="1757429" cy="276999"/>
          </a:xfrm>
          <a:prstGeom prst="rect">
            <a:avLst/>
          </a:prstGeom>
          <a:noFill/>
        </p:spPr>
        <p:txBody>
          <a:bodyPr wrap="square" rtlCol="0">
            <a:spAutoFit/>
          </a:bodyPr>
          <a:lstStyle/>
          <a:p>
            <a:r>
              <a:rPr kumimoji="1" lang="ja-JP" altLang="en-US" sz="1200" dirty="0" smtClean="0"/>
              <a:t>問題、音声の登録</a:t>
            </a:r>
            <a:endParaRPr kumimoji="1" lang="en-US" altLang="ja-JP" sz="1200" dirty="0" smtClean="0"/>
          </a:p>
        </p:txBody>
      </p:sp>
      <p:sp>
        <p:nvSpPr>
          <p:cNvPr id="73" name="下矢印 72"/>
          <p:cNvSpPr/>
          <p:nvPr/>
        </p:nvSpPr>
        <p:spPr>
          <a:xfrm rot="5400000">
            <a:off x="3030748" y="4724073"/>
            <a:ext cx="243749" cy="10036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ボックス 73"/>
          <p:cNvSpPr txBox="1"/>
          <p:nvPr/>
        </p:nvSpPr>
        <p:spPr>
          <a:xfrm>
            <a:off x="2322242" y="4664431"/>
            <a:ext cx="1827150" cy="461665"/>
          </a:xfrm>
          <a:prstGeom prst="rect">
            <a:avLst/>
          </a:prstGeom>
          <a:noFill/>
        </p:spPr>
        <p:txBody>
          <a:bodyPr wrap="square" rtlCol="0">
            <a:spAutoFit/>
          </a:bodyPr>
          <a:lstStyle/>
          <a:p>
            <a:r>
              <a:rPr lang="ja-JP" altLang="en-US" sz="1200" dirty="0" smtClean="0"/>
              <a:t>学習</a:t>
            </a:r>
            <a:r>
              <a:rPr lang="ja-JP" altLang="en-US" sz="1200" dirty="0"/>
              <a:t>履歴</a:t>
            </a:r>
            <a:r>
              <a:rPr lang="ja-JP" altLang="en-US" sz="1200" dirty="0" smtClean="0"/>
              <a:t>、　　</a:t>
            </a:r>
            <a:endParaRPr lang="en-US" altLang="ja-JP" sz="1200" dirty="0" smtClean="0"/>
          </a:p>
          <a:p>
            <a:r>
              <a:rPr kumimoji="1" lang="ja-JP" altLang="en-US" sz="1200" dirty="0" smtClean="0"/>
              <a:t>学習者データの取得</a:t>
            </a:r>
            <a:endParaRPr kumimoji="1" lang="en-US" altLang="ja-JP" sz="1200" dirty="0" smtClean="0"/>
          </a:p>
        </p:txBody>
      </p:sp>
      <p:sp>
        <p:nvSpPr>
          <p:cNvPr id="44" name="直方体 43"/>
          <p:cNvSpPr/>
          <p:nvPr/>
        </p:nvSpPr>
        <p:spPr>
          <a:xfrm>
            <a:off x="7233513" y="2679058"/>
            <a:ext cx="1128655" cy="564876"/>
          </a:xfrm>
          <a:prstGeom prst="cub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45" name="右矢印 44"/>
          <p:cNvSpPr/>
          <p:nvPr/>
        </p:nvSpPr>
        <p:spPr>
          <a:xfrm rot="11421663">
            <a:off x="5417151" y="2589754"/>
            <a:ext cx="1560694" cy="2212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右矢印 45"/>
          <p:cNvSpPr/>
          <p:nvPr/>
        </p:nvSpPr>
        <p:spPr>
          <a:xfrm rot="16200000">
            <a:off x="7454414" y="3391211"/>
            <a:ext cx="516785" cy="2660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52" name="図 5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862" y="2953687"/>
            <a:ext cx="725203" cy="725203"/>
          </a:xfrm>
          <a:prstGeom prst="rect">
            <a:avLst/>
          </a:prstGeom>
        </p:spPr>
      </p:pic>
      <p:pic>
        <p:nvPicPr>
          <p:cNvPr id="53" name="図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862" y="2208376"/>
            <a:ext cx="725203" cy="725203"/>
          </a:xfrm>
          <a:prstGeom prst="rect">
            <a:avLst/>
          </a:prstGeom>
        </p:spPr>
      </p:pic>
      <p:pic>
        <p:nvPicPr>
          <p:cNvPr id="54" name="コンテンツ プレースホルダ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1945" y="3039552"/>
            <a:ext cx="694715" cy="694715"/>
          </a:xfrm>
          <a:prstGeom prst="rect">
            <a:avLst/>
          </a:prstGeom>
        </p:spPr>
      </p:pic>
      <p:sp>
        <p:nvSpPr>
          <p:cNvPr id="56" name="テキスト ボックス 55"/>
          <p:cNvSpPr txBox="1"/>
          <p:nvPr/>
        </p:nvSpPr>
        <p:spPr>
          <a:xfrm>
            <a:off x="2179741" y="1419873"/>
            <a:ext cx="1746506" cy="276999"/>
          </a:xfrm>
          <a:prstGeom prst="rect">
            <a:avLst/>
          </a:prstGeom>
          <a:noFill/>
        </p:spPr>
        <p:txBody>
          <a:bodyPr wrap="square" rtlCol="0">
            <a:spAutoFit/>
          </a:bodyPr>
          <a:lstStyle/>
          <a:p>
            <a:r>
              <a:rPr lang="ja-JP" altLang="en-US" sz="1200" dirty="0" smtClean="0"/>
              <a:t>①地域発音英語の選択</a:t>
            </a:r>
            <a:endParaRPr kumimoji="1" lang="en-US" altLang="ja-JP" sz="1200" dirty="0" smtClean="0"/>
          </a:p>
        </p:txBody>
      </p:sp>
      <p:sp>
        <p:nvSpPr>
          <p:cNvPr id="57" name="テキスト ボックス 56"/>
          <p:cNvSpPr txBox="1"/>
          <p:nvPr/>
        </p:nvSpPr>
        <p:spPr>
          <a:xfrm>
            <a:off x="8027500" y="1381822"/>
            <a:ext cx="1061665" cy="738664"/>
          </a:xfrm>
          <a:prstGeom prst="rect">
            <a:avLst/>
          </a:prstGeom>
          <a:noFill/>
        </p:spPr>
        <p:txBody>
          <a:bodyPr wrap="square" rtlCol="0">
            <a:spAutoFit/>
          </a:bodyPr>
          <a:lstStyle/>
          <a:p>
            <a:r>
              <a:rPr lang="ja-JP" altLang="en-US" sz="1400" dirty="0" smtClean="0">
                <a:solidFill>
                  <a:schemeClr val="bg1"/>
                </a:solidFill>
              </a:rPr>
              <a:t>地域発音英語音声</a:t>
            </a:r>
            <a:r>
              <a:rPr lang="en-US" altLang="ja-JP" sz="1400" dirty="0" smtClean="0">
                <a:solidFill>
                  <a:schemeClr val="bg1"/>
                </a:solidFill>
              </a:rPr>
              <a:t>DB</a:t>
            </a:r>
            <a:endParaRPr lang="ja-JP" altLang="en-US" sz="1400" dirty="0">
              <a:solidFill>
                <a:schemeClr val="bg1"/>
              </a:solidFill>
            </a:endParaRPr>
          </a:p>
        </p:txBody>
      </p:sp>
      <p:sp>
        <p:nvSpPr>
          <p:cNvPr id="58" name="テキスト ボックス 57"/>
          <p:cNvSpPr txBox="1"/>
          <p:nvPr/>
        </p:nvSpPr>
        <p:spPr>
          <a:xfrm>
            <a:off x="7797841" y="3397200"/>
            <a:ext cx="1769628" cy="276999"/>
          </a:xfrm>
          <a:prstGeom prst="rect">
            <a:avLst/>
          </a:prstGeom>
          <a:noFill/>
        </p:spPr>
        <p:txBody>
          <a:bodyPr wrap="square" rtlCol="0">
            <a:spAutoFit/>
          </a:bodyPr>
          <a:lstStyle/>
          <a:p>
            <a:r>
              <a:rPr lang="ja-JP" altLang="en-US" sz="1200" dirty="0" smtClean="0"/>
              <a:t>⑤学習履歴の送信</a:t>
            </a:r>
            <a:endParaRPr kumimoji="1" lang="ja-JP" altLang="en-US" sz="1200" dirty="0"/>
          </a:p>
        </p:txBody>
      </p:sp>
      <p:sp>
        <p:nvSpPr>
          <p:cNvPr id="71" name="下矢印 70"/>
          <p:cNvSpPr/>
          <p:nvPr/>
        </p:nvSpPr>
        <p:spPr>
          <a:xfrm rot="16200000">
            <a:off x="5239960" y="393741"/>
            <a:ext cx="158636" cy="23397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20413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00755" y="1009106"/>
            <a:ext cx="6897330" cy="753753"/>
          </a:xfrm>
        </p:spPr>
        <p:txBody>
          <a:bodyPr>
            <a:noAutofit/>
          </a:bodyPr>
          <a:lstStyle/>
          <a:p>
            <a:r>
              <a:rPr lang="ja-JP" altLang="en-US" sz="4400" b="1" dirty="0" smtClean="0"/>
              <a:t>提案</a:t>
            </a:r>
            <a:r>
              <a:rPr lang="ja-JP" altLang="en-US" sz="4400" b="1" dirty="0"/>
              <a:t>方式</a:t>
            </a:r>
            <a:r>
              <a:rPr lang="ja-JP" altLang="en-US" sz="4400" b="1" dirty="0" smtClean="0"/>
              <a:t>による学習の対象</a:t>
            </a:r>
            <a:endParaRPr kumimoji="1" lang="ja-JP" altLang="en-US" sz="4400" b="1"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943207611"/>
              </p:ext>
            </p:extLst>
          </p:nvPr>
        </p:nvGraphicFramePr>
        <p:xfrm>
          <a:off x="1453899" y="2162869"/>
          <a:ext cx="6591985" cy="1329869"/>
        </p:xfrm>
        <a:graphic>
          <a:graphicData uri="http://schemas.openxmlformats.org/drawingml/2006/table">
            <a:tbl>
              <a:tblPr firstRow="1" bandRow="1">
                <a:tableStyleId>{5C22544A-7EE6-4342-B048-85BDC9FD1C3A}</a:tableStyleId>
              </a:tblPr>
              <a:tblGrid>
                <a:gridCol w="2029191">
                  <a:extLst>
                    <a:ext uri="{9D8B030D-6E8A-4147-A177-3AD203B41FA5}">
                      <a16:colId xmlns:a16="http://schemas.microsoft.com/office/drawing/2014/main" val="20000"/>
                    </a:ext>
                  </a:extLst>
                </a:gridCol>
                <a:gridCol w="2281397">
                  <a:extLst>
                    <a:ext uri="{9D8B030D-6E8A-4147-A177-3AD203B41FA5}">
                      <a16:colId xmlns:a16="http://schemas.microsoft.com/office/drawing/2014/main" val="20001"/>
                    </a:ext>
                  </a:extLst>
                </a:gridCol>
                <a:gridCol w="2281397">
                  <a:extLst>
                    <a:ext uri="{9D8B030D-6E8A-4147-A177-3AD203B41FA5}">
                      <a16:colId xmlns:a16="http://schemas.microsoft.com/office/drawing/2014/main" val="20002"/>
                    </a:ext>
                  </a:extLst>
                </a:gridCol>
              </a:tblGrid>
              <a:tr h="513229">
                <a:tc>
                  <a:txBody>
                    <a:bodyPr/>
                    <a:lstStyle/>
                    <a:p>
                      <a:pPr algn="ctr"/>
                      <a:r>
                        <a:rPr kumimoji="1" lang="ja-JP" altLang="en-US" dirty="0" smtClean="0"/>
                        <a:t>遠隔</a:t>
                      </a:r>
                      <a:endParaRPr kumimoji="1" lang="ja-JP" altLang="en-US" dirty="0"/>
                    </a:p>
                  </a:txBody>
                  <a:tcPr/>
                </a:tc>
                <a:tc>
                  <a:txBody>
                    <a:bodyPr/>
                    <a:lstStyle/>
                    <a:p>
                      <a:pPr algn="ctr"/>
                      <a:r>
                        <a:rPr kumimoji="1" lang="ja-JP" altLang="en-US" dirty="0" smtClean="0"/>
                        <a:t>対面</a:t>
                      </a:r>
                      <a:endParaRPr kumimoji="1" lang="ja-JP" altLang="en-US" dirty="0"/>
                    </a:p>
                  </a:txBody>
                  <a:tcPr/>
                </a:tc>
                <a:tc>
                  <a:txBody>
                    <a:bodyPr/>
                    <a:lstStyle/>
                    <a:p>
                      <a:pPr algn="ctr"/>
                      <a:r>
                        <a:rPr kumimoji="1" lang="ja-JP" altLang="en-US" dirty="0" smtClean="0"/>
                        <a:t>両方</a:t>
                      </a:r>
                      <a:endParaRPr kumimoji="1" lang="en-US" altLang="ja-JP" dirty="0" smtClean="0"/>
                    </a:p>
                  </a:txBody>
                  <a:tcPr/>
                </a:tc>
                <a:extLst>
                  <a:ext uri="{0D108BD9-81ED-4DB2-BD59-A6C34878D82A}">
                    <a16:rowId xmlns:a16="http://schemas.microsoft.com/office/drawing/2014/main" val="10000"/>
                  </a:ext>
                </a:extLst>
              </a:tr>
              <a:tr h="816640">
                <a:tc>
                  <a:txBody>
                    <a:bodyPr/>
                    <a:lstStyle/>
                    <a:p>
                      <a:pPr algn="ctr"/>
                      <a:r>
                        <a:rPr kumimoji="1" lang="ja-JP" altLang="en-US" sz="3600" dirty="0" smtClean="0"/>
                        <a:t>△</a:t>
                      </a:r>
                      <a:endParaRPr kumimoji="1" lang="ja-JP" altLang="en-US" sz="3600" dirty="0"/>
                    </a:p>
                  </a:txBody>
                  <a:tcPr/>
                </a:tc>
                <a:tc>
                  <a:txBody>
                    <a:bodyPr/>
                    <a:lstStyle/>
                    <a:p>
                      <a:pPr algn="ctr"/>
                      <a:r>
                        <a:rPr kumimoji="1" lang="ja-JP" altLang="en-US" sz="3600" dirty="0" smtClean="0"/>
                        <a:t>〇</a:t>
                      </a:r>
                      <a:endParaRPr kumimoji="1" lang="ja-JP" altLang="en-US" sz="3600" dirty="0"/>
                    </a:p>
                  </a:txBody>
                  <a:tcPr/>
                </a:tc>
                <a:tc>
                  <a:txBody>
                    <a:bodyPr/>
                    <a:lstStyle/>
                    <a:p>
                      <a:pPr algn="ctr"/>
                      <a:r>
                        <a:rPr kumimoji="1" lang="ja-JP" altLang="en-US" sz="4000" dirty="0" smtClean="0"/>
                        <a:t>◎</a:t>
                      </a:r>
                      <a:endParaRPr kumimoji="1" lang="ja-JP" altLang="en-US" sz="4000" dirty="0"/>
                    </a:p>
                  </a:txBody>
                  <a:tcPr/>
                </a:tc>
                <a:extLst>
                  <a:ext uri="{0D108BD9-81ED-4DB2-BD59-A6C34878D82A}">
                    <a16:rowId xmlns:a16="http://schemas.microsoft.com/office/drawing/2014/main" val="10001"/>
                  </a:ext>
                </a:extLst>
              </a:tr>
            </a:tbl>
          </a:graphicData>
        </a:graphic>
      </p:graphicFrame>
      <p:sp>
        <p:nvSpPr>
          <p:cNvPr id="4" name="スライド番号プレースホルダー 3"/>
          <p:cNvSpPr>
            <a:spLocks noGrp="1"/>
          </p:cNvSpPr>
          <p:nvPr>
            <p:ph type="sldNum" sz="quarter" idx="12"/>
          </p:nvPr>
        </p:nvSpPr>
        <p:spPr>
          <a:xfrm>
            <a:off x="7296917" y="6449511"/>
            <a:ext cx="984019" cy="365125"/>
          </a:xfrm>
        </p:spPr>
        <p:txBody>
          <a:bodyPr/>
          <a:lstStyle/>
          <a:p>
            <a:fld id="{3247BCFE-0AD1-4244-A368-9A6E6A4172EB}" type="slidenum">
              <a:rPr lang="ja-JP" altLang="en-US" smtClean="0"/>
              <a:t>27</a:t>
            </a:fld>
            <a:endParaRPr lang="ja-JP" altLang="en-US" dirty="0"/>
          </a:p>
        </p:txBody>
      </p:sp>
      <p:graphicFrame>
        <p:nvGraphicFramePr>
          <p:cNvPr id="6" name="コンテンツ プレースホルダー 4"/>
          <p:cNvGraphicFramePr>
            <a:graphicFrameLocks/>
          </p:cNvGraphicFramePr>
          <p:nvPr>
            <p:extLst>
              <p:ext uri="{D42A27DB-BD31-4B8C-83A1-F6EECF244321}">
                <p14:modId xmlns:p14="http://schemas.microsoft.com/office/powerpoint/2010/main" val="3482507047"/>
              </p:ext>
            </p:extLst>
          </p:nvPr>
        </p:nvGraphicFramePr>
        <p:xfrm>
          <a:off x="1453898" y="4198397"/>
          <a:ext cx="6591985" cy="1293178"/>
        </p:xfrm>
        <a:graphic>
          <a:graphicData uri="http://schemas.openxmlformats.org/drawingml/2006/table">
            <a:tbl>
              <a:tblPr firstRow="1" bandRow="1">
                <a:tableStyleId>{5C22544A-7EE6-4342-B048-85BDC9FD1C3A}</a:tableStyleId>
              </a:tblPr>
              <a:tblGrid>
                <a:gridCol w="2029191">
                  <a:extLst>
                    <a:ext uri="{9D8B030D-6E8A-4147-A177-3AD203B41FA5}">
                      <a16:colId xmlns:a16="http://schemas.microsoft.com/office/drawing/2014/main" val="20000"/>
                    </a:ext>
                  </a:extLst>
                </a:gridCol>
                <a:gridCol w="2281397">
                  <a:extLst>
                    <a:ext uri="{9D8B030D-6E8A-4147-A177-3AD203B41FA5}">
                      <a16:colId xmlns:a16="http://schemas.microsoft.com/office/drawing/2014/main" val="20001"/>
                    </a:ext>
                  </a:extLst>
                </a:gridCol>
                <a:gridCol w="2281397">
                  <a:extLst>
                    <a:ext uri="{9D8B030D-6E8A-4147-A177-3AD203B41FA5}">
                      <a16:colId xmlns:a16="http://schemas.microsoft.com/office/drawing/2014/main" val="20002"/>
                    </a:ext>
                  </a:extLst>
                </a:gridCol>
              </a:tblGrid>
              <a:tr h="476538">
                <a:tc>
                  <a:txBody>
                    <a:bodyPr/>
                    <a:lstStyle/>
                    <a:p>
                      <a:pPr algn="ctr"/>
                      <a:r>
                        <a:rPr kumimoji="1" lang="ja-JP" altLang="en-US" dirty="0" smtClean="0"/>
                        <a:t>一人</a:t>
                      </a:r>
                      <a:endParaRPr kumimoji="1" lang="ja-JP" altLang="en-US" dirty="0"/>
                    </a:p>
                  </a:txBody>
                  <a:tcPr/>
                </a:tc>
                <a:tc>
                  <a:txBody>
                    <a:bodyPr/>
                    <a:lstStyle/>
                    <a:p>
                      <a:pPr algn="ctr"/>
                      <a:r>
                        <a:rPr kumimoji="1" lang="ja-JP" altLang="en-US" dirty="0" smtClean="0"/>
                        <a:t>複数人</a:t>
                      </a:r>
                      <a:endParaRPr kumimoji="1" lang="ja-JP" altLang="en-US" dirty="0"/>
                    </a:p>
                  </a:txBody>
                  <a:tcPr/>
                </a:tc>
                <a:tc>
                  <a:txBody>
                    <a:bodyPr/>
                    <a:lstStyle/>
                    <a:p>
                      <a:pPr algn="ctr"/>
                      <a:r>
                        <a:rPr kumimoji="1" lang="ja-JP" altLang="en-US" dirty="0" smtClean="0"/>
                        <a:t>両方</a:t>
                      </a:r>
                      <a:endParaRPr kumimoji="1" lang="en-US" altLang="ja-JP" dirty="0" smtClean="0"/>
                    </a:p>
                  </a:txBody>
                  <a:tcPr/>
                </a:tc>
                <a:extLst>
                  <a:ext uri="{0D108BD9-81ED-4DB2-BD59-A6C34878D82A}">
                    <a16:rowId xmlns:a16="http://schemas.microsoft.com/office/drawing/2014/main" val="10000"/>
                  </a:ext>
                </a:extLst>
              </a:tr>
              <a:tr h="816640">
                <a:tc>
                  <a:txBody>
                    <a:bodyPr/>
                    <a:lstStyle/>
                    <a:p>
                      <a:pPr algn="ctr"/>
                      <a:r>
                        <a:rPr kumimoji="1" lang="ja-JP" altLang="en-US" sz="3600" dirty="0" smtClean="0"/>
                        <a:t>△</a:t>
                      </a:r>
                      <a:endParaRPr kumimoji="1" lang="ja-JP" altLang="en-US" sz="3600" dirty="0"/>
                    </a:p>
                  </a:txBody>
                  <a:tcPr/>
                </a:tc>
                <a:tc>
                  <a:txBody>
                    <a:bodyPr/>
                    <a:lstStyle/>
                    <a:p>
                      <a:pPr algn="ctr"/>
                      <a:r>
                        <a:rPr kumimoji="1" lang="ja-JP" altLang="en-US" sz="3600" dirty="0" smtClean="0"/>
                        <a:t>〇</a:t>
                      </a:r>
                      <a:endParaRPr kumimoji="1" lang="ja-JP" altLang="en-US" sz="3600" dirty="0"/>
                    </a:p>
                  </a:txBody>
                  <a:tcPr/>
                </a:tc>
                <a:tc>
                  <a:txBody>
                    <a:bodyPr/>
                    <a:lstStyle/>
                    <a:p>
                      <a:pPr algn="ctr"/>
                      <a:r>
                        <a:rPr kumimoji="1" lang="ja-JP" altLang="en-US" sz="4000" dirty="0" smtClean="0"/>
                        <a:t>◎</a:t>
                      </a:r>
                      <a:endParaRPr kumimoji="1" lang="ja-JP" altLang="en-US" sz="4000" dirty="0"/>
                    </a:p>
                  </a:txBody>
                  <a:tcPr/>
                </a:tc>
                <a:extLst>
                  <a:ext uri="{0D108BD9-81ED-4DB2-BD59-A6C34878D82A}">
                    <a16:rowId xmlns:a16="http://schemas.microsoft.com/office/drawing/2014/main" val="10001"/>
                  </a:ext>
                </a:extLst>
              </a:tr>
            </a:tbl>
          </a:graphicData>
        </a:graphic>
      </p:graphicFrame>
      <p:sp>
        <p:nvSpPr>
          <p:cNvPr id="7" name="テキスト ボックス 6"/>
          <p:cNvSpPr txBox="1"/>
          <p:nvPr/>
        </p:nvSpPr>
        <p:spPr>
          <a:xfrm>
            <a:off x="1507047" y="5791014"/>
            <a:ext cx="6589200" cy="369332"/>
          </a:xfrm>
          <a:prstGeom prst="rect">
            <a:avLst/>
          </a:prstGeom>
          <a:noFill/>
        </p:spPr>
        <p:txBody>
          <a:bodyPr wrap="square" rtlCol="0">
            <a:spAutoFit/>
          </a:bodyPr>
          <a:lstStyle/>
          <a:p>
            <a:r>
              <a:rPr lang="ja-JP" altLang="en-US" dirty="0" smtClean="0"/>
              <a:t>対面の</a:t>
            </a:r>
            <a:r>
              <a:rPr lang="ja-JP" altLang="en-US" dirty="0"/>
              <a:t>複</a:t>
            </a:r>
            <a:r>
              <a:rPr lang="ja-JP" altLang="en-US" dirty="0" smtClean="0"/>
              <a:t>数</a:t>
            </a:r>
            <a:r>
              <a:rPr lang="ja-JP" altLang="en-US" dirty="0"/>
              <a:t>人</a:t>
            </a:r>
            <a:r>
              <a:rPr lang="ja-JP" altLang="en-US" dirty="0" smtClean="0"/>
              <a:t>で行う学習を想定．</a:t>
            </a:r>
            <a:endParaRPr lang="en-US" altLang="ja-JP" dirty="0" smtClean="0"/>
          </a:p>
        </p:txBody>
      </p:sp>
      <p:sp>
        <p:nvSpPr>
          <p:cNvPr id="3" name="テキスト ボックス 2"/>
          <p:cNvSpPr txBox="1"/>
          <p:nvPr/>
        </p:nvSpPr>
        <p:spPr>
          <a:xfrm>
            <a:off x="1350123" y="1839705"/>
            <a:ext cx="3716306" cy="369332"/>
          </a:xfrm>
          <a:prstGeom prst="rect">
            <a:avLst/>
          </a:prstGeom>
          <a:noFill/>
        </p:spPr>
        <p:txBody>
          <a:bodyPr wrap="square" rtlCol="0">
            <a:spAutoFit/>
          </a:bodyPr>
          <a:lstStyle/>
          <a:p>
            <a:r>
              <a:rPr lang="ja-JP" altLang="en-US" dirty="0" smtClean="0"/>
              <a:t>提案</a:t>
            </a:r>
            <a:r>
              <a:rPr lang="ja-JP" altLang="en-US" dirty="0"/>
              <a:t>方式</a:t>
            </a:r>
            <a:r>
              <a:rPr lang="ja-JP" altLang="en-US" dirty="0" smtClean="0"/>
              <a:t>による学習の</a:t>
            </a:r>
            <a:r>
              <a:rPr kumimoji="1" lang="ja-JP" altLang="en-US" dirty="0" smtClean="0"/>
              <a:t>利用方法</a:t>
            </a:r>
            <a:endParaRPr kumimoji="1" lang="ja-JP" altLang="en-US" dirty="0"/>
          </a:p>
        </p:txBody>
      </p:sp>
      <p:sp>
        <p:nvSpPr>
          <p:cNvPr id="8" name="テキスト ボックス 7"/>
          <p:cNvSpPr txBox="1"/>
          <p:nvPr/>
        </p:nvSpPr>
        <p:spPr>
          <a:xfrm>
            <a:off x="1350123" y="3892748"/>
            <a:ext cx="3451524" cy="369332"/>
          </a:xfrm>
          <a:prstGeom prst="rect">
            <a:avLst/>
          </a:prstGeom>
          <a:noFill/>
        </p:spPr>
        <p:txBody>
          <a:bodyPr wrap="square" rtlCol="0">
            <a:spAutoFit/>
          </a:bodyPr>
          <a:lstStyle/>
          <a:p>
            <a:r>
              <a:rPr lang="ja-JP" altLang="en-US" dirty="0" smtClean="0"/>
              <a:t>提案方式の学習</a:t>
            </a:r>
            <a:r>
              <a:rPr lang="ja-JP" altLang="en-US" dirty="0"/>
              <a:t>方法</a:t>
            </a:r>
            <a:endParaRPr kumimoji="1" lang="ja-JP" altLang="en-US" dirty="0"/>
          </a:p>
        </p:txBody>
      </p:sp>
    </p:spTree>
    <p:extLst>
      <p:ext uri="{BB962C8B-B14F-4D97-AF65-F5344CB8AC3E}">
        <p14:creationId xmlns:p14="http://schemas.microsoft.com/office/powerpoint/2010/main" val="2629341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endParaRPr lang="ja-JP" altLang="en-US" dirty="0"/>
          </a:p>
        </p:txBody>
      </p:sp>
      <p:pic>
        <p:nvPicPr>
          <p:cNvPr id="5" name="コンテンツ プレースホルダ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3977" y="3123671"/>
            <a:ext cx="741598" cy="741598"/>
          </a:xfrm>
          <a:prstGeom prst="rect">
            <a:avLst/>
          </a:prstGeom>
        </p:spPr>
      </p:pic>
      <p:sp>
        <p:nvSpPr>
          <p:cNvPr id="6" name="テキスト ボックス 5"/>
          <p:cNvSpPr txBox="1"/>
          <p:nvPr/>
        </p:nvSpPr>
        <p:spPr>
          <a:xfrm>
            <a:off x="2058776" y="3851149"/>
            <a:ext cx="2069062" cy="523220"/>
          </a:xfrm>
          <a:prstGeom prst="rect">
            <a:avLst/>
          </a:prstGeom>
          <a:noFill/>
        </p:spPr>
        <p:txBody>
          <a:bodyPr wrap="square" rtlCol="0">
            <a:spAutoFit/>
          </a:bodyPr>
          <a:lstStyle/>
          <a:p>
            <a:r>
              <a:rPr lang="en-US" altLang="ja-JP" sz="1400" dirty="0"/>
              <a:t>People who are not good at English listening</a:t>
            </a:r>
            <a:endParaRPr kumimoji="1" lang="ja-JP" altLang="en-US" sz="1400" dirty="0"/>
          </a:p>
        </p:txBody>
      </p:sp>
      <p:sp>
        <p:nvSpPr>
          <p:cNvPr id="7" name="テキスト ボックス 6"/>
          <p:cNvSpPr txBox="1"/>
          <p:nvPr/>
        </p:nvSpPr>
        <p:spPr>
          <a:xfrm>
            <a:off x="6110489" y="4497821"/>
            <a:ext cx="1217674" cy="461665"/>
          </a:xfrm>
          <a:prstGeom prst="rect">
            <a:avLst/>
          </a:prstGeom>
          <a:noFill/>
        </p:spPr>
        <p:txBody>
          <a:bodyPr wrap="square" rtlCol="0">
            <a:spAutoFit/>
          </a:bodyPr>
          <a:lstStyle/>
          <a:p>
            <a:r>
              <a:rPr kumimoji="1" lang="ja-JP" altLang="en-US" sz="2400" dirty="0" smtClean="0"/>
              <a:t>♪♪</a:t>
            </a:r>
            <a:endParaRPr kumimoji="1" lang="ja-JP" altLang="en-US" sz="2400" dirty="0"/>
          </a:p>
        </p:txBody>
      </p:sp>
      <p:pic>
        <p:nvPicPr>
          <p:cNvPr id="8" name="図 7"/>
          <p:cNvPicPr>
            <a:picLocks noChangeAspect="1"/>
          </p:cNvPicPr>
          <p:nvPr/>
        </p:nvPicPr>
        <p:blipFill rotWithShape="1">
          <a:blip r:embed="rId3">
            <a:extLst>
              <a:ext uri="{28A0092B-C50C-407E-A947-70E740481C1C}">
                <a14:useLocalDpi xmlns:a14="http://schemas.microsoft.com/office/drawing/2010/main" val="0"/>
              </a:ext>
            </a:extLst>
          </a:blip>
          <a:srcRect l="3061" r="2899"/>
          <a:stretch/>
        </p:blipFill>
        <p:spPr>
          <a:xfrm>
            <a:off x="2594122" y="5101847"/>
            <a:ext cx="661308" cy="703228"/>
          </a:xfrm>
          <a:prstGeom prst="rect">
            <a:avLst/>
          </a:prstGeom>
        </p:spPr>
      </p:pic>
      <p:sp>
        <p:nvSpPr>
          <p:cNvPr id="9" name="テキスト ボックス 8"/>
          <p:cNvSpPr txBox="1"/>
          <p:nvPr/>
        </p:nvSpPr>
        <p:spPr>
          <a:xfrm>
            <a:off x="2058776" y="5786699"/>
            <a:ext cx="2015664" cy="523220"/>
          </a:xfrm>
          <a:prstGeom prst="rect">
            <a:avLst/>
          </a:prstGeom>
          <a:noFill/>
        </p:spPr>
        <p:txBody>
          <a:bodyPr wrap="square" rtlCol="0">
            <a:spAutoFit/>
          </a:bodyPr>
          <a:lstStyle/>
          <a:p>
            <a:r>
              <a:rPr lang="en-US" altLang="ja-JP" sz="1400" dirty="0" err="1"/>
              <a:t>P</a:t>
            </a:r>
            <a:r>
              <a:rPr lang="en-US" altLang="ja-JP" sz="1400" dirty="0" err="1" smtClean="0"/>
              <a:t>eple</a:t>
            </a:r>
            <a:r>
              <a:rPr lang="en-US" altLang="ja-JP" sz="1400" dirty="0" smtClean="0"/>
              <a:t> </a:t>
            </a:r>
            <a:r>
              <a:rPr lang="en-US" altLang="ja-JP" sz="1400" dirty="0"/>
              <a:t>who are studying English listening</a:t>
            </a:r>
            <a:endParaRPr kumimoji="1" lang="ja-JP" altLang="en-US" sz="1400" dirty="0"/>
          </a:p>
        </p:txBody>
      </p:sp>
      <p:sp>
        <p:nvSpPr>
          <p:cNvPr id="10" name="テキスト ボックス 9"/>
          <p:cNvSpPr txBox="1"/>
          <p:nvPr/>
        </p:nvSpPr>
        <p:spPr>
          <a:xfrm>
            <a:off x="6782457" y="5303895"/>
            <a:ext cx="2295396" cy="307777"/>
          </a:xfrm>
          <a:prstGeom prst="rect">
            <a:avLst/>
          </a:prstGeom>
          <a:noFill/>
        </p:spPr>
        <p:txBody>
          <a:bodyPr wrap="square" rtlCol="0">
            <a:spAutoFit/>
          </a:bodyPr>
          <a:lstStyle/>
          <a:p>
            <a:pPr algn="ctr"/>
            <a:r>
              <a:rPr lang="en-US" altLang="ja-JP" sz="1400" dirty="0" smtClean="0"/>
              <a:t>Local pronunciation </a:t>
            </a:r>
            <a:r>
              <a:rPr lang="en-US" altLang="ja-JP" sz="1400" dirty="0"/>
              <a:t>E</a:t>
            </a:r>
            <a:r>
              <a:rPr lang="en-US" altLang="ja-JP" sz="1400" dirty="0" smtClean="0"/>
              <a:t>nglish</a:t>
            </a:r>
            <a:endParaRPr kumimoji="1" lang="ja-JP" altLang="en-US" sz="1400" dirty="0"/>
          </a:p>
        </p:txBody>
      </p:sp>
      <p:sp>
        <p:nvSpPr>
          <p:cNvPr id="11" name="円形吹き出し 10"/>
          <p:cNvSpPr/>
          <p:nvPr/>
        </p:nvSpPr>
        <p:spPr>
          <a:xfrm>
            <a:off x="555864" y="3263599"/>
            <a:ext cx="1797836" cy="643037"/>
          </a:xfrm>
          <a:prstGeom prst="wedgeEllipseCallout">
            <a:avLst>
              <a:gd name="adj1" fmla="val 56216"/>
              <a:gd name="adj2" fmla="val -737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pic>
        <p:nvPicPr>
          <p:cNvPr id="12" name="図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2457" y="4150160"/>
            <a:ext cx="979192" cy="1014886"/>
          </a:xfrm>
          <a:prstGeom prst="rect">
            <a:avLst/>
          </a:prstGeom>
        </p:spPr>
      </p:pic>
      <p:pic>
        <p:nvPicPr>
          <p:cNvPr id="13" name="図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12168" y="4086464"/>
            <a:ext cx="1085901" cy="1142277"/>
          </a:xfrm>
          <a:prstGeom prst="rect">
            <a:avLst/>
          </a:prstGeom>
        </p:spPr>
      </p:pic>
      <p:sp>
        <p:nvSpPr>
          <p:cNvPr id="14" name="円形吹き出し 13"/>
          <p:cNvSpPr/>
          <p:nvPr/>
        </p:nvSpPr>
        <p:spPr>
          <a:xfrm>
            <a:off x="336884" y="5253349"/>
            <a:ext cx="1721892" cy="622360"/>
          </a:xfrm>
          <a:prstGeom prst="wedgeEllipseCallout">
            <a:avLst>
              <a:gd name="adj1" fmla="val 60397"/>
              <a:gd name="adj2" fmla="val -250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15" name="左矢印 14"/>
          <p:cNvSpPr/>
          <p:nvPr/>
        </p:nvSpPr>
        <p:spPr>
          <a:xfrm rot="997935">
            <a:off x="4084025" y="3950402"/>
            <a:ext cx="1498121" cy="3401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左矢印 15"/>
          <p:cNvSpPr/>
          <p:nvPr/>
        </p:nvSpPr>
        <p:spPr>
          <a:xfrm rot="20900870">
            <a:off x="4043320" y="5185243"/>
            <a:ext cx="1494260" cy="35115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4365508" y="3410092"/>
            <a:ext cx="3303039" cy="338554"/>
          </a:xfrm>
          <a:prstGeom prst="rect">
            <a:avLst/>
          </a:prstGeom>
          <a:noFill/>
        </p:spPr>
        <p:txBody>
          <a:bodyPr wrap="square" rtlCol="0">
            <a:spAutoFit/>
          </a:bodyPr>
          <a:lstStyle/>
          <a:p>
            <a:r>
              <a:rPr lang="en-US" altLang="ja-JP" sz="1600" b="1" dirty="0"/>
              <a:t>Learning from easy-to-hear speech</a:t>
            </a:r>
            <a:endParaRPr kumimoji="1" lang="en-US" altLang="ja-JP" sz="1600" b="1" dirty="0" smtClean="0"/>
          </a:p>
        </p:txBody>
      </p:sp>
      <p:sp>
        <p:nvSpPr>
          <p:cNvPr id="18" name="テキスト ボックス 17"/>
          <p:cNvSpPr txBox="1"/>
          <p:nvPr/>
        </p:nvSpPr>
        <p:spPr>
          <a:xfrm>
            <a:off x="4023256" y="5786699"/>
            <a:ext cx="3496814" cy="338554"/>
          </a:xfrm>
          <a:prstGeom prst="rect">
            <a:avLst/>
          </a:prstGeom>
          <a:noFill/>
        </p:spPr>
        <p:txBody>
          <a:bodyPr wrap="square" rtlCol="0">
            <a:spAutoFit/>
          </a:bodyPr>
          <a:lstStyle/>
          <a:p>
            <a:r>
              <a:rPr lang="en-US" altLang="ja-JP" sz="1600" b="1" dirty="0"/>
              <a:t>Learning from difficulty to hear </a:t>
            </a:r>
            <a:r>
              <a:rPr lang="en-US" altLang="ja-JP" sz="1600" b="1" dirty="0" smtClean="0"/>
              <a:t>speech</a:t>
            </a:r>
            <a:endParaRPr lang="en-US" altLang="ja-JP" sz="1600" b="1" dirty="0"/>
          </a:p>
        </p:txBody>
      </p:sp>
      <p:sp>
        <p:nvSpPr>
          <p:cNvPr id="19" name="テキスト ボックス 18"/>
          <p:cNvSpPr txBox="1"/>
          <p:nvPr/>
        </p:nvSpPr>
        <p:spPr>
          <a:xfrm>
            <a:off x="1163647" y="2633615"/>
            <a:ext cx="3406536" cy="338554"/>
          </a:xfrm>
          <a:prstGeom prst="rect">
            <a:avLst/>
          </a:prstGeom>
          <a:noFill/>
          <a:ln>
            <a:solidFill>
              <a:schemeClr val="accent1"/>
            </a:solidFill>
          </a:ln>
        </p:spPr>
        <p:txBody>
          <a:bodyPr wrap="square" rtlCol="0">
            <a:spAutoFit/>
          </a:bodyPr>
          <a:lstStyle/>
          <a:p>
            <a:r>
              <a:rPr lang="en-US" altLang="ja-JP" sz="1600" b="1" dirty="0"/>
              <a:t>Improvement of weak consciousness</a:t>
            </a:r>
            <a:endParaRPr kumimoji="1" lang="ja-JP" altLang="en-US" sz="1600" b="1" dirty="0"/>
          </a:p>
        </p:txBody>
      </p:sp>
      <p:sp>
        <p:nvSpPr>
          <p:cNvPr id="20" name="テキスト ボックス 19"/>
          <p:cNvSpPr txBox="1"/>
          <p:nvPr/>
        </p:nvSpPr>
        <p:spPr>
          <a:xfrm>
            <a:off x="966794" y="4489479"/>
            <a:ext cx="3887102" cy="584775"/>
          </a:xfrm>
          <a:prstGeom prst="rect">
            <a:avLst/>
          </a:prstGeom>
          <a:noFill/>
          <a:ln>
            <a:solidFill>
              <a:schemeClr val="accent1"/>
            </a:solidFill>
          </a:ln>
        </p:spPr>
        <p:txBody>
          <a:bodyPr wrap="square" rtlCol="0">
            <a:spAutoFit/>
          </a:bodyPr>
          <a:lstStyle/>
          <a:p>
            <a:r>
              <a:rPr lang="en-US" altLang="ja-JP" sz="1600" b="1"/>
              <a:t>Acquisition of the ability to listen to English of characteristic pronunciation</a:t>
            </a:r>
            <a:endParaRPr lang="en-US" altLang="ja-JP" sz="1600" b="1" dirty="0" smtClean="0"/>
          </a:p>
        </p:txBody>
      </p:sp>
      <p:sp>
        <p:nvSpPr>
          <p:cNvPr id="21" name="正方形/長方形 20"/>
          <p:cNvSpPr/>
          <p:nvPr/>
        </p:nvSpPr>
        <p:spPr>
          <a:xfrm>
            <a:off x="948846" y="3231846"/>
            <a:ext cx="1212149" cy="646331"/>
          </a:xfrm>
          <a:prstGeom prst="rect">
            <a:avLst/>
          </a:prstGeom>
        </p:spPr>
        <p:txBody>
          <a:bodyPr wrap="square">
            <a:spAutoFit/>
          </a:bodyPr>
          <a:lstStyle/>
          <a:p>
            <a:r>
              <a:rPr lang="en-US" altLang="ja-JP" dirty="0"/>
              <a:t>I can hear! pleasant!</a:t>
            </a:r>
          </a:p>
        </p:txBody>
      </p:sp>
      <p:sp>
        <p:nvSpPr>
          <p:cNvPr id="22" name="正方形/長方形 21"/>
          <p:cNvSpPr/>
          <p:nvPr/>
        </p:nvSpPr>
        <p:spPr>
          <a:xfrm>
            <a:off x="403142" y="5334109"/>
            <a:ext cx="1589859" cy="369332"/>
          </a:xfrm>
          <a:prstGeom prst="rect">
            <a:avLst/>
          </a:prstGeom>
        </p:spPr>
        <p:txBody>
          <a:bodyPr wrap="none">
            <a:spAutoFit/>
          </a:bodyPr>
          <a:lstStyle/>
          <a:p>
            <a:r>
              <a:rPr lang="en-US" altLang="ja-JP" dirty="0"/>
              <a:t>I got to hear it!</a:t>
            </a:r>
            <a:endParaRPr lang="ja-JP" altLang="en-US" dirty="0"/>
          </a:p>
        </p:txBody>
      </p:sp>
    </p:spTree>
    <p:extLst>
      <p:ext uri="{BB962C8B-B14F-4D97-AF65-F5344CB8AC3E}">
        <p14:creationId xmlns:p14="http://schemas.microsoft.com/office/powerpoint/2010/main" val="1458613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endParaRPr lang="ja-JP" altLang="en-US" dirty="0"/>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3061" r="2899"/>
          <a:stretch/>
        </p:blipFill>
        <p:spPr>
          <a:xfrm>
            <a:off x="3024485" y="4603309"/>
            <a:ext cx="661308" cy="703228"/>
          </a:xfrm>
          <a:prstGeom prst="rect">
            <a:avLst/>
          </a:prstGeom>
        </p:spPr>
      </p:pic>
      <p:sp>
        <p:nvSpPr>
          <p:cNvPr id="6" name="テキスト ボックス 5"/>
          <p:cNvSpPr txBox="1"/>
          <p:nvPr/>
        </p:nvSpPr>
        <p:spPr>
          <a:xfrm>
            <a:off x="2542982" y="5404130"/>
            <a:ext cx="1724297" cy="523220"/>
          </a:xfrm>
          <a:prstGeom prst="rect">
            <a:avLst/>
          </a:prstGeom>
          <a:noFill/>
        </p:spPr>
        <p:txBody>
          <a:bodyPr wrap="square" rtlCol="0">
            <a:spAutoFit/>
          </a:bodyPr>
          <a:lstStyle/>
          <a:p>
            <a:r>
              <a:rPr lang="ja-JP" altLang="en-US" sz="1400" dirty="0" smtClean="0"/>
              <a:t>英語リスニングを修学している人</a:t>
            </a:r>
            <a:endParaRPr kumimoji="1" lang="ja-JP" altLang="en-US" sz="1400" dirty="0"/>
          </a:p>
        </p:txBody>
      </p:sp>
      <p:sp>
        <p:nvSpPr>
          <p:cNvPr id="7" name="テキスト ボックス 6"/>
          <p:cNvSpPr txBox="1"/>
          <p:nvPr/>
        </p:nvSpPr>
        <p:spPr>
          <a:xfrm>
            <a:off x="5900365" y="5408044"/>
            <a:ext cx="2450802" cy="523220"/>
          </a:xfrm>
          <a:prstGeom prst="rect">
            <a:avLst/>
          </a:prstGeom>
          <a:noFill/>
        </p:spPr>
        <p:txBody>
          <a:bodyPr wrap="square" rtlCol="0">
            <a:spAutoFit/>
          </a:bodyPr>
          <a:lstStyle/>
          <a:p>
            <a:r>
              <a:rPr lang="ja-JP" altLang="en-US" sz="1400" dirty="0" smtClean="0"/>
              <a:t>あまり慣れ親しんでいない発音</a:t>
            </a:r>
            <a:r>
              <a:rPr lang="en-US" altLang="ja-JP" sz="1400" dirty="0" smtClean="0"/>
              <a:t>(</a:t>
            </a:r>
            <a:r>
              <a:rPr lang="ja-JP" altLang="en-US" sz="1400" dirty="0" smtClean="0"/>
              <a:t>地域発音</a:t>
            </a:r>
            <a:r>
              <a:rPr lang="en-US" altLang="ja-JP" sz="1400" dirty="0" smtClean="0"/>
              <a:t>)</a:t>
            </a:r>
            <a:r>
              <a:rPr lang="ja-JP" altLang="en-US" sz="1400" dirty="0" smtClean="0"/>
              <a:t>による音声</a:t>
            </a:r>
            <a:endParaRPr kumimoji="1" lang="ja-JP" altLang="en-US" sz="1400" dirty="0"/>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5533" y="4453879"/>
            <a:ext cx="900795" cy="900795"/>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5766" y="4459486"/>
            <a:ext cx="882028" cy="895188"/>
          </a:xfrm>
          <a:prstGeom prst="rect">
            <a:avLst/>
          </a:prstGeom>
        </p:spPr>
      </p:pic>
      <p:sp>
        <p:nvSpPr>
          <p:cNvPr id="10" name="円形吹き出し 9"/>
          <p:cNvSpPr/>
          <p:nvPr/>
        </p:nvSpPr>
        <p:spPr>
          <a:xfrm>
            <a:off x="664350" y="4312387"/>
            <a:ext cx="2098536" cy="1066949"/>
          </a:xfrm>
          <a:prstGeom prst="wedgeEllipseCallout">
            <a:avLst>
              <a:gd name="adj1" fmla="val 58803"/>
              <a:gd name="adj2" fmla="val 252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聞き取れない時もあるな</a:t>
            </a:r>
            <a:r>
              <a:rPr lang="ja-JP" altLang="en-US" sz="1400" dirty="0" err="1" smtClean="0">
                <a:solidFill>
                  <a:schemeClr val="tx1"/>
                </a:solidFill>
              </a:rPr>
              <a:t>、、、</a:t>
            </a:r>
            <a:endParaRPr kumimoji="1" lang="ja-JP" altLang="en-US" sz="1400" dirty="0">
              <a:solidFill>
                <a:schemeClr val="tx1"/>
              </a:solidFill>
            </a:endParaRPr>
          </a:p>
        </p:txBody>
      </p:sp>
      <p:sp>
        <p:nvSpPr>
          <p:cNvPr id="11" name="テキスト ボックス 10"/>
          <p:cNvSpPr txBox="1"/>
          <p:nvPr/>
        </p:nvSpPr>
        <p:spPr>
          <a:xfrm>
            <a:off x="1165304" y="3865804"/>
            <a:ext cx="2755357" cy="369332"/>
          </a:xfrm>
          <a:prstGeom prst="rect">
            <a:avLst/>
          </a:prstGeom>
          <a:noFill/>
          <a:ln>
            <a:solidFill>
              <a:schemeClr val="accent1"/>
            </a:solidFill>
          </a:ln>
        </p:spPr>
        <p:txBody>
          <a:bodyPr wrap="square" rtlCol="0">
            <a:spAutoFit/>
          </a:bodyPr>
          <a:lstStyle/>
          <a:p>
            <a:r>
              <a:rPr lang="ja-JP" altLang="en-US" b="1" dirty="0" smtClean="0"/>
              <a:t>特定の発音に対する</a:t>
            </a:r>
            <a:r>
              <a:rPr lang="ja-JP" altLang="en-US" b="1" dirty="0"/>
              <a:t>慣</a:t>
            </a:r>
            <a:r>
              <a:rPr lang="ja-JP" altLang="en-US" b="1" dirty="0" smtClean="0"/>
              <a:t>れ</a:t>
            </a:r>
            <a:endParaRPr lang="en-US" altLang="ja-JP" b="1" dirty="0" smtClean="0"/>
          </a:p>
        </p:txBody>
      </p:sp>
      <p:sp>
        <p:nvSpPr>
          <p:cNvPr id="12" name="左矢印 11"/>
          <p:cNvSpPr/>
          <p:nvPr/>
        </p:nvSpPr>
        <p:spPr>
          <a:xfrm>
            <a:off x="4439672" y="5112714"/>
            <a:ext cx="887069" cy="3876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形吹き出し 12"/>
          <p:cNvSpPr/>
          <p:nvPr/>
        </p:nvSpPr>
        <p:spPr>
          <a:xfrm>
            <a:off x="5233004" y="4171642"/>
            <a:ext cx="1029367" cy="636663"/>
          </a:xfrm>
          <a:prstGeom prst="wedgeEllipseCallout">
            <a:avLst>
              <a:gd name="adj1" fmla="val 56205"/>
              <a:gd name="adj2" fmla="val 3200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err="1" smtClean="0">
                <a:solidFill>
                  <a:schemeClr val="tx1"/>
                </a:solidFill>
              </a:rPr>
              <a:t>ー</a:t>
            </a:r>
            <a:r>
              <a:rPr lang="ja-JP" altLang="en-US" sz="1400" dirty="0" smtClean="0">
                <a:solidFill>
                  <a:schemeClr val="tx1"/>
                </a:solidFill>
              </a:rPr>
              <a:t>ー</a:t>
            </a:r>
            <a:r>
              <a:rPr lang="ja-JP" altLang="en-US" sz="1400" dirty="0">
                <a:solidFill>
                  <a:schemeClr val="tx1"/>
                </a:solidFill>
              </a:rPr>
              <a:t>ー</a:t>
            </a:r>
            <a:endParaRPr kumimoji="1" lang="ja-JP" altLang="en-US" sz="1400" dirty="0">
              <a:solidFill>
                <a:schemeClr val="tx1"/>
              </a:solidFill>
            </a:endParaRPr>
          </a:p>
        </p:txBody>
      </p:sp>
      <p:sp>
        <p:nvSpPr>
          <p:cNvPr id="14" name="円形吹き出し 13"/>
          <p:cNvSpPr/>
          <p:nvPr/>
        </p:nvSpPr>
        <p:spPr>
          <a:xfrm>
            <a:off x="7913751" y="4183950"/>
            <a:ext cx="1029367" cy="624355"/>
          </a:xfrm>
          <a:prstGeom prst="wedgeEllipseCallout">
            <a:avLst>
              <a:gd name="adj1" fmla="val -46005"/>
              <a:gd name="adj2" fmla="val 4347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err="1" smtClean="0">
                <a:solidFill>
                  <a:schemeClr val="tx1"/>
                </a:solidFill>
              </a:rPr>
              <a:t>ー</a:t>
            </a:r>
            <a:r>
              <a:rPr lang="ja-JP" altLang="en-US" sz="1400" dirty="0" smtClean="0">
                <a:solidFill>
                  <a:schemeClr val="tx1"/>
                </a:solidFill>
              </a:rPr>
              <a:t>ー</a:t>
            </a:r>
            <a:r>
              <a:rPr lang="ja-JP" altLang="en-US" sz="1400" dirty="0">
                <a:solidFill>
                  <a:schemeClr val="tx1"/>
                </a:solidFill>
              </a:rPr>
              <a:t>ー</a:t>
            </a:r>
            <a:endParaRPr kumimoji="1" lang="ja-JP" altLang="en-US" sz="1400" dirty="0">
              <a:solidFill>
                <a:schemeClr val="tx1"/>
              </a:solidFill>
            </a:endParaRPr>
          </a:p>
        </p:txBody>
      </p:sp>
      <p:sp>
        <p:nvSpPr>
          <p:cNvPr id="15" name="コンテンツ プレースホルダー 2"/>
          <p:cNvSpPr txBox="1">
            <a:spLocks noGrp="1"/>
          </p:cNvSpPr>
          <p:nvPr>
            <p:ph idx="1"/>
          </p:nvPr>
        </p:nvSpPr>
        <p:spPr>
          <a:xfrm>
            <a:off x="822959" y="1845734"/>
            <a:ext cx="7543801" cy="142033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buFont typeface="Wingdings" panose="05000000000000000000" pitchFamily="2" charset="2"/>
              <a:buChar char="l"/>
            </a:pPr>
            <a:r>
              <a:rPr lang="ja-JP" altLang="en-US" sz="1800" dirty="0" smtClean="0"/>
              <a:t>英語リスニング学習者それぞれに適した学習コンテンツを提供することで、英語学習への動機付けや、リスニング能力の向上に繋がる．</a:t>
            </a:r>
            <a:endParaRPr lang="en-US" altLang="ja-JP" sz="1800" dirty="0" smtClean="0"/>
          </a:p>
          <a:p>
            <a:pPr marL="0" indent="0">
              <a:buFont typeface="Calibri" panose="020F0502020204030204" pitchFamily="34" charset="0"/>
              <a:buNone/>
            </a:pPr>
            <a:r>
              <a:rPr lang="ja-JP" altLang="en-US" dirty="0" smtClean="0">
                <a:solidFill>
                  <a:srgbClr val="FF0000"/>
                </a:solidFill>
              </a:rPr>
              <a:t>しかし</a:t>
            </a:r>
            <a:r>
              <a:rPr lang="ja-JP" altLang="en-US" dirty="0" err="1" smtClean="0">
                <a:solidFill>
                  <a:srgbClr val="FF0000"/>
                </a:solidFill>
              </a:rPr>
              <a:t>、、、</a:t>
            </a:r>
            <a:endParaRPr lang="en-US" altLang="ja-JP" dirty="0" smtClean="0">
              <a:solidFill>
                <a:srgbClr val="FF0000"/>
              </a:solidFill>
            </a:endParaRPr>
          </a:p>
        </p:txBody>
      </p:sp>
      <p:pic>
        <p:nvPicPr>
          <p:cNvPr id="16" name="図 15"/>
          <p:cNvPicPr>
            <a:picLocks noChangeAspect="1"/>
          </p:cNvPicPr>
          <p:nvPr/>
        </p:nvPicPr>
        <p:blipFill rotWithShape="1">
          <a:blip r:embed="rId2">
            <a:extLst>
              <a:ext uri="{28A0092B-C50C-407E-A947-70E740481C1C}">
                <a14:useLocalDpi xmlns:a14="http://schemas.microsoft.com/office/drawing/2010/main" val="0"/>
              </a:ext>
            </a:extLst>
          </a:blip>
          <a:srcRect l="3061" r="2899"/>
          <a:stretch/>
        </p:blipFill>
        <p:spPr>
          <a:xfrm>
            <a:off x="2537812" y="4921589"/>
            <a:ext cx="661308" cy="703228"/>
          </a:xfrm>
          <a:prstGeom prst="rect">
            <a:avLst/>
          </a:prstGeom>
        </p:spPr>
      </p:pic>
      <p:sp>
        <p:nvSpPr>
          <p:cNvPr id="17" name="テキスト ボックス 16"/>
          <p:cNvSpPr txBox="1"/>
          <p:nvPr/>
        </p:nvSpPr>
        <p:spPr>
          <a:xfrm>
            <a:off x="2095117" y="5635529"/>
            <a:ext cx="1625204" cy="523220"/>
          </a:xfrm>
          <a:prstGeom prst="rect">
            <a:avLst/>
          </a:prstGeom>
          <a:noFill/>
        </p:spPr>
        <p:txBody>
          <a:bodyPr wrap="square" rtlCol="0">
            <a:spAutoFit/>
          </a:bodyPr>
          <a:lstStyle/>
          <a:p>
            <a:r>
              <a:rPr lang="ja-JP" altLang="en-US" sz="1400" dirty="0" smtClean="0"/>
              <a:t>英語リスニングを　修学している人</a:t>
            </a:r>
            <a:endParaRPr kumimoji="1" lang="ja-JP" altLang="en-US" sz="1400" dirty="0"/>
          </a:p>
        </p:txBody>
      </p:sp>
      <p:sp>
        <p:nvSpPr>
          <p:cNvPr id="18" name="円形吹き出し 17"/>
          <p:cNvSpPr/>
          <p:nvPr/>
        </p:nvSpPr>
        <p:spPr>
          <a:xfrm>
            <a:off x="370202" y="4847986"/>
            <a:ext cx="2098423" cy="725069"/>
          </a:xfrm>
          <a:prstGeom prst="wedgeEllipseCallout">
            <a:avLst>
              <a:gd name="adj1" fmla="val 58017"/>
              <a:gd name="adj2" fmla="val 1629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聞き取れるようになってきた！</a:t>
            </a:r>
            <a:endParaRPr kumimoji="1" lang="ja-JP" altLang="en-US" sz="1400" dirty="0">
              <a:solidFill>
                <a:schemeClr val="tx1"/>
              </a:solidFill>
            </a:endParaRPr>
          </a:p>
        </p:txBody>
      </p:sp>
      <p:sp>
        <p:nvSpPr>
          <p:cNvPr id="19" name="左矢印 18"/>
          <p:cNvSpPr/>
          <p:nvPr/>
        </p:nvSpPr>
        <p:spPr>
          <a:xfrm rot="20900870">
            <a:off x="4193808" y="4830760"/>
            <a:ext cx="1494260" cy="35115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4041088" y="5412631"/>
            <a:ext cx="2771822" cy="307777"/>
          </a:xfrm>
          <a:prstGeom prst="rect">
            <a:avLst/>
          </a:prstGeom>
          <a:noFill/>
        </p:spPr>
        <p:txBody>
          <a:bodyPr wrap="square" rtlCol="0">
            <a:spAutoFit/>
          </a:bodyPr>
          <a:lstStyle/>
          <a:p>
            <a:r>
              <a:rPr lang="ja-JP" altLang="en-US" sz="1400" b="1" dirty="0" smtClean="0"/>
              <a:t>聞き取りづらかった音声を学習</a:t>
            </a:r>
            <a:endParaRPr lang="en-US" altLang="ja-JP" sz="1400" b="1" dirty="0" smtClean="0"/>
          </a:p>
        </p:txBody>
      </p:sp>
      <p:sp>
        <p:nvSpPr>
          <p:cNvPr id="21" name="テキスト ボックス 20"/>
          <p:cNvSpPr txBox="1"/>
          <p:nvPr/>
        </p:nvSpPr>
        <p:spPr>
          <a:xfrm>
            <a:off x="561469" y="4453879"/>
            <a:ext cx="5338896" cy="338554"/>
          </a:xfrm>
          <a:prstGeom prst="rect">
            <a:avLst/>
          </a:prstGeom>
          <a:noFill/>
          <a:ln>
            <a:solidFill>
              <a:schemeClr val="accent1"/>
            </a:solidFill>
          </a:ln>
        </p:spPr>
        <p:txBody>
          <a:bodyPr wrap="square" rtlCol="0">
            <a:spAutoFit/>
          </a:bodyPr>
          <a:lstStyle/>
          <a:p>
            <a:r>
              <a:rPr lang="ja-JP" altLang="en-US" sz="1600" b="1" dirty="0" smtClean="0"/>
              <a:t>アジア諸国でも通じる実践的な英語リスニング力を獲得</a:t>
            </a:r>
            <a:endParaRPr lang="en-US" altLang="ja-JP" sz="1600" b="1" dirty="0" smtClean="0"/>
          </a:p>
        </p:txBody>
      </p:sp>
    </p:spTree>
    <p:extLst>
      <p:ext uri="{BB962C8B-B14F-4D97-AF65-F5344CB8AC3E}">
        <p14:creationId xmlns:p14="http://schemas.microsoft.com/office/powerpoint/2010/main" val="33160163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73404" y="894567"/>
            <a:ext cx="6347713" cy="846221"/>
          </a:xfrm>
        </p:spPr>
        <p:txBody>
          <a:bodyPr/>
          <a:lstStyle/>
          <a:p>
            <a:r>
              <a:rPr kumimoji="1" lang="ja-JP" altLang="en-US" sz="4400" b="1" dirty="0" smtClean="0"/>
              <a:t>関連</a:t>
            </a:r>
            <a:r>
              <a:rPr lang="ja-JP" altLang="en-US" sz="4400" b="1" dirty="0"/>
              <a:t>研究</a:t>
            </a:r>
            <a:endParaRPr kumimoji="1" lang="ja-JP" altLang="en-US" sz="2400" b="1" dirty="0"/>
          </a:p>
        </p:txBody>
      </p:sp>
      <p:sp>
        <p:nvSpPr>
          <p:cNvPr id="3" name="コンテンツ プレースホルダー 2"/>
          <p:cNvSpPr>
            <a:spLocks noGrp="1"/>
          </p:cNvSpPr>
          <p:nvPr>
            <p:ph idx="1"/>
          </p:nvPr>
        </p:nvSpPr>
        <p:spPr>
          <a:xfrm>
            <a:off x="761769" y="1802423"/>
            <a:ext cx="7954442" cy="4484077"/>
          </a:xfrm>
        </p:spPr>
        <p:txBody>
          <a:bodyPr>
            <a:normAutofit/>
          </a:bodyPr>
          <a:lstStyle/>
          <a:p>
            <a:pPr marL="0" indent="0">
              <a:buNone/>
            </a:pPr>
            <a:r>
              <a:rPr lang="en-US" altLang="ja-JP" sz="1400" b="1" dirty="0" smtClean="0"/>
              <a:t>【</a:t>
            </a:r>
            <a:r>
              <a:rPr lang="ja-JP" altLang="en-US" sz="1400" b="1" dirty="0" smtClean="0"/>
              <a:t>英語音声の聞き取りやすさに関する研究</a:t>
            </a:r>
            <a:r>
              <a:rPr lang="en-US" altLang="ja-JP" sz="1400" b="1" dirty="0" smtClean="0"/>
              <a:t>】</a:t>
            </a:r>
          </a:p>
          <a:p>
            <a:r>
              <a:rPr lang="ja-JP" altLang="en-US" sz="1400" dirty="0" smtClean="0"/>
              <a:t>［</a:t>
            </a:r>
            <a:r>
              <a:rPr lang="en-US" altLang="ja-JP" sz="1400" dirty="0" smtClean="0"/>
              <a:t>1</a:t>
            </a:r>
            <a:r>
              <a:rPr lang="ja-JP" altLang="en-US" sz="1400" dirty="0" smtClean="0"/>
              <a:t>］「</a:t>
            </a:r>
            <a:r>
              <a:rPr lang="ja-JP" altLang="en-US" sz="1400" dirty="0"/>
              <a:t>異文化コミュニケーションのための日本人に聞き取りやすい英語音声の研究</a:t>
            </a:r>
            <a:r>
              <a:rPr lang="ja-JP" altLang="en-US" dirty="0" smtClean="0"/>
              <a:t>」</a:t>
            </a:r>
            <a:r>
              <a:rPr lang="ja-JP" altLang="en-US" sz="1800" dirty="0"/>
              <a:t>　</a:t>
            </a:r>
            <a:r>
              <a:rPr lang="ja-JP" altLang="en-US" sz="1200" dirty="0" smtClean="0"/>
              <a:t>　　　　　　　　　　　　　　　　　　　　　</a:t>
            </a:r>
            <a:r>
              <a:rPr lang="ja-JP" altLang="en-US" sz="1100" dirty="0" smtClean="0"/>
              <a:t>（</a:t>
            </a:r>
            <a:r>
              <a:rPr lang="ja-JP" altLang="en-US" sz="1100" dirty="0"/>
              <a:t>著者：喜多</a:t>
            </a:r>
            <a:r>
              <a:rPr lang="ja-JP" altLang="en-US" sz="1100" dirty="0" smtClean="0"/>
              <a:t>，収録</a:t>
            </a:r>
            <a:r>
              <a:rPr lang="ja-JP" altLang="en-US" sz="1100" dirty="0"/>
              <a:t>刊行物：情報処理学会研究報告マルチメディア通信と分散処理（</a:t>
            </a:r>
            <a:r>
              <a:rPr lang="en-US" altLang="ja-JP" sz="1100" dirty="0"/>
              <a:t>DPS</a:t>
            </a:r>
            <a:r>
              <a:rPr lang="ja-JP" altLang="en-US" sz="1100" dirty="0"/>
              <a:t>） </a:t>
            </a:r>
            <a:r>
              <a:rPr lang="en-US" altLang="ja-JP" sz="1100" dirty="0"/>
              <a:t>2007(91(2007-DPS-132</a:t>
            </a:r>
            <a:r>
              <a:rPr lang="en-US" altLang="ja-JP" sz="1100" dirty="0" smtClean="0"/>
              <a:t>))</a:t>
            </a:r>
            <a:r>
              <a:rPr lang="ja-JP" altLang="en-US" sz="1100" dirty="0" smtClean="0"/>
              <a:t>）</a:t>
            </a:r>
            <a:endParaRPr lang="en-US" altLang="ja-JP" sz="1200" dirty="0" smtClean="0"/>
          </a:p>
          <a:p>
            <a:pPr lvl="1"/>
            <a:r>
              <a:rPr lang="ja-JP" altLang="en-US" sz="1000" dirty="0"/>
              <a:t>話し手</a:t>
            </a:r>
            <a:r>
              <a:rPr lang="ja-JP" altLang="en-US" sz="1000" dirty="0" smtClean="0"/>
              <a:t>の出身地域や国によって、英語音声の聞き取りやすさが違うことも明記されている．</a:t>
            </a:r>
            <a:endParaRPr lang="en-US" altLang="ja-JP" sz="1000" dirty="0" smtClean="0"/>
          </a:p>
          <a:p>
            <a:r>
              <a:rPr lang="ja-JP" altLang="en-US" sz="1400" dirty="0" smtClean="0"/>
              <a:t>「</a:t>
            </a:r>
            <a:r>
              <a:rPr lang="en-US" altLang="ja-JP" sz="1400" dirty="0" smtClean="0"/>
              <a:t>2</a:t>
            </a:r>
            <a:r>
              <a:rPr lang="ja-JP" altLang="en-US" sz="1400" dirty="0" smtClean="0"/>
              <a:t>」「</a:t>
            </a:r>
            <a:r>
              <a:rPr lang="ja-JP" altLang="en-US" sz="1400" dirty="0"/>
              <a:t>会話文と説明文における単語認知の差異とリスニングスピードに関する</a:t>
            </a:r>
            <a:r>
              <a:rPr lang="ja-JP" altLang="en-US" sz="1400" dirty="0" smtClean="0"/>
              <a:t>考察」</a:t>
            </a:r>
            <a:r>
              <a:rPr lang="ja-JP" altLang="en-US" sz="1400" dirty="0"/>
              <a:t>　</a:t>
            </a:r>
            <a:r>
              <a:rPr lang="ja-JP" altLang="en-US" sz="1200" dirty="0" smtClean="0"/>
              <a:t>　　　　　　　　　　　　　　　　　　</a:t>
            </a:r>
            <a:r>
              <a:rPr lang="ja-JP" altLang="en-US" sz="1100" dirty="0" smtClean="0"/>
              <a:t>（</a:t>
            </a:r>
            <a:r>
              <a:rPr lang="ja-JP" altLang="en-US" sz="1100" dirty="0"/>
              <a:t>著者</a:t>
            </a:r>
            <a:r>
              <a:rPr lang="ja-JP" altLang="en-US" sz="1100" dirty="0" smtClean="0"/>
              <a:t>：米崎 啓和、　収録刊行物</a:t>
            </a:r>
            <a:r>
              <a:rPr lang="ja-JP" altLang="en-US" sz="1100" dirty="0" smtClean="0">
                <a:latin typeface="+mn-ea"/>
              </a:rPr>
              <a:t>：</a:t>
            </a:r>
            <a:r>
              <a:rPr lang="zh-TW" altLang="en-US" sz="1100" dirty="0">
                <a:latin typeface="メイリオ" panose="020B0604030504040204" pitchFamily="50" charset="-128"/>
                <a:ea typeface="メイリオ" panose="020B0604030504040204" pitchFamily="50" charset="-128"/>
              </a:rPr>
              <a:t>鳴門英語研究 </a:t>
            </a:r>
            <a:r>
              <a:rPr lang="en-US" altLang="zh-TW" sz="1100" dirty="0">
                <a:latin typeface="メイリオ" panose="020B0604030504040204" pitchFamily="50" charset="-128"/>
                <a:ea typeface="メイリオ" panose="020B0604030504040204" pitchFamily="50" charset="-128"/>
              </a:rPr>
              <a:t>26, 145-160, </a:t>
            </a:r>
            <a:r>
              <a:rPr lang="en-US" altLang="zh-TW" sz="1100" dirty="0" smtClean="0">
                <a:latin typeface="メイリオ" panose="020B0604030504040204" pitchFamily="50" charset="-128"/>
                <a:ea typeface="メイリオ" panose="020B0604030504040204" pitchFamily="50" charset="-128"/>
              </a:rPr>
              <a:t>2016-01-31</a:t>
            </a:r>
            <a:r>
              <a:rPr lang="ja-JP" altLang="en-US" sz="1100" dirty="0" smtClean="0"/>
              <a:t>）</a:t>
            </a:r>
            <a:r>
              <a:rPr lang="ja-JP" altLang="en-US" sz="1050" dirty="0" smtClean="0"/>
              <a:t>　　</a:t>
            </a:r>
            <a:endParaRPr lang="en-US" altLang="ja-JP" sz="1400" dirty="0"/>
          </a:p>
          <a:p>
            <a:r>
              <a:rPr lang="ja-JP" altLang="en-US" sz="1400" dirty="0" smtClean="0"/>
              <a:t>「</a:t>
            </a:r>
            <a:r>
              <a:rPr lang="en-US" altLang="ja-JP" sz="1400" dirty="0"/>
              <a:t>3</a:t>
            </a:r>
            <a:r>
              <a:rPr lang="ja-JP" altLang="en-US" sz="1400" dirty="0" smtClean="0"/>
              <a:t>」「英語</a:t>
            </a:r>
            <a:r>
              <a:rPr lang="ja-JP" altLang="en-US" sz="1400" dirty="0"/>
              <a:t>の聞き取りに見られる傾向と習熟度に関する</a:t>
            </a:r>
            <a:r>
              <a:rPr lang="ja-JP" altLang="en-US" sz="1400" dirty="0" smtClean="0"/>
              <a:t>一考察」</a:t>
            </a:r>
            <a:r>
              <a:rPr lang="ja-JP" altLang="en-US" sz="1050" dirty="0" smtClean="0"/>
              <a:t>　　</a:t>
            </a:r>
            <a:r>
              <a:rPr lang="ja-JP" altLang="en-US" sz="1100" dirty="0" smtClean="0"/>
              <a:t>　　</a:t>
            </a:r>
            <a:r>
              <a:rPr lang="ja-JP" altLang="en-US" sz="800" dirty="0" smtClean="0"/>
              <a:t>　　</a:t>
            </a:r>
            <a:r>
              <a:rPr lang="ja-JP" altLang="en-US" sz="900" dirty="0" smtClean="0"/>
              <a:t>　　　　　　　　　　　　　　　　　　　　　　　　　　　　　　　　　　　　　　　　　　　　　　　　　　　　　　　　　　　　　　　　　　　　　　</a:t>
            </a:r>
            <a:r>
              <a:rPr lang="ja-JP" altLang="en-US" sz="1200" dirty="0" smtClean="0"/>
              <a:t>（</a:t>
            </a:r>
            <a:r>
              <a:rPr lang="ja-JP" altLang="en-US" sz="1200" dirty="0"/>
              <a:t>著者：數</a:t>
            </a:r>
            <a:r>
              <a:rPr lang="ja-JP" altLang="en-US" sz="1200" dirty="0" smtClean="0"/>
              <a:t>見，収録</a:t>
            </a:r>
            <a:r>
              <a:rPr lang="ja-JP" altLang="en-US" sz="1200" dirty="0"/>
              <a:t>刊行物：外国語教育フォーラム </a:t>
            </a:r>
            <a:r>
              <a:rPr lang="en-US" altLang="ja-JP" sz="1200" dirty="0"/>
              <a:t>8</a:t>
            </a:r>
            <a:r>
              <a:rPr lang="en-US" altLang="ja-JP" sz="1200" dirty="0" smtClean="0"/>
              <a:t>,</a:t>
            </a:r>
            <a:r>
              <a:rPr lang="ja-JP" altLang="en-US" sz="1200" dirty="0"/>
              <a:t> </a:t>
            </a:r>
            <a:r>
              <a:rPr lang="en-US" altLang="ja-JP" sz="1200" dirty="0" smtClean="0"/>
              <a:t> </a:t>
            </a:r>
            <a:r>
              <a:rPr lang="en-US" altLang="ja-JP" sz="1200" dirty="0"/>
              <a:t>91-99, </a:t>
            </a:r>
            <a:r>
              <a:rPr lang="en-US" altLang="ja-JP" sz="1200" dirty="0" smtClean="0"/>
              <a:t>2014-03</a:t>
            </a:r>
            <a:r>
              <a:rPr lang="ja-JP" altLang="en-US" sz="1200" dirty="0" smtClean="0"/>
              <a:t>）</a:t>
            </a:r>
            <a:endParaRPr lang="en-US" altLang="ja-JP" sz="1000" dirty="0" smtClean="0"/>
          </a:p>
          <a:p>
            <a:pPr marL="0" indent="0">
              <a:buNone/>
            </a:pPr>
            <a:r>
              <a:rPr lang="en-US" altLang="ja-JP" sz="1400" b="1" dirty="0" smtClean="0"/>
              <a:t>【E-Learning</a:t>
            </a:r>
            <a:r>
              <a:rPr lang="ja-JP" altLang="en-US" sz="1400" b="1" dirty="0"/>
              <a:t>英語学習</a:t>
            </a:r>
            <a:r>
              <a:rPr lang="en-US" altLang="ja-JP" sz="1400" b="1" dirty="0"/>
              <a:t>】</a:t>
            </a:r>
          </a:p>
          <a:p>
            <a:pPr marL="0" indent="0">
              <a:buNone/>
            </a:pPr>
            <a:r>
              <a:rPr lang="ja-JP" altLang="en-US" sz="1400" dirty="0" smtClean="0"/>
              <a:t>［</a:t>
            </a:r>
            <a:r>
              <a:rPr lang="en-US" altLang="ja-JP" sz="1400" dirty="0" smtClean="0"/>
              <a:t>4</a:t>
            </a:r>
            <a:r>
              <a:rPr lang="ja-JP" altLang="en-US" sz="1400" dirty="0" smtClean="0"/>
              <a:t>］「</a:t>
            </a:r>
            <a:r>
              <a:rPr lang="ja-JP" altLang="ja-JP" sz="1400" dirty="0"/>
              <a:t>聞き取り箇所の正答率集計機能を備えた英語リスニング学習支援システム </a:t>
            </a:r>
            <a:r>
              <a:rPr lang="ja-JP" altLang="en-US" sz="1400" dirty="0"/>
              <a:t>」</a:t>
            </a:r>
            <a:r>
              <a:rPr lang="ja-JP" altLang="en-US" sz="1600" dirty="0"/>
              <a:t>　　　　　　　　　　　　</a:t>
            </a:r>
            <a:r>
              <a:rPr lang="ja-JP" altLang="en-US" sz="1600" dirty="0" smtClean="0"/>
              <a:t>　　　　　</a:t>
            </a:r>
            <a:r>
              <a:rPr lang="ja-JP" altLang="en-US" sz="1600" dirty="0"/>
              <a:t>　　</a:t>
            </a:r>
            <a:r>
              <a:rPr lang="ja-JP" altLang="en-US" sz="1100" dirty="0"/>
              <a:t>（著者：</a:t>
            </a:r>
            <a:r>
              <a:rPr lang="ja-JP" altLang="ja-JP" sz="1100" dirty="0"/>
              <a:t>栗原 準</a:t>
            </a:r>
            <a:r>
              <a:rPr lang="en-US" altLang="ja-JP" sz="1100" dirty="0"/>
              <a:t>, </a:t>
            </a:r>
            <a:r>
              <a:rPr lang="ja-JP" altLang="ja-JP" sz="1100" dirty="0"/>
              <a:t>石川 俊明</a:t>
            </a:r>
            <a:r>
              <a:rPr lang="en-US" altLang="ja-JP" sz="1100" dirty="0"/>
              <a:t>, </a:t>
            </a:r>
            <a:r>
              <a:rPr lang="ja-JP" altLang="ja-JP" sz="1100" dirty="0"/>
              <a:t>上村 航平</a:t>
            </a:r>
            <a:r>
              <a:rPr lang="en-US" altLang="ja-JP" sz="1100" dirty="0"/>
              <a:t>, </a:t>
            </a:r>
            <a:r>
              <a:rPr lang="ja-JP" altLang="ja-JP" sz="1100" dirty="0"/>
              <a:t>笠井 貴之</a:t>
            </a:r>
            <a:r>
              <a:rPr lang="en-US" altLang="ja-JP" sz="1100" dirty="0"/>
              <a:t>, </a:t>
            </a:r>
            <a:r>
              <a:rPr lang="ja-JP" altLang="ja-JP" sz="1100" dirty="0"/>
              <a:t>鷹野 孝典</a:t>
            </a:r>
            <a:r>
              <a:rPr lang="ja-JP" altLang="en-US" sz="1100" dirty="0"/>
              <a:t>）</a:t>
            </a:r>
            <a:endParaRPr lang="ja-JP" altLang="ja-JP" sz="1100" dirty="0"/>
          </a:p>
          <a:p>
            <a:pPr marL="0" indent="0">
              <a:buNone/>
            </a:pPr>
            <a:r>
              <a:rPr lang="en-US" altLang="ja-JP" sz="1400" b="1" dirty="0"/>
              <a:t>【</a:t>
            </a:r>
            <a:r>
              <a:rPr lang="ja-JP" altLang="en-US" sz="1400" b="1" dirty="0"/>
              <a:t>英語リスニング学習における学習意欲の向上</a:t>
            </a:r>
            <a:r>
              <a:rPr lang="en-US" altLang="ja-JP" sz="1400" b="1" dirty="0"/>
              <a:t>】</a:t>
            </a:r>
          </a:p>
          <a:p>
            <a:pPr marL="0" indent="0">
              <a:buNone/>
            </a:pPr>
            <a:r>
              <a:rPr lang="ja-JP" altLang="en-US" sz="1400" dirty="0"/>
              <a:t>［</a:t>
            </a:r>
            <a:r>
              <a:rPr lang="en-US" altLang="ja-JP" sz="1400" dirty="0" smtClean="0"/>
              <a:t>5</a:t>
            </a:r>
            <a:r>
              <a:rPr lang="ja-JP" altLang="en-US" sz="1400" dirty="0"/>
              <a:t>］</a:t>
            </a:r>
            <a:r>
              <a:rPr lang="ja-JP" altLang="en-US" sz="1400" dirty="0" smtClean="0"/>
              <a:t>「</a:t>
            </a:r>
            <a:r>
              <a:rPr lang="ja-JP" altLang="en-US" sz="1400" dirty="0"/>
              <a:t>英語が好きでない学習者の動機づけをめざす協働学習の試み」　　</a:t>
            </a:r>
            <a:r>
              <a:rPr lang="ja-JP" altLang="en-US" sz="1600" dirty="0"/>
              <a:t>　　　　　　　　　　　　　　　</a:t>
            </a:r>
            <a:r>
              <a:rPr lang="ja-JP" altLang="en-US" sz="1600" dirty="0" smtClean="0"/>
              <a:t>　　　　　　</a:t>
            </a:r>
            <a:r>
              <a:rPr lang="ja-JP" altLang="en-US" sz="1600" dirty="0"/>
              <a:t>　　</a:t>
            </a:r>
            <a:r>
              <a:rPr lang="ja-JP" altLang="en-US" sz="1100" dirty="0"/>
              <a:t>（著者：津田 ひろみ，収録刊行物：実践女子大学</a:t>
            </a:r>
            <a:r>
              <a:rPr lang="en-US" altLang="ja-JP" sz="1100" dirty="0"/>
              <a:t>CLEIP</a:t>
            </a:r>
            <a:r>
              <a:rPr lang="ja-JP" altLang="en-US" sz="1100" dirty="0"/>
              <a:t>ジャーナル </a:t>
            </a:r>
            <a:r>
              <a:rPr lang="en-US" altLang="ja-JP" sz="1100" dirty="0"/>
              <a:t>= </a:t>
            </a:r>
            <a:r>
              <a:rPr lang="en-US" altLang="ja-JP" sz="1100" dirty="0" err="1"/>
              <a:t>issen</a:t>
            </a:r>
            <a:r>
              <a:rPr lang="en-US" altLang="ja-JP" sz="1100" dirty="0"/>
              <a:t> Women‘s University CLEIP Journal 3, 63-77, 2017-03-06</a:t>
            </a:r>
            <a:r>
              <a:rPr lang="ja-JP" altLang="en-US" sz="1100" dirty="0" smtClean="0"/>
              <a:t>）</a:t>
            </a:r>
            <a:endParaRPr lang="en-US" altLang="ja-JP" sz="1100" b="1" dirty="0"/>
          </a:p>
        </p:txBody>
      </p:sp>
      <p:sp>
        <p:nvSpPr>
          <p:cNvPr id="4" name="スライド番号プレースホルダー 3"/>
          <p:cNvSpPr>
            <a:spLocks noGrp="1"/>
          </p:cNvSpPr>
          <p:nvPr>
            <p:ph type="sldNum" sz="quarter" idx="12"/>
          </p:nvPr>
        </p:nvSpPr>
        <p:spPr/>
        <p:txBody>
          <a:bodyPr/>
          <a:lstStyle/>
          <a:p>
            <a:fld id="{0EA5BA5C-CDE7-497D-9261-6A40424EDE0C}" type="slidenum">
              <a:rPr kumimoji="1" lang="ja-JP" altLang="en-US" smtClean="0"/>
              <a:t>3</a:t>
            </a:fld>
            <a:endParaRPr kumimoji="1" lang="ja-JP" altLang="en-US" dirty="0"/>
          </a:p>
        </p:txBody>
      </p:sp>
    </p:spTree>
    <p:extLst>
      <p:ext uri="{BB962C8B-B14F-4D97-AF65-F5344CB8AC3E}">
        <p14:creationId xmlns:p14="http://schemas.microsoft.com/office/powerpoint/2010/main" val="24973318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492" y="2268525"/>
            <a:ext cx="703726" cy="703726"/>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783" y="2228497"/>
            <a:ext cx="732820" cy="743754"/>
          </a:xfrm>
          <a:prstGeom prst="rect">
            <a:avLst/>
          </a:prstGeom>
        </p:spPr>
      </p:pic>
      <p:pic>
        <p:nvPicPr>
          <p:cNvPr id="7" name="コンテンツ プレースホルダー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522" y="4052759"/>
            <a:ext cx="603531" cy="603531"/>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6126" y="4041696"/>
            <a:ext cx="585619" cy="585619"/>
          </a:xfrm>
          <a:prstGeom prst="rect">
            <a:avLst/>
          </a:prstGeom>
        </p:spPr>
      </p:pic>
      <p:sp>
        <p:nvSpPr>
          <p:cNvPr id="9" name="下矢印 8"/>
          <p:cNvSpPr/>
          <p:nvPr/>
        </p:nvSpPr>
        <p:spPr>
          <a:xfrm flipH="1">
            <a:off x="1819103" y="3441026"/>
            <a:ext cx="273377" cy="501596"/>
          </a:xfrm>
          <a:prstGeom prst="downArrow">
            <a:avLst>
              <a:gd name="adj1" fmla="val 50000"/>
              <a:gd name="adj2" fmla="val 728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テキスト ボックス 9"/>
          <p:cNvSpPr txBox="1"/>
          <p:nvPr/>
        </p:nvSpPr>
        <p:spPr>
          <a:xfrm>
            <a:off x="714483" y="3061465"/>
            <a:ext cx="2209239" cy="307777"/>
          </a:xfrm>
          <a:prstGeom prst="rect">
            <a:avLst/>
          </a:prstGeom>
          <a:noFill/>
        </p:spPr>
        <p:txBody>
          <a:bodyPr wrap="square" rtlCol="0">
            <a:spAutoFit/>
          </a:bodyPr>
          <a:lstStyle/>
          <a:p>
            <a:r>
              <a:rPr lang="ja-JP" altLang="en-US" sz="1400" dirty="0" smtClean="0"/>
              <a:t>♪地域発音英語♪</a:t>
            </a:r>
            <a:endParaRPr lang="en-US" altLang="ja-JP" sz="1400" dirty="0"/>
          </a:p>
        </p:txBody>
      </p:sp>
      <p:sp>
        <p:nvSpPr>
          <p:cNvPr id="11" name="正方形/長方形 10"/>
          <p:cNvSpPr/>
          <p:nvPr/>
        </p:nvSpPr>
        <p:spPr>
          <a:xfrm>
            <a:off x="452493" y="2171752"/>
            <a:ext cx="2089930" cy="29788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1059397" y="1894425"/>
            <a:ext cx="959538" cy="307777"/>
          </a:xfrm>
          <a:prstGeom prst="rect">
            <a:avLst/>
          </a:prstGeom>
          <a:noFill/>
        </p:spPr>
        <p:txBody>
          <a:bodyPr wrap="square" rtlCol="0">
            <a:spAutoFit/>
          </a:bodyPr>
          <a:lstStyle/>
          <a:p>
            <a:r>
              <a:rPr lang="ja-JP" altLang="en-US" sz="1400" dirty="0" smtClean="0"/>
              <a:t>音声収集</a:t>
            </a:r>
            <a:endParaRPr lang="en-US" altLang="ja-JP" sz="1400" dirty="0"/>
          </a:p>
        </p:txBody>
      </p:sp>
      <p:sp>
        <p:nvSpPr>
          <p:cNvPr id="13" name="テキスト ボックス 12"/>
          <p:cNvSpPr txBox="1"/>
          <p:nvPr/>
        </p:nvSpPr>
        <p:spPr>
          <a:xfrm>
            <a:off x="1190781" y="4333258"/>
            <a:ext cx="635593" cy="310664"/>
          </a:xfrm>
          <a:prstGeom prst="rect">
            <a:avLst/>
          </a:prstGeom>
          <a:noFill/>
        </p:spPr>
        <p:txBody>
          <a:bodyPr wrap="square" rtlCol="0">
            <a:spAutoFit/>
          </a:bodyPr>
          <a:lstStyle/>
          <a:p>
            <a:r>
              <a:rPr lang="ja-JP" altLang="en-US" sz="1400" dirty="0"/>
              <a:t>録音</a:t>
            </a:r>
            <a:endParaRPr lang="en-US" altLang="ja-JP" sz="1400" dirty="0"/>
          </a:p>
        </p:txBody>
      </p:sp>
      <p:sp>
        <p:nvSpPr>
          <p:cNvPr id="14" name="下矢印 13"/>
          <p:cNvSpPr/>
          <p:nvPr/>
        </p:nvSpPr>
        <p:spPr>
          <a:xfrm flipH="1">
            <a:off x="827594" y="3441026"/>
            <a:ext cx="273377" cy="501596"/>
          </a:xfrm>
          <a:prstGeom prst="downArrow">
            <a:avLst>
              <a:gd name="adj1" fmla="val 50000"/>
              <a:gd name="adj2" fmla="val 728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テキスト ボックス 14"/>
          <p:cNvSpPr txBox="1"/>
          <p:nvPr/>
        </p:nvSpPr>
        <p:spPr>
          <a:xfrm>
            <a:off x="522351" y="5274080"/>
            <a:ext cx="2033629" cy="307777"/>
          </a:xfrm>
          <a:prstGeom prst="rect">
            <a:avLst/>
          </a:prstGeom>
          <a:noFill/>
        </p:spPr>
        <p:txBody>
          <a:bodyPr wrap="square" rtlCol="0">
            <a:spAutoFit/>
          </a:bodyPr>
          <a:lstStyle/>
          <a:p>
            <a:r>
              <a:rPr lang="ja-JP" altLang="en-US" sz="1400" dirty="0" smtClean="0"/>
              <a:t>問題</a:t>
            </a:r>
            <a:r>
              <a:rPr lang="en-US" altLang="ja-JP" sz="1400" dirty="0" smtClean="0"/>
              <a:t>DB</a:t>
            </a:r>
            <a:r>
              <a:rPr lang="ja-JP" altLang="en-US" sz="1400" dirty="0" smtClean="0"/>
              <a:t>に音声を格納</a:t>
            </a:r>
            <a:endParaRPr lang="en-US" altLang="ja-JP" sz="1400" dirty="0"/>
          </a:p>
        </p:txBody>
      </p:sp>
    </p:spTree>
    <p:extLst>
      <p:ext uri="{BB962C8B-B14F-4D97-AF65-F5344CB8AC3E}">
        <p14:creationId xmlns:p14="http://schemas.microsoft.com/office/powerpoint/2010/main" val="2903279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3164" y="886738"/>
            <a:ext cx="8287163" cy="814797"/>
          </a:xfrm>
        </p:spPr>
        <p:txBody>
          <a:bodyPr>
            <a:normAutofit fontScale="90000"/>
          </a:bodyPr>
          <a:lstStyle/>
          <a:p>
            <a:r>
              <a:rPr kumimoji="1" lang="ja-JP" altLang="en-US" sz="4400" b="1" dirty="0" smtClean="0"/>
              <a:t>現状の英語リスニング学習の問題点</a:t>
            </a:r>
            <a:endParaRPr kumimoji="1" lang="ja-JP" altLang="en-US" sz="4400" b="1" dirty="0"/>
          </a:p>
        </p:txBody>
      </p:sp>
      <p:sp>
        <p:nvSpPr>
          <p:cNvPr id="4" name="スライド番号プレースホルダー 3"/>
          <p:cNvSpPr>
            <a:spLocks noGrp="1"/>
          </p:cNvSpPr>
          <p:nvPr>
            <p:ph type="sldNum" sz="quarter" idx="12"/>
          </p:nvPr>
        </p:nvSpPr>
        <p:spPr/>
        <p:txBody>
          <a:bodyPr/>
          <a:lstStyle/>
          <a:p>
            <a:fld id="{6F96D2D1-11E0-4FFA-BB69-88E9829AAB0D}" type="slidenum">
              <a:rPr lang="ja-JP" altLang="en-US" smtClean="0"/>
              <a:t>4</a:t>
            </a:fld>
            <a:endParaRPr lang="ja-JP" altLang="en-US" dirty="0"/>
          </a:p>
        </p:txBody>
      </p:sp>
      <p:pic>
        <p:nvPicPr>
          <p:cNvPr id="5" name="コンテンツ プレースホルダー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21960" y="4164571"/>
            <a:ext cx="743445" cy="743445"/>
          </a:xfrm>
          <a:prstGeom prst="rect">
            <a:avLst/>
          </a:prstGeom>
        </p:spPr>
      </p:pic>
      <p:sp>
        <p:nvSpPr>
          <p:cNvPr id="6" name="テキスト ボックス 5"/>
          <p:cNvSpPr txBox="1"/>
          <p:nvPr/>
        </p:nvSpPr>
        <p:spPr>
          <a:xfrm>
            <a:off x="789558" y="4947784"/>
            <a:ext cx="1739238" cy="523220"/>
          </a:xfrm>
          <a:prstGeom prst="rect">
            <a:avLst/>
          </a:prstGeom>
          <a:noFill/>
        </p:spPr>
        <p:txBody>
          <a:bodyPr wrap="square" rtlCol="0">
            <a:spAutoFit/>
          </a:bodyPr>
          <a:lstStyle/>
          <a:p>
            <a:r>
              <a:rPr kumimoji="1" lang="ja-JP" altLang="en-US" sz="1400" dirty="0" smtClean="0"/>
              <a:t>英語リスニングに　　　苦手意識がある人</a:t>
            </a:r>
            <a:endParaRPr kumimoji="1" lang="ja-JP" altLang="en-US" sz="1400" dirty="0"/>
          </a:p>
        </p:txBody>
      </p:sp>
      <p:pic>
        <p:nvPicPr>
          <p:cNvPr id="8" name="図 7"/>
          <p:cNvPicPr>
            <a:picLocks noChangeAspect="1"/>
          </p:cNvPicPr>
          <p:nvPr/>
        </p:nvPicPr>
        <p:blipFill rotWithShape="1">
          <a:blip r:embed="rId4">
            <a:extLst>
              <a:ext uri="{28A0092B-C50C-407E-A947-70E740481C1C}">
                <a14:useLocalDpi xmlns:a14="http://schemas.microsoft.com/office/drawing/2010/main" val="0"/>
              </a:ext>
            </a:extLst>
          </a:blip>
          <a:srcRect l="3014" r="2321"/>
          <a:stretch/>
        </p:blipFill>
        <p:spPr>
          <a:xfrm>
            <a:off x="4027296" y="4071007"/>
            <a:ext cx="769618" cy="743729"/>
          </a:xfrm>
          <a:prstGeom prst="rect">
            <a:avLst/>
          </a:prstGeom>
        </p:spPr>
      </p:pic>
      <p:sp>
        <p:nvSpPr>
          <p:cNvPr id="11" name="テキスト ボックス 10"/>
          <p:cNvSpPr txBox="1"/>
          <p:nvPr/>
        </p:nvSpPr>
        <p:spPr>
          <a:xfrm>
            <a:off x="4808567" y="4420564"/>
            <a:ext cx="908930" cy="307777"/>
          </a:xfrm>
          <a:prstGeom prst="rect">
            <a:avLst/>
          </a:prstGeom>
          <a:noFill/>
        </p:spPr>
        <p:txBody>
          <a:bodyPr wrap="square" rtlCol="0">
            <a:spAutoFit/>
          </a:bodyPr>
          <a:lstStyle/>
          <a:p>
            <a:r>
              <a:rPr kumimoji="1" lang="ja-JP" altLang="en-US" sz="1400" dirty="0" smtClean="0"/>
              <a:t>♪♪</a:t>
            </a:r>
            <a:endParaRPr kumimoji="1" lang="ja-JP" altLang="en-US" sz="1400" dirty="0"/>
          </a:p>
        </p:txBody>
      </p:sp>
      <p:sp>
        <p:nvSpPr>
          <p:cNvPr id="16" name="テキスト ボックス 15"/>
          <p:cNvSpPr txBox="1"/>
          <p:nvPr/>
        </p:nvSpPr>
        <p:spPr>
          <a:xfrm>
            <a:off x="3718237" y="4836767"/>
            <a:ext cx="2076529" cy="646331"/>
          </a:xfrm>
          <a:prstGeom prst="rect">
            <a:avLst/>
          </a:prstGeom>
          <a:noFill/>
        </p:spPr>
        <p:txBody>
          <a:bodyPr wrap="square" rtlCol="0">
            <a:spAutoFit/>
          </a:bodyPr>
          <a:lstStyle/>
          <a:p>
            <a:r>
              <a:rPr lang="ja-JP" altLang="en-US" sz="1200" dirty="0" smtClean="0"/>
              <a:t>通常の英語リスニング学習で用いられている</a:t>
            </a:r>
            <a:r>
              <a:rPr lang="en-US" altLang="ja-JP" sz="1200" dirty="0" smtClean="0"/>
              <a:t>(</a:t>
            </a:r>
            <a:r>
              <a:rPr lang="ja-JP" altLang="en-US" sz="1200" dirty="0" smtClean="0"/>
              <a:t>地域発音を考慮しない）音声</a:t>
            </a:r>
            <a:endParaRPr kumimoji="1" lang="ja-JP" altLang="en-US" sz="1200" dirty="0"/>
          </a:p>
        </p:txBody>
      </p:sp>
      <p:sp>
        <p:nvSpPr>
          <p:cNvPr id="20" name="円形吹き出し 19"/>
          <p:cNvSpPr/>
          <p:nvPr/>
        </p:nvSpPr>
        <p:spPr>
          <a:xfrm>
            <a:off x="261941" y="3058537"/>
            <a:ext cx="2107171" cy="441348"/>
          </a:xfrm>
          <a:prstGeom prst="wedgeEllipseCallout">
            <a:avLst>
              <a:gd name="adj1" fmla="val 12440"/>
              <a:gd name="adj2" fmla="val 8181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聞き取れない</a:t>
            </a:r>
            <a:r>
              <a:rPr lang="ja-JP" altLang="en-US" sz="1400" dirty="0" err="1" smtClean="0">
                <a:solidFill>
                  <a:schemeClr val="tx1"/>
                </a:solidFill>
              </a:rPr>
              <a:t>、、</a:t>
            </a:r>
            <a:endParaRPr kumimoji="1" lang="ja-JP" altLang="en-US" sz="1400" dirty="0">
              <a:solidFill>
                <a:schemeClr val="tx1"/>
              </a:solidFill>
            </a:endParaRPr>
          </a:p>
        </p:txBody>
      </p:sp>
      <p:sp>
        <p:nvSpPr>
          <p:cNvPr id="26" name="テキスト ボックス 25"/>
          <p:cNvSpPr txBox="1"/>
          <p:nvPr/>
        </p:nvSpPr>
        <p:spPr>
          <a:xfrm>
            <a:off x="543164" y="2283020"/>
            <a:ext cx="2516104" cy="369332"/>
          </a:xfrm>
          <a:prstGeom prst="rect">
            <a:avLst/>
          </a:prstGeom>
          <a:noFill/>
          <a:ln>
            <a:solidFill>
              <a:schemeClr val="accent1"/>
            </a:solidFill>
          </a:ln>
        </p:spPr>
        <p:txBody>
          <a:bodyPr wrap="square" rtlCol="0">
            <a:spAutoFit/>
          </a:bodyPr>
          <a:lstStyle/>
          <a:p>
            <a:r>
              <a:rPr kumimoji="1" lang="ja-JP" altLang="en-US" b="1" dirty="0" smtClean="0"/>
              <a:t>苦手意識の発生・助長</a:t>
            </a:r>
            <a:endParaRPr kumimoji="1" lang="ja-JP" altLang="en-US" b="1" dirty="0"/>
          </a:p>
        </p:txBody>
      </p:sp>
      <p:sp>
        <p:nvSpPr>
          <p:cNvPr id="7" name="テキスト ボックス 6"/>
          <p:cNvSpPr txBox="1"/>
          <p:nvPr/>
        </p:nvSpPr>
        <p:spPr>
          <a:xfrm>
            <a:off x="2979419" y="5986702"/>
            <a:ext cx="3585584" cy="276999"/>
          </a:xfrm>
          <a:prstGeom prst="rect">
            <a:avLst/>
          </a:prstGeom>
          <a:noFill/>
        </p:spPr>
        <p:txBody>
          <a:bodyPr wrap="square" rtlCol="0">
            <a:spAutoFit/>
          </a:bodyPr>
          <a:lstStyle/>
          <a:p>
            <a:r>
              <a:rPr kumimoji="1" lang="en-US" altLang="ja-JP" sz="1200" dirty="0" smtClean="0"/>
              <a:t>Figure1 </a:t>
            </a:r>
            <a:r>
              <a:rPr kumimoji="1" lang="ja-JP" altLang="en-US" sz="1200" dirty="0" smtClean="0"/>
              <a:t>　英語リスニング学習の問題点</a:t>
            </a:r>
            <a:endParaRPr kumimoji="1" lang="ja-JP" altLang="en-US" sz="1200" dirty="0"/>
          </a:p>
        </p:txBody>
      </p:sp>
      <p:pic>
        <p:nvPicPr>
          <p:cNvPr id="3" name="図 2"/>
          <p:cNvPicPr>
            <a:picLocks noChangeAspect="1"/>
          </p:cNvPicPr>
          <p:nvPr/>
        </p:nvPicPr>
        <p:blipFill rotWithShape="1">
          <a:blip r:embed="rId5">
            <a:extLst>
              <a:ext uri="{28A0092B-C50C-407E-A947-70E740481C1C}">
                <a14:useLocalDpi xmlns:a14="http://schemas.microsoft.com/office/drawing/2010/main" val="0"/>
              </a:ext>
            </a:extLst>
          </a:blip>
          <a:srcRect l="4056" r="3475"/>
          <a:stretch/>
        </p:blipFill>
        <p:spPr>
          <a:xfrm>
            <a:off x="7175797" y="4283668"/>
            <a:ext cx="740635" cy="695155"/>
          </a:xfrm>
          <a:prstGeom prst="rect">
            <a:avLst/>
          </a:prstGeom>
        </p:spPr>
      </p:pic>
      <p:sp>
        <p:nvSpPr>
          <p:cNvPr id="30" name="テキスト ボックス 29"/>
          <p:cNvSpPr txBox="1"/>
          <p:nvPr/>
        </p:nvSpPr>
        <p:spPr>
          <a:xfrm>
            <a:off x="7189226" y="5069476"/>
            <a:ext cx="763930" cy="307777"/>
          </a:xfrm>
          <a:prstGeom prst="rect">
            <a:avLst/>
          </a:prstGeom>
          <a:noFill/>
        </p:spPr>
        <p:txBody>
          <a:bodyPr wrap="square" rtlCol="0">
            <a:spAutoFit/>
          </a:bodyPr>
          <a:lstStyle/>
          <a:p>
            <a:r>
              <a:rPr lang="ja-JP" altLang="en-US" sz="1400" dirty="0"/>
              <a:t>指導者</a:t>
            </a:r>
            <a:endParaRPr kumimoji="1" lang="ja-JP" altLang="en-US" sz="1400" dirty="0"/>
          </a:p>
        </p:txBody>
      </p:sp>
      <p:sp>
        <p:nvSpPr>
          <p:cNvPr id="31" name="テキスト ボックス 30"/>
          <p:cNvSpPr txBox="1"/>
          <p:nvPr/>
        </p:nvSpPr>
        <p:spPr>
          <a:xfrm>
            <a:off x="4686745" y="2283020"/>
            <a:ext cx="3361333" cy="369332"/>
          </a:xfrm>
          <a:prstGeom prst="rect">
            <a:avLst/>
          </a:prstGeom>
          <a:noFill/>
          <a:ln>
            <a:solidFill>
              <a:schemeClr val="accent1"/>
            </a:solidFill>
          </a:ln>
        </p:spPr>
        <p:txBody>
          <a:bodyPr wrap="square" rtlCol="0">
            <a:spAutoFit/>
          </a:bodyPr>
          <a:lstStyle/>
          <a:p>
            <a:r>
              <a:rPr kumimoji="1" lang="ja-JP" altLang="en-US" b="1" dirty="0" smtClean="0"/>
              <a:t>学習者のレベルの把握が困難</a:t>
            </a:r>
            <a:endParaRPr kumimoji="1" lang="ja-JP" altLang="en-US" b="1" dirty="0"/>
          </a:p>
        </p:txBody>
      </p:sp>
      <p:sp>
        <p:nvSpPr>
          <p:cNvPr id="32" name="円形吹き出し 31"/>
          <p:cNvSpPr/>
          <p:nvPr/>
        </p:nvSpPr>
        <p:spPr>
          <a:xfrm>
            <a:off x="6390415" y="3000087"/>
            <a:ext cx="2621700" cy="560175"/>
          </a:xfrm>
          <a:prstGeom prst="wedgeEllipseCallout">
            <a:avLst>
              <a:gd name="adj1" fmla="val -11134"/>
              <a:gd name="adj2" fmla="val 9464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どこが聞き取れていないのかわからない</a:t>
            </a:r>
            <a:endParaRPr kumimoji="1" lang="ja-JP" altLang="en-US" sz="1400" dirty="0">
              <a:solidFill>
                <a:schemeClr val="tx1"/>
              </a:solidFill>
            </a:endParaRPr>
          </a:p>
        </p:txBody>
      </p:sp>
      <p:sp>
        <p:nvSpPr>
          <p:cNvPr id="33" name="テキスト ボックス 32"/>
          <p:cNvSpPr txBox="1"/>
          <p:nvPr/>
        </p:nvSpPr>
        <p:spPr>
          <a:xfrm>
            <a:off x="1062661" y="3756644"/>
            <a:ext cx="1214954" cy="307777"/>
          </a:xfrm>
          <a:prstGeom prst="rect">
            <a:avLst/>
          </a:prstGeom>
          <a:noFill/>
        </p:spPr>
        <p:txBody>
          <a:bodyPr wrap="square" rtlCol="0">
            <a:spAutoFit/>
          </a:bodyPr>
          <a:lstStyle/>
          <a:p>
            <a:r>
              <a:rPr lang="ja-JP" altLang="en-US" sz="1400" dirty="0" smtClean="0"/>
              <a:t>？？？？</a:t>
            </a:r>
            <a:r>
              <a:rPr lang="ja-JP" altLang="en-US" sz="1400" dirty="0"/>
              <a:t>？</a:t>
            </a:r>
            <a:endParaRPr kumimoji="1" lang="ja-JP" altLang="en-US" sz="1400" dirty="0"/>
          </a:p>
        </p:txBody>
      </p:sp>
      <p:sp>
        <p:nvSpPr>
          <p:cNvPr id="34" name="テキスト ボックス 33"/>
          <p:cNvSpPr txBox="1"/>
          <p:nvPr/>
        </p:nvSpPr>
        <p:spPr>
          <a:xfrm>
            <a:off x="7058033" y="3885238"/>
            <a:ext cx="1286464" cy="307777"/>
          </a:xfrm>
          <a:prstGeom prst="rect">
            <a:avLst/>
          </a:prstGeom>
          <a:noFill/>
        </p:spPr>
        <p:txBody>
          <a:bodyPr wrap="square" rtlCol="0">
            <a:spAutoFit/>
          </a:bodyPr>
          <a:lstStyle/>
          <a:p>
            <a:r>
              <a:rPr lang="ja-JP" altLang="en-US" sz="1400" dirty="0" smtClean="0"/>
              <a:t>？？？？</a:t>
            </a:r>
            <a:r>
              <a:rPr lang="ja-JP" altLang="en-US" sz="1400" dirty="0"/>
              <a:t>？</a:t>
            </a:r>
            <a:endParaRPr kumimoji="1" lang="ja-JP" altLang="en-US" sz="1400" dirty="0"/>
          </a:p>
        </p:txBody>
      </p:sp>
      <p:sp>
        <p:nvSpPr>
          <p:cNvPr id="40" name="左右矢印 39"/>
          <p:cNvSpPr/>
          <p:nvPr/>
        </p:nvSpPr>
        <p:spPr>
          <a:xfrm>
            <a:off x="2463302" y="4436075"/>
            <a:ext cx="1070426" cy="28246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左矢印 40"/>
          <p:cNvSpPr/>
          <p:nvPr/>
        </p:nvSpPr>
        <p:spPr>
          <a:xfrm>
            <a:off x="3807070" y="3284704"/>
            <a:ext cx="2291496" cy="2826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772451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52343" y="694866"/>
            <a:ext cx="7557020" cy="977197"/>
          </a:xfrm>
        </p:spPr>
        <p:txBody>
          <a:bodyPr>
            <a:normAutofit/>
          </a:bodyPr>
          <a:lstStyle/>
          <a:p>
            <a:r>
              <a:rPr lang="ja-JP" altLang="en-US" sz="4400" b="1" dirty="0" smtClean="0"/>
              <a:t>研究課題</a:t>
            </a:r>
            <a:endParaRPr kumimoji="1" lang="ja-JP" altLang="en-US" sz="4400" b="1" dirty="0"/>
          </a:p>
        </p:txBody>
      </p:sp>
      <p:sp>
        <p:nvSpPr>
          <p:cNvPr id="4" name="スライド番号プレースホルダー 3"/>
          <p:cNvSpPr>
            <a:spLocks noGrp="1"/>
          </p:cNvSpPr>
          <p:nvPr>
            <p:ph type="sldNum" sz="quarter" idx="12"/>
          </p:nvPr>
        </p:nvSpPr>
        <p:spPr/>
        <p:txBody>
          <a:bodyPr/>
          <a:lstStyle/>
          <a:p>
            <a:fld id="{2244CB37-B25B-459B-897F-7072058A0BDB}" type="slidenum">
              <a:rPr lang="ja-JP" altLang="en-US" smtClean="0"/>
              <a:t>5</a:t>
            </a:fld>
            <a:endParaRPr lang="ja-JP" altLang="en-US" dirty="0"/>
          </a:p>
        </p:txBody>
      </p:sp>
      <p:pic>
        <p:nvPicPr>
          <p:cNvPr id="5" name="コンテンツ プレースホルダ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1897" y="2766378"/>
            <a:ext cx="741598" cy="683745"/>
          </a:xfrm>
          <a:prstGeom prst="rect">
            <a:avLst/>
          </a:prstGeom>
        </p:spPr>
      </p:pic>
      <p:sp>
        <p:nvSpPr>
          <p:cNvPr id="6" name="テキスト ボックス 5"/>
          <p:cNvSpPr txBox="1"/>
          <p:nvPr/>
        </p:nvSpPr>
        <p:spPr>
          <a:xfrm>
            <a:off x="1721138" y="3545073"/>
            <a:ext cx="1624312" cy="523220"/>
          </a:xfrm>
          <a:prstGeom prst="rect">
            <a:avLst/>
          </a:prstGeom>
          <a:noFill/>
        </p:spPr>
        <p:txBody>
          <a:bodyPr wrap="square" rtlCol="0">
            <a:spAutoFit/>
          </a:bodyPr>
          <a:lstStyle/>
          <a:p>
            <a:r>
              <a:rPr kumimoji="1" lang="ja-JP" altLang="en-US" sz="1400" dirty="0" smtClean="0"/>
              <a:t>英語リスニングに　　　苦手意識がある人</a:t>
            </a:r>
            <a:endParaRPr kumimoji="1" lang="ja-JP" altLang="en-US" sz="1400" dirty="0"/>
          </a:p>
        </p:txBody>
      </p:sp>
      <p:sp>
        <p:nvSpPr>
          <p:cNvPr id="7" name="円形吹き出し 6"/>
          <p:cNvSpPr/>
          <p:nvPr/>
        </p:nvSpPr>
        <p:spPr>
          <a:xfrm>
            <a:off x="1092928" y="1959035"/>
            <a:ext cx="2286639" cy="532836"/>
          </a:xfrm>
          <a:prstGeom prst="wedgeEllipseCallout">
            <a:avLst>
              <a:gd name="adj1" fmla="val 8790"/>
              <a:gd name="adj2" fmla="val 7112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こっちのほうが　聞き取りやすい！</a:t>
            </a:r>
            <a:endParaRPr kumimoji="1" lang="ja-JP" altLang="en-US" sz="1400" dirty="0">
              <a:solidFill>
                <a:schemeClr val="tx1"/>
              </a:solidFill>
            </a:endParaRPr>
          </a:p>
        </p:txBody>
      </p:sp>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6638" y="2408325"/>
            <a:ext cx="817412" cy="817412"/>
          </a:xfrm>
          <a:prstGeom prst="rect">
            <a:avLst/>
          </a:prstGeom>
        </p:spPr>
      </p:pic>
      <p:pic>
        <p:nvPicPr>
          <p:cNvPr id="13" name="図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6638" y="3553751"/>
            <a:ext cx="804493" cy="816496"/>
          </a:xfrm>
          <a:prstGeom prst="rect">
            <a:avLst/>
          </a:prstGeom>
        </p:spPr>
      </p:pic>
      <p:sp>
        <p:nvSpPr>
          <p:cNvPr id="14" name="左矢印 13"/>
          <p:cNvSpPr/>
          <p:nvPr/>
        </p:nvSpPr>
        <p:spPr>
          <a:xfrm rot="10571808">
            <a:off x="3815599" y="2701934"/>
            <a:ext cx="1676400" cy="23785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左矢印 14"/>
          <p:cNvSpPr/>
          <p:nvPr/>
        </p:nvSpPr>
        <p:spPr>
          <a:xfrm rot="11324148">
            <a:off x="3836660" y="3406637"/>
            <a:ext cx="1669504" cy="2483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乗算 15"/>
          <p:cNvSpPr/>
          <p:nvPr/>
        </p:nvSpPr>
        <p:spPr>
          <a:xfrm>
            <a:off x="4306132" y="2475290"/>
            <a:ext cx="730561" cy="690879"/>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p:nvSpPr>
        <p:spPr>
          <a:xfrm>
            <a:off x="4369440" y="3225737"/>
            <a:ext cx="603944" cy="5300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3887402" y="2205042"/>
            <a:ext cx="1647650" cy="307777"/>
          </a:xfrm>
          <a:prstGeom prst="rect">
            <a:avLst/>
          </a:prstGeom>
          <a:noFill/>
        </p:spPr>
        <p:txBody>
          <a:bodyPr wrap="square" rtlCol="0">
            <a:spAutoFit/>
          </a:bodyPr>
          <a:lstStyle/>
          <a:p>
            <a:r>
              <a:rPr kumimoji="1" lang="ja-JP" altLang="en-US" sz="1400" dirty="0" smtClean="0"/>
              <a:t>聞き取りづらい</a:t>
            </a:r>
            <a:endParaRPr kumimoji="1" lang="ja-JP" altLang="en-US" sz="1400" dirty="0"/>
          </a:p>
        </p:txBody>
      </p:sp>
      <p:sp>
        <p:nvSpPr>
          <p:cNvPr id="19" name="テキスト ボックス 18"/>
          <p:cNvSpPr txBox="1"/>
          <p:nvPr/>
        </p:nvSpPr>
        <p:spPr>
          <a:xfrm>
            <a:off x="3887402" y="3792899"/>
            <a:ext cx="1647650" cy="307777"/>
          </a:xfrm>
          <a:prstGeom prst="rect">
            <a:avLst/>
          </a:prstGeom>
          <a:noFill/>
        </p:spPr>
        <p:txBody>
          <a:bodyPr wrap="square" rtlCol="0">
            <a:spAutoFit/>
          </a:bodyPr>
          <a:lstStyle/>
          <a:p>
            <a:r>
              <a:rPr kumimoji="1" lang="ja-JP" altLang="en-US" sz="1400" dirty="0" smtClean="0"/>
              <a:t>聞き取り</a:t>
            </a:r>
            <a:r>
              <a:rPr lang="ja-JP" altLang="en-US" sz="1400" dirty="0" smtClean="0"/>
              <a:t>やすい！</a:t>
            </a:r>
            <a:endParaRPr kumimoji="1" lang="ja-JP" altLang="en-US" sz="1400" dirty="0"/>
          </a:p>
        </p:txBody>
      </p:sp>
      <p:sp>
        <p:nvSpPr>
          <p:cNvPr id="20" name="テキスト ボックス 19"/>
          <p:cNvSpPr txBox="1"/>
          <p:nvPr/>
        </p:nvSpPr>
        <p:spPr>
          <a:xfrm>
            <a:off x="992730" y="5165575"/>
            <a:ext cx="7062922" cy="1046851"/>
          </a:xfrm>
          <a:prstGeom prst="rect">
            <a:avLst/>
          </a:prstGeom>
          <a:noFill/>
          <a:ln>
            <a:solidFill>
              <a:schemeClr val="accent1"/>
            </a:solidFill>
          </a:ln>
        </p:spPr>
        <p:txBody>
          <a:bodyPr wrap="square" rtlCol="0">
            <a:spAutoFit/>
          </a:bodyPr>
          <a:lstStyle/>
          <a:p>
            <a:r>
              <a:rPr kumimoji="1" lang="ja-JP" altLang="en-US" sz="2000" dirty="0" smtClean="0">
                <a:solidFill>
                  <a:srgbClr val="FF0000"/>
                </a:solidFill>
              </a:rPr>
              <a:t>学習者によって異なる地域発音英語の「聞き取りやすさ」を　　</a:t>
            </a:r>
            <a:r>
              <a:rPr lang="ja-JP" altLang="en-US" sz="2000" dirty="0" smtClean="0">
                <a:solidFill>
                  <a:srgbClr val="FF0000"/>
                </a:solidFill>
              </a:rPr>
              <a:t>計測する</a:t>
            </a:r>
            <a:r>
              <a:rPr kumimoji="1" lang="ja-JP" altLang="en-US" sz="2000" dirty="0" smtClean="0">
                <a:solidFill>
                  <a:srgbClr val="FF0000"/>
                </a:solidFill>
              </a:rPr>
              <a:t>機能</a:t>
            </a:r>
            <a:r>
              <a:rPr lang="ja-JP" altLang="en-US" sz="2000" dirty="0" smtClean="0">
                <a:solidFill>
                  <a:srgbClr val="FF0000"/>
                </a:solidFill>
              </a:rPr>
              <a:t>や、</a:t>
            </a:r>
            <a:r>
              <a:rPr kumimoji="1" lang="ja-JP" altLang="en-US" sz="2000" dirty="0" smtClean="0">
                <a:solidFill>
                  <a:srgbClr val="FF0000"/>
                </a:solidFill>
              </a:rPr>
              <a:t>それを用いて学習者に適した音源を推薦し、　　　英語リスニング学習を支援</a:t>
            </a:r>
            <a:r>
              <a:rPr lang="ja-JP" altLang="en-US" sz="2000" dirty="0" smtClean="0">
                <a:solidFill>
                  <a:srgbClr val="FF0000"/>
                </a:solidFill>
              </a:rPr>
              <a:t>する</a:t>
            </a:r>
            <a:r>
              <a:rPr kumimoji="1" lang="ja-JP" altLang="en-US" sz="2000" dirty="0" smtClean="0">
                <a:solidFill>
                  <a:srgbClr val="FF0000"/>
                </a:solidFill>
              </a:rPr>
              <a:t>システムは存在して</a:t>
            </a:r>
            <a:r>
              <a:rPr lang="ja-JP" altLang="en-US" sz="2000" dirty="0" smtClean="0">
                <a:solidFill>
                  <a:srgbClr val="FF0000"/>
                </a:solidFill>
              </a:rPr>
              <a:t>いない</a:t>
            </a:r>
            <a:r>
              <a:rPr lang="ja-JP" altLang="en-US" b="1" dirty="0" smtClean="0">
                <a:solidFill>
                  <a:srgbClr val="FF0000"/>
                </a:solidFill>
              </a:rPr>
              <a:t>．</a:t>
            </a:r>
            <a:endParaRPr kumimoji="1" lang="ja-JP" altLang="en-US" b="1" dirty="0">
              <a:solidFill>
                <a:srgbClr val="FF0000"/>
              </a:solidFill>
            </a:endParaRPr>
          </a:p>
        </p:txBody>
      </p:sp>
      <p:sp>
        <p:nvSpPr>
          <p:cNvPr id="22" name="角丸四角形 21"/>
          <p:cNvSpPr/>
          <p:nvPr/>
        </p:nvSpPr>
        <p:spPr>
          <a:xfrm>
            <a:off x="3627855" y="2222482"/>
            <a:ext cx="2005996" cy="18873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テキスト ボックス 22"/>
          <p:cNvSpPr txBox="1"/>
          <p:nvPr/>
        </p:nvSpPr>
        <p:spPr>
          <a:xfrm>
            <a:off x="3328136" y="4289998"/>
            <a:ext cx="2542608" cy="276999"/>
          </a:xfrm>
          <a:prstGeom prst="rect">
            <a:avLst/>
          </a:prstGeom>
          <a:noFill/>
        </p:spPr>
        <p:txBody>
          <a:bodyPr wrap="square" rtlCol="0">
            <a:spAutoFit/>
          </a:bodyPr>
          <a:lstStyle/>
          <a:p>
            <a:r>
              <a:rPr kumimoji="1" lang="en-US" altLang="ja-JP" sz="1200" dirty="0" smtClean="0"/>
              <a:t>Figure2 </a:t>
            </a:r>
            <a:r>
              <a:rPr lang="ja-JP" altLang="en-US" sz="1200" dirty="0"/>
              <a:t> </a:t>
            </a:r>
            <a:r>
              <a:rPr lang="ja-JP" altLang="en-US" sz="1200" dirty="0" smtClean="0"/>
              <a:t>研究課題の概要図</a:t>
            </a:r>
            <a:endParaRPr kumimoji="1" lang="ja-JP" altLang="en-US" sz="1200" dirty="0"/>
          </a:p>
        </p:txBody>
      </p:sp>
      <p:sp>
        <p:nvSpPr>
          <p:cNvPr id="25" name="下矢印 24"/>
          <p:cNvSpPr/>
          <p:nvPr/>
        </p:nvSpPr>
        <p:spPr>
          <a:xfrm>
            <a:off x="3863720" y="4717886"/>
            <a:ext cx="968240" cy="3275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形吹き出し 25"/>
          <p:cNvSpPr/>
          <p:nvPr/>
        </p:nvSpPr>
        <p:spPr>
          <a:xfrm>
            <a:off x="5851462" y="2149206"/>
            <a:ext cx="1029367" cy="636663"/>
          </a:xfrm>
          <a:prstGeom prst="wedgeEllipseCallout">
            <a:avLst>
              <a:gd name="adj1" fmla="val 56205"/>
              <a:gd name="adj2" fmla="val 3200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err="1" smtClean="0">
                <a:solidFill>
                  <a:schemeClr val="tx1"/>
                </a:solidFill>
              </a:rPr>
              <a:t>ー</a:t>
            </a:r>
            <a:r>
              <a:rPr lang="ja-JP" altLang="en-US" sz="1400" dirty="0" smtClean="0">
                <a:solidFill>
                  <a:schemeClr val="tx1"/>
                </a:solidFill>
              </a:rPr>
              <a:t>ー</a:t>
            </a:r>
            <a:r>
              <a:rPr lang="ja-JP" altLang="en-US" sz="1400" dirty="0">
                <a:solidFill>
                  <a:schemeClr val="tx1"/>
                </a:solidFill>
              </a:rPr>
              <a:t>ー</a:t>
            </a:r>
            <a:endParaRPr kumimoji="1" lang="ja-JP" altLang="en-US" sz="1400" dirty="0">
              <a:solidFill>
                <a:schemeClr val="tx1"/>
              </a:solidFill>
            </a:endParaRPr>
          </a:p>
        </p:txBody>
      </p:sp>
      <p:sp>
        <p:nvSpPr>
          <p:cNvPr id="27" name="円形吹き出し 26"/>
          <p:cNvSpPr/>
          <p:nvPr/>
        </p:nvSpPr>
        <p:spPr>
          <a:xfrm>
            <a:off x="5841487" y="3354046"/>
            <a:ext cx="1029367" cy="636663"/>
          </a:xfrm>
          <a:prstGeom prst="wedgeEllipseCallout">
            <a:avLst>
              <a:gd name="adj1" fmla="val 56205"/>
              <a:gd name="adj2" fmla="val 3200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err="1" smtClean="0">
                <a:solidFill>
                  <a:schemeClr val="tx1"/>
                </a:solidFill>
              </a:rPr>
              <a:t>ー</a:t>
            </a:r>
            <a:r>
              <a:rPr lang="ja-JP" altLang="en-US" sz="1400" dirty="0" smtClean="0">
                <a:solidFill>
                  <a:schemeClr val="tx1"/>
                </a:solidFill>
              </a:rPr>
              <a:t>ー</a:t>
            </a:r>
            <a:r>
              <a:rPr lang="ja-JP" altLang="en-US" sz="1400" dirty="0">
                <a:solidFill>
                  <a:schemeClr val="tx1"/>
                </a:solidFill>
              </a:rPr>
              <a:t>ー</a:t>
            </a:r>
            <a:endParaRPr kumimoji="1" lang="ja-JP" altLang="en-US" sz="1400" dirty="0">
              <a:solidFill>
                <a:schemeClr val="tx1"/>
              </a:solidFill>
            </a:endParaRPr>
          </a:p>
        </p:txBody>
      </p:sp>
      <p:sp>
        <p:nvSpPr>
          <p:cNvPr id="28" name="テキスト ボックス 27"/>
          <p:cNvSpPr txBox="1"/>
          <p:nvPr/>
        </p:nvSpPr>
        <p:spPr>
          <a:xfrm>
            <a:off x="6778870" y="4473705"/>
            <a:ext cx="1934307" cy="307777"/>
          </a:xfrm>
          <a:prstGeom prst="rect">
            <a:avLst/>
          </a:prstGeom>
          <a:noFill/>
        </p:spPr>
        <p:txBody>
          <a:bodyPr wrap="square" rtlCol="0">
            <a:spAutoFit/>
          </a:bodyPr>
          <a:lstStyle/>
          <a:p>
            <a:r>
              <a:rPr kumimoji="1" lang="ja-JP" altLang="en-US" sz="1400" dirty="0" smtClean="0"/>
              <a:t>地域発音英語 </a:t>
            </a:r>
            <a:r>
              <a:rPr kumimoji="1" lang="en-US" altLang="ja-JP" sz="1400" dirty="0" smtClean="0"/>
              <a:t>*[1]</a:t>
            </a:r>
          </a:p>
        </p:txBody>
      </p:sp>
    </p:spTree>
    <p:extLst>
      <p:ext uri="{BB962C8B-B14F-4D97-AF65-F5344CB8AC3E}">
        <p14:creationId xmlns:p14="http://schemas.microsoft.com/office/powerpoint/2010/main" val="21992515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45534" y="982220"/>
            <a:ext cx="8298466" cy="766354"/>
          </a:xfrm>
        </p:spPr>
        <p:txBody>
          <a:bodyPr>
            <a:noAutofit/>
          </a:bodyPr>
          <a:lstStyle/>
          <a:p>
            <a:r>
              <a:rPr lang="ja-JP" altLang="en-US" sz="4400" b="1" dirty="0" smtClean="0"/>
              <a:t>提案</a:t>
            </a:r>
            <a:r>
              <a:rPr lang="ja-JP" altLang="en-US" sz="4400" b="1" dirty="0"/>
              <a:t>システム</a:t>
            </a:r>
            <a:r>
              <a:rPr lang="ja-JP" altLang="en-US" sz="4400" b="1" dirty="0" smtClean="0"/>
              <a:t>　</a:t>
            </a:r>
            <a:r>
              <a:rPr lang="en-US" altLang="ja-JP" sz="4400" b="1" dirty="0" smtClean="0"/>
              <a:t>‐</a:t>
            </a:r>
            <a:r>
              <a:rPr lang="ja-JP" altLang="en-US" sz="4400" b="1" dirty="0" smtClean="0"/>
              <a:t>概要・利点</a:t>
            </a:r>
            <a:r>
              <a:rPr lang="en-US" altLang="ja-JP" sz="4400" b="1" dirty="0" smtClean="0"/>
              <a:t>‐</a:t>
            </a:r>
            <a:endParaRPr kumimoji="1" lang="ja-JP" altLang="en-US" sz="4400" b="1" dirty="0"/>
          </a:p>
        </p:txBody>
      </p:sp>
      <p:sp>
        <p:nvSpPr>
          <p:cNvPr id="4" name="スライド番号プレースホルダー 3"/>
          <p:cNvSpPr>
            <a:spLocks noGrp="1"/>
          </p:cNvSpPr>
          <p:nvPr>
            <p:ph type="sldNum" sz="quarter" idx="12"/>
          </p:nvPr>
        </p:nvSpPr>
        <p:spPr>
          <a:xfrm>
            <a:off x="7497225" y="6407534"/>
            <a:ext cx="984019" cy="365125"/>
          </a:xfrm>
        </p:spPr>
        <p:txBody>
          <a:bodyPr/>
          <a:lstStyle/>
          <a:p>
            <a:fld id="{945D6251-11C6-4352-AC0D-B710D9D38B8A}" type="slidenum">
              <a:rPr lang="ja-JP" altLang="en-US" smtClean="0"/>
              <a:t>6</a:t>
            </a:fld>
            <a:endParaRPr lang="ja-JP" altLang="en-US" dirty="0"/>
          </a:p>
        </p:txBody>
      </p:sp>
      <p:pic>
        <p:nvPicPr>
          <p:cNvPr id="5" name="コンテンツ プレースホルダ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8896" y="3384380"/>
            <a:ext cx="741598" cy="741598"/>
          </a:xfrm>
          <a:prstGeom prst="rect">
            <a:avLst/>
          </a:prstGeom>
        </p:spPr>
      </p:pic>
      <p:sp>
        <p:nvSpPr>
          <p:cNvPr id="6" name="テキスト ボックス 5"/>
          <p:cNvSpPr txBox="1"/>
          <p:nvPr/>
        </p:nvSpPr>
        <p:spPr>
          <a:xfrm>
            <a:off x="2710703" y="4118227"/>
            <a:ext cx="1668237" cy="523220"/>
          </a:xfrm>
          <a:prstGeom prst="rect">
            <a:avLst/>
          </a:prstGeom>
          <a:noFill/>
        </p:spPr>
        <p:txBody>
          <a:bodyPr wrap="square" rtlCol="0">
            <a:spAutoFit/>
          </a:bodyPr>
          <a:lstStyle/>
          <a:p>
            <a:r>
              <a:rPr kumimoji="1" lang="ja-JP" altLang="en-US" sz="1400" dirty="0" smtClean="0"/>
              <a:t>英語リスニングに　　　苦手意識がある人</a:t>
            </a:r>
            <a:endParaRPr kumimoji="1" lang="ja-JP" altLang="en-US" sz="1400" dirty="0"/>
          </a:p>
        </p:txBody>
      </p:sp>
      <p:sp>
        <p:nvSpPr>
          <p:cNvPr id="14" name="円形吹き出し 13"/>
          <p:cNvSpPr/>
          <p:nvPr/>
        </p:nvSpPr>
        <p:spPr>
          <a:xfrm>
            <a:off x="787737" y="3443840"/>
            <a:ext cx="1797836" cy="516677"/>
          </a:xfrm>
          <a:prstGeom prst="wedgeEllipseCallout">
            <a:avLst>
              <a:gd name="adj1" fmla="val 63552"/>
              <a:gd name="adj2" fmla="val -1078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聞き取れる！楽しい！</a:t>
            </a:r>
            <a:endParaRPr kumimoji="1" lang="ja-JP" altLang="en-US" sz="1400" dirty="0">
              <a:solidFill>
                <a:schemeClr val="tx1"/>
              </a:solidFill>
            </a:endParaRPr>
          </a:p>
        </p:txBody>
      </p:sp>
      <p:sp>
        <p:nvSpPr>
          <p:cNvPr id="21" name="左矢印 20"/>
          <p:cNvSpPr/>
          <p:nvPr/>
        </p:nvSpPr>
        <p:spPr>
          <a:xfrm rot="997935">
            <a:off x="4934725" y="4094027"/>
            <a:ext cx="1498121" cy="3401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4460979" y="3487107"/>
            <a:ext cx="3152855" cy="307777"/>
          </a:xfrm>
          <a:prstGeom prst="rect">
            <a:avLst/>
          </a:prstGeom>
          <a:noFill/>
        </p:spPr>
        <p:txBody>
          <a:bodyPr wrap="square" rtlCol="0">
            <a:spAutoFit/>
          </a:bodyPr>
          <a:lstStyle/>
          <a:p>
            <a:r>
              <a:rPr lang="ja-JP" altLang="en-US" sz="1400" b="1" dirty="0" smtClean="0"/>
              <a:t>聞き取りやすい地域の音声から学習</a:t>
            </a:r>
            <a:endParaRPr kumimoji="1" lang="en-US" altLang="ja-JP" sz="1400" b="1" dirty="0" smtClean="0"/>
          </a:p>
        </p:txBody>
      </p:sp>
      <p:sp>
        <p:nvSpPr>
          <p:cNvPr id="23" name="テキスト ボックス 22"/>
          <p:cNvSpPr txBox="1"/>
          <p:nvPr/>
        </p:nvSpPr>
        <p:spPr>
          <a:xfrm>
            <a:off x="706238" y="1795412"/>
            <a:ext cx="8069523" cy="707886"/>
          </a:xfrm>
          <a:prstGeom prst="rect">
            <a:avLst/>
          </a:prstGeom>
          <a:noFill/>
          <a:ln>
            <a:solidFill>
              <a:schemeClr val="accent1"/>
            </a:solidFill>
          </a:ln>
        </p:spPr>
        <p:txBody>
          <a:bodyPr wrap="square" rtlCol="0">
            <a:spAutoFit/>
          </a:bodyPr>
          <a:lstStyle/>
          <a:p>
            <a:r>
              <a:rPr lang="ja-JP" altLang="en-US" sz="2000" dirty="0">
                <a:solidFill>
                  <a:srgbClr val="FF0000"/>
                </a:solidFill>
              </a:rPr>
              <a:t>学習者</a:t>
            </a:r>
            <a:r>
              <a:rPr lang="ja-JP" altLang="en-US" sz="2000" dirty="0" smtClean="0">
                <a:solidFill>
                  <a:srgbClr val="FF0000"/>
                </a:solidFill>
              </a:rPr>
              <a:t>によって異なる「地域発音英語の聞き取りやすさ」を</a:t>
            </a:r>
            <a:r>
              <a:rPr lang="ja-JP" altLang="en-US" sz="2000" dirty="0">
                <a:solidFill>
                  <a:srgbClr val="FF0000"/>
                </a:solidFill>
              </a:rPr>
              <a:t>計測</a:t>
            </a:r>
            <a:r>
              <a:rPr lang="ja-JP" altLang="en-US" sz="2000" dirty="0" smtClean="0">
                <a:solidFill>
                  <a:srgbClr val="FF0000"/>
                </a:solidFill>
              </a:rPr>
              <a:t>し，　その数値を用いて，学習者に適した音声で学習できるシステムを提案</a:t>
            </a:r>
            <a:r>
              <a:rPr lang="ja-JP" altLang="en-US" sz="2000" b="1" dirty="0" smtClean="0">
                <a:solidFill>
                  <a:srgbClr val="FF0000"/>
                </a:solidFill>
              </a:rPr>
              <a:t>．</a:t>
            </a:r>
            <a:endParaRPr lang="en-US" altLang="ja-JP" sz="2000" b="1" dirty="0">
              <a:solidFill>
                <a:srgbClr val="FF0000"/>
              </a:solidFill>
            </a:endParaRPr>
          </a:p>
        </p:txBody>
      </p:sp>
      <p:sp>
        <p:nvSpPr>
          <p:cNvPr id="24" name="テキスト ボックス 23"/>
          <p:cNvSpPr txBox="1"/>
          <p:nvPr/>
        </p:nvSpPr>
        <p:spPr>
          <a:xfrm>
            <a:off x="555864" y="2906628"/>
            <a:ext cx="4983085" cy="345614"/>
          </a:xfrm>
          <a:prstGeom prst="rect">
            <a:avLst/>
          </a:prstGeom>
          <a:noFill/>
          <a:ln>
            <a:solidFill>
              <a:schemeClr val="accent1"/>
            </a:solidFill>
          </a:ln>
        </p:spPr>
        <p:txBody>
          <a:bodyPr wrap="square" rtlCol="0">
            <a:spAutoFit/>
          </a:bodyPr>
          <a:lstStyle/>
          <a:p>
            <a:r>
              <a:rPr kumimoji="1" lang="ja-JP" altLang="en-US" sz="1600" b="1" dirty="0" smtClean="0"/>
              <a:t>苦手意識</a:t>
            </a:r>
            <a:r>
              <a:rPr lang="ja-JP" altLang="en-US" sz="1600" b="1" dirty="0" smtClean="0"/>
              <a:t>の改善，</a:t>
            </a:r>
            <a:r>
              <a:rPr kumimoji="1" lang="ja-JP" altLang="en-US" sz="1600" b="1" dirty="0" smtClean="0"/>
              <a:t>英語リスニング学習への動機付け</a:t>
            </a:r>
            <a:endParaRPr kumimoji="1" lang="ja-JP" altLang="en-US" sz="1600" b="1" dirty="0"/>
          </a:p>
        </p:txBody>
      </p:sp>
      <p:sp>
        <p:nvSpPr>
          <p:cNvPr id="3" name="下矢印 2"/>
          <p:cNvSpPr/>
          <p:nvPr/>
        </p:nvSpPr>
        <p:spPr>
          <a:xfrm>
            <a:off x="3889521" y="2579546"/>
            <a:ext cx="851478" cy="297781"/>
          </a:xfrm>
          <a:prstGeom prst="downArrow">
            <a:avLst>
              <a:gd name="adj1" fmla="val 50000"/>
              <a:gd name="adj2" fmla="val 538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3410676" y="6103989"/>
            <a:ext cx="2542608" cy="276999"/>
          </a:xfrm>
          <a:prstGeom prst="rect">
            <a:avLst/>
          </a:prstGeom>
          <a:noFill/>
        </p:spPr>
        <p:txBody>
          <a:bodyPr wrap="square" rtlCol="0">
            <a:spAutoFit/>
          </a:bodyPr>
          <a:lstStyle/>
          <a:p>
            <a:r>
              <a:rPr kumimoji="1" lang="en-US" altLang="ja-JP" sz="1200" dirty="0" smtClean="0"/>
              <a:t>Figure3 </a:t>
            </a:r>
            <a:r>
              <a:rPr lang="ja-JP" altLang="en-US" sz="1200" dirty="0" smtClean="0"/>
              <a:t> 提案</a:t>
            </a:r>
            <a:r>
              <a:rPr lang="ja-JP" altLang="en-US" sz="1200" dirty="0"/>
              <a:t>システム</a:t>
            </a:r>
            <a:r>
              <a:rPr lang="ja-JP" altLang="en-US" sz="1200" dirty="0" smtClean="0"/>
              <a:t>の利点</a:t>
            </a:r>
            <a:endParaRPr kumimoji="1" lang="ja-JP" altLang="en-US" sz="1200" dirty="0"/>
          </a:p>
        </p:txBody>
      </p:sp>
      <p:pic>
        <p:nvPicPr>
          <p:cNvPr id="28" name="図 27"/>
          <p:cNvPicPr>
            <a:picLocks noChangeAspect="1"/>
          </p:cNvPicPr>
          <p:nvPr/>
        </p:nvPicPr>
        <p:blipFill rotWithShape="1">
          <a:blip r:embed="rId4">
            <a:extLst>
              <a:ext uri="{28A0092B-C50C-407E-A947-70E740481C1C}">
                <a14:useLocalDpi xmlns:a14="http://schemas.microsoft.com/office/drawing/2010/main" val="0"/>
              </a:ext>
            </a:extLst>
          </a:blip>
          <a:srcRect l="4056" r="3475"/>
          <a:stretch/>
        </p:blipFill>
        <p:spPr>
          <a:xfrm>
            <a:off x="3088657" y="5108265"/>
            <a:ext cx="740635" cy="695155"/>
          </a:xfrm>
          <a:prstGeom prst="rect">
            <a:avLst/>
          </a:prstGeom>
        </p:spPr>
      </p:pic>
      <p:sp>
        <p:nvSpPr>
          <p:cNvPr id="29" name="テキスト ボックス 28"/>
          <p:cNvSpPr txBox="1"/>
          <p:nvPr/>
        </p:nvSpPr>
        <p:spPr>
          <a:xfrm>
            <a:off x="3098896" y="5803420"/>
            <a:ext cx="763930" cy="307777"/>
          </a:xfrm>
          <a:prstGeom prst="rect">
            <a:avLst/>
          </a:prstGeom>
          <a:noFill/>
        </p:spPr>
        <p:txBody>
          <a:bodyPr wrap="square" rtlCol="0">
            <a:spAutoFit/>
          </a:bodyPr>
          <a:lstStyle/>
          <a:p>
            <a:r>
              <a:rPr lang="ja-JP" altLang="en-US" sz="1400" dirty="0"/>
              <a:t>指導者</a:t>
            </a:r>
            <a:endParaRPr kumimoji="1" lang="ja-JP" altLang="en-US" sz="1400" dirty="0"/>
          </a:p>
        </p:txBody>
      </p:sp>
      <p:sp>
        <p:nvSpPr>
          <p:cNvPr id="7" name="直方体 6"/>
          <p:cNvSpPr/>
          <p:nvPr/>
        </p:nvSpPr>
        <p:spPr>
          <a:xfrm>
            <a:off x="6963508" y="4278866"/>
            <a:ext cx="1812253" cy="864220"/>
          </a:xfrm>
          <a:prstGeom prst="cube">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提案システム</a:t>
            </a:r>
            <a:endParaRPr kumimoji="1" lang="ja-JP" altLang="en-US" dirty="0">
              <a:solidFill>
                <a:schemeClr val="tx1"/>
              </a:solidFill>
            </a:endParaRPr>
          </a:p>
        </p:txBody>
      </p:sp>
      <p:sp>
        <p:nvSpPr>
          <p:cNvPr id="31" name="テキスト ボックス 30"/>
          <p:cNvSpPr txBox="1"/>
          <p:nvPr/>
        </p:nvSpPr>
        <p:spPr>
          <a:xfrm>
            <a:off x="4583474" y="5336510"/>
            <a:ext cx="2700328" cy="307777"/>
          </a:xfrm>
          <a:prstGeom prst="rect">
            <a:avLst/>
          </a:prstGeom>
          <a:noFill/>
        </p:spPr>
        <p:txBody>
          <a:bodyPr wrap="square" rtlCol="0">
            <a:spAutoFit/>
          </a:bodyPr>
          <a:lstStyle/>
          <a:p>
            <a:r>
              <a:rPr kumimoji="1" lang="ja-JP" altLang="en-US" sz="1400" b="1" dirty="0" smtClean="0"/>
              <a:t>計測した聞き取りやすさの数値</a:t>
            </a:r>
            <a:endParaRPr kumimoji="1" lang="en-US" altLang="ja-JP" sz="1400" b="1" dirty="0" smtClean="0"/>
          </a:p>
        </p:txBody>
      </p:sp>
      <p:sp>
        <p:nvSpPr>
          <p:cNvPr id="32" name="左矢印 31"/>
          <p:cNvSpPr/>
          <p:nvPr/>
        </p:nvSpPr>
        <p:spPr>
          <a:xfrm rot="21048235">
            <a:off x="4934513" y="4779370"/>
            <a:ext cx="1498121" cy="3401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565998" y="4717489"/>
            <a:ext cx="3127708" cy="338554"/>
          </a:xfrm>
          <a:prstGeom prst="rect">
            <a:avLst/>
          </a:prstGeom>
          <a:noFill/>
          <a:ln>
            <a:solidFill>
              <a:schemeClr val="accent1"/>
            </a:solidFill>
          </a:ln>
        </p:spPr>
        <p:txBody>
          <a:bodyPr wrap="square" rtlCol="0">
            <a:spAutoFit/>
          </a:bodyPr>
          <a:lstStyle/>
          <a:p>
            <a:r>
              <a:rPr lang="ja-JP" altLang="en-US" sz="1600" b="1" dirty="0" smtClean="0"/>
              <a:t>学習者のレベルの把握が容易に</a:t>
            </a:r>
            <a:endParaRPr kumimoji="1" lang="ja-JP" altLang="en-US" sz="1600" b="1" dirty="0"/>
          </a:p>
        </p:txBody>
      </p:sp>
      <p:sp>
        <p:nvSpPr>
          <p:cNvPr id="34" name="円形吹き出し 33"/>
          <p:cNvSpPr/>
          <p:nvPr/>
        </p:nvSpPr>
        <p:spPr>
          <a:xfrm>
            <a:off x="489158" y="5133919"/>
            <a:ext cx="2096415" cy="516677"/>
          </a:xfrm>
          <a:prstGeom prst="wedgeEllipseCallout">
            <a:avLst>
              <a:gd name="adj1" fmla="val 63552"/>
              <a:gd name="adj2" fmla="val -1078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ここが聞き取れていないのか！</a:t>
            </a:r>
            <a:endParaRPr kumimoji="1" lang="ja-JP" altLang="en-US" sz="1400" dirty="0">
              <a:solidFill>
                <a:schemeClr val="tx1"/>
              </a:solidFill>
            </a:endParaRPr>
          </a:p>
        </p:txBody>
      </p:sp>
    </p:spTree>
    <p:extLst>
      <p:ext uri="{BB962C8B-B14F-4D97-AF65-F5344CB8AC3E}">
        <p14:creationId xmlns:p14="http://schemas.microsoft.com/office/powerpoint/2010/main" val="18197791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65465" y="1024665"/>
            <a:ext cx="6845390" cy="697596"/>
          </a:xfrm>
        </p:spPr>
        <p:txBody>
          <a:bodyPr>
            <a:noAutofit/>
          </a:bodyPr>
          <a:lstStyle/>
          <a:p>
            <a:r>
              <a:rPr lang="ja-JP" altLang="en-US" sz="4400" b="1" dirty="0" smtClean="0"/>
              <a:t>提案システム　　</a:t>
            </a:r>
            <a:r>
              <a:rPr lang="en-US" altLang="ja-JP" sz="4400" b="1" dirty="0" smtClean="0"/>
              <a:t>‐</a:t>
            </a:r>
            <a:r>
              <a:rPr lang="ja-JP" altLang="en-US" sz="4400" b="1" dirty="0" smtClean="0"/>
              <a:t>概要図</a:t>
            </a:r>
            <a:r>
              <a:rPr lang="en-US" altLang="ja-JP" sz="4400" b="1" dirty="0" smtClean="0"/>
              <a:t>‐</a:t>
            </a:r>
            <a:endParaRPr kumimoji="1" lang="ja-JP" altLang="en-US" sz="4400" b="1" dirty="0"/>
          </a:p>
        </p:txBody>
      </p:sp>
      <p:sp>
        <p:nvSpPr>
          <p:cNvPr id="4" name="スライド番号プレースホルダー 3"/>
          <p:cNvSpPr>
            <a:spLocks noGrp="1"/>
          </p:cNvSpPr>
          <p:nvPr>
            <p:ph type="sldNum" sz="quarter" idx="12"/>
          </p:nvPr>
        </p:nvSpPr>
        <p:spPr>
          <a:xfrm>
            <a:off x="7522578" y="6436102"/>
            <a:ext cx="984019" cy="365125"/>
          </a:xfrm>
        </p:spPr>
        <p:txBody>
          <a:bodyPr/>
          <a:lstStyle/>
          <a:p>
            <a:fld id="{0EA5BA5C-CDE7-497D-9261-6A40424EDE0C}" type="slidenum">
              <a:rPr kumimoji="1" lang="ja-JP" altLang="en-US" smtClean="0"/>
              <a:t>7</a:t>
            </a:fld>
            <a:endParaRPr kumimoji="1"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6437" y="2370844"/>
            <a:ext cx="595489" cy="585125"/>
          </a:xfrm>
          <a:prstGeom prst="rect">
            <a:avLst/>
          </a:prstGeom>
        </p:spPr>
      </p:pic>
      <p:sp>
        <p:nvSpPr>
          <p:cNvPr id="23" name="円柱 22"/>
          <p:cNvSpPr/>
          <p:nvPr/>
        </p:nvSpPr>
        <p:spPr>
          <a:xfrm>
            <a:off x="4958597" y="4920933"/>
            <a:ext cx="1273777" cy="616061"/>
          </a:xfrm>
          <a:prstGeom prst="can">
            <a:avLst>
              <a:gd name="adj" fmla="val 26758"/>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問題</a:t>
            </a:r>
            <a:r>
              <a:rPr lang="en-US" altLang="ja-JP" sz="1400" dirty="0" smtClean="0">
                <a:solidFill>
                  <a:schemeClr val="tx1"/>
                </a:solidFill>
              </a:rPr>
              <a:t>DB</a:t>
            </a:r>
            <a:endParaRPr lang="ja-JP" altLang="en-US" sz="1400" dirty="0">
              <a:solidFill>
                <a:schemeClr val="tx1"/>
              </a:solidFill>
            </a:endParaRPr>
          </a:p>
        </p:txBody>
      </p:sp>
      <p:sp>
        <p:nvSpPr>
          <p:cNvPr id="36" name="テキスト ボックス 35"/>
          <p:cNvSpPr txBox="1"/>
          <p:nvPr/>
        </p:nvSpPr>
        <p:spPr>
          <a:xfrm>
            <a:off x="3833579" y="2273007"/>
            <a:ext cx="1504350" cy="307777"/>
          </a:xfrm>
          <a:prstGeom prst="rect">
            <a:avLst/>
          </a:prstGeom>
          <a:noFill/>
        </p:spPr>
        <p:txBody>
          <a:bodyPr wrap="square" rtlCol="0">
            <a:spAutoFit/>
          </a:bodyPr>
          <a:lstStyle/>
          <a:p>
            <a:r>
              <a:rPr lang="ja-JP" altLang="en-US" sz="1400" dirty="0" smtClean="0"/>
              <a:t>解答の送信</a:t>
            </a:r>
            <a:endParaRPr kumimoji="1" lang="en-US" altLang="ja-JP" sz="1400" dirty="0" smtClean="0"/>
          </a:p>
        </p:txBody>
      </p:sp>
      <p:sp>
        <p:nvSpPr>
          <p:cNvPr id="43" name="円柱 42"/>
          <p:cNvSpPr/>
          <p:nvPr/>
        </p:nvSpPr>
        <p:spPr>
          <a:xfrm>
            <a:off x="4895478" y="4092324"/>
            <a:ext cx="1381648" cy="580876"/>
          </a:xfrm>
          <a:prstGeom prst="ca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dirty="0" smtClean="0">
                <a:solidFill>
                  <a:schemeClr val="tx1"/>
                </a:solidFill>
              </a:rPr>
              <a:t>学習履歴</a:t>
            </a:r>
            <a:r>
              <a:rPr lang="en-US" altLang="ja-JP" sz="1350" dirty="0" smtClean="0">
                <a:solidFill>
                  <a:schemeClr val="tx1"/>
                </a:solidFill>
              </a:rPr>
              <a:t>DB</a:t>
            </a:r>
            <a:endParaRPr lang="en-US" altLang="ja-JP" sz="1350" b="1" dirty="0" smtClean="0">
              <a:solidFill>
                <a:schemeClr val="tx1"/>
              </a:solidFill>
            </a:endParaRPr>
          </a:p>
        </p:txBody>
      </p:sp>
      <p:sp>
        <p:nvSpPr>
          <p:cNvPr id="45" name="テキスト ボックス 44"/>
          <p:cNvSpPr txBox="1"/>
          <p:nvPr/>
        </p:nvSpPr>
        <p:spPr>
          <a:xfrm>
            <a:off x="1121381" y="2071389"/>
            <a:ext cx="874293" cy="307777"/>
          </a:xfrm>
          <a:prstGeom prst="rect">
            <a:avLst/>
          </a:prstGeom>
          <a:noFill/>
        </p:spPr>
        <p:txBody>
          <a:bodyPr wrap="square" rtlCol="0">
            <a:spAutoFit/>
          </a:bodyPr>
          <a:lstStyle/>
          <a:p>
            <a:r>
              <a:rPr lang="ja-JP" altLang="en-US" sz="1400" dirty="0" smtClean="0"/>
              <a:t>学習者</a:t>
            </a:r>
            <a:endParaRPr lang="en-US" altLang="ja-JP" sz="1400" dirty="0" smtClean="0"/>
          </a:p>
        </p:txBody>
      </p:sp>
      <p:sp>
        <p:nvSpPr>
          <p:cNvPr id="57" name="右矢印 56"/>
          <p:cNvSpPr/>
          <p:nvPr/>
        </p:nvSpPr>
        <p:spPr>
          <a:xfrm rot="16200000">
            <a:off x="1597202" y="3229080"/>
            <a:ext cx="365054" cy="347735"/>
          </a:xfrm>
          <a:prstGeom prst="rightArrow">
            <a:avLst>
              <a:gd name="adj1" fmla="val 53803"/>
              <a:gd name="adj2" fmla="val 444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直方体 9"/>
          <p:cNvSpPr/>
          <p:nvPr/>
        </p:nvSpPr>
        <p:spPr>
          <a:xfrm>
            <a:off x="1107379" y="4266013"/>
            <a:ext cx="1479306" cy="48589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地域推薦</a:t>
            </a:r>
            <a:r>
              <a:rPr kumimoji="1" lang="ja-JP" altLang="en-US" sz="1400" dirty="0" smtClean="0">
                <a:solidFill>
                  <a:schemeClr val="tx1"/>
                </a:solidFill>
              </a:rPr>
              <a:t>機能</a:t>
            </a:r>
            <a:endParaRPr kumimoji="1" lang="ja-JP" altLang="en-US" sz="1400" dirty="0">
              <a:solidFill>
                <a:schemeClr val="tx1"/>
              </a:solidFill>
            </a:endParaRPr>
          </a:p>
        </p:txBody>
      </p:sp>
      <p:sp>
        <p:nvSpPr>
          <p:cNvPr id="12" name="直方体 11"/>
          <p:cNvSpPr/>
          <p:nvPr/>
        </p:nvSpPr>
        <p:spPr>
          <a:xfrm>
            <a:off x="4976771" y="2383259"/>
            <a:ext cx="1330176" cy="66042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solidFill>
                  <a:schemeClr val="tx1"/>
                </a:solidFill>
              </a:rPr>
              <a:t>正答率集計機能</a:t>
            </a:r>
            <a:endParaRPr kumimoji="1" lang="ja-JP" altLang="en-US" sz="1400" dirty="0">
              <a:solidFill>
                <a:schemeClr val="tx1"/>
              </a:solidFill>
            </a:endParaRPr>
          </a:p>
        </p:txBody>
      </p:sp>
      <p:sp>
        <p:nvSpPr>
          <p:cNvPr id="56" name="右矢印 55"/>
          <p:cNvSpPr/>
          <p:nvPr/>
        </p:nvSpPr>
        <p:spPr>
          <a:xfrm rot="10800000">
            <a:off x="3227942" y="4287975"/>
            <a:ext cx="1060216" cy="220985"/>
          </a:xfrm>
          <a:prstGeom prst="rightArrow">
            <a:avLst>
              <a:gd name="adj1" fmla="val 67721"/>
              <a:gd name="adj2" fmla="val 405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右矢印 59"/>
          <p:cNvSpPr/>
          <p:nvPr/>
        </p:nvSpPr>
        <p:spPr>
          <a:xfrm>
            <a:off x="4074874" y="2614195"/>
            <a:ext cx="612803" cy="198554"/>
          </a:xfrm>
          <a:prstGeom prst="rightArrow">
            <a:avLst>
              <a:gd name="adj1" fmla="val 67721"/>
              <a:gd name="adj2" fmla="val 478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右矢印 60"/>
          <p:cNvSpPr/>
          <p:nvPr/>
        </p:nvSpPr>
        <p:spPr>
          <a:xfrm rot="5400000">
            <a:off x="5361055" y="3339423"/>
            <a:ext cx="427268" cy="217052"/>
          </a:xfrm>
          <a:prstGeom prst="rightArrow">
            <a:avLst>
              <a:gd name="adj1" fmla="val 67721"/>
              <a:gd name="adj2" fmla="val 478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テキスト ボックス 61"/>
          <p:cNvSpPr txBox="1"/>
          <p:nvPr/>
        </p:nvSpPr>
        <p:spPr>
          <a:xfrm>
            <a:off x="4288158" y="3243490"/>
            <a:ext cx="1129076" cy="523220"/>
          </a:xfrm>
          <a:prstGeom prst="rect">
            <a:avLst/>
          </a:prstGeom>
          <a:noFill/>
        </p:spPr>
        <p:txBody>
          <a:bodyPr wrap="square" rtlCol="0">
            <a:spAutoFit/>
          </a:bodyPr>
          <a:lstStyle/>
          <a:p>
            <a:r>
              <a:rPr lang="ja-JP" altLang="en-US" sz="1400" dirty="0" smtClean="0"/>
              <a:t>集計結果と解答を格納</a:t>
            </a:r>
            <a:endParaRPr kumimoji="1" lang="en-US" altLang="ja-JP" sz="1400" dirty="0" smtClean="0"/>
          </a:p>
        </p:txBody>
      </p:sp>
      <p:sp>
        <p:nvSpPr>
          <p:cNvPr id="37" name="テキスト ボックス 36"/>
          <p:cNvSpPr txBox="1"/>
          <p:nvPr/>
        </p:nvSpPr>
        <p:spPr>
          <a:xfrm>
            <a:off x="1157472" y="3706948"/>
            <a:ext cx="1445047" cy="523220"/>
          </a:xfrm>
          <a:prstGeom prst="rect">
            <a:avLst/>
          </a:prstGeom>
          <a:noFill/>
        </p:spPr>
        <p:txBody>
          <a:bodyPr wrap="square" rtlCol="0">
            <a:spAutoFit/>
          </a:bodyPr>
          <a:lstStyle/>
          <a:p>
            <a:r>
              <a:rPr lang="ja-JP" altLang="en-US" sz="1400" dirty="0" smtClean="0"/>
              <a:t>推薦情報と共に問題選択を表示</a:t>
            </a:r>
            <a:endParaRPr kumimoji="1" lang="en-US" altLang="ja-JP" sz="1400" dirty="0" smtClean="0"/>
          </a:p>
        </p:txBody>
      </p:sp>
      <p:sp>
        <p:nvSpPr>
          <p:cNvPr id="48" name="テキスト ボックス 47"/>
          <p:cNvSpPr txBox="1"/>
          <p:nvPr/>
        </p:nvSpPr>
        <p:spPr>
          <a:xfrm>
            <a:off x="3098978" y="3906500"/>
            <a:ext cx="1541244" cy="307777"/>
          </a:xfrm>
          <a:prstGeom prst="rect">
            <a:avLst/>
          </a:prstGeom>
          <a:noFill/>
        </p:spPr>
        <p:txBody>
          <a:bodyPr wrap="square" rtlCol="0">
            <a:spAutoFit/>
          </a:bodyPr>
          <a:lstStyle/>
          <a:p>
            <a:r>
              <a:rPr kumimoji="1" lang="ja-JP" altLang="en-US" sz="1400" dirty="0" smtClean="0"/>
              <a:t>集計結果を送信</a:t>
            </a:r>
            <a:endParaRPr kumimoji="1" lang="en-US" altLang="ja-JP" sz="1400" dirty="0" smtClean="0"/>
          </a:p>
        </p:txBody>
      </p:sp>
      <p:sp>
        <p:nvSpPr>
          <p:cNvPr id="49" name="テキスト ボックス 48"/>
          <p:cNvSpPr txBox="1"/>
          <p:nvPr/>
        </p:nvSpPr>
        <p:spPr>
          <a:xfrm>
            <a:off x="3469694" y="5108888"/>
            <a:ext cx="975612" cy="307777"/>
          </a:xfrm>
          <a:prstGeom prst="rect">
            <a:avLst/>
          </a:prstGeom>
          <a:noFill/>
        </p:spPr>
        <p:txBody>
          <a:bodyPr wrap="square" rtlCol="0">
            <a:spAutoFit/>
          </a:bodyPr>
          <a:lstStyle/>
          <a:p>
            <a:r>
              <a:rPr lang="ja-JP" altLang="en-US" sz="1400" dirty="0" smtClean="0"/>
              <a:t>問題</a:t>
            </a:r>
            <a:r>
              <a:rPr lang="ja-JP" altLang="en-US" sz="1400" dirty="0"/>
              <a:t>表示</a:t>
            </a:r>
            <a:endParaRPr lang="en-US" altLang="ja-JP" sz="1400" dirty="0" smtClean="0"/>
          </a:p>
        </p:txBody>
      </p:sp>
      <p:pic>
        <p:nvPicPr>
          <p:cNvPr id="34" name="図 33"/>
          <p:cNvPicPr>
            <a:picLocks noChangeAspect="1"/>
          </p:cNvPicPr>
          <p:nvPr/>
        </p:nvPicPr>
        <p:blipFill rotWithShape="1">
          <a:blip r:embed="rId4">
            <a:extLst>
              <a:ext uri="{28A0092B-C50C-407E-A947-70E740481C1C}">
                <a14:useLocalDpi xmlns:a14="http://schemas.microsoft.com/office/drawing/2010/main" val="0"/>
              </a:ext>
            </a:extLst>
          </a:blip>
          <a:srcRect l="3061" r="2899"/>
          <a:stretch/>
        </p:blipFill>
        <p:spPr>
          <a:xfrm>
            <a:off x="946651" y="2401272"/>
            <a:ext cx="561893" cy="584636"/>
          </a:xfrm>
          <a:prstGeom prst="rect">
            <a:avLst/>
          </a:prstGeom>
        </p:spPr>
      </p:pic>
      <p:sp>
        <p:nvSpPr>
          <p:cNvPr id="38" name="テキスト ボックス 37"/>
          <p:cNvSpPr txBox="1"/>
          <p:nvPr/>
        </p:nvSpPr>
        <p:spPr>
          <a:xfrm>
            <a:off x="2709675" y="5966644"/>
            <a:ext cx="3343199" cy="276999"/>
          </a:xfrm>
          <a:prstGeom prst="rect">
            <a:avLst/>
          </a:prstGeom>
          <a:noFill/>
        </p:spPr>
        <p:txBody>
          <a:bodyPr wrap="square" rtlCol="0">
            <a:spAutoFit/>
          </a:bodyPr>
          <a:lstStyle/>
          <a:p>
            <a:pPr algn="ctr"/>
            <a:r>
              <a:rPr kumimoji="1" lang="en-US" altLang="ja-JP" sz="1200" dirty="0" smtClean="0"/>
              <a:t>Figure4 </a:t>
            </a:r>
            <a:r>
              <a:rPr lang="ja-JP" altLang="en-US" sz="1200" dirty="0" smtClean="0"/>
              <a:t> 提案システムによる学習の概要図</a:t>
            </a:r>
            <a:endParaRPr kumimoji="1" lang="ja-JP" altLang="en-US" sz="1200" dirty="0"/>
          </a:p>
        </p:txBody>
      </p:sp>
      <p:sp>
        <p:nvSpPr>
          <p:cNvPr id="42" name="直方体 41"/>
          <p:cNvSpPr/>
          <p:nvPr/>
        </p:nvSpPr>
        <p:spPr>
          <a:xfrm>
            <a:off x="2455604" y="2333194"/>
            <a:ext cx="1330176" cy="66042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穴埋め問題生成</a:t>
            </a:r>
            <a:r>
              <a:rPr kumimoji="1" lang="ja-JP" altLang="en-US" sz="1400" dirty="0" smtClean="0">
                <a:solidFill>
                  <a:schemeClr val="tx1"/>
                </a:solidFill>
              </a:rPr>
              <a:t>機能</a:t>
            </a:r>
            <a:endParaRPr kumimoji="1" lang="ja-JP" altLang="en-US" sz="1400" dirty="0">
              <a:solidFill>
                <a:schemeClr val="tx1"/>
              </a:solidFill>
            </a:endParaRPr>
          </a:p>
        </p:txBody>
      </p:sp>
      <p:pic>
        <p:nvPicPr>
          <p:cNvPr id="54" name="図 53"/>
          <p:cNvPicPr>
            <a:picLocks noChangeAspect="1"/>
          </p:cNvPicPr>
          <p:nvPr/>
        </p:nvPicPr>
        <p:blipFill rotWithShape="1">
          <a:blip r:embed="rId5">
            <a:extLst>
              <a:ext uri="{28A0092B-C50C-407E-A947-70E740481C1C}">
                <a14:useLocalDpi xmlns:a14="http://schemas.microsoft.com/office/drawing/2010/main" val="0"/>
              </a:ext>
            </a:extLst>
          </a:blip>
          <a:srcRect l="4056" r="3475"/>
          <a:stretch/>
        </p:blipFill>
        <p:spPr>
          <a:xfrm>
            <a:off x="7514886" y="4461187"/>
            <a:ext cx="641728" cy="614250"/>
          </a:xfrm>
          <a:prstGeom prst="rect">
            <a:avLst/>
          </a:prstGeom>
        </p:spPr>
      </p:pic>
      <p:sp>
        <p:nvSpPr>
          <p:cNvPr id="55" name="テキスト ボックス 54"/>
          <p:cNvSpPr txBox="1"/>
          <p:nvPr/>
        </p:nvSpPr>
        <p:spPr>
          <a:xfrm>
            <a:off x="7478756" y="5125708"/>
            <a:ext cx="845543" cy="307777"/>
          </a:xfrm>
          <a:prstGeom prst="rect">
            <a:avLst/>
          </a:prstGeom>
          <a:noFill/>
        </p:spPr>
        <p:txBody>
          <a:bodyPr wrap="square" rtlCol="0">
            <a:spAutoFit/>
          </a:bodyPr>
          <a:lstStyle/>
          <a:p>
            <a:r>
              <a:rPr lang="ja-JP" altLang="en-US" sz="1400" dirty="0"/>
              <a:t>指導者</a:t>
            </a:r>
            <a:endParaRPr kumimoji="1" lang="ja-JP" altLang="en-US" sz="1400" dirty="0"/>
          </a:p>
        </p:txBody>
      </p:sp>
      <p:sp>
        <p:nvSpPr>
          <p:cNvPr id="9" name="左右矢印 8"/>
          <p:cNvSpPr/>
          <p:nvPr/>
        </p:nvSpPr>
        <p:spPr>
          <a:xfrm>
            <a:off x="6575314" y="4768312"/>
            <a:ext cx="655347" cy="23765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p:cNvSpPr txBox="1"/>
          <p:nvPr/>
        </p:nvSpPr>
        <p:spPr>
          <a:xfrm>
            <a:off x="6291089" y="4372260"/>
            <a:ext cx="1501798" cy="276999"/>
          </a:xfrm>
          <a:prstGeom prst="rect">
            <a:avLst/>
          </a:prstGeom>
          <a:noFill/>
        </p:spPr>
        <p:txBody>
          <a:bodyPr wrap="square" rtlCol="0">
            <a:spAutoFit/>
          </a:bodyPr>
          <a:lstStyle/>
          <a:p>
            <a:r>
              <a:rPr kumimoji="1" lang="ja-JP" altLang="en-US" sz="1200" dirty="0" smtClean="0"/>
              <a:t>学習履歴の取得</a:t>
            </a:r>
            <a:endParaRPr kumimoji="1" lang="en-US" altLang="ja-JP" sz="1200" dirty="0" smtClean="0"/>
          </a:p>
        </p:txBody>
      </p:sp>
      <p:sp>
        <p:nvSpPr>
          <p:cNvPr id="59" name="テキスト ボックス 58"/>
          <p:cNvSpPr txBox="1"/>
          <p:nvPr/>
        </p:nvSpPr>
        <p:spPr>
          <a:xfrm>
            <a:off x="6399729" y="5194490"/>
            <a:ext cx="1501798" cy="276999"/>
          </a:xfrm>
          <a:prstGeom prst="rect">
            <a:avLst/>
          </a:prstGeom>
          <a:noFill/>
        </p:spPr>
        <p:txBody>
          <a:bodyPr wrap="square" rtlCol="0">
            <a:spAutoFit/>
          </a:bodyPr>
          <a:lstStyle/>
          <a:p>
            <a:r>
              <a:rPr lang="ja-JP" altLang="en-US" sz="1200" dirty="0" smtClean="0"/>
              <a:t>問題の登録</a:t>
            </a:r>
            <a:endParaRPr kumimoji="1" lang="en-US" altLang="ja-JP" sz="1200" dirty="0" smtClean="0"/>
          </a:p>
        </p:txBody>
      </p:sp>
      <p:sp>
        <p:nvSpPr>
          <p:cNvPr id="13" name="屈折矢印 12"/>
          <p:cNvSpPr/>
          <p:nvPr/>
        </p:nvSpPr>
        <p:spPr>
          <a:xfrm flipH="1">
            <a:off x="1642272" y="4956528"/>
            <a:ext cx="2803034" cy="612499"/>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53412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82855" y="248816"/>
            <a:ext cx="7543800" cy="1450757"/>
          </a:xfrm>
        </p:spPr>
        <p:txBody>
          <a:bodyPr>
            <a:normAutofit/>
          </a:bodyPr>
          <a:lstStyle/>
          <a:p>
            <a:r>
              <a:rPr kumimoji="1" lang="ja-JP" altLang="en-US" sz="4400" b="1" dirty="0" smtClean="0"/>
              <a:t>提案システ</a:t>
            </a:r>
            <a:r>
              <a:rPr lang="ja-JP" altLang="en-US" sz="4400" b="1" dirty="0" smtClean="0"/>
              <a:t>ム</a:t>
            </a:r>
            <a:r>
              <a:rPr lang="en-US" altLang="ja-JP" sz="4400" b="1" dirty="0" smtClean="0"/>
              <a:t/>
            </a:r>
            <a:br>
              <a:rPr lang="en-US" altLang="ja-JP" sz="4400" b="1" dirty="0" smtClean="0"/>
            </a:br>
            <a:r>
              <a:rPr lang="ja-JP" altLang="en-US" sz="4400" b="1" dirty="0"/>
              <a:t>　</a:t>
            </a:r>
            <a:r>
              <a:rPr lang="ja-JP" altLang="en-US" sz="4400" b="1" dirty="0" smtClean="0"/>
              <a:t>　　</a:t>
            </a:r>
            <a:r>
              <a:rPr kumimoji="1" lang="en-US" altLang="ja-JP" sz="4400" b="1" dirty="0" smtClean="0"/>
              <a:t>-</a:t>
            </a:r>
            <a:r>
              <a:rPr kumimoji="1" lang="ja-JP" altLang="en-US" sz="4400" b="1" dirty="0" smtClean="0"/>
              <a:t>穴埋め問題生成機能</a:t>
            </a:r>
            <a:r>
              <a:rPr kumimoji="1" lang="en-US" altLang="ja-JP" sz="4400" b="1" dirty="0" smtClean="0"/>
              <a:t>-</a:t>
            </a:r>
            <a:endParaRPr kumimoji="1" lang="ja-JP" altLang="en-US" sz="4400" b="1" dirty="0"/>
          </a:p>
        </p:txBody>
      </p:sp>
      <p:pic>
        <p:nvPicPr>
          <p:cNvPr id="5" name="コンテンツ プレースホルダー 4"/>
          <p:cNvPicPr>
            <a:picLocks noGrp="1" noChangeAspect="1"/>
          </p:cNvPicPr>
          <p:nvPr>
            <p:ph idx="1"/>
          </p:nvPr>
        </p:nvPicPr>
        <p:blipFill rotWithShape="1">
          <a:blip r:embed="rId2"/>
          <a:srcRect l="13799" t="34660" r="46048" b="7976"/>
          <a:stretch/>
        </p:blipFill>
        <p:spPr>
          <a:xfrm>
            <a:off x="556063" y="2997152"/>
            <a:ext cx="3834062" cy="3081148"/>
          </a:xfrm>
          <a:prstGeom prst="rect">
            <a:avLst/>
          </a:prstGeom>
        </p:spPr>
      </p:pic>
      <p:sp>
        <p:nvSpPr>
          <p:cNvPr id="4" name="スライド番号プレースホルダー 3"/>
          <p:cNvSpPr>
            <a:spLocks noGrp="1"/>
          </p:cNvSpPr>
          <p:nvPr>
            <p:ph type="sldNum" sz="quarter" idx="12"/>
          </p:nvPr>
        </p:nvSpPr>
        <p:spPr/>
        <p:txBody>
          <a:bodyPr/>
          <a:lstStyle/>
          <a:p>
            <a:fld id="{6774F255-C468-4161-913B-38CC529FD7EC}" type="slidenum">
              <a:rPr lang="ja-JP" altLang="en-US" smtClean="0"/>
              <a:t>8</a:t>
            </a:fld>
            <a:endParaRPr lang="ja-JP" altLang="en-US" dirty="0"/>
          </a:p>
        </p:txBody>
      </p:sp>
      <p:sp>
        <p:nvSpPr>
          <p:cNvPr id="6" name="四角形吹き出し 5"/>
          <p:cNvSpPr/>
          <p:nvPr/>
        </p:nvSpPr>
        <p:spPr>
          <a:xfrm>
            <a:off x="3422182" y="2814933"/>
            <a:ext cx="2010477" cy="397088"/>
          </a:xfrm>
          <a:prstGeom prst="wedgeRectCallout">
            <a:avLst>
              <a:gd name="adj1" fmla="val -50303"/>
              <a:gd name="adj2" fmla="val 9578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tx1"/>
                </a:solidFill>
              </a:rPr>
              <a:t>頭文字を残す場合</a:t>
            </a:r>
            <a:endParaRPr kumimoji="1" lang="ja-JP" altLang="en-US" sz="1600" dirty="0">
              <a:solidFill>
                <a:schemeClr val="tx1"/>
              </a:solidFill>
            </a:endParaRPr>
          </a:p>
        </p:txBody>
      </p:sp>
      <p:sp>
        <p:nvSpPr>
          <p:cNvPr id="8" name="コンテンツ プレースホルダー 2"/>
          <p:cNvSpPr txBox="1">
            <a:spLocks/>
          </p:cNvSpPr>
          <p:nvPr/>
        </p:nvSpPr>
        <p:spPr>
          <a:xfrm>
            <a:off x="846222" y="1818546"/>
            <a:ext cx="7543801" cy="135466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buFont typeface="Wingdings" panose="05000000000000000000" pitchFamily="2" charset="2"/>
              <a:buChar char="l"/>
            </a:pPr>
            <a:r>
              <a:rPr lang="en-US" altLang="ja-JP" sz="2100" dirty="0" smtClean="0"/>
              <a:t>DB</a:t>
            </a:r>
            <a:r>
              <a:rPr lang="ja-JP" altLang="en-US" sz="2100" dirty="0" err="1" smtClean="0"/>
              <a:t>に登</a:t>
            </a:r>
            <a:r>
              <a:rPr lang="ja-JP" altLang="en-US" sz="2100" dirty="0" smtClean="0"/>
              <a:t>録された英文から，指定単語数分の穴埋めを持つ　　　リスニング用の英文を生成する機能</a:t>
            </a:r>
            <a:endParaRPr lang="en-US" altLang="ja-JP" sz="2100" dirty="0" smtClean="0"/>
          </a:p>
          <a:p>
            <a:pPr marL="0" indent="0">
              <a:buNone/>
            </a:pPr>
            <a:r>
              <a:rPr lang="en-US" altLang="ja-JP" sz="1600" dirty="0" smtClean="0"/>
              <a:t>Ex)</a:t>
            </a:r>
            <a:r>
              <a:rPr lang="ja-JP" altLang="en-US" sz="1600" dirty="0" smtClean="0"/>
              <a:t>穴埋め個数が</a:t>
            </a:r>
            <a:r>
              <a:rPr lang="en-US" altLang="ja-JP" sz="1600" dirty="0" smtClean="0"/>
              <a:t>10</a:t>
            </a:r>
            <a:r>
              <a:rPr lang="ja-JP" altLang="en-US" sz="1600" dirty="0" smtClean="0"/>
              <a:t>個の場合</a:t>
            </a:r>
            <a:endParaRPr lang="ja-JP" altLang="en-US" sz="1600" dirty="0"/>
          </a:p>
        </p:txBody>
      </p:sp>
      <p:sp>
        <p:nvSpPr>
          <p:cNvPr id="9" name="四角形吹き出し 8"/>
          <p:cNvSpPr/>
          <p:nvPr/>
        </p:nvSpPr>
        <p:spPr>
          <a:xfrm>
            <a:off x="2939716" y="5771271"/>
            <a:ext cx="1933074" cy="469680"/>
          </a:xfrm>
          <a:prstGeom prst="wedgeRectCallout">
            <a:avLst>
              <a:gd name="adj1" fmla="val -82795"/>
              <a:gd name="adj2" fmla="val -4969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全部空欄の</a:t>
            </a:r>
            <a:r>
              <a:rPr kumimoji="1" lang="ja-JP" altLang="en-US" sz="1600" dirty="0" smtClean="0">
                <a:solidFill>
                  <a:schemeClr val="tx1"/>
                </a:solidFill>
              </a:rPr>
              <a:t>場合</a:t>
            </a:r>
            <a:endParaRPr kumimoji="1" lang="ja-JP" altLang="en-US" sz="1600" dirty="0">
              <a:solidFill>
                <a:schemeClr val="tx1"/>
              </a:solidFill>
            </a:endParaRPr>
          </a:p>
        </p:txBody>
      </p:sp>
      <p:sp>
        <p:nvSpPr>
          <p:cNvPr id="10" name="上下矢印 9"/>
          <p:cNvSpPr/>
          <p:nvPr/>
        </p:nvSpPr>
        <p:spPr>
          <a:xfrm>
            <a:off x="4376790" y="3440131"/>
            <a:ext cx="254667" cy="190099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4549898" y="4102536"/>
            <a:ext cx="1485899" cy="523220"/>
          </a:xfrm>
          <a:prstGeom prst="rect">
            <a:avLst/>
          </a:prstGeom>
          <a:noFill/>
        </p:spPr>
        <p:txBody>
          <a:bodyPr wrap="square" rtlCol="0">
            <a:spAutoFit/>
          </a:bodyPr>
          <a:lstStyle/>
          <a:p>
            <a:r>
              <a:rPr kumimoji="1" lang="ja-JP" altLang="en-US" sz="1400" dirty="0" smtClean="0"/>
              <a:t>どちらか選択可，　　</a:t>
            </a:r>
            <a:r>
              <a:rPr kumimoji="1" lang="en-US" altLang="ja-JP" sz="1400" dirty="0" smtClean="0"/>
              <a:t>mix</a:t>
            </a:r>
            <a:r>
              <a:rPr kumimoji="1" lang="ja-JP" altLang="en-US" sz="1400" dirty="0" smtClean="0"/>
              <a:t>も可</a:t>
            </a:r>
            <a:endParaRPr kumimoji="1" lang="ja-JP" altLang="en-US" sz="1400" dirty="0"/>
          </a:p>
        </p:txBody>
      </p:sp>
      <p:sp>
        <p:nvSpPr>
          <p:cNvPr id="18" name="テキスト ボックス 17"/>
          <p:cNvSpPr txBox="1"/>
          <p:nvPr/>
        </p:nvSpPr>
        <p:spPr>
          <a:xfrm flipH="1">
            <a:off x="6495202" y="2842689"/>
            <a:ext cx="1397513" cy="369332"/>
          </a:xfrm>
          <a:prstGeom prst="rect">
            <a:avLst/>
          </a:prstGeom>
          <a:noFill/>
          <a:ln>
            <a:solidFill>
              <a:schemeClr val="accent1"/>
            </a:solidFill>
          </a:ln>
        </p:spPr>
        <p:txBody>
          <a:bodyPr wrap="square" rtlCol="0">
            <a:spAutoFit/>
          </a:bodyPr>
          <a:lstStyle/>
          <a:p>
            <a:r>
              <a:rPr kumimoji="1" lang="ja-JP" altLang="en-US" dirty="0" smtClean="0"/>
              <a:t>最大の機能</a:t>
            </a:r>
            <a:endParaRPr kumimoji="1" lang="en-US" altLang="ja-JP" dirty="0" smtClean="0"/>
          </a:p>
        </p:txBody>
      </p:sp>
      <p:sp>
        <p:nvSpPr>
          <p:cNvPr id="19" name="テキスト ボックス 18"/>
          <p:cNvSpPr txBox="1"/>
          <p:nvPr/>
        </p:nvSpPr>
        <p:spPr>
          <a:xfrm flipH="1">
            <a:off x="6300232" y="3442282"/>
            <a:ext cx="2782840" cy="923330"/>
          </a:xfrm>
          <a:prstGeom prst="rect">
            <a:avLst/>
          </a:prstGeom>
          <a:noFill/>
          <a:ln>
            <a:noFill/>
          </a:ln>
        </p:spPr>
        <p:txBody>
          <a:bodyPr wrap="square" rtlCol="0">
            <a:spAutoFit/>
          </a:bodyPr>
          <a:lstStyle/>
          <a:p>
            <a:r>
              <a:rPr kumimoji="1" lang="ja-JP" altLang="en-US" dirty="0" smtClean="0"/>
              <a:t>空欄をクリックするだけで，指導者</a:t>
            </a:r>
            <a:r>
              <a:rPr lang="ja-JP" altLang="en-US" dirty="0" smtClean="0"/>
              <a:t>にその単語を通知する</a:t>
            </a:r>
            <a:endParaRPr kumimoji="1" lang="en-US" altLang="ja-JP" dirty="0" smtClean="0"/>
          </a:p>
        </p:txBody>
      </p:sp>
      <p:pic>
        <p:nvPicPr>
          <p:cNvPr id="20" name="図 19"/>
          <p:cNvPicPr>
            <a:picLocks noChangeAspect="1"/>
          </p:cNvPicPr>
          <p:nvPr/>
        </p:nvPicPr>
        <p:blipFill rotWithShape="1">
          <a:blip r:embed="rId3">
            <a:extLst>
              <a:ext uri="{28A0092B-C50C-407E-A947-70E740481C1C}">
                <a14:useLocalDpi xmlns:a14="http://schemas.microsoft.com/office/drawing/2010/main" val="0"/>
              </a:ext>
            </a:extLst>
          </a:blip>
          <a:srcRect l="4056" r="3475"/>
          <a:stretch/>
        </p:blipFill>
        <p:spPr>
          <a:xfrm>
            <a:off x="7306876" y="4798973"/>
            <a:ext cx="641728" cy="614250"/>
          </a:xfrm>
          <a:prstGeom prst="rect">
            <a:avLst/>
          </a:prstGeom>
        </p:spPr>
      </p:pic>
      <p:sp>
        <p:nvSpPr>
          <p:cNvPr id="21" name="テキスト ボックス 20"/>
          <p:cNvSpPr txBox="1"/>
          <p:nvPr/>
        </p:nvSpPr>
        <p:spPr>
          <a:xfrm>
            <a:off x="7270746" y="5463494"/>
            <a:ext cx="845543" cy="307777"/>
          </a:xfrm>
          <a:prstGeom prst="rect">
            <a:avLst/>
          </a:prstGeom>
          <a:noFill/>
        </p:spPr>
        <p:txBody>
          <a:bodyPr wrap="square" rtlCol="0">
            <a:spAutoFit/>
          </a:bodyPr>
          <a:lstStyle/>
          <a:p>
            <a:r>
              <a:rPr lang="ja-JP" altLang="en-US" sz="1400" dirty="0"/>
              <a:t>指導者</a:t>
            </a:r>
            <a:endParaRPr kumimoji="1" lang="ja-JP" altLang="en-US" sz="1400" dirty="0"/>
          </a:p>
        </p:txBody>
      </p:sp>
    </p:spTree>
    <p:extLst>
      <p:ext uri="{BB962C8B-B14F-4D97-AF65-F5344CB8AC3E}">
        <p14:creationId xmlns:p14="http://schemas.microsoft.com/office/powerpoint/2010/main" val="4862502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59" y="884712"/>
            <a:ext cx="7543800" cy="864525"/>
          </a:xfrm>
        </p:spPr>
        <p:txBody>
          <a:bodyPr>
            <a:normAutofit fontScale="90000"/>
          </a:bodyPr>
          <a:lstStyle/>
          <a:p>
            <a:r>
              <a:rPr kumimoji="1" lang="ja-JP" altLang="en-US" sz="4400" b="1" dirty="0" smtClean="0"/>
              <a:t>提案</a:t>
            </a:r>
            <a:r>
              <a:rPr lang="ja-JP" altLang="en-US" sz="4400" b="1" dirty="0"/>
              <a:t>システム</a:t>
            </a:r>
            <a:r>
              <a:rPr kumimoji="1" lang="ja-JP" altLang="en-US" sz="4400" b="1" dirty="0" smtClean="0"/>
              <a:t>　</a:t>
            </a:r>
            <a:r>
              <a:rPr kumimoji="1" lang="en-US" altLang="ja-JP" sz="4400" b="1" dirty="0" smtClean="0"/>
              <a:t>‐</a:t>
            </a:r>
            <a:r>
              <a:rPr kumimoji="1" lang="ja-JP" altLang="en-US" sz="4400" b="1" dirty="0" smtClean="0"/>
              <a:t>正答率集計機能</a:t>
            </a:r>
            <a:r>
              <a:rPr kumimoji="1" lang="en-US" altLang="ja-JP" sz="4400" b="1" dirty="0" smtClean="0"/>
              <a:t>‐</a:t>
            </a:r>
            <a:endParaRPr kumimoji="1" lang="ja-JP" altLang="en-US" sz="4400" b="1" dirty="0"/>
          </a:p>
        </p:txBody>
      </p:sp>
      <p:sp>
        <p:nvSpPr>
          <p:cNvPr id="4" name="スライド番号プレースホルダー 3"/>
          <p:cNvSpPr>
            <a:spLocks noGrp="1"/>
          </p:cNvSpPr>
          <p:nvPr>
            <p:ph type="sldNum" sz="quarter" idx="12"/>
          </p:nvPr>
        </p:nvSpPr>
        <p:spPr/>
        <p:txBody>
          <a:bodyPr/>
          <a:lstStyle/>
          <a:p>
            <a:fld id="{5AE55193-C5F3-4E01-B166-5EB7626496AA}" type="slidenum">
              <a:rPr lang="ja-JP" altLang="en-US" smtClean="0"/>
              <a:t>9</a:t>
            </a:fld>
            <a:endParaRPr lang="ja-JP" altLang="en-US" dirty="0"/>
          </a:p>
        </p:txBody>
      </p:sp>
      <p:sp>
        <p:nvSpPr>
          <p:cNvPr id="5" name="テキスト ボックス 4"/>
          <p:cNvSpPr txBox="1"/>
          <p:nvPr/>
        </p:nvSpPr>
        <p:spPr>
          <a:xfrm>
            <a:off x="493481" y="1747070"/>
            <a:ext cx="4443747" cy="584775"/>
          </a:xfrm>
          <a:prstGeom prst="rect">
            <a:avLst/>
          </a:prstGeom>
          <a:noFill/>
        </p:spPr>
        <p:txBody>
          <a:bodyPr wrap="square" rtlCol="0">
            <a:spAutoFit/>
          </a:bodyPr>
          <a:lstStyle/>
          <a:p>
            <a:r>
              <a:rPr kumimoji="1" lang="en-US" altLang="ja-JP" sz="1400" dirty="0" smtClean="0"/>
              <a:t>Step</a:t>
            </a:r>
            <a:r>
              <a:rPr lang="en-US" altLang="ja-JP" sz="1400" dirty="0" smtClean="0"/>
              <a:t>1</a:t>
            </a:r>
            <a:endParaRPr kumimoji="1" lang="ja-JP" altLang="en-US" sz="1400" dirty="0" smtClean="0"/>
          </a:p>
          <a:p>
            <a:r>
              <a:rPr lang="ja-JP" altLang="en-US" sz="1400" dirty="0" smtClean="0"/>
              <a:t>ある地域発音音声</a:t>
            </a:r>
            <a:r>
              <a:rPr lang="en-US" altLang="ja-JP" sz="1400" dirty="0" smtClean="0"/>
              <a:t>S</a:t>
            </a:r>
            <a:r>
              <a:rPr lang="ja-JP" altLang="en-US" sz="1400" dirty="0" smtClean="0"/>
              <a:t>について，その正答率</a:t>
            </a:r>
            <a:r>
              <a:rPr lang="en-US" altLang="ja-JP" sz="1400" dirty="0" smtClean="0"/>
              <a:t>(x</a:t>
            </a:r>
            <a:r>
              <a:rPr lang="en-US" altLang="ja-JP" sz="1400" dirty="0"/>
              <a:t>)</a:t>
            </a:r>
            <a:r>
              <a:rPr lang="ja-JP" altLang="en-US" sz="1400" dirty="0" smtClean="0"/>
              <a:t>を計る</a:t>
            </a:r>
            <a:r>
              <a:rPr lang="en-US" altLang="ja-JP" dirty="0" smtClean="0"/>
              <a:t>.</a:t>
            </a:r>
            <a:endParaRPr kumimoji="1" lang="en-US" altLang="ja-JP" dirty="0" smtClean="0"/>
          </a:p>
        </p:txBody>
      </p:sp>
      <p:graphicFrame>
        <p:nvGraphicFramePr>
          <p:cNvPr id="6" name="表 5"/>
          <p:cNvGraphicFramePr>
            <a:graphicFrameLocks noGrp="1"/>
          </p:cNvGraphicFramePr>
          <p:nvPr>
            <p:extLst>
              <p:ext uri="{D42A27DB-BD31-4B8C-83A1-F6EECF244321}">
                <p14:modId xmlns:p14="http://schemas.microsoft.com/office/powerpoint/2010/main" val="3025262961"/>
              </p:ext>
            </p:extLst>
          </p:nvPr>
        </p:nvGraphicFramePr>
        <p:xfrm>
          <a:off x="1116218" y="2283190"/>
          <a:ext cx="2824845" cy="1737360"/>
        </p:xfrm>
        <a:graphic>
          <a:graphicData uri="http://schemas.openxmlformats.org/drawingml/2006/table">
            <a:tbl>
              <a:tblPr firstRow="1" bandRow="1">
                <a:tableStyleId>{5C22544A-7EE6-4342-B048-85BDC9FD1C3A}</a:tableStyleId>
              </a:tblPr>
              <a:tblGrid>
                <a:gridCol w="1080474">
                  <a:extLst>
                    <a:ext uri="{9D8B030D-6E8A-4147-A177-3AD203B41FA5}">
                      <a16:colId xmlns:a16="http://schemas.microsoft.com/office/drawing/2014/main" val="576407680"/>
                    </a:ext>
                  </a:extLst>
                </a:gridCol>
                <a:gridCol w="960304">
                  <a:extLst>
                    <a:ext uri="{9D8B030D-6E8A-4147-A177-3AD203B41FA5}">
                      <a16:colId xmlns:a16="http://schemas.microsoft.com/office/drawing/2014/main" val="2523321238"/>
                    </a:ext>
                  </a:extLst>
                </a:gridCol>
                <a:gridCol w="784067">
                  <a:extLst>
                    <a:ext uri="{9D8B030D-6E8A-4147-A177-3AD203B41FA5}">
                      <a16:colId xmlns:a16="http://schemas.microsoft.com/office/drawing/2014/main" val="3731776151"/>
                    </a:ext>
                  </a:extLst>
                </a:gridCol>
              </a:tblGrid>
              <a:tr h="383806">
                <a:tc>
                  <a:txBody>
                    <a:bodyPr/>
                    <a:lstStyle/>
                    <a:p>
                      <a:r>
                        <a:rPr kumimoji="1" lang="ja-JP" altLang="en-US" sz="1400" dirty="0" smtClean="0"/>
                        <a:t>音源の文章</a:t>
                      </a:r>
                      <a:endParaRPr kumimoji="1" lang="ja-JP" altLang="en-US" sz="1400" dirty="0"/>
                    </a:p>
                  </a:txBody>
                  <a:tcPr/>
                </a:tc>
                <a:tc>
                  <a:txBody>
                    <a:bodyPr/>
                    <a:lstStyle/>
                    <a:p>
                      <a:r>
                        <a:rPr kumimoji="1" lang="ja-JP" altLang="en-US" sz="1400" dirty="0" smtClean="0"/>
                        <a:t>地域発音</a:t>
                      </a:r>
                      <a:endParaRPr kumimoji="1" lang="en-US" altLang="ja-JP" sz="1400" dirty="0" smtClean="0"/>
                    </a:p>
                    <a:p>
                      <a:r>
                        <a:rPr kumimoji="1" lang="ja-JP" altLang="en-US" sz="1400" dirty="0" smtClean="0"/>
                        <a:t>音声</a:t>
                      </a:r>
                      <a:r>
                        <a:rPr kumimoji="1" lang="en-US" altLang="ja-JP" sz="1400" dirty="0" smtClean="0"/>
                        <a:t>*</a:t>
                      </a:r>
                      <a:endParaRPr kumimoji="1" lang="ja-JP" altLang="en-US" sz="1400" dirty="0"/>
                    </a:p>
                  </a:txBody>
                  <a:tcPr/>
                </a:tc>
                <a:tc>
                  <a:txBody>
                    <a:bodyPr/>
                    <a:lstStyle/>
                    <a:p>
                      <a:r>
                        <a:rPr kumimoji="1" lang="ja-JP" altLang="en-US" sz="1400" dirty="0" smtClean="0">
                          <a:solidFill>
                            <a:srgbClr val="FF0000"/>
                          </a:solidFill>
                        </a:rPr>
                        <a:t>音声別　正答率</a:t>
                      </a:r>
                      <a:endParaRPr kumimoji="1" lang="en-US" altLang="ja-JP" sz="1400" dirty="0" smtClean="0">
                        <a:solidFill>
                          <a:srgbClr val="FF0000"/>
                        </a:solidFill>
                      </a:endParaRPr>
                    </a:p>
                  </a:txBody>
                  <a:tcPr/>
                </a:tc>
                <a:extLst>
                  <a:ext uri="{0D108BD9-81ED-4DB2-BD59-A6C34878D82A}">
                    <a16:rowId xmlns:a16="http://schemas.microsoft.com/office/drawing/2014/main" val="2303199238"/>
                  </a:ext>
                </a:extLst>
              </a:tr>
              <a:tr h="270922">
                <a:tc rowSpan="4">
                  <a:txBody>
                    <a:bodyPr/>
                    <a:lstStyle/>
                    <a:p>
                      <a:pPr algn="ctr"/>
                      <a:endParaRPr kumimoji="1" lang="en-US" altLang="ja-JP" dirty="0" smtClean="0"/>
                    </a:p>
                    <a:p>
                      <a:pPr algn="ctr"/>
                      <a:endParaRPr kumimoji="1" lang="en-US" altLang="ja-JP" sz="1400" dirty="0" smtClean="0"/>
                    </a:p>
                    <a:p>
                      <a:pPr algn="ctr"/>
                      <a:r>
                        <a:rPr kumimoji="1" lang="en-US" altLang="ja-JP" sz="1400" dirty="0" smtClean="0"/>
                        <a:t>s1</a:t>
                      </a:r>
                      <a:endParaRPr kumimoji="1" lang="ja-JP" altLang="en-US" sz="1400" dirty="0"/>
                    </a:p>
                  </a:txBody>
                  <a:tcPr/>
                </a:tc>
                <a:tc>
                  <a:txBody>
                    <a:bodyPr/>
                    <a:lstStyle/>
                    <a:p>
                      <a:r>
                        <a:rPr kumimoji="1" lang="en-US" altLang="ja-JP" sz="1400" dirty="0" smtClean="0"/>
                        <a:t>s1-1</a:t>
                      </a:r>
                      <a:endParaRPr kumimoji="1" lang="ja-JP" altLang="en-US" sz="1400" dirty="0"/>
                    </a:p>
                  </a:txBody>
                  <a:tcPr/>
                </a:tc>
                <a:tc>
                  <a:txBody>
                    <a:bodyPr/>
                    <a:lstStyle/>
                    <a:p>
                      <a:r>
                        <a:rPr kumimoji="1" lang="en-US" altLang="ja-JP" sz="1400" dirty="0" smtClean="0">
                          <a:solidFill>
                            <a:srgbClr val="FF0000"/>
                          </a:solidFill>
                        </a:rPr>
                        <a:t>x1</a:t>
                      </a:r>
                      <a:endParaRPr kumimoji="1" lang="ja-JP" altLang="en-US" sz="1400" dirty="0">
                        <a:solidFill>
                          <a:srgbClr val="FF0000"/>
                        </a:solidFill>
                      </a:endParaRPr>
                    </a:p>
                  </a:txBody>
                  <a:tcPr/>
                </a:tc>
                <a:extLst>
                  <a:ext uri="{0D108BD9-81ED-4DB2-BD59-A6C34878D82A}">
                    <a16:rowId xmlns:a16="http://schemas.microsoft.com/office/drawing/2014/main" val="2777695622"/>
                  </a:ext>
                </a:extLst>
              </a:tr>
              <a:tr h="270922">
                <a:tc vMerge="1">
                  <a:txBody>
                    <a:bodyPr/>
                    <a:lstStyle/>
                    <a:p>
                      <a:endParaRPr kumimoji="1" lang="ja-JP" altLang="en-US" dirty="0"/>
                    </a:p>
                  </a:txBody>
                  <a:tcPr/>
                </a:tc>
                <a:tc>
                  <a:txBody>
                    <a:bodyPr/>
                    <a:lstStyle/>
                    <a:p>
                      <a:r>
                        <a:rPr kumimoji="1" lang="en-US" altLang="ja-JP" sz="1400" dirty="0" smtClean="0"/>
                        <a:t>s1-2</a:t>
                      </a:r>
                      <a:endParaRPr kumimoji="1" lang="ja-JP" altLang="en-US" sz="1400" dirty="0"/>
                    </a:p>
                  </a:txBody>
                  <a:tcPr/>
                </a:tc>
                <a:tc>
                  <a:txBody>
                    <a:bodyPr/>
                    <a:lstStyle/>
                    <a:p>
                      <a:r>
                        <a:rPr kumimoji="1" lang="en-US" altLang="ja-JP" sz="1400" dirty="0" smtClean="0">
                          <a:solidFill>
                            <a:srgbClr val="FF0000"/>
                          </a:solidFill>
                        </a:rPr>
                        <a:t>x2</a:t>
                      </a:r>
                      <a:endParaRPr kumimoji="1" lang="ja-JP" altLang="en-US" sz="1400" dirty="0">
                        <a:solidFill>
                          <a:srgbClr val="FF0000"/>
                        </a:solidFill>
                      </a:endParaRPr>
                    </a:p>
                  </a:txBody>
                  <a:tcPr/>
                </a:tc>
                <a:extLst>
                  <a:ext uri="{0D108BD9-81ED-4DB2-BD59-A6C34878D82A}">
                    <a16:rowId xmlns:a16="http://schemas.microsoft.com/office/drawing/2014/main" val="3987622944"/>
                  </a:ext>
                </a:extLst>
              </a:tr>
              <a:tr h="270922">
                <a:tc vMerge="1">
                  <a:txBody>
                    <a:bodyPr/>
                    <a:lstStyle/>
                    <a:p>
                      <a:endParaRPr kumimoji="1" lang="ja-JP" altLang="en-US" dirty="0"/>
                    </a:p>
                  </a:txBody>
                  <a:tcPr/>
                </a:tc>
                <a:tc>
                  <a:txBody>
                    <a:bodyPr/>
                    <a:lstStyle/>
                    <a:p>
                      <a:r>
                        <a:rPr kumimoji="1" lang="en-US" altLang="ja-JP" sz="1400" dirty="0" smtClean="0"/>
                        <a:t>s1-3</a:t>
                      </a:r>
                      <a:endParaRPr kumimoji="1" lang="ja-JP" altLang="en-US" sz="1400" dirty="0"/>
                    </a:p>
                  </a:txBody>
                  <a:tcPr/>
                </a:tc>
                <a:tc>
                  <a:txBody>
                    <a:bodyPr/>
                    <a:lstStyle/>
                    <a:p>
                      <a:r>
                        <a:rPr kumimoji="1" lang="en-US" altLang="ja-JP" sz="1400" dirty="0" smtClean="0">
                          <a:solidFill>
                            <a:srgbClr val="FF0000"/>
                          </a:solidFill>
                        </a:rPr>
                        <a:t>x3</a:t>
                      </a:r>
                      <a:endParaRPr kumimoji="1" lang="ja-JP" altLang="en-US" sz="1400" dirty="0">
                        <a:solidFill>
                          <a:srgbClr val="FF0000"/>
                        </a:solidFill>
                      </a:endParaRPr>
                    </a:p>
                  </a:txBody>
                  <a:tcPr/>
                </a:tc>
                <a:extLst>
                  <a:ext uri="{0D108BD9-81ED-4DB2-BD59-A6C34878D82A}">
                    <a16:rowId xmlns:a16="http://schemas.microsoft.com/office/drawing/2014/main" val="888521970"/>
                  </a:ext>
                </a:extLst>
              </a:tr>
              <a:tr h="270922">
                <a:tc vMerge="1">
                  <a:txBody>
                    <a:bodyPr/>
                    <a:lstStyle/>
                    <a:p>
                      <a:pPr algn="ctr"/>
                      <a:endParaRPr kumimoji="1" lang="ja-JP" altLang="en-US" sz="1400" dirty="0"/>
                    </a:p>
                  </a:txBody>
                  <a:tcPr/>
                </a:tc>
                <a:tc>
                  <a:txBody>
                    <a:bodyPr/>
                    <a:lstStyle/>
                    <a:p>
                      <a:r>
                        <a:rPr kumimoji="1" lang="en-US" altLang="ja-JP" sz="1400" dirty="0" smtClean="0"/>
                        <a:t>s1-4</a:t>
                      </a:r>
                      <a:endParaRPr kumimoji="1" lang="ja-JP" altLang="en-US" sz="1400" dirty="0"/>
                    </a:p>
                  </a:txBody>
                  <a:tcPr/>
                </a:tc>
                <a:tc>
                  <a:txBody>
                    <a:bodyPr/>
                    <a:lstStyle/>
                    <a:p>
                      <a:r>
                        <a:rPr kumimoji="1" lang="en-US" altLang="ja-JP" sz="1400" dirty="0" smtClean="0">
                          <a:solidFill>
                            <a:srgbClr val="FF0000"/>
                          </a:solidFill>
                        </a:rPr>
                        <a:t>x4</a:t>
                      </a:r>
                      <a:endParaRPr kumimoji="1" lang="ja-JP" altLang="en-US" sz="1400" dirty="0">
                        <a:solidFill>
                          <a:srgbClr val="FF0000"/>
                        </a:solidFill>
                      </a:endParaRPr>
                    </a:p>
                  </a:txBody>
                  <a:tcPr/>
                </a:tc>
                <a:extLst>
                  <a:ext uri="{0D108BD9-81ED-4DB2-BD59-A6C34878D82A}">
                    <a16:rowId xmlns:a16="http://schemas.microsoft.com/office/drawing/2014/main" val="1612554309"/>
                  </a:ext>
                </a:extLst>
              </a:tr>
            </a:tbl>
          </a:graphicData>
        </a:graphic>
      </p:graphicFrame>
      <p:sp>
        <p:nvSpPr>
          <p:cNvPr id="7" name="テキスト ボックス 6"/>
          <p:cNvSpPr txBox="1"/>
          <p:nvPr/>
        </p:nvSpPr>
        <p:spPr>
          <a:xfrm>
            <a:off x="688255" y="2283190"/>
            <a:ext cx="581298" cy="307777"/>
          </a:xfrm>
          <a:prstGeom prst="rect">
            <a:avLst/>
          </a:prstGeom>
          <a:noFill/>
        </p:spPr>
        <p:txBody>
          <a:bodyPr wrap="square" rtlCol="0">
            <a:spAutoFit/>
          </a:bodyPr>
          <a:lstStyle/>
          <a:p>
            <a:r>
              <a:rPr kumimoji="1" lang="en-US" altLang="ja-JP" sz="1400" dirty="0" smtClean="0"/>
              <a:t>EX)</a:t>
            </a:r>
            <a:endParaRPr kumimoji="1" lang="ja-JP" altLang="en-US" sz="1400" dirty="0"/>
          </a:p>
        </p:txBody>
      </p:sp>
      <p:sp>
        <p:nvSpPr>
          <p:cNvPr id="8" name="テキスト ボックス 7"/>
          <p:cNvSpPr txBox="1"/>
          <p:nvPr/>
        </p:nvSpPr>
        <p:spPr>
          <a:xfrm>
            <a:off x="4750924" y="1732534"/>
            <a:ext cx="4443747" cy="584775"/>
          </a:xfrm>
          <a:prstGeom prst="rect">
            <a:avLst/>
          </a:prstGeom>
          <a:noFill/>
        </p:spPr>
        <p:txBody>
          <a:bodyPr wrap="square" rtlCol="0">
            <a:spAutoFit/>
          </a:bodyPr>
          <a:lstStyle/>
          <a:p>
            <a:r>
              <a:rPr kumimoji="1" lang="en-US" altLang="ja-JP" sz="1400" dirty="0" smtClean="0"/>
              <a:t>Step</a:t>
            </a:r>
            <a:r>
              <a:rPr lang="en-US" altLang="ja-JP" sz="1400" dirty="0" smtClean="0"/>
              <a:t>2</a:t>
            </a:r>
            <a:endParaRPr kumimoji="1" lang="ja-JP" altLang="en-US" sz="1400" dirty="0" smtClean="0"/>
          </a:p>
          <a:p>
            <a:r>
              <a:rPr lang="ja-JP" altLang="en-US" sz="1400" dirty="0" smtClean="0"/>
              <a:t>ある</a:t>
            </a:r>
            <a:r>
              <a:rPr lang="ja-JP" altLang="en-US" sz="1400" dirty="0"/>
              <a:t>音声</a:t>
            </a:r>
            <a:r>
              <a:rPr lang="en-US" altLang="ja-JP" sz="1400" dirty="0" smtClean="0"/>
              <a:t>S</a:t>
            </a:r>
            <a:r>
              <a:rPr lang="ja-JP" altLang="en-US" sz="1400" dirty="0" smtClean="0"/>
              <a:t>の地域</a:t>
            </a:r>
            <a:r>
              <a:rPr lang="en-US" altLang="ja-JP" sz="1400" dirty="0" smtClean="0"/>
              <a:t>C</a:t>
            </a:r>
            <a:r>
              <a:rPr lang="ja-JP" altLang="en-US" sz="1400" dirty="0" smtClean="0"/>
              <a:t>について，その正答率</a:t>
            </a:r>
            <a:r>
              <a:rPr lang="en-US" altLang="ja-JP" sz="1400" dirty="0" smtClean="0"/>
              <a:t>(cx)</a:t>
            </a:r>
            <a:r>
              <a:rPr lang="ja-JP" altLang="en-US" sz="1400" dirty="0" smtClean="0"/>
              <a:t>を計算</a:t>
            </a:r>
            <a:r>
              <a:rPr lang="en-US" altLang="ja-JP" dirty="0" smtClean="0"/>
              <a:t>.</a:t>
            </a:r>
            <a:endParaRPr kumimoji="1" lang="en-US" altLang="ja-JP" dirty="0" smtClean="0"/>
          </a:p>
        </p:txBody>
      </p:sp>
      <p:sp>
        <p:nvSpPr>
          <p:cNvPr id="10" name="下矢印 9"/>
          <p:cNvSpPr/>
          <p:nvPr/>
        </p:nvSpPr>
        <p:spPr>
          <a:xfrm rot="16200000">
            <a:off x="4279599" y="2911193"/>
            <a:ext cx="319093" cy="481354"/>
          </a:xfrm>
          <a:prstGeom prst="downArrow">
            <a:avLst>
              <a:gd name="adj1" fmla="val 50001"/>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1" name="表 10"/>
          <p:cNvGraphicFramePr>
            <a:graphicFrameLocks noGrp="1"/>
          </p:cNvGraphicFramePr>
          <p:nvPr>
            <p:extLst>
              <p:ext uri="{D42A27DB-BD31-4B8C-83A1-F6EECF244321}">
                <p14:modId xmlns:p14="http://schemas.microsoft.com/office/powerpoint/2010/main" val="306624265"/>
              </p:ext>
            </p:extLst>
          </p:nvPr>
        </p:nvGraphicFramePr>
        <p:xfrm>
          <a:off x="4937228" y="2332705"/>
          <a:ext cx="3912887" cy="1737360"/>
        </p:xfrm>
        <a:graphic>
          <a:graphicData uri="http://schemas.openxmlformats.org/drawingml/2006/table">
            <a:tbl>
              <a:tblPr firstRow="1" bandRow="1">
                <a:tableStyleId>{5C22544A-7EE6-4342-B048-85BDC9FD1C3A}</a:tableStyleId>
              </a:tblPr>
              <a:tblGrid>
                <a:gridCol w="1254554">
                  <a:extLst>
                    <a:ext uri="{9D8B030D-6E8A-4147-A177-3AD203B41FA5}">
                      <a16:colId xmlns:a16="http://schemas.microsoft.com/office/drawing/2014/main" val="576407680"/>
                    </a:ext>
                  </a:extLst>
                </a:gridCol>
                <a:gridCol w="1026128">
                  <a:extLst>
                    <a:ext uri="{9D8B030D-6E8A-4147-A177-3AD203B41FA5}">
                      <a16:colId xmlns:a16="http://schemas.microsoft.com/office/drawing/2014/main" val="2523321238"/>
                    </a:ext>
                  </a:extLst>
                </a:gridCol>
                <a:gridCol w="755968">
                  <a:extLst>
                    <a:ext uri="{9D8B030D-6E8A-4147-A177-3AD203B41FA5}">
                      <a16:colId xmlns:a16="http://schemas.microsoft.com/office/drawing/2014/main" val="3731776151"/>
                    </a:ext>
                  </a:extLst>
                </a:gridCol>
                <a:gridCol w="876237">
                  <a:extLst>
                    <a:ext uri="{9D8B030D-6E8A-4147-A177-3AD203B41FA5}">
                      <a16:colId xmlns:a16="http://schemas.microsoft.com/office/drawing/2014/main" val="23177214"/>
                    </a:ext>
                  </a:extLst>
                </a:gridCol>
              </a:tblGrid>
              <a:tr h="505822">
                <a:tc>
                  <a:txBody>
                    <a:bodyPr/>
                    <a:lstStyle/>
                    <a:p>
                      <a:r>
                        <a:rPr kumimoji="1" lang="ja-JP" altLang="en-US" sz="1400" dirty="0" smtClean="0"/>
                        <a:t>音源の文章</a:t>
                      </a:r>
                      <a:endParaRPr kumimoji="1" lang="ja-JP" altLang="en-US" sz="1400" dirty="0"/>
                    </a:p>
                  </a:txBody>
                  <a:tcPr/>
                </a:tc>
                <a:tc>
                  <a:txBody>
                    <a:bodyPr/>
                    <a:lstStyle/>
                    <a:p>
                      <a:r>
                        <a:rPr kumimoji="1" lang="ja-JP" altLang="en-US" sz="1400" dirty="0" smtClean="0"/>
                        <a:t>地域発音</a:t>
                      </a:r>
                      <a:endParaRPr kumimoji="1" lang="en-US" altLang="ja-JP" sz="1400" dirty="0" smtClean="0"/>
                    </a:p>
                    <a:p>
                      <a:r>
                        <a:rPr kumimoji="1" lang="ja-JP" altLang="en-US" sz="1400" dirty="0" smtClean="0"/>
                        <a:t>音声</a:t>
                      </a:r>
                      <a:endParaRPr kumimoji="1" lang="ja-JP" altLang="en-US" sz="1400" dirty="0"/>
                    </a:p>
                  </a:txBody>
                  <a:tcPr/>
                </a:tc>
                <a:tc>
                  <a:txBody>
                    <a:bodyPr/>
                    <a:lstStyle/>
                    <a:p>
                      <a:r>
                        <a:rPr kumimoji="1" lang="ja-JP" altLang="en-US" sz="1400" dirty="0" smtClean="0"/>
                        <a:t>地域＊</a:t>
                      </a:r>
                      <a:endParaRPr kumimoji="1" lang="en-US" altLang="ja-JP" sz="1400" dirty="0" smtClean="0"/>
                    </a:p>
                  </a:txBody>
                  <a:tcPr/>
                </a:tc>
                <a:tc>
                  <a:txBody>
                    <a:bodyPr/>
                    <a:lstStyle/>
                    <a:p>
                      <a:r>
                        <a:rPr kumimoji="1" lang="ja-JP" altLang="en-US" sz="1400" dirty="0" smtClean="0">
                          <a:solidFill>
                            <a:srgbClr val="FF0000"/>
                          </a:solidFill>
                        </a:rPr>
                        <a:t>地域別正答率</a:t>
                      </a:r>
                      <a:endParaRPr kumimoji="1" lang="en-US" altLang="ja-JP" sz="1400" dirty="0" smtClean="0">
                        <a:solidFill>
                          <a:srgbClr val="FF0000"/>
                        </a:solidFill>
                      </a:endParaRPr>
                    </a:p>
                  </a:txBody>
                  <a:tcPr/>
                </a:tc>
                <a:extLst>
                  <a:ext uri="{0D108BD9-81ED-4DB2-BD59-A6C34878D82A}">
                    <a16:rowId xmlns:a16="http://schemas.microsoft.com/office/drawing/2014/main" val="2303199238"/>
                  </a:ext>
                </a:extLst>
              </a:tr>
              <a:tr h="297542">
                <a:tc rowSpan="4">
                  <a:txBody>
                    <a:bodyPr/>
                    <a:lstStyle/>
                    <a:p>
                      <a:pPr algn="ctr"/>
                      <a:endParaRPr kumimoji="1" lang="en-US" altLang="ja-JP" dirty="0" smtClean="0"/>
                    </a:p>
                    <a:p>
                      <a:pPr algn="ctr"/>
                      <a:endParaRPr kumimoji="1" lang="en-US" altLang="ja-JP" sz="1400" dirty="0" smtClean="0"/>
                    </a:p>
                    <a:p>
                      <a:pPr algn="ctr"/>
                      <a:r>
                        <a:rPr kumimoji="1" lang="en-US" altLang="ja-JP" sz="1400" dirty="0" smtClean="0"/>
                        <a:t>s1</a:t>
                      </a:r>
                      <a:endParaRPr kumimoji="1" lang="ja-JP" altLang="en-US" sz="1400" dirty="0"/>
                    </a:p>
                  </a:txBody>
                  <a:tcPr/>
                </a:tc>
                <a:tc>
                  <a:txBody>
                    <a:bodyPr/>
                    <a:lstStyle/>
                    <a:p>
                      <a:r>
                        <a:rPr kumimoji="1" lang="en-US" altLang="ja-JP" sz="1400" dirty="0" smtClean="0"/>
                        <a:t>s1-1</a:t>
                      </a:r>
                      <a:endParaRPr kumimoji="1" lang="ja-JP" altLang="en-US" sz="1400" dirty="0"/>
                    </a:p>
                  </a:txBody>
                  <a:tcPr/>
                </a:tc>
                <a:tc rowSpan="2">
                  <a:txBody>
                    <a:bodyPr/>
                    <a:lstStyle/>
                    <a:p>
                      <a:endParaRPr kumimoji="1" lang="en-US" altLang="ja-JP" sz="1400" dirty="0" smtClean="0"/>
                    </a:p>
                    <a:p>
                      <a:r>
                        <a:rPr kumimoji="1" lang="en-US" altLang="ja-JP" sz="1400" dirty="0" smtClean="0"/>
                        <a:t>c1</a:t>
                      </a:r>
                      <a:endParaRPr kumimoji="1" lang="ja-JP" altLang="en-US" sz="1400" dirty="0"/>
                    </a:p>
                  </a:txBody>
                  <a:tcPr/>
                </a:tc>
                <a:tc rowSpan="2">
                  <a:txBody>
                    <a:bodyPr/>
                    <a:lstStyle/>
                    <a:p>
                      <a:r>
                        <a:rPr kumimoji="1" lang="en-US" altLang="ja-JP" sz="1400" dirty="0" smtClean="0">
                          <a:solidFill>
                            <a:srgbClr val="FF0000"/>
                          </a:solidFill>
                        </a:rPr>
                        <a:t>cx1=</a:t>
                      </a:r>
                    </a:p>
                    <a:p>
                      <a:r>
                        <a:rPr kumimoji="1" lang="en-US" altLang="ja-JP" sz="1400" dirty="0" smtClean="0">
                          <a:solidFill>
                            <a:srgbClr val="FF0000"/>
                          </a:solidFill>
                        </a:rPr>
                        <a:t>(x1+x2)/2</a:t>
                      </a:r>
                      <a:endParaRPr kumimoji="1" lang="ja-JP" altLang="en-US" sz="1400" dirty="0">
                        <a:solidFill>
                          <a:srgbClr val="FF0000"/>
                        </a:solidFill>
                      </a:endParaRPr>
                    </a:p>
                  </a:txBody>
                  <a:tcPr/>
                </a:tc>
                <a:extLst>
                  <a:ext uri="{0D108BD9-81ED-4DB2-BD59-A6C34878D82A}">
                    <a16:rowId xmlns:a16="http://schemas.microsoft.com/office/drawing/2014/main" val="2777695622"/>
                  </a:ext>
                </a:extLst>
              </a:tr>
              <a:tr h="297542">
                <a:tc vMerge="1">
                  <a:txBody>
                    <a:bodyPr/>
                    <a:lstStyle/>
                    <a:p>
                      <a:endParaRPr kumimoji="1" lang="ja-JP" altLang="en-US"/>
                    </a:p>
                  </a:txBody>
                  <a:tcPr/>
                </a:tc>
                <a:tc>
                  <a:txBody>
                    <a:bodyPr/>
                    <a:lstStyle/>
                    <a:p>
                      <a:r>
                        <a:rPr kumimoji="1" lang="en-US" altLang="ja-JP" sz="1400" dirty="0" smtClean="0"/>
                        <a:t>s1-2</a:t>
                      </a:r>
                      <a:endParaRPr kumimoji="1" lang="ja-JP" altLang="en-US" sz="1400" dirty="0"/>
                    </a:p>
                  </a:txBody>
                  <a:tcPr/>
                </a:tc>
                <a:tc vMerge="1">
                  <a:txBody>
                    <a:bodyPr/>
                    <a:lstStyle/>
                    <a:p>
                      <a:endParaRPr kumimoji="1" lang="ja-JP" altLang="en-US" sz="1400" dirty="0"/>
                    </a:p>
                  </a:txBody>
                  <a:tcPr/>
                </a:tc>
                <a:tc vMerge="1">
                  <a:txBody>
                    <a:bodyPr/>
                    <a:lstStyle/>
                    <a:p>
                      <a:endParaRPr kumimoji="1" lang="ja-JP" altLang="en-US"/>
                    </a:p>
                  </a:txBody>
                  <a:tcPr/>
                </a:tc>
                <a:extLst>
                  <a:ext uri="{0D108BD9-81ED-4DB2-BD59-A6C34878D82A}">
                    <a16:rowId xmlns:a16="http://schemas.microsoft.com/office/drawing/2014/main" val="3728560957"/>
                  </a:ext>
                </a:extLst>
              </a:tr>
              <a:tr h="297542">
                <a:tc vMerge="1">
                  <a:txBody>
                    <a:bodyPr/>
                    <a:lstStyle/>
                    <a:p>
                      <a:endParaRPr kumimoji="1" lang="ja-JP" altLang="en-US" dirty="0"/>
                    </a:p>
                  </a:txBody>
                  <a:tcPr/>
                </a:tc>
                <a:tc>
                  <a:txBody>
                    <a:bodyPr/>
                    <a:lstStyle/>
                    <a:p>
                      <a:r>
                        <a:rPr kumimoji="1" lang="en-US" altLang="ja-JP" sz="1400" dirty="0" smtClean="0"/>
                        <a:t>s1-3</a:t>
                      </a:r>
                      <a:endParaRPr kumimoji="1" lang="ja-JP" altLang="en-US" sz="1400" dirty="0"/>
                    </a:p>
                  </a:txBody>
                  <a:tcPr/>
                </a:tc>
                <a:tc rowSpan="2">
                  <a:txBody>
                    <a:bodyPr/>
                    <a:lstStyle/>
                    <a:p>
                      <a:endParaRPr kumimoji="1" lang="en-US" altLang="ja-JP" sz="1400" dirty="0" smtClean="0"/>
                    </a:p>
                    <a:p>
                      <a:r>
                        <a:rPr kumimoji="1" lang="en-US" altLang="ja-JP" sz="1400" dirty="0" smtClean="0"/>
                        <a:t>c2</a:t>
                      </a:r>
                      <a:endParaRPr kumimoji="1" lang="ja-JP" altLang="en-US" sz="1400" dirty="0"/>
                    </a:p>
                  </a:txBody>
                  <a:tcPr/>
                </a:tc>
                <a:tc rowSpan="2">
                  <a:txBody>
                    <a:bodyPr/>
                    <a:lstStyle/>
                    <a:p>
                      <a:r>
                        <a:rPr kumimoji="1" lang="en-US" altLang="ja-JP" sz="1400" dirty="0" smtClean="0">
                          <a:solidFill>
                            <a:srgbClr val="FF0000"/>
                          </a:solidFill>
                        </a:rPr>
                        <a:t>cx2=</a:t>
                      </a:r>
                    </a:p>
                    <a:p>
                      <a:r>
                        <a:rPr kumimoji="1" lang="en-US" altLang="ja-JP" sz="1400" dirty="0" smtClean="0">
                          <a:solidFill>
                            <a:srgbClr val="FF0000"/>
                          </a:solidFill>
                        </a:rPr>
                        <a:t>(x3+x4)/2</a:t>
                      </a:r>
                      <a:endParaRPr kumimoji="1" lang="ja-JP" altLang="en-US" sz="1400" dirty="0">
                        <a:solidFill>
                          <a:srgbClr val="FF0000"/>
                        </a:solidFill>
                      </a:endParaRPr>
                    </a:p>
                  </a:txBody>
                  <a:tcPr/>
                </a:tc>
                <a:extLst>
                  <a:ext uri="{0D108BD9-81ED-4DB2-BD59-A6C34878D82A}">
                    <a16:rowId xmlns:a16="http://schemas.microsoft.com/office/drawing/2014/main" val="888521970"/>
                  </a:ext>
                </a:extLst>
              </a:tr>
              <a:tr h="297542">
                <a:tc vMerge="1">
                  <a:txBody>
                    <a:bodyPr/>
                    <a:lstStyle/>
                    <a:p>
                      <a:pPr algn="ctr"/>
                      <a:endParaRPr kumimoji="1" lang="ja-JP" altLang="en-US" sz="1400" dirty="0"/>
                    </a:p>
                  </a:txBody>
                  <a:tcPr/>
                </a:tc>
                <a:tc>
                  <a:txBody>
                    <a:bodyPr/>
                    <a:lstStyle/>
                    <a:p>
                      <a:r>
                        <a:rPr kumimoji="1" lang="en-US" altLang="ja-JP" sz="1400" dirty="0" smtClean="0"/>
                        <a:t>s1-4</a:t>
                      </a:r>
                      <a:endParaRPr kumimoji="1" lang="ja-JP" altLang="en-US" sz="1400" dirty="0"/>
                    </a:p>
                  </a:txBody>
                  <a:tcPr/>
                </a:tc>
                <a:tc vMerge="1">
                  <a:txBody>
                    <a:bodyPr/>
                    <a:lstStyle/>
                    <a:p>
                      <a:endParaRPr kumimoji="1" lang="ja-JP" altLang="en-US" sz="1400" dirty="0"/>
                    </a:p>
                  </a:txBody>
                  <a:tcPr/>
                </a:tc>
                <a:tc vMerge="1">
                  <a:txBody>
                    <a:bodyPr/>
                    <a:lstStyle/>
                    <a:p>
                      <a:endParaRPr kumimoji="1" lang="ja-JP" altLang="en-US" sz="1400" dirty="0">
                        <a:solidFill>
                          <a:srgbClr val="FF0000"/>
                        </a:solidFill>
                      </a:endParaRPr>
                    </a:p>
                  </a:txBody>
                  <a:tcPr/>
                </a:tc>
                <a:extLst>
                  <a:ext uri="{0D108BD9-81ED-4DB2-BD59-A6C34878D82A}">
                    <a16:rowId xmlns:a16="http://schemas.microsoft.com/office/drawing/2014/main" val="1612554309"/>
                  </a:ext>
                </a:extLst>
              </a:tr>
            </a:tbl>
          </a:graphicData>
        </a:graphic>
      </p:graphicFrame>
      <p:sp>
        <p:nvSpPr>
          <p:cNvPr id="12" name="テキスト ボックス 11"/>
          <p:cNvSpPr txBox="1"/>
          <p:nvPr/>
        </p:nvSpPr>
        <p:spPr>
          <a:xfrm>
            <a:off x="4528346" y="2319029"/>
            <a:ext cx="581298" cy="307777"/>
          </a:xfrm>
          <a:prstGeom prst="rect">
            <a:avLst/>
          </a:prstGeom>
          <a:noFill/>
        </p:spPr>
        <p:txBody>
          <a:bodyPr wrap="square" rtlCol="0">
            <a:spAutoFit/>
          </a:bodyPr>
          <a:lstStyle/>
          <a:p>
            <a:r>
              <a:rPr kumimoji="1" lang="en-US" altLang="ja-JP" sz="1400" dirty="0" smtClean="0"/>
              <a:t>EX)</a:t>
            </a:r>
            <a:endParaRPr kumimoji="1" lang="ja-JP" altLang="en-US" sz="1400" dirty="0"/>
          </a:p>
        </p:txBody>
      </p:sp>
      <p:sp>
        <p:nvSpPr>
          <p:cNvPr id="13" name="下矢印 12"/>
          <p:cNvSpPr/>
          <p:nvPr/>
        </p:nvSpPr>
        <p:spPr>
          <a:xfrm rot="2486010">
            <a:off x="4353855" y="3968905"/>
            <a:ext cx="379970" cy="479318"/>
          </a:xfrm>
          <a:prstGeom prst="downArrow">
            <a:avLst>
              <a:gd name="adj1" fmla="val 50001"/>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1482157" y="4374881"/>
            <a:ext cx="5432622" cy="523220"/>
          </a:xfrm>
          <a:prstGeom prst="rect">
            <a:avLst/>
          </a:prstGeom>
          <a:noFill/>
        </p:spPr>
        <p:txBody>
          <a:bodyPr wrap="square" rtlCol="0">
            <a:spAutoFit/>
          </a:bodyPr>
          <a:lstStyle/>
          <a:p>
            <a:r>
              <a:rPr kumimoji="1" lang="en-US" altLang="ja-JP" sz="1400" dirty="0" smtClean="0"/>
              <a:t>Step</a:t>
            </a:r>
            <a:r>
              <a:rPr lang="en-US" altLang="ja-JP" sz="1400" dirty="0" smtClean="0"/>
              <a:t>3</a:t>
            </a:r>
            <a:endParaRPr lang="en-US" altLang="ja-JP" dirty="0" smtClean="0"/>
          </a:p>
          <a:p>
            <a:r>
              <a:rPr kumimoji="1" lang="ja-JP" altLang="en-US" sz="1400" dirty="0" smtClean="0"/>
              <a:t>それぞれの地域についての</a:t>
            </a:r>
            <a:r>
              <a:rPr kumimoji="1" lang="ja-JP" altLang="en-US" sz="1400" dirty="0" smtClean="0">
                <a:solidFill>
                  <a:srgbClr val="FF0000"/>
                </a:solidFill>
              </a:rPr>
              <a:t>地域別正答率</a:t>
            </a:r>
            <a:r>
              <a:rPr kumimoji="1" lang="en-US" altLang="ja-JP" sz="1400" dirty="0" smtClean="0">
                <a:solidFill>
                  <a:srgbClr val="FF0000"/>
                </a:solidFill>
              </a:rPr>
              <a:t>(cx</a:t>
            </a:r>
            <a:r>
              <a:rPr lang="en-US" altLang="ja-JP" sz="1400" dirty="0">
                <a:solidFill>
                  <a:srgbClr val="FF0000"/>
                </a:solidFill>
              </a:rPr>
              <a:t>)</a:t>
            </a:r>
            <a:r>
              <a:rPr lang="ja-JP" altLang="en-US" sz="1400" dirty="0" err="1" smtClean="0"/>
              <a:t>を</a:t>
            </a:r>
            <a:r>
              <a:rPr lang="ja-JP" altLang="en-US" sz="1400" dirty="0" err="1"/>
              <a:t>算</a:t>
            </a:r>
            <a:r>
              <a:rPr lang="ja-JP" altLang="en-US" sz="1400" dirty="0" smtClean="0"/>
              <a:t>出</a:t>
            </a:r>
            <a:r>
              <a:rPr lang="ja-JP" altLang="en-US" sz="1400" dirty="0" smtClean="0"/>
              <a:t>する</a:t>
            </a:r>
            <a:r>
              <a:rPr lang="ja-JP" altLang="en-US" sz="1400" dirty="0" smtClean="0"/>
              <a:t>．</a:t>
            </a:r>
            <a:endParaRPr kumimoji="1" lang="en-US" altLang="ja-JP" sz="1400" dirty="0" smtClean="0"/>
          </a:p>
        </p:txBody>
      </p:sp>
      <p:graphicFrame>
        <p:nvGraphicFramePr>
          <p:cNvPr id="15" name="表 14"/>
          <p:cNvGraphicFramePr>
            <a:graphicFrameLocks noGrp="1"/>
          </p:cNvGraphicFramePr>
          <p:nvPr>
            <p:extLst>
              <p:ext uri="{D42A27DB-BD31-4B8C-83A1-F6EECF244321}">
                <p14:modId xmlns:p14="http://schemas.microsoft.com/office/powerpoint/2010/main" val="2601292372"/>
              </p:ext>
            </p:extLst>
          </p:nvPr>
        </p:nvGraphicFramePr>
        <p:xfrm>
          <a:off x="2121416" y="4916066"/>
          <a:ext cx="3343863" cy="1036320"/>
        </p:xfrm>
        <a:graphic>
          <a:graphicData uri="http://schemas.openxmlformats.org/drawingml/2006/table">
            <a:tbl>
              <a:tblPr firstRow="1" bandRow="1">
                <a:tableStyleId>{5C22544A-7EE6-4342-B048-85BDC9FD1C3A}</a:tableStyleId>
              </a:tblPr>
              <a:tblGrid>
                <a:gridCol w="1127585">
                  <a:extLst>
                    <a:ext uri="{9D8B030D-6E8A-4147-A177-3AD203B41FA5}">
                      <a16:colId xmlns:a16="http://schemas.microsoft.com/office/drawing/2014/main" val="1522409519"/>
                    </a:ext>
                  </a:extLst>
                </a:gridCol>
                <a:gridCol w="1127585">
                  <a:extLst>
                    <a:ext uri="{9D8B030D-6E8A-4147-A177-3AD203B41FA5}">
                      <a16:colId xmlns:a16="http://schemas.microsoft.com/office/drawing/2014/main" val="1560925707"/>
                    </a:ext>
                  </a:extLst>
                </a:gridCol>
                <a:gridCol w="1088693">
                  <a:extLst>
                    <a:ext uri="{9D8B030D-6E8A-4147-A177-3AD203B41FA5}">
                      <a16:colId xmlns:a16="http://schemas.microsoft.com/office/drawing/2014/main" val="46954385"/>
                    </a:ext>
                  </a:extLst>
                </a:gridCol>
              </a:tblGrid>
              <a:tr h="251312">
                <a:tc>
                  <a:txBody>
                    <a:bodyPr/>
                    <a:lstStyle/>
                    <a:p>
                      <a:r>
                        <a:rPr kumimoji="1" lang="ja-JP" altLang="en-US" sz="1400" dirty="0" smtClean="0"/>
                        <a:t>ランキング</a:t>
                      </a:r>
                      <a:endParaRPr kumimoji="1" lang="en-US" altLang="ja-JP" sz="1400" dirty="0" smtClean="0"/>
                    </a:p>
                  </a:txBody>
                  <a:tcPr/>
                </a:tc>
                <a:tc>
                  <a:txBody>
                    <a:bodyPr/>
                    <a:lstStyle/>
                    <a:p>
                      <a:r>
                        <a:rPr kumimoji="1" lang="ja-JP" altLang="en-US" sz="1400" dirty="0" smtClean="0"/>
                        <a:t>地域</a:t>
                      </a:r>
                      <a:endParaRPr kumimoji="1" lang="ja-JP" altLang="en-US" sz="1400" dirty="0"/>
                    </a:p>
                  </a:txBody>
                  <a:tcPr/>
                </a:tc>
                <a:tc>
                  <a:txBody>
                    <a:bodyPr/>
                    <a:lstStyle/>
                    <a:p>
                      <a:r>
                        <a:rPr kumimoji="1" lang="ja-JP" altLang="en-US" sz="1400" dirty="0" smtClean="0"/>
                        <a:t>正答率</a:t>
                      </a:r>
                      <a:r>
                        <a:rPr kumimoji="1" lang="en-US" altLang="ja-JP" sz="1400" dirty="0" smtClean="0"/>
                        <a:t>(cx)</a:t>
                      </a:r>
                    </a:p>
                  </a:txBody>
                  <a:tcPr/>
                </a:tc>
                <a:extLst>
                  <a:ext uri="{0D108BD9-81ED-4DB2-BD59-A6C34878D82A}">
                    <a16:rowId xmlns:a16="http://schemas.microsoft.com/office/drawing/2014/main" val="3238524916"/>
                  </a:ext>
                </a:extLst>
              </a:tr>
              <a:tr h="240787">
                <a:tc>
                  <a:txBody>
                    <a:bodyPr/>
                    <a:lstStyle/>
                    <a:p>
                      <a:r>
                        <a:rPr kumimoji="1" lang="en-US" altLang="ja-JP" sz="1400" dirty="0" smtClean="0"/>
                        <a:t>1</a:t>
                      </a:r>
                      <a:r>
                        <a:rPr kumimoji="1" lang="ja-JP" altLang="en-US" sz="1400" dirty="0" smtClean="0"/>
                        <a:t>位</a:t>
                      </a:r>
                      <a:endParaRPr kumimoji="1" lang="ja-JP" altLang="en-US" sz="1400" dirty="0"/>
                    </a:p>
                  </a:txBody>
                  <a:tcPr/>
                </a:tc>
                <a:tc>
                  <a:txBody>
                    <a:bodyPr/>
                    <a:lstStyle/>
                    <a:p>
                      <a:r>
                        <a:rPr kumimoji="1" lang="en-US" altLang="ja-JP" dirty="0" smtClean="0"/>
                        <a:t>c1</a:t>
                      </a:r>
                      <a:endParaRPr kumimoji="1" lang="ja-JP" altLang="en-US" dirty="0"/>
                    </a:p>
                  </a:txBody>
                  <a:tcPr/>
                </a:tc>
                <a:tc>
                  <a:txBody>
                    <a:bodyPr/>
                    <a:lstStyle/>
                    <a:p>
                      <a:r>
                        <a:rPr kumimoji="1" lang="en-US" altLang="ja-JP" dirty="0" smtClean="0"/>
                        <a:t>80%</a:t>
                      </a:r>
                      <a:endParaRPr kumimoji="1" lang="ja-JP" altLang="en-US" dirty="0"/>
                    </a:p>
                  </a:txBody>
                  <a:tcPr/>
                </a:tc>
                <a:extLst>
                  <a:ext uri="{0D108BD9-81ED-4DB2-BD59-A6C34878D82A}">
                    <a16:rowId xmlns:a16="http://schemas.microsoft.com/office/drawing/2014/main" val="3914155503"/>
                  </a:ext>
                </a:extLst>
              </a:tr>
              <a:tr h="240787">
                <a:tc>
                  <a:txBody>
                    <a:bodyPr/>
                    <a:lstStyle/>
                    <a:p>
                      <a:r>
                        <a:rPr kumimoji="1" lang="en-US" altLang="ja-JP" sz="1400" dirty="0" smtClean="0"/>
                        <a:t>2</a:t>
                      </a:r>
                      <a:r>
                        <a:rPr kumimoji="1" lang="ja-JP" altLang="en-US" sz="1400" dirty="0" smtClean="0"/>
                        <a:t>位</a:t>
                      </a:r>
                      <a:endParaRPr kumimoji="1" lang="ja-JP" altLang="en-US" sz="1400" dirty="0"/>
                    </a:p>
                  </a:txBody>
                  <a:tcPr/>
                </a:tc>
                <a:tc>
                  <a:txBody>
                    <a:bodyPr/>
                    <a:lstStyle/>
                    <a:p>
                      <a:r>
                        <a:rPr kumimoji="1" lang="en-US" altLang="ja-JP" dirty="0" smtClean="0"/>
                        <a:t>c2</a:t>
                      </a:r>
                      <a:endParaRPr kumimoji="1" lang="ja-JP" altLang="en-US" dirty="0"/>
                    </a:p>
                  </a:txBody>
                  <a:tcPr/>
                </a:tc>
                <a:tc>
                  <a:txBody>
                    <a:bodyPr/>
                    <a:lstStyle/>
                    <a:p>
                      <a:r>
                        <a:rPr kumimoji="1" lang="en-US" altLang="ja-JP" dirty="0" smtClean="0"/>
                        <a:t>70%</a:t>
                      </a:r>
                      <a:endParaRPr kumimoji="1" lang="ja-JP" altLang="en-US" dirty="0"/>
                    </a:p>
                  </a:txBody>
                  <a:tcPr/>
                </a:tc>
                <a:extLst>
                  <a:ext uri="{0D108BD9-81ED-4DB2-BD59-A6C34878D82A}">
                    <a16:rowId xmlns:a16="http://schemas.microsoft.com/office/drawing/2014/main" val="1514954308"/>
                  </a:ext>
                </a:extLst>
              </a:tr>
            </a:tbl>
          </a:graphicData>
        </a:graphic>
      </p:graphicFrame>
      <p:sp>
        <p:nvSpPr>
          <p:cNvPr id="16" name="テキスト ボックス 15"/>
          <p:cNvSpPr txBox="1"/>
          <p:nvPr/>
        </p:nvSpPr>
        <p:spPr>
          <a:xfrm>
            <a:off x="1540118" y="4931495"/>
            <a:ext cx="581298" cy="307777"/>
          </a:xfrm>
          <a:prstGeom prst="rect">
            <a:avLst/>
          </a:prstGeom>
          <a:noFill/>
        </p:spPr>
        <p:txBody>
          <a:bodyPr wrap="square" rtlCol="0">
            <a:spAutoFit/>
          </a:bodyPr>
          <a:lstStyle/>
          <a:p>
            <a:r>
              <a:rPr kumimoji="1" lang="en-US" altLang="ja-JP" sz="1400" dirty="0" smtClean="0"/>
              <a:t>EX)</a:t>
            </a:r>
            <a:endParaRPr kumimoji="1" lang="ja-JP" altLang="en-US" sz="1400" dirty="0"/>
          </a:p>
        </p:txBody>
      </p:sp>
      <p:sp>
        <p:nvSpPr>
          <p:cNvPr id="3" name="テキスト ボックス 2"/>
          <p:cNvSpPr txBox="1"/>
          <p:nvPr/>
        </p:nvSpPr>
        <p:spPr>
          <a:xfrm>
            <a:off x="7084404" y="4130902"/>
            <a:ext cx="1765711" cy="276999"/>
          </a:xfrm>
          <a:prstGeom prst="rect">
            <a:avLst/>
          </a:prstGeom>
          <a:noFill/>
          <a:ln>
            <a:solidFill>
              <a:schemeClr val="accent1"/>
            </a:solidFill>
          </a:ln>
        </p:spPr>
        <p:txBody>
          <a:bodyPr wrap="square" rtlCol="0">
            <a:spAutoFit/>
          </a:bodyPr>
          <a:lstStyle/>
          <a:p>
            <a:r>
              <a:rPr lang="en-US" altLang="ja-JP" sz="1200" dirty="0" smtClean="0"/>
              <a:t>*EX)C1=</a:t>
            </a:r>
            <a:r>
              <a:rPr lang="ja-JP" altLang="en-US" sz="1200" dirty="0" smtClean="0"/>
              <a:t>日本，</a:t>
            </a:r>
            <a:r>
              <a:rPr lang="en-US" altLang="ja-JP" sz="1200" dirty="0" smtClean="0"/>
              <a:t>C2=</a:t>
            </a:r>
            <a:r>
              <a:rPr lang="ja-JP" altLang="en-US" sz="1200" dirty="0" smtClean="0"/>
              <a:t>タイ</a:t>
            </a:r>
            <a:endParaRPr kumimoji="1" lang="ja-JP" altLang="en-US" sz="1200" dirty="0"/>
          </a:p>
        </p:txBody>
      </p:sp>
      <p:sp>
        <p:nvSpPr>
          <p:cNvPr id="9" name="テキスト ボックス 8"/>
          <p:cNvSpPr txBox="1"/>
          <p:nvPr/>
        </p:nvSpPr>
        <p:spPr>
          <a:xfrm>
            <a:off x="3496898" y="5832674"/>
            <a:ext cx="360647" cy="646331"/>
          </a:xfrm>
          <a:prstGeom prst="rect">
            <a:avLst/>
          </a:prstGeom>
          <a:noFill/>
        </p:spPr>
        <p:txBody>
          <a:bodyPr wrap="square" rtlCol="0">
            <a:spAutoFit/>
          </a:bodyPr>
          <a:lstStyle/>
          <a:p>
            <a:r>
              <a:rPr kumimoji="1" lang="ja-JP" altLang="en-US" dirty="0" smtClean="0"/>
              <a:t>・</a:t>
            </a:r>
            <a:endParaRPr kumimoji="1" lang="en-US" altLang="ja-JP" dirty="0" smtClean="0"/>
          </a:p>
          <a:p>
            <a:r>
              <a:rPr lang="ja-JP" altLang="en-US" dirty="0"/>
              <a:t>・</a:t>
            </a:r>
            <a:endParaRPr kumimoji="1" lang="ja-JP" altLang="en-US" dirty="0"/>
          </a:p>
        </p:txBody>
      </p:sp>
      <p:sp>
        <p:nvSpPr>
          <p:cNvPr id="17" name="テキスト ボックス 16"/>
          <p:cNvSpPr txBox="1"/>
          <p:nvPr/>
        </p:nvSpPr>
        <p:spPr>
          <a:xfrm>
            <a:off x="1116218" y="4070065"/>
            <a:ext cx="2845558" cy="276999"/>
          </a:xfrm>
          <a:prstGeom prst="rect">
            <a:avLst/>
          </a:prstGeom>
          <a:noFill/>
          <a:ln>
            <a:solidFill>
              <a:schemeClr val="accent1"/>
            </a:solidFill>
          </a:ln>
        </p:spPr>
        <p:txBody>
          <a:bodyPr wrap="square" rtlCol="0">
            <a:spAutoFit/>
          </a:bodyPr>
          <a:lstStyle/>
          <a:p>
            <a:r>
              <a:rPr lang="en-US" altLang="ja-JP" sz="1200" dirty="0" smtClean="0"/>
              <a:t>*s1-1</a:t>
            </a:r>
            <a:r>
              <a:rPr lang="ja-JP" altLang="en-US" sz="1200" dirty="0" smtClean="0"/>
              <a:t>～</a:t>
            </a:r>
            <a:r>
              <a:rPr lang="en-US" altLang="ja-JP" sz="1200" dirty="0" smtClean="0"/>
              <a:t>s1-4</a:t>
            </a:r>
            <a:r>
              <a:rPr lang="ja-JP" altLang="en-US" sz="1200" dirty="0" smtClean="0"/>
              <a:t>の音声は別々の人から収集</a:t>
            </a:r>
            <a:endParaRPr kumimoji="1" lang="ja-JP" altLang="en-US" sz="1200" dirty="0"/>
          </a:p>
        </p:txBody>
      </p:sp>
      <p:sp>
        <p:nvSpPr>
          <p:cNvPr id="18" name="四角形吹き出し 17"/>
          <p:cNvSpPr/>
          <p:nvPr/>
        </p:nvSpPr>
        <p:spPr>
          <a:xfrm>
            <a:off x="5759009" y="5097785"/>
            <a:ext cx="3332669" cy="928002"/>
          </a:xfrm>
          <a:prstGeom prst="wedgeRectCallout">
            <a:avLst>
              <a:gd name="adj1" fmla="val -56162"/>
              <a:gd name="adj2" fmla="val -4688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smtClean="0">
                <a:solidFill>
                  <a:srgbClr val="FF0000"/>
                </a:solidFill>
              </a:rPr>
              <a:t>正答</a:t>
            </a:r>
            <a:r>
              <a:rPr lang="ja-JP" altLang="en-US" sz="1600" dirty="0">
                <a:solidFill>
                  <a:srgbClr val="FF0000"/>
                </a:solidFill>
              </a:rPr>
              <a:t>率</a:t>
            </a:r>
            <a:r>
              <a:rPr kumimoji="1" lang="ja-JP" altLang="en-US" sz="1600" dirty="0" smtClean="0">
                <a:solidFill>
                  <a:srgbClr val="FF0000"/>
                </a:solidFill>
              </a:rPr>
              <a:t>が</a:t>
            </a:r>
            <a:r>
              <a:rPr kumimoji="1" lang="ja-JP" altLang="en-US" sz="1600" dirty="0" smtClean="0">
                <a:solidFill>
                  <a:srgbClr val="FF0000"/>
                </a:solidFill>
              </a:rPr>
              <a:t>高い</a:t>
            </a:r>
            <a:endParaRPr kumimoji="1" lang="en-US" altLang="ja-JP" sz="1600" dirty="0" smtClean="0">
              <a:solidFill>
                <a:srgbClr val="FF0000"/>
              </a:solidFill>
            </a:endParaRPr>
          </a:p>
          <a:p>
            <a:r>
              <a:rPr lang="ja-JP" altLang="en-US" sz="1600" dirty="0" smtClean="0">
                <a:solidFill>
                  <a:srgbClr val="FF0000"/>
                </a:solidFill>
              </a:rPr>
              <a:t>＝学習者にと</a:t>
            </a:r>
            <a:r>
              <a:rPr lang="ja-JP" altLang="en-US" sz="1600" dirty="0">
                <a:solidFill>
                  <a:srgbClr val="FF0000"/>
                </a:solidFill>
              </a:rPr>
              <a:t>って</a:t>
            </a:r>
            <a:r>
              <a:rPr lang="ja-JP" altLang="en-US" sz="1600" dirty="0" smtClean="0">
                <a:solidFill>
                  <a:srgbClr val="FF0000"/>
                </a:solidFill>
              </a:rPr>
              <a:t>聞き取りやすい</a:t>
            </a:r>
            <a:endParaRPr kumimoji="1" lang="ja-JP" altLang="en-US" sz="1600" dirty="0">
              <a:solidFill>
                <a:srgbClr val="FF0000"/>
              </a:solidFill>
            </a:endParaRPr>
          </a:p>
        </p:txBody>
      </p:sp>
    </p:spTree>
    <p:extLst>
      <p:ext uri="{BB962C8B-B14F-4D97-AF65-F5344CB8AC3E}">
        <p14:creationId xmlns:p14="http://schemas.microsoft.com/office/powerpoint/2010/main" val="176358717"/>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99196</TotalTime>
  <Words>2199</Words>
  <Application>Microsoft Office PowerPoint</Application>
  <PresentationFormat>画面に合わせる (4:3)</PresentationFormat>
  <Paragraphs>669</Paragraphs>
  <Slides>30</Slides>
  <Notes>14</Notes>
  <HiddenSlides>11</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30</vt:i4>
      </vt:variant>
    </vt:vector>
  </HeadingPairs>
  <TitlesOfParts>
    <vt:vector size="36" baseType="lpstr">
      <vt:lpstr>ＭＳ Ｐゴシック</vt:lpstr>
      <vt:lpstr>メイリオ</vt:lpstr>
      <vt:lpstr>游ゴシック</vt:lpstr>
      <vt:lpstr>Calibri</vt:lpstr>
      <vt:lpstr>Wingdings</vt:lpstr>
      <vt:lpstr>レトロスペクト</vt:lpstr>
      <vt:lpstr>地域発音英語を活用した英語リスニング学習支援システムの設計・開発</vt:lpstr>
      <vt:lpstr>                     研究背景　</vt:lpstr>
      <vt:lpstr>関連研究</vt:lpstr>
      <vt:lpstr>現状の英語リスニング学習の問題点</vt:lpstr>
      <vt:lpstr>研究課題</vt:lpstr>
      <vt:lpstr>提案システム　‐概要・利点‐</vt:lpstr>
      <vt:lpstr>提案システム　　‐概要図‐</vt:lpstr>
      <vt:lpstr>提案システム 　　　-穴埋め問題生成機能-</vt:lpstr>
      <vt:lpstr>提案システム　‐正答率集計機能‐</vt:lpstr>
      <vt:lpstr>提案システム　‐地域推薦機能‐</vt:lpstr>
      <vt:lpstr>実験①　　‐実験目的‐</vt:lpstr>
      <vt:lpstr>実験②　　-実験環境-</vt:lpstr>
      <vt:lpstr>実験③　　-実験環境-</vt:lpstr>
      <vt:lpstr>実験④        -実験方法-</vt:lpstr>
      <vt:lpstr>実験⑤       -実験方法-</vt:lpstr>
      <vt:lpstr>実験⑥　　　-実験方法-</vt:lpstr>
      <vt:lpstr>現在の進捗</vt:lpstr>
      <vt:lpstr>今後のスケジュール</vt:lpstr>
      <vt:lpstr>本研究のアプローチ</vt:lpstr>
      <vt:lpstr>研究課題</vt:lpstr>
      <vt:lpstr>提案方式　-学習履歴‐</vt:lpstr>
      <vt:lpstr>提案方式　‐難易度変更機能‐</vt:lpstr>
      <vt:lpstr>モデル化①</vt:lpstr>
      <vt:lpstr>モデル化②</vt:lpstr>
      <vt:lpstr>穴埋め問題生成機能</vt:lpstr>
      <vt:lpstr>提案システム概要図　</vt:lpstr>
      <vt:lpstr>提案方式による学習の対象</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E-listening 英語学習システムの開発と拡張</dc:title>
  <dc:creator>Administrator</dc:creator>
  <cp:lastModifiedBy>kamimura</cp:lastModifiedBy>
  <cp:revision>1427</cp:revision>
  <cp:lastPrinted>2017-09-07T08:22:17Z</cp:lastPrinted>
  <dcterms:created xsi:type="dcterms:W3CDTF">2017-04-11T04:27:16Z</dcterms:created>
  <dcterms:modified xsi:type="dcterms:W3CDTF">2017-10-19T01:54:08Z</dcterms:modified>
</cp:coreProperties>
</file>