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44"/>
  </p:notesMasterIdLst>
  <p:handoutMasterIdLst>
    <p:handoutMasterId r:id="rId45"/>
  </p:handoutMasterIdLst>
  <p:sldIdLst>
    <p:sldId id="256" r:id="rId2"/>
    <p:sldId id="270" r:id="rId3"/>
    <p:sldId id="267" r:id="rId4"/>
    <p:sldId id="326" r:id="rId5"/>
    <p:sldId id="295" r:id="rId6"/>
    <p:sldId id="303" r:id="rId7"/>
    <p:sldId id="296" r:id="rId8"/>
    <p:sldId id="268" r:id="rId9"/>
    <p:sldId id="293" r:id="rId10"/>
    <p:sldId id="294" r:id="rId11"/>
    <p:sldId id="327" r:id="rId12"/>
    <p:sldId id="301" r:id="rId13"/>
    <p:sldId id="305" r:id="rId14"/>
    <p:sldId id="315" r:id="rId15"/>
    <p:sldId id="318" r:id="rId16"/>
    <p:sldId id="304" r:id="rId17"/>
    <p:sldId id="320" r:id="rId18"/>
    <p:sldId id="313" r:id="rId19"/>
    <p:sldId id="321" r:id="rId20"/>
    <p:sldId id="324" r:id="rId21"/>
    <p:sldId id="322" r:id="rId22"/>
    <p:sldId id="323" r:id="rId23"/>
    <p:sldId id="309" r:id="rId24"/>
    <p:sldId id="310" r:id="rId25"/>
    <p:sldId id="325" r:id="rId26"/>
    <p:sldId id="260" r:id="rId27"/>
    <p:sldId id="297" r:id="rId28"/>
    <p:sldId id="314" r:id="rId29"/>
    <p:sldId id="287" r:id="rId30"/>
    <p:sldId id="291" r:id="rId31"/>
    <p:sldId id="282" r:id="rId32"/>
    <p:sldId id="279" r:id="rId33"/>
    <p:sldId id="288" r:id="rId34"/>
    <p:sldId id="289" r:id="rId35"/>
    <p:sldId id="278" r:id="rId36"/>
    <p:sldId id="257" r:id="rId37"/>
    <p:sldId id="284" r:id="rId38"/>
    <p:sldId id="300" r:id="rId39"/>
    <p:sldId id="311" r:id="rId40"/>
    <p:sldId id="312" r:id="rId41"/>
    <p:sldId id="316" r:id="rId42"/>
    <p:sldId id="319" r:id="rId43"/>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FC559BE-01FE-4472-AD7A-41D48CEFE1CF}">
          <p14:sldIdLst>
            <p14:sldId id="256"/>
            <p14:sldId id="270"/>
            <p14:sldId id="267"/>
            <p14:sldId id="326"/>
            <p14:sldId id="295"/>
            <p14:sldId id="303"/>
            <p14:sldId id="296"/>
            <p14:sldId id="268"/>
            <p14:sldId id="293"/>
            <p14:sldId id="294"/>
            <p14:sldId id="327"/>
            <p14:sldId id="301"/>
            <p14:sldId id="305"/>
            <p14:sldId id="315"/>
            <p14:sldId id="318"/>
            <p14:sldId id="304"/>
            <p14:sldId id="320"/>
            <p14:sldId id="313"/>
            <p14:sldId id="321"/>
            <p14:sldId id="324"/>
            <p14:sldId id="322"/>
            <p14:sldId id="323"/>
            <p14:sldId id="309"/>
            <p14:sldId id="310"/>
            <p14:sldId id="325"/>
            <p14:sldId id="260"/>
            <p14:sldId id="297"/>
            <p14:sldId id="314"/>
            <p14:sldId id="287"/>
            <p14:sldId id="291"/>
            <p14:sldId id="282"/>
            <p14:sldId id="279"/>
            <p14:sldId id="288"/>
            <p14:sldId id="289"/>
          </p14:sldIdLst>
        </p14:section>
        <p14:section name="タイトルなしのセクション" id="{0CF5F9EE-B66A-4391-963D-DD9060C380CF}">
          <p14:sldIdLst>
            <p14:sldId id="278"/>
            <p14:sldId id="257"/>
            <p14:sldId id="284"/>
            <p14:sldId id="300"/>
            <p14:sldId id="311"/>
            <p14:sldId id="312"/>
            <p14:sldId id="316"/>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5" autoAdjust="0"/>
    <p:restoredTop sz="80694" autoAdjust="0"/>
  </p:normalViewPr>
  <p:slideViewPr>
    <p:cSldViewPr snapToGrid="0">
      <p:cViewPr varScale="1">
        <p:scale>
          <a:sx n="121" d="100"/>
          <a:sy n="121" d="100"/>
        </p:scale>
        <p:origin x="108" y="876"/>
      </p:cViewPr>
      <p:guideLst/>
    </p:cSldViewPr>
  </p:slideViewPr>
  <p:outlineViewPr>
    <p:cViewPr>
      <p:scale>
        <a:sx n="33" d="100"/>
        <a:sy n="33" d="100"/>
      </p:scale>
      <p:origin x="0" y="-792"/>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255" cy="33814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733" y="0"/>
            <a:ext cx="4276254" cy="338143"/>
          </a:xfrm>
          <a:prstGeom prst="rect">
            <a:avLst/>
          </a:prstGeom>
        </p:spPr>
        <p:txBody>
          <a:bodyPr vert="horz" lIns="91440" tIns="45720" rIns="91440" bIns="45720" rtlCol="0"/>
          <a:lstStyle>
            <a:lvl1pPr algn="r">
              <a:defRPr sz="1200"/>
            </a:lvl1pPr>
          </a:lstStyle>
          <a:p>
            <a:fld id="{7EAADFA8-5F7F-45EA-8603-E484D09A29E3}" type="datetimeFigureOut">
              <a:rPr kumimoji="1" lang="ja-JP" altLang="en-US" smtClean="0"/>
              <a:t>2017/11/7</a:t>
            </a:fld>
            <a:endParaRPr kumimoji="1" lang="ja-JP" altLang="en-US"/>
          </a:p>
        </p:txBody>
      </p:sp>
      <p:sp>
        <p:nvSpPr>
          <p:cNvPr id="4" name="フッター プレースホルダー 3"/>
          <p:cNvSpPr>
            <a:spLocks noGrp="1"/>
          </p:cNvSpPr>
          <p:nvPr>
            <p:ph type="ftr" sz="quarter" idx="2"/>
          </p:nvPr>
        </p:nvSpPr>
        <p:spPr>
          <a:xfrm>
            <a:off x="1" y="6397620"/>
            <a:ext cx="4276255" cy="33814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733" y="6397620"/>
            <a:ext cx="4276254" cy="338143"/>
          </a:xfrm>
          <a:prstGeom prst="rect">
            <a:avLst/>
          </a:prstGeom>
        </p:spPr>
        <p:txBody>
          <a:bodyPr vert="horz" lIns="91440" tIns="45720" rIns="91440" bIns="45720" rtlCol="0" anchor="b"/>
          <a:lstStyle>
            <a:lvl1pPr algn="r">
              <a:defRPr sz="1200"/>
            </a:lvl1pPr>
          </a:lstStyle>
          <a:p>
            <a:fld id="{B0A04141-2612-4FD9-BCCE-DA4B71DA0113}" type="slidenum">
              <a:rPr kumimoji="1" lang="ja-JP" altLang="en-US" smtClean="0"/>
              <a:t>‹#›</a:t>
            </a:fld>
            <a:endParaRPr kumimoji="1" lang="ja-JP" altLang="en-US"/>
          </a:p>
        </p:txBody>
      </p:sp>
    </p:spTree>
    <p:extLst>
      <p:ext uri="{BB962C8B-B14F-4D97-AF65-F5344CB8AC3E}">
        <p14:creationId xmlns:p14="http://schemas.microsoft.com/office/powerpoint/2010/main" val="2549867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337958"/>
          </a:xfrm>
          <a:prstGeom prst="rect">
            <a:avLst/>
          </a:prstGeom>
        </p:spPr>
        <p:txBody>
          <a:bodyPr vert="horz" lIns="94854" tIns="47426" rIns="94854" bIns="47426"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588630" y="1"/>
            <a:ext cx="4275403" cy="337958"/>
          </a:xfrm>
          <a:prstGeom prst="rect">
            <a:avLst/>
          </a:prstGeom>
        </p:spPr>
        <p:txBody>
          <a:bodyPr vert="horz" lIns="94854" tIns="47426" rIns="94854" bIns="47426" rtlCol="0"/>
          <a:lstStyle>
            <a:lvl1pPr algn="r">
              <a:defRPr sz="1300"/>
            </a:lvl1pPr>
          </a:lstStyle>
          <a:p>
            <a:fld id="{F3B5A63B-7D33-47FD-B6B4-1D38FD60865A}" type="datetimeFigureOut">
              <a:rPr kumimoji="1" lang="ja-JP" altLang="en-US" smtClean="0"/>
              <a:t>2017/11/7</a:t>
            </a:fld>
            <a:endParaRPr kumimoji="1" lang="ja-JP" altLang="en-US" dirty="0"/>
          </a:p>
        </p:txBody>
      </p:sp>
      <p:sp>
        <p:nvSpPr>
          <p:cNvPr id="4" name="スライド イメージ プレースホルダー 3"/>
          <p:cNvSpPr>
            <a:spLocks noGrp="1" noRot="1" noChangeAspect="1"/>
          </p:cNvSpPr>
          <p:nvPr>
            <p:ph type="sldImg" idx="2"/>
          </p:nvPr>
        </p:nvSpPr>
        <p:spPr>
          <a:xfrm>
            <a:off x="3416300" y="841375"/>
            <a:ext cx="3033713" cy="2274888"/>
          </a:xfrm>
          <a:prstGeom prst="rect">
            <a:avLst/>
          </a:prstGeom>
          <a:noFill/>
          <a:ln w="12700">
            <a:solidFill>
              <a:prstClr val="black"/>
            </a:solidFill>
          </a:ln>
        </p:spPr>
        <p:txBody>
          <a:bodyPr vert="horz" lIns="94854" tIns="47426" rIns="94854" bIns="47426" rtlCol="0" anchor="ctr"/>
          <a:lstStyle/>
          <a:p>
            <a:endParaRPr lang="ja-JP" altLang="en-US" dirty="0"/>
          </a:p>
        </p:txBody>
      </p:sp>
      <p:sp>
        <p:nvSpPr>
          <p:cNvPr id="5" name="ノート プレースホルダー 4"/>
          <p:cNvSpPr>
            <a:spLocks noGrp="1"/>
          </p:cNvSpPr>
          <p:nvPr>
            <p:ph type="body" sz="quarter" idx="3"/>
          </p:nvPr>
        </p:nvSpPr>
        <p:spPr>
          <a:xfrm>
            <a:off x="986632" y="3241586"/>
            <a:ext cx="7893050" cy="2652207"/>
          </a:xfrm>
          <a:prstGeom prst="rect">
            <a:avLst/>
          </a:prstGeom>
        </p:spPr>
        <p:txBody>
          <a:bodyPr vert="horz" lIns="94854" tIns="47426" rIns="94854" bIns="4742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397807"/>
            <a:ext cx="4275403" cy="337957"/>
          </a:xfrm>
          <a:prstGeom prst="rect">
            <a:avLst/>
          </a:prstGeom>
        </p:spPr>
        <p:txBody>
          <a:bodyPr vert="horz" lIns="94854" tIns="47426" rIns="94854" bIns="47426"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588630" y="6397807"/>
            <a:ext cx="4275403" cy="337957"/>
          </a:xfrm>
          <a:prstGeom prst="rect">
            <a:avLst/>
          </a:prstGeom>
        </p:spPr>
        <p:txBody>
          <a:bodyPr vert="horz" lIns="94854" tIns="47426" rIns="94854" bIns="47426" rtlCol="0" anchor="b"/>
          <a:lstStyle>
            <a:lvl1pPr algn="r">
              <a:defRPr sz="1300"/>
            </a:lvl1pPr>
          </a:lstStyle>
          <a:p>
            <a:fld id="{E62CE1CE-61F2-4758-98BE-D29B44AE969D}" type="slidenum">
              <a:rPr kumimoji="1" lang="ja-JP" altLang="en-US" smtClean="0"/>
              <a:t>‹#›</a:t>
            </a:fld>
            <a:endParaRPr kumimoji="1" lang="ja-JP" altLang="en-US" dirty="0"/>
          </a:p>
        </p:txBody>
      </p:sp>
    </p:spTree>
    <p:extLst>
      <p:ext uri="{BB962C8B-B14F-4D97-AF65-F5344CB8AC3E}">
        <p14:creationId xmlns:p14="http://schemas.microsoft.com/office/powerpoint/2010/main" val="743822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a:t>
            </a:fld>
            <a:endParaRPr kumimoji="1" lang="ja-JP" altLang="en-US" dirty="0"/>
          </a:p>
        </p:txBody>
      </p:sp>
    </p:spTree>
    <p:extLst>
      <p:ext uri="{BB962C8B-B14F-4D97-AF65-F5344CB8AC3E}">
        <p14:creationId xmlns:p14="http://schemas.microsoft.com/office/powerpoint/2010/main" val="53111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12</a:t>
            </a:fld>
            <a:endParaRPr kumimoji="1" lang="ja-JP" altLang="en-US" dirty="0"/>
          </a:p>
        </p:txBody>
      </p:sp>
    </p:spTree>
    <p:extLst>
      <p:ext uri="{BB962C8B-B14F-4D97-AF65-F5344CB8AC3E}">
        <p14:creationId xmlns:p14="http://schemas.microsoft.com/office/powerpoint/2010/main" val="165368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実力テストの正答率</a:t>
            </a:r>
            <a:endParaRPr kumimoji="1" lang="en-US" altLang="ja-JP" dirty="0" smtClean="0"/>
          </a:p>
          <a:p>
            <a:r>
              <a:rPr kumimoji="1" lang="ja-JP" altLang="en-US" dirty="0" smtClean="0"/>
              <a:t>学習継続率</a:t>
            </a:r>
            <a:endParaRPr kumimoji="1" lang="en-US" altLang="ja-JP" dirty="0" smtClean="0"/>
          </a:p>
          <a:p>
            <a:r>
              <a:rPr kumimoji="1" lang="ja-JP" altLang="en-US" dirty="0" smtClean="0"/>
              <a:t>学習意識の変化</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19</a:t>
            </a:fld>
            <a:endParaRPr kumimoji="1" lang="ja-JP" altLang="en-US" dirty="0"/>
          </a:p>
        </p:txBody>
      </p:sp>
    </p:spTree>
    <p:extLst>
      <p:ext uri="{BB962C8B-B14F-4D97-AF65-F5344CB8AC3E}">
        <p14:creationId xmlns:p14="http://schemas.microsoft.com/office/powerpoint/2010/main" val="4012307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21</a:t>
            </a:fld>
            <a:endParaRPr kumimoji="1" lang="ja-JP" altLang="en-US" dirty="0"/>
          </a:p>
        </p:txBody>
      </p:sp>
    </p:spTree>
    <p:extLst>
      <p:ext uri="{BB962C8B-B14F-4D97-AF65-F5344CB8AC3E}">
        <p14:creationId xmlns:p14="http://schemas.microsoft.com/office/powerpoint/2010/main" val="108884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24</a:t>
            </a:fld>
            <a:endParaRPr kumimoji="1" lang="ja-JP" altLang="en-US" dirty="0"/>
          </a:p>
        </p:txBody>
      </p:sp>
    </p:spTree>
    <p:extLst>
      <p:ext uri="{BB962C8B-B14F-4D97-AF65-F5344CB8AC3E}">
        <p14:creationId xmlns:p14="http://schemas.microsoft.com/office/powerpoint/2010/main" val="473968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27</a:t>
            </a:fld>
            <a:endParaRPr kumimoji="1" lang="ja-JP" altLang="en-US" dirty="0"/>
          </a:p>
        </p:txBody>
      </p:sp>
    </p:spTree>
    <p:extLst>
      <p:ext uri="{BB962C8B-B14F-4D97-AF65-F5344CB8AC3E}">
        <p14:creationId xmlns:p14="http://schemas.microsoft.com/office/powerpoint/2010/main" val="2812884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実力テストの正答率</a:t>
            </a:r>
            <a:endParaRPr kumimoji="1" lang="en-US" altLang="ja-JP" dirty="0" smtClean="0"/>
          </a:p>
          <a:p>
            <a:r>
              <a:rPr kumimoji="1" lang="ja-JP" altLang="en-US" dirty="0" smtClean="0"/>
              <a:t>学習継続率</a:t>
            </a:r>
            <a:endParaRPr kumimoji="1" lang="en-US" altLang="ja-JP" dirty="0" smtClean="0"/>
          </a:p>
          <a:p>
            <a:r>
              <a:rPr kumimoji="1" lang="ja-JP" altLang="en-US" dirty="0" smtClean="0"/>
              <a:t>学習意識の変化</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28</a:t>
            </a:fld>
            <a:endParaRPr kumimoji="1" lang="ja-JP" altLang="en-US" dirty="0"/>
          </a:p>
        </p:txBody>
      </p:sp>
    </p:spTree>
    <p:extLst>
      <p:ext uri="{BB962C8B-B14F-4D97-AF65-F5344CB8AC3E}">
        <p14:creationId xmlns:p14="http://schemas.microsoft.com/office/powerpoint/2010/main" val="190642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29</a:t>
            </a:fld>
            <a:endParaRPr kumimoji="1" lang="ja-JP" altLang="en-US" dirty="0"/>
          </a:p>
        </p:txBody>
      </p:sp>
    </p:spTree>
    <p:extLst>
      <p:ext uri="{BB962C8B-B14F-4D97-AF65-F5344CB8AC3E}">
        <p14:creationId xmlns:p14="http://schemas.microsoft.com/office/powerpoint/2010/main" val="3723586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31</a:t>
            </a:fld>
            <a:endParaRPr kumimoji="1" lang="ja-JP" altLang="en-US" dirty="0"/>
          </a:p>
        </p:txBody>
      </p:sp>
    </p:spTree>
    <p:extLst>
      <p:ext uri="{BB962C8B-B14F-4D97-AF65-F5344CB8AC3E}">
        <p14:creationId xmlns:p14="http://schemas.microsoft.com/office/powerpoint/2010/main" val="469990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mn-ea"/>
              </a:rPr>
              <a:t>（</a:t>
            </a:r>
            <a:r>
              <a:rPr lang="en-US" altLang="ja-JP" dirty="0" smtClean="0">
                <a:latin typeface="+mn-ea"/>
              </a:rPr>
              <a:t>Ex</a:t>
            </a:r>
            <a:r>
              <a:rPr lang="ja-JP" altLang="en-US" dirty="0" smtClean="0">
                <a:latin typeface="+mn-ea"/>
              </a:rPr>
              <a:t>：ある地域</a:t>
            </a:r>
            <a:r>
              <a:rPr lang="en-US" altLang="ja-JP" dirty="0" smtClean="0">
                <a:latin typeface="+mn-ea"/>
              </a:rPr>
              <a:t>c1</a:t>
            </a:r>
            <a:r>
              <a:rPr lang="ja-JP" altLang="en-US" dirty="0" smtClean="0">
                <a:latin typeface="+mn-ea"/>
              </a:rPr>
              <a:t>の地域別正答率</a:t>
            </a:r>
            <a:r>
              <a:rPr lang="en-US" altLang="ja-JP" dirty="0" smtClean="0">
                <a:latin typeface="+mn-ea"/>
              </a:rPr>
              <a:t>cx1</a:t>
            </a:r>
            <a:r>
              <a:rPr lang="ja-JP" altLang="en-US" dirty="0" smtClean="0">
                <a:latin typeface="+mn-ea"/>
              </a:rPr>
              <a:t>が</a:t>
            </a:r>
            <a:r>
              <a:rPr lang="en-US" altLang="ja-JP" dirty="0" smtClean="0">
                <a:latin typeface="+mn-ea"/>
              </a:rPr>
              <a:t>80</a:t>
            </a:r>
            <a:r>
              <a:rPr lang="ja-JP" altLang="en-US" dirty="0" smtClean="0">
                <a:latin typeface="+mn-ea"/>
              </a:rPr>
              <a:t>％→</a:t>
            </a:r>
            <a:r>
              <a:rPr lang="en-US" altLang="ja-JP" dirty="0" smtClean="0">
                <a:latin typeface="+mn-ea"/>
              </a:rPr>
              <a:t>95</a:t>
            </a:r>
            <a:r>
              <a:rPr lang="ja-JP" altLang="en-US" dirty="0" smtClean="0">
                <a:latin typeface="+mn-ea"/>
              </a:rPr>
              <a:t>％以上になったら　　　　次に高かった地域</a:t>
            </a:r>
            <a:r>
              <a:rPr lang="en-US" altLang="ja-JP" dirty="0" smtClean="0">
                <a:latin typeface="+mn-ea"/>
              </a:rPr>
              <a:t>c2</a:t>
            </a:r>
            <a:r>
              <a:rPr lang="ja-JP" altLang="en-US" dirty="0" smtClean="0">
                <a:latin typeface="+mn-ea"/>
              </a:rPr>
              <a:t>の地域音声正答率</a:t>
            </a:r>
            <a:r>
              <a:rPr lang="en-US" altLang="ja-JP" dirty="0" smtClean="0">
                <a:latin typeface="+mn-ea"/>
              </a:rPr>
              <a:t>cx2</a:t>
            </a:r>
            <a:r>
              <a:rPr lang="ja-JP" altLang="en-US" dirty="0" smtClean="0">
                <a:latin typeface="+mn-ea"/>
              </a:rPr>
              <a:t>が</a:t>
            </a:r>
            <a:r>
              <a:rPr lang="en-US" altLang="ja-JP" dirty="0" smtClean="0">
                <a:latin typeface="+mn-ea"/>
              </a:rPr>
              <a:t>70</a:t>
            </a:r>
            <a:r>
              <a:rPr lang="ja-JP" altLang="en-US" dirty="0" smtClean="0">
                <a:latin typeface="+mn-ea"/>
              </a:rPr>
              <a:t>％→</a:t>
            </a:r>
            <a:r>
              <a:rPr lang="en-US" altLang="ja-JP" dirty="0" smtClean="0">
                <a:latin typeface="+mn-ea"/>
              </a:rPr>
              <a:t>95</a:t>
            </a:r>
            <a:r>
              <a:rPr lang="ja-JP" altLang="en-US" dirty="0" smtClean="0">
                <a:latin typeface="+mn-ea"/>
              </a:rPr>
              <a:t>％になるまで</a:t>
            </a:r>
            <a:r>
              <a:rPr lang="en-US" altLang="ja-JP" dirty="0" smtClean="0">
                <a:latin typeface="+mn-ea"/>
              </a:rPr>
              <a:t>c2</a:t>
            </a:r>
            <a:r>
              <a:rPr lang="ja-JP" altLang="en-US" dirty="0" smtClean="0">
                <a:latin typeface="+mn-ea"/>
              </a:rPr>
              <a:t>の音源を学習する．）</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32</a:t>
            </a:fld>
            <a:endParaRPr kumimoji="1" lang="ja-JP" altLang="en-US" dirty="0"/>
          </a:p>
        </p:txBody>
      </p:sp>
    </p:spTree>
    <p:extLst>
      <p:ext uri="{BB962C8B-B14F-4D97-AF65-F5344CB8AC3E}">
        <p14:creationId xmlns:p14="http://schemas.microsoft.com/office/powerpoint/2010/main" val="27599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33</a:t>
            </a:fld>
            <a:endParaRPr kumimoji="1" lang="ja-JP" altLang="en-US" dirty="0"/>
          </a:p>
        </p:txBody>
      </p:sp>
    </p:spTree>
    <p:extLst>
      <p:ext uri="{BB962C8B-B14F-4D97-AF65-F5344CB8AC3E}">
        <p14:creationId xmlns:p14="http://schemas.microsoft.com/office/powerpoint/2010/main" val="165445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a:t>
            </a:fld>
            <a:endParaRPr kumimoji="1" lang="ja-JP" altLang="en-US" dirty="0"/>
          </a:p>
        </p:txBody>
      </p:sp>
    </p:spTree>
    <p:extLst>
      <p:ext uri="{BB962C8B-B14F-4D97-AF65-F5344CB8AC3E}">
        <p14:creationId xmlns:p14="http://schemas.microsoft.com/office/powerpoint/2010/main" val="2531254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ログを取りやすくするため</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35</a:t>
            </a:fld>
            <a:endParaRPr kumimoji="1" lang="ja-JP" altLang="en-US" dirty="0"/>
          </a:p>
        </p:txBody>
      </p:sp>
    </p:spTree>
    <p:extLst>
      <p:ext uri="{BB962C8B-B14F-4D97-AF65-F5344CB8AC3E}">
        <p14:creationId xmlns:p14="http://schemas.microsoft.com/office/powerpoint/2010/main" val="2896344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16300" y="841375"/>
            <a:ext cx="3033713" cy="2274888"/>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36</a:t>
            </a:fld>
            <a:endParaRPr kumimoji="1" lang="ja-JP" altLang="en-US" dirty="0"/>
          </a:p>
        </p:txBody>
      </p:sp>
    </p:spTree>
    <p:extLst>
      <p:ext uri="{BB962C8B-B14F-4D97-AF65-F5344CB8AC3E}">
        <p14:creationId xmlns:p14="http://schemas.microsoft.com/office/powerpoint/2010/main" val="2224564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指導者がついていること，一緒に学習する人が居ることも学習意欲の向上に繋がると考えた。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37</a:t>
            </a:fld>
            <a:endParaRPr kumimoji="1" lang="ja-JP" altLang="en-US" dirty="0"/>
          </a:p>
        </p:txBody>
      </p:sp>
    </p:spTree>
    <p:extLst>
      <p:ext uri="{BB962C8B-B14F-4D97-AF65-F5344CB8AC3E}">
        <p14:creationId xmlns:p14="http://schemas.microsoft.com/office/powerpoint/2010/main" val="103684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900"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a:t>
            </a:fld>
            <a:endParaRPr kumimoji="1" lang="ja-JP" altLang="en-US" dirty="0"/>
          </a:p>
        </p:txBody>
      </p:sp>
    </p:spTree>
    <p:extLst>
      <p:ext uri="{BB962C8B-B14F-4D97-AF65-F5344CB8AC3E}">
        <p14:creationId xmlns:p14="http://schemas.microsoft.com/office/powerpoint/2010/main" val="218044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a:t>
            </a:fld>
            <a:endParaRPr kumimoji="1" lang="ja-JP" altLang="en-US" dirty="0"/>
          </a:p>
        </p:txBody>
      </p:sp>
    </p:spTree>
    <p:extLst>
      <p:ext uri="{BB962C8B-B14F-4D97-AF65-F5344CB8AC3E}">
        <p14:creationId xmlns:p14="http://schemas.microsoft.com/office/powerpoint/2010/main" val="52411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5</a:t>
            </a:fld>
            <a:endParaRPr kumimoji="1" lang="ja-JP" altLang="en-US" dirty="0"/>
          </a:p>
        </p:txBody>
      </p:sp>
    </p:spTree>
    <p:extLst>
      <p:ext uri="{BB962C8B-B14F-4D97-AF65-F5344CB8AC3E}">
        <p14:creationId xmlns:p14="http://schemas.microsoft.com/office/powerpoint/2010/main" val="247601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7</a:t>
            </a:fld>
            <a:endParaRPr kumimoji="1" lang="ja-JP" altLang="en-US" dirty="0"/>
          </a:p>
        </p:txBody>
      </p:sp>
    </p:spTree>
    <p:extLst>
      <p:ext uri="{BB962C8B-B14F-4D97-AF65-F5344CB8AC3E}">
        <p14:creationId xmlns:p14="http://schemas.microsoft.com/office/powerpoint/2010/main" val="98486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8</a:t>
            </a:fld>
            <a:endParaRPr kumimoji="1" lang="ja-JP" altLang="en-US" dirty="0"/>
          </a:p>
        </p:txBody>
      </p:sp>
    </p:spTree>
    <p:extLst>
      <p:ext uri="{BB962C8B-B14F-4D97-AF65-F5344CB8AC3E}">
        <p14:creationId xmlns:p14="http://schemas.microsoft.com/office/powerpoint/2010/main" val="274699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9</a:t>
            </a:fld>
            <a:endParaRPr kumimoji="1" lang="ja-JP" altLang="en-US" dirty="0"/>
          </a:p>
        </p:txBody>
      </p:sp>
    </p:spTree>
    <p:extLst>
      <p:ext uri="{BB962C8B-B14F-4D97-AF65-F5344CB8AC3E}">
        <p14:creationId xmlns:p14="http://schemas.microsoft.com/office/powerpoint/2010/main" val="1722780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10</a:t>
            </a:fld>
            <a:endParaRPr kumimoji="1" lang="ja-JP" altLang="en-US" dirty="0"/>
          </a:p>
        </p:txBody>
      </p:sp>
    </p:spTree>
    <p:extLst>
      <p:ext uri="{BB962C8B-B14F-4D97-AF65-F5344CB8AC3E}">
        <p14:creationId xmlns:p14="http://schemas.microsoft.com/office/powerpoint/2010/main" val="29956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6516F06-AD54-4826-B3A5-4B105E4673A1}"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fld id="{0EA5BA5C-CDE7-497D-9261-6A40424EDE0C}"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02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927EDF-8B88-4995-B0F2-F361D06059E7}"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427747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9072C5C-A8E5-4F6A-A847-A8631C7DFBEC}"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218164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EBF73A-741D-45A6-BAA8-727A6DD2E0BB}"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endParaRPr lang="ja-JP" altLang="en-US" dirty="0"/>
          </a:p>
        </p:txBody>
      </p:sp>
    </p:spTree>
    <p:extLst>
      <p:ext uri="{BB962C8B-B14F-4D97-AF65-F5344CB8AC3E}">
        <p14:creationId xmlns:p14="http://schemas.microsoft.com/office/powerpoint/2010/main" val="3747907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0F6A2E-43C3-441E-9349-BD7FBB11089A}" type="datetime1">
              <a:rPr kumimoji="1" lang="ja-JP" altLang="en-US" smtClean="0"/>
              <a:t>2017/11/7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25401E8-B18F-4094-A7E5-E5DF1F616F08}" type="datetime1">
              <a:rPr kumimoji="1" lang="ja-JP" altLang="en-US" smtClean="0"/>
              <a:t>2017/11/7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85396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FD88D4-A323-42B5-8260-A964BC330AB0}" type="datetime1">
              <a:rPr kumimoji="1" lang="ja-JP" altLang="en-US" smtClean="0"/>
              <a:t>2017/11/7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0354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69451F6-43C5-44BE-9BCB-CD12E5DDF29D}" type="datetime1">
              <a:rPr kumimoji="1" lang="ja-JP" altLang="en-US" smtClean="0"/>
              <a:t>2017/11/7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047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3FE0CB-1E24-4D4C-A6C9-E1D50E0A2C1E}" type="datetime1">
              <a:rPr kumimoji="1" lang="ja-JP" altLang="en-US" smtClean="0"/>
              <a:t>2017/11/7</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48267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5536ED-476B-43AE-9E7C-9AF3F909CB58}" type="datetime1">
              <a:rPr kumimoji="1" lang="ja-JP" altLang="en-US" smtClean="0"/>
              <a:t>2017/11/7</a:t>
            </a:fld>
            <a:endParaRPr kumimoji="1" lang="ja-JP"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7809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1FA5C1-5E26-4F4E-A12B-2D979237CE0D}" type="datetime1">
              <a:rPr kumimoji="1" lang="ja-JP" altLang="en-US" smtClean="0"/>
              <a:t>2017/11/7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4313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FC1D2F9-D80C-4C20-9D9C-2C0FEF16ADCB}" type="datetime1">
              <a:rPr kumimoji="1" lang="ja-JP" altLang="en-US" smtClean="0"/>
              <a:t>2017/11/7</a:t>
            </a:fld>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EA5BA5C-CDE7-497D-9261-6A40424EDE0C}" type="slidenum">
              <a:rPr kumimoji="1" lang="ja-JP" altLang="en-US" smtClean="0"/>
              <a:t>‹#›</a:t>
            </a:fld>
            <a:endParaRPr kumimoji="1"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29442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4.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2.jpg"/></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86465" y="2853467"/>
            <a:ext cx="8526285" cy="1377894"/>
          </a:xfrm>
        </p:spPr>
        <p:txBody>
          <a:bodyPr>
            <a:normAutofit/>
          </a:bodyPr>
          <a:lstStyle/>
          <a:p>
            <a:pPr algn="ctr"/>
            <a:r>
              <a:rPr lang="ja-JP" altLang="en-US" sz="3600" b="1" dirty="0" smtClean="0"/>
              <a:t>地域発音英語を活用した</a:t>
            </a:r>
            <a:r>
              <a:rPr kumimoji="1" lang="ja-JP" altLang="en-US" sz="3600" b="1" dirty="0" smtClean="0"/>
              <a:t>英語リスニング学習支援システムの</a:t>
            </a:r>
            <a:r>
              <a:rPr lang="ja-JP" altLang="en-US" sz="3600" b="1" dirty="0" smtClean="0"/>
              <a:t>設計・開発</a:t>
            </a:r>
            <a:endParaRPr kumimoji="1" lang="ja-JP" altLang="en-US" sz="3600" b="1" dirty="0"/>
          </a:p>
        </p:txBody>
      </p:sp>
      <p:sp>
        <p:nvSpPr>
          <p:cNvPr id="3" name="サブタイトル 2"/>
          <p:cNvSpPr>
            <a:spLocks noGrp="1"/>
          </p:cNvSpPr>
          <p:nvPr>
            <p:ph type="subTitle" idx="1"/>
          </p:nvPr>
        </p:nvSpPr>
        <p:spPr>
          <a:xfrm>
            <a:off x="1149384" y="4435390"/>
            <a:ext cx="6781800" cy="1358741"/>
          </a:xfrm>
        </p:spPr>
        <p:txBody>
          <a:bodyPr>
            <a:normAutofit/>
          </a:bodyPr>
          <a:lstStyle/>
          <a:p>
            <a:pPr algn="ctr"/>
            <a:r>
              <a:rPr lang="ja-JP" altLang="en-US" sz="2000" dirty="0"/>
              <a:t>　</a:t>
            </a:r>
            <a:r>
              <a:rPr kumimoji="1" lang="ja-JP" altLang="en-US" sz="2000" dirty="0" smtClean="0"/>
              <a:t>神奈川工科大学　情報工学科</a:t>
            </a:r>
            <a:endParaRPr kumimoji="1" lang="en-US" altLang="ja-JP" sz="2000" dirty="0" smtClean="0"/>
          </a:p>
          <a:p>
            <a:pPr algn="ctr"/>
            <a:r>
              <a:rPr kumimoji="1" lang="ja-JP" altLang="en-US" sz="2000" dirty="0" smtClean="0"/>
              <a:t>学籍番号：</a:t>
            </a:r>
            <a:r>
              <a:rPr kumimoji="1" lang="en-US" altLang="ja-JP" sz="2000" dirty="0" smtClean="0"/>
              <a:t>1421172</a:t>
            </a:r>
            <a:r>
              <a:rPr kumimoji="1" lang="ja-JP" altLang="en-US" sz="2000" dirty="0" smtClean="0"/>
              <a:t>　</a:t>
            </a:r>
            <a:r>
              <a:rPr lang="ja-JP" altLang="en-US" sz="2000" dirty="0" smtClean="0"/>
              <a:t>氏名：</a:t>
            </a:r>
            <a:r>
              <a:rPr kumimoji="1" lang="ja-JP" altLang="en-US" sz="2000" dirty="0" smtClean="0"/>
              <a:t>上村 航平</a:t>
            </a:r>
            <a:endParaRPr kumimoji="1" lang="en-US" altLang="ja-JP" sz="2000" dirty="0" smtClean="0"/>
          </a:p>
          <a:p>
            <a:pPr algn="ctr"/>
            <a:r>
              <a:rPr lang="ja-JP" altLang="en-US" sz="2000" dirty="0" smtClean="0"/>
              <a:t>指導教員：鷹野 孝典 准教授</a:t>
            </a:r>
            <a:endParaRPr kumimoji="1" lang="ja-JP" altLang="en-US" sz="2000" dirty="0"/>
          </a:p>
        </p:txBody>
      </p:sp>
    </p:spTree>
    <p:extLst>
      <p:ext uri="{BB962C8B-B14F-4D97-AF65-F5344CB8AC3E}">
        <p14:creationId xmlns:p14="http://schemas.microsoft.com/office/powerpoint/2010/main" val="199950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09251"/>
            <a:ext cx="7926470" cy="928110"/>
          </a:xfrm>
        </p:spPr>
        <p:txBody>
          <a:bodyPr>
            <a:normAutofit/>
          </a:bodyPr>
          <a:lstStyle/>
          <a:p>
            <a:r>
              <a:rPr lang="ja-JP" altLang="en-US" sz="4400" b="1" dirty="0" smtClean="0"/>
              <a:t>提案システム</a:t>
            </a:r>
            <a:r>
              <a:rPr lang="ja-JP" altLang="en-US" sz="4400" b="1" dirty="0"/>
              <a:t>　</a:t>
            </a:r>
            <a:r>
              <a:rPr lang="ja-JP" altLang="en-US" sz="4400" b="1" dirty="0" smtClean="0"/>
              <a:t>　</a:t>
            </a:r>
            <a:r>
              <a:rPr lang="en-US" altLang="ja-JP" sz="4400" b="1" dirty="0" smtClean="0"/>
              <a:t>‐</a:t>
            </a:r>
            <a:r>
              <a:rPr lang="ja-JP" altLang="en-US" sz="4400" b="1" dirty="0" smtClean="0"/>
              <a:t>地域推薦</a:t>
            </a:r>
            <a:r>
              <a:rPr lang="en-US" altLang="ja-JP" sz="4400" b="1" dirty="0" smtClean="0"/>
              <a:t>‐</a:t>
            </a:r>
            <a:endParaRPr kumimoji="1" lang="ja-JP" altLang="en-US" sz="4400" dirty="0"/>
          </a:p>
        </p:txBody>
      </p:sp>
      <p:sp>
        <p:nvSpPr>
          <p:cNvPr id="3" name="コンテンツ プレースホルダー 2"/>
          <p:cNvSpPr>
            <a:spLocks noGrp="1"/>
          </p:cNvSpPr>
          <p:nvPr>
            <p:ph idx="1"/>
          </p:nvPr>
        </p:nvSpPr>
        <p:spPr>
          <a:xfrm>
            <a:off x="713519" y="1821885"/>
            <a:ext cx="7543801" cy="468396"/>
          </a:xfrm>
        </p:spPr>
        <p:txBody>
          <a:bodyPr>
            <a:normAutofit fontScale="85000" lnSpcReduction="10000"/>
          </a:bodyPr>
          <a:lstStyle/>
          <a:p>
            <a:pPr marL="0" indent="-292608">
              <a:buFont typeface="Wingdings" panose="05000000000000000000" pitchFamily="2" charset="2"/>
              <a:buChar char="l"/>
            </a:pPr>
            <a:r>
              <a:rPr lang="ja-JP" altLang="en-US" dirty="0">
                <a:latin typeface="+mn-ea"/>
              </a:rPr>
              <a:t>算出</a:t>
            </a:r>
            <a:r>
              <a:rPr lang="ja-JP" altLang="en-US" dirty="0" smtClean="0">
                <a:latin typeface="+mn-ea"/>
              </a:rPr>
              <a:t>した地域</a:t>
            </a:r>
            <a:r>
              <a:rPr lang="ja-JP" altLang="en-US" dirty="0">
                <a:latin typeface="+mn-ea"/>
              </a:rPr>
              <a:t>別正答率</a:t>
            </a:r>
            <a:r>
              <a:rPr lang="en-US" altLang="ja-JP" dirty="0">
                <a:latin typeface="+mn-ea"/>
              </a:rPr>
              <a:t>(cx)</a:t>
            </a:r>
            <a:r>
              <a:rPr lang="ja-JP" altLang="en-US" dirty="0">
                <a:latin typeface="+mn-ea"/>
              </a:rPr>
              <a:t>から</a:t>
            </a:r>
            <a:r>
              <a:rPr lang="ja-JP" altLang="en-US" dirty="0" smtClean="0">
                <a:latin typeface="+mn-ea"/>
              </a:rPr>
              <a:t>，</a:t>
            </a:r>
            <a:r>
              <a:rPr lang="ja-JP" altLang="en-US" dirty="0">
                <a:latin typeface="+mn-ea"/>
              </a:rPr>
              <a:t>以下</a:t>
            </a:r>
            <a:r>
              <a:rPr lang="ja-JP" altLang="en-US" dirty="0" smtClean="0">
                <a:latin typeface="+mn-ea"/>
              </a:rPr>
              <a:t>のように学習者に適した地域を推薦．</a:t>
            </a: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C5F8F553-3D15-4212-9060-B053260BF0C7}" type="slidenum">
              <a:rPr lang="ja-JP" altLang="en-US" smtClean="0"/>
              <a:t>10</a:t>
            </a:fld>
            <a:endParaRPr lang="ja-JP" altLang="en-US" dirty="0"/>
          </a:p>
        </p:txBody>
      </p:sp>
      <p:sp>
        <p:nvSpPr>
          <p:cNvPr id="16" name="右矢印 15"/>
          <p:cNvSpPr/>
          <p:nvPr/>
        </p:nvSpPr>
        <p:spPr>
          <a:xfrm>
            <a:off x="3989025" y="2418512"/>
            <a:ext cx="848981" cy="257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3" name="表 22"/>
          <p:cNvGraphicFramePr>
            <a:graphicFrameLocks noGrp="1"/>
          </p:cNvGraphicFramePr>
          <p:nvPr>
            <p:extLst>
              <p:ext uri="{D42A27DB-BD31-4B8C-83A1-F6EECF244321}">
                <p14:modId xmlns:p14="http://schemas.microsoft.com/office/powerpoint/2010/main" val="1724621905"/>
              </p:ext>
            </p:extLst>
          </p:nvPr>
        </p:nvGraphicFramePr>
        <p:xfrm>
          <a:off x="1088494" y="2258178"/>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37884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t>80%</a:t>
                      </a:r>
                      <a:endParaRPr kumimoji="1" lang="ja-JP" altLang="en-US" sz="1400" dirty="0"/>
                    </a:p>
                  </a:txBody>
                  <a:tcPr/>
                </a:tc>
                <a:extLst>
                  <a:ext uri="{0D108BD9-81ED-4DB2-BD59-A6C34878D82A}">
                    <a16:rowId xmlns:a16="http://schemas.microsoft.com/office/drawing/2014/main" val="3914155503"/>
                  </a:ext>
                </a:extLst>
              </a:tr>
              <a:tr h="293700">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979" y="2860933"/>
            <a:ext cx="650635" cy="579752"/>
          </a:xfrm>
          <a:prstGeom prst="rect">
            <a:avLst/>
          </a:prstGeom>
        </p:spPr>
      </p:pic>
      <p:sp>
        <p:nvSpPr>
          <p:cNvPr id="29" name="右矢印 28"/>
          <p:cNvSpPr/>
          <p:nvPr/>
        </p:nvSpPr>
        <p:spPr>
          <a:xfrm rot="5400000">
            <a:off x="6763909" y="3621346"/>
            <a:ext cx="261292" cy="316495"/>
          </a:xfrm>
          <a:prstGeom prst="rightArrow">
            <a:avLst>
              <a:gd name="adj1" fmla="val 50000"/>
              <a:gd name="adj2" fmla="val 60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0" name="表 29"/>
          <p:cNvGraphicFramePr>
            <a:graphicFrameLocks noGrp="1"/>
          </p:cNvGraphicFramePr>
          <p:nvPr>
            <p:extLst>
              <p:ext uri="{D42A27DB-BD31-4B8C-83A1-F6EECF244321}">
                <p14:modId xmlns:p14="http://schemas.microsoft.com/office/powerpoint/2010/main" val="1958279193"/>
              </p:ext>
            </p:extLst>
          </p:nvPr>
        </p:nvGraphicFramePr>
        <p:xfrm>
          <a:off x="2888746" y="4233359"/>
          <a:ext cx="2053735" cy="1036320"/>
        </p:xfrm>
        <a:graphic>
          <a:graphicData uri="http://schemas.openxmlformats.org/drawingml/2006/table">
            <a:tbl>
              <a:tblPr firstRow="1" bandRow="1">
                <a:tableStyleId>{5C22544A-7EE6-4342-B048-85BDC9FD1C3A}</a:tableStyleId>
              </a:tblPr>
              <a:tblGrid>
                <a:gridCol w="941309">
                  <a:extLst>
                    <a:ext uri="{9D8B030D-6E8A-4147-A177-3AD203B41FA5}">
                      <a16:colId xmlns:a16="http://schemas.microsoft.com/office/drawing/2014/main" val="1522409519"/>
                    </a:ext>
                  </a:extLst>
                </a:gridCol>
                <a:gridCol w="491848">
                  <a:extLst>
                    <a:ext uri="{9D8B030D-6E8A-4147-A177-3AD203B41FA5}">
                      <a16:colId xmlns:a16="http://schemas.microsoft.com/office/drawing/2014/main" val="1560925707"/>
                    </a:ext>
                  </a:extLst>
                </a:gridCol>
                <a:gridCol w="620578">
                  <a:extLst>
                    <a:ext uri="{9D8B030D-6E8A-4147-A177-3AD203B41FA5}">
                      <a16:colId xmlns:a16="http://schemas.microsoft.com/office/drawing/2014/main" val="46954385"/>
                    </a:ext>
                  </a:extLst>
                </a:gridCol>
              </a:tblGrid>
              <a:tr h="37021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solidFill>
                            <a:srgbClr val="FF0000"/>
                          </a:solidFill>
                        </a:rPr>
                        <a:t>95</a:t>
                      </a:r>
                      <a:r>
                        <a:rPr kumimoji="1" lang="ja-JP" altLang="en-US" sz="1400" dirty="0" smtClean="0">
                          <a:solidFill>
                            <a:srgbClr val="FF0000"/>
                          </a:solidFill>
                        </a:rPr>
                        <a:t>％</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64437">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34" name="テキスト ボックス 33"/>
          <p:cNvSpPr txBox="1"/>
          <p:nvPr/>
        </p:nvSpPr>
        <p:spPr>
          <a:xfrm>
            <a:off x="75964" y="3870241"/>
            <a:ext cx="3550034" cy="523220"/>
          </a:xfrm>
          <a:prstGeom prst="rect">
            <a:avLst/>
          </a:prstGeom>
          <a:noFill/>
        </p:spPr>
        <p:txBody>
          <a:bodyPr wrap="square" rtlCol="0">
            <a:spAutoFit/>
          </a:bodyPr>
          <a:lstStyle/>
          <a:p>
            <a:r>
              <a:rPr kumimoji="1" lang="ja-JP" altLang="en-US" sz="1400" dirty="0" smtClean="0"/>
              <a:t>正答率</a:t>
            </a:r>
            <a:r>
              <a:rPr lang="en-US" altLang="ja-JP" sz="1400" dirty="0"/>
              <a:t>(</a:t>
            </a:r>
            <a:r>
              <a:rPr kumimoji="1" lang="en-US" altLang="ja-JP" sz="1400" dirty="0" smtClean="0"/>
              <a:t>cx)</a:t>
            </a:r>
            <a:r>
              <a:rPr kumimoji="1" lang="ja-JP" altLang="en-US" sz="1400" dirty="0" smtClean="0"/>
              <a:t>が一定以上になった地域</a:t>
            </a:r>
            <a:r>
              <a:rPr lang="ja-JP" altLang="en-US" sz="1400" dirty="0" smtClean="0"/>
              <a:t>を判定</a:t>
            </a:r>
            <a:endParaRPr lang="en-US" altLang="ja-JP" sz="1400" dirty="0" smtClean="0"/>
          </a:p>
          <a:p>
            <a:r>
              <a:rPr kumimoji="1" lang="ja-JP" altLang="en-US" sz="1400" dirty="0" smtClean="0">
                <a:solidFill>
                  <a:srgbClr val="FF0000"/>
                </a:solidFill>
              </a:rPr>
              <a:t>→判定された地域は推薦から除外</a:t>
            </a:r>
            <a:endParaRPr kumimoji="1" lang="ja-JP" altLang="en-US" sz="1400" dirty="0">
              <a:solidFill>
                <a:srgbClr val="FF0000"/>
              </a:solidFill>
            </a:endParaRPr>
          </a:p>
        </p:txBody>
      </p:sp>
      <p:sp>
        <p:nvSpPr>
          <p:cNvPr id="36" name="テキスト ボックス 35"/>
          <p:cNvSpPr txBox="1"/>
          <p:nvPr/>
        </p:nvSpPr>
        <p:spPr>
          <a:xfrm>
            <a:off x="3741697" y="5212087"/>
            <a:ext cx="347832"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8" name="テキスト ボックス 37"/>
          <p:cNvSpPr txBox="1"/>
          <p:nvPr/>
        </p:nvSpPr>
        <p:spPr>
          <a:xfrm>
            <a:off x="3250088" y="2808493"/>
            <a:ext cx="2867927" cy="523220"/>
          </a:xfrm>
          <a:prstGeom prst="rect">
            <a:avLst/>
          </a:prstGeom>
          <a:noFill/>
        </p:spPr>
        <p:txBody>
          <a:bodyPr wrap="square" rtlCol="0">
            <a:spAutoFit/>
          </a:bodyPr>
          <a:lstStyle/>
          <a:p>
            <a:r>
              <a:rPr lang="ja-JP" altLang="en-US" sz="1400" dirty="0" smtClean="0"/>
              <a:t>算出した地域別正答率（聞き取りやすさ）の高い順に地域を推薦</a:t>
            </a:r>
            <a:endParaRPr lang="en-US" altLang="ja-JP" sz="1400" dirty="0" smtClean="0"/>
          </a:p>
        </p:txBody>
      </p:sp>
      <p:sp>
        <p:nvSpPr>
          <p:cNvPr id="43" name="テキスト ボックス 42"/>
          <p:cNvSpPr txBox="1"/>
          <p:nvPr/>
        </p:nvSpPr>
        <p:spPr>
          <a:xfrm>
            <a:off x="2430154" y="6052729"/>
            <a:ext cx="3950305" cy="276999"/>
          </a:xfrm>
          <a:prstGeom prst="rect">
            <a:avLst/>
          </a:prstGeom>
          <a:noFill/>
        </p:spPr>
        <p:txBody>
          <a:bodyPr wrap="square" rtlCol="0">
            <a:spAutoFit/>
          </a:bodyPr>
          <a:lstStyle/>
          <a:p>
            <a:pPr algn="ctr"/>
            <a:r>
              <a:rPr kumimoji="1" lang="en-US" altLang="ja-JP" sz="1200" dirty="0" smtClean="0"/>
              <a:t>Figure</a:t>
            </a:r>
            <a:r>
              <a:rPr lang="en-US" altLang="ja-JP" sz="1200" dirty="0"/>
              <a:t>5</a:t>
            </a:r>
            <a:r>
              <a:rPr kumimoji="1" lang="en-US" altLang="ja-JP" sz="1200" dirty="0" smtClean="0"/>
              <a:t> </a:t>
            </a:r>
            <a:r>
              <a:rPr lang="ja-JP" altLang="en-US" sz="1200" dirty="0" smtClean="0"/>
              <a:t> 提案システムによる地域の推薦</a:t>
            </a:r>
            <a:endParaRPr lang="en-US" altLang="ja-JP" sz="1200" dirty="0" smtClean="0"/>
          </a:p>
        </p:txBody>
      </p:sp>
      <p:sp>
        <p:nvSpPr>
          <p:cNvPr id="26" name="テキスト ボックス 25"/>
          <p:cNvSpPr txBox="1"/>
          <p:nvPr/>
        </p:nvSpPr>
        <p:spPr>
          <a:xfrm>
            <a:off x="6275957" y="2297815"/>
            <a:ext cx="1828512" cy="338554"/>
          </a:xfrm>
          <a:prstGeom prst="rect">
            <a:avLst/>
          </a:prstGeom>
          <a:noFill/>
          <a:ln>
            <a:solidFill>
              <a:schemeClr val="accent1"/>
            </a:solidFill>
          </a:ln>
        </p:spPr>
        <p:txBody>
          <a:bodyPr wrap="square" rtlCol="0">
            <a:spAutoFit/>
          </a:bodyPr>
          <a:lstStyle/>
          <a:p>
            <a:r>
              <a:rPr lang="en-US" altLang="ja-JP" sz="1600" b="1" dirty="0" smtClean="0"/>
              <a:t>1.</a:t>
            </a:r>
            <a:r>
              <a:rPr lang="ja-JP" altLang="en-US" sz="1600" b="1" dirty="0" smtClean="0"/>
              <a:t>学習</a:t>
            </a:r>
            <a:r>
              <a:rPr lang="ja-JP" altLang="en-US" sz="1600" b="1" dirty="0" smtClean="0"/>
              <a:t>意識の</a:t>
            </a:r>
            <a:r>
              <a:rPr lang="ja-JP" altLang="en-US" sz="1600" b="1" dirty="0"/>
              <a:t>改善</a:t>
            </a:r>
            <a:endParaRPr kumimoji="1" lang="ja-JP" altLang="en-US" sz="1600" b="1" dirty="0"/>
          </a:p>
        </p:txBody>
      </p:sp>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979" y="4384724"/>
            <a:ext cx="717451" cy="604120"/>
          </a:xfrm>
          <a:prstGeom prst="rect">
            <a:avLst/>
          </a:prstGeom>
        </p:spPr>
      </p:pic>
      <p:sp>
        <p:nvSpPr>
          <p:cNvPr id="28" name="右矢印 27"/>
          <p:cNvSpPr/>
          <p:nvPr/>
        </p:nvSpPr>
        <p:spPr>
          <a:xfrm rot="10800000">
            <a:off x="5423252" y="4555150"/>
            <a:ext cx="543497" cy="253017"/>
          </a:xfrm>
          <a:prstGeom prst="rightArrow">
            <a:avLst>
              <a:gd name="adj1" fmla="val 50000"/>
              <a:gd name="adj2" fmla="val 55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形吹き出し 30"/>
          <p:cNvSpPr/>
          <p:nvPr/>
        </p:nvSpPr>
        <p:spPr>
          <a:xfrm>
            <a:off x="7205614" y="2681449"/>
            <a:ext cx="1797710" cy="646251"/>
          </a:xfrm>
          <a:prstGeom prst="wedgeEllipseCallout">
            <a:avLst>
              <a:gd name="adj1" fmla="val -54444"/>
              <a:gd name="adj2" fmla="val -102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rgbClr val="FF0000"/>
                </a:solidFill>
              </a:rPr>
              <a:t>聞き取れる！　楽しい！</a:t>
            </a:r>
            <a:endParaRPr kumimoji="1" lang="ja-JP" altLang="en-US" sz="1400" dirty="0">
              <a:solidFill>
                <a:srgbClr val="FF0000"/>
              </a:solidFill>
            </a:endParaRPr>
          </a:p>
        </p:txBody>
      </p:sp>
      <p:sp>
        <p:nvSpPr>
          <p:cNvPr id="33" name="テキスト ボックス 32"/>
          <p:cNvSpPr txBox="1"/>
          <p:nvPr/>
        </p:nvSpPr>
        <p:spPr>
          <a:xfrm>
            <a:off x="6291626" y="3962073"/>
            <a:ext cx="2035223" cy="338554"/>
          </a:xfrm>
          <a:prstGeom prst="rect">
            <a:avLst/>
          </a:prstGeom>
          <a:noFill/>
          <a:ln>
            <a:solidFill>
              <a:schemeClr val="accent1"/>
            </a:solidFill>
          </a:ln>
        </p:spPr>
        <p:txBody>
          <a:bodyPr wrap="square" rtlCol="0">
            <a:spAutoFit/>
          </a:bodyPr>
          <a:lstStyle/>
          <a:p>
            <a:r>
              <a:rPr lang="en-US" altLang="ja-JP" sz="1600" b="1" dirty="0" smtClean="0"/>
              <a:t>2.</a:t>
            </a:r>
            <a:r>
              <a:rPr lang="ja-JP" altLang="en-US" sz="1600" b="1" dirty="0" smtClean="0"/>
              <a:t>学習</a:t>
            </a:r>
            <a:r>
              <a:rPr lang="ja-JP" altLang="en-US" sz="1600" b="1" dirty="0" smtClean="0"/>
              <a:t>継続率の向上</a:t>
            </a:r>
            <a:endParaRPr kumimoji="1" lang="ja-JP" altLang="en-US" sz="1600" b="1" dirty="0"/>
          </a:p>
        </p:txBody>
      </p:sp>
      <p:sp>
        <p:nvSpPr>
          <p:cNvPr id="39" name="円形吹き出し 38"/>
          <p:cNvSpPr/>
          <p:nvPr/>
        </p:nvSpPr>
        <p:spPr>
          <a:xfrm>
            <a:off x="7320289" y="4439639"/>
            <a:ext cx="1769401" cy="585083"/>
          </a:xfrm>
          <a:prstGeom prst="wedgeEllipseCallout">
            <a:avLst>
              <a:gd name="adj1" fmla="val -53624"/>
              <a:gd name="adj2" fmla="val -253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rgbClr val="FF0000"/>
                </a:solidFill>
              </a:rPr>
              <a:t>これなら　　続けられる！　</a:t>
            </a:r>
            <a:endParaRPr kumimoji="1" lang="ja-JP" altLang="en-US" sz="1400" dirty="0">
              <a:solidFill>
                <a:srgbClr val="FF0000"/>
              </a:solidFill>
            </a:endParaRPr>
          </a:p>
        </p:txBody>
      </p:sp>
      <p:sp>
        <p:nvSpPr>
          <p:cNvPr id="40" name="テキスト ボックス 39"/>
          <p:cNvSpPr txBox="1"/>
          <p:nvPr/>
        </p:nvSpPr>
        <p:spPr>
          <a:xfrm>
            <a:off x="1917225" y="3191745"/>
            <a:ext cx="347832"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41" name="テキスト ボックス 40"/>
          <p:cNvSpPr txBox="1"/>
          <p:nvPr/>
        </p:nvSpPr>
        <p:spPr>
          <a:xfrm>
            <a:off x="5029948" y="4884606"/>
            <a:ext cx="1704928" cy="523220"/>
          </a:xfrm>
          <a:prstGeom prst="rect">
            <a:avLst/>
          </a:prstGeom>
          <a:noFill/>
        </p:spPr>
        <p:txBody>
          <a:bodyPr wrap="square" rtlCol="0">
            <a:spAutoFit/>
          </a:bodyPr>
          <a:lstStyle/>
          <a:p>
            <a:r>
              <a:rPr lang="ja-JP" altLang="en-US" sz="1400" dirty="0"/>
              <a:t>システム</a:t>
            </a:r>
            <a:r>
              <a:rPr lang="ja-JP" altLang="en-US" sz="1400" dirty="0" smtClean="0"/>
              <a:t>を利用し継続して学習</a:t>
            </a:r>
            <a:endParaRPr lang="en-US" altLang="ja-JP" sz="1400" dirty="0" smtClean="0"/>
          </a:p>
        </p:txBody>
      </p:sp>
      <p:sp>
        <p:nvSpPr>
          <p:cNvPr id="13" name="上矢印 12"/>
          <p:cNvSpPr/>
          <p:nvPr/>
        </p:nvSpPr>
        <p:spPr>
          <a:xfrm>
            <a:off x="3944940" y="3738032"/>
            <a:ext cx="420992" cy="2575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6313728" y="5822187"/>
            <a:ext cx="2206818" cy="338554"/>
          </a:xfrm>
          <a:prstGeom prst="rect">
            <a:avLst/>
          </a:prstGeom>
          <a:noFill/>
          <a:ln>
            <a:solidFill>
              <a:schemeClr val="accent1"/>
            </a:solidFill>
          </a:ln>
        </p:spPr>
        <p:txBody>
          <a:bodyPr wrap="square" rtlCol="0">
            <a:spAutoFit/>
          </a:bodyPr>
          <a:lstStyle/>
          <a:p>
            <a:r>
              <a:rPr lang="en-US" altLang="ja-JP" sz="1600" b="1" dirty="0" smtClean="0"/>
              <a:t>3.</a:t>
            </a:r>
            <a:r>
              <a:rPr lang="ja-JP" altLang="en-US" sz="1600" b="1" dirty="0" smtClean="0"/>
              <a:t>リスニング力</a:t>
            </a:r>
            <a:r>
              <a:rPr lang="ja-JP" altLang="en-US" sz="1600" b="1" dirty="0" smtClean="0"/>
              <a:t>の向上</a:t>
            </a:r>
            <a:endParaRPr kumimoji="1" lang="ja-JP" altLang="en-US" sz="1600" b="1" dirty="0"/>
          </a:p>
        </p:txBody>
      </p:sp>
      <p:sp>
        <p:nvSpPr>
          <p:cNvPr id="15" name="右矢印 14"/>
          <p:cNvSpPr/>
          <p:nvPr/>
        </p:nvSpPr>
        <p:spPr>
          <a:xfrm rot="1303815">
            <a:off x="5813877" y="5500331"/>
            <a:ext cx="426115" cy="27607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9699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7872" y="2706624"/>
            <a:ext cx="1901952" cy="1274065"/>
          </a:xfrm>
        </p:spPr>
        <p:txBody>
          <a:bodyPr>
            <a:normAutofit/>
          </a:bodyPr>
          <a:lstStyle/>
          <a:p>
            <a:r>
              <a:rPr lang="ja-JP" altLang="en-US" sz="6600" b="1" dirty="0"/>
              <a:t>実験</a:t>
            </a:r>
            <a:endParaRPr kumimoji="1" lang="ja-JP" altLang="en-US" sz="6600" b="1" dirty="0"/>
          </a:p>
        </p:txBody>
      </p:sp>
      <p:sp>
        <p:nvSpPr>
          <p:cNvPr id="4" name="スライド番号プレースホルダー 3"/>
          <p:cNvSpPr>
            <a:spLocks noGrp="1"/>
          </p:cNvSpPr>
          <p:nvPr>
            <p:ph type="sldNum" sz="quarter" idx="12"/>
          </p:nvPr>
        </p:nvSpPr>
        <p:spPr/>
        <p:txBody>
          <a:bodyPr/>
          <a:lstStyle/>
          <a:p>
            <a:fld id="{E1A29B97-B628-49B0-AB99-CB13121E1EB7}" type="slidenum">
              <a:rPr lang="ja-JP" altLang="en-US" smtClean="0"/>
              <a:t>11</a:t>
            </a:fld>
            <a:endParaRPr lang="ja-JP" altLang="en-US" dirty="0"/>
          </a:p>
        </p:txBody>
      </p:sp>
    </p:spTree>
    <p:extLst>
      <p:ext uri="{BB962C8B-B14F-4D97-AF65-F5344CB8AC3E}">
        <p14:creationId xmlns:p14="http://schemas.microsoft.com/office/powerpoint/2010/main" val="2142039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959348"/>
            <a:ext cx="7543800" cy="720938"/>
          </a:xfrm>
        </p:spPr>
        <p:txBody>
          <a:bodyPr>
            <a:normAutofit/>
          </a:bodyPr>
          <a:lstStyle/>
          <a:p>
            <a:r>
              <a:rPr lang="ja-JP" altLang="en-US" sz="4400" b="1" dirty="0" smtClean="0"/>
              <a:t>実験目的</a:t>
            </a:r>
            <a:endParaRPr kumimoji="1" lang="ja-JP" altLang="en-US" sz="4400" b="1" dirty="0"/>
          </a:p>
        </p:txBody>
      </p:sp>
      <p:sp>
        <p:nvSpPr>
          <p:cNvPr id="3" name="コンテンツ プレースホルダー 2"/>
          <p:cNvSpPr>
            <a:spLocks noGrp="1"/>
          </p:cNvSpPr>
          <p:nvPr>
            <p:ph idx="1"/>
          </p:nvPr>
        </p:nvSpPr>
        <p:spPr>
          <a:xfrm>
            <a:off x="448048" y="1828827"/>
            <a:ext cx="8458803" cy="1430922"/>
          </a:xfrm>
        </p:spPr>
        <p:txBody>
          <a:bodyPr>
            <a:normAutofit/>
          </a:bodyPr>
          <a:lstStyle/>
          <a:p>
            <a:pPr lvl="1">
              <a:buFont typeface="Wingdings" panose="05000000000000000000" pitchFamily="2" charset="2"/>
              <a:buChar char="l"/>
            </a:pPr>
            <a:r>
              <a:rPr lang="ja-JP" altLang="en-US" dirty="0" smtClean="0"/>
              <a:t>提案システムを用いた学習方法 （聞き取りやすい音声の順序で学習する方法）とべースラインとなるシステムによる学習方法（音源の聞き取りやすさを考慮しない順序で学習する方法）とでの，学習状況</a:t>
            </a:r>
            <a:r>
              <a:rPr lang="ja-JP" altLang="en-US" dirty="0"/>
              <a:t>や</a:t>
            </a:r>
            <a:r>
              <a:rPr lang="ja-JP" altLang="en-US" dirty="0" smtClean="0"/>
              <a:t>学習意識の変化を比較することにより，提案システムの有用性を検証する．</a:t>
            </a:r>
            <a:endParaRPr lang="en-US" altLang="ja-JP" sz="1400" dirty="0" smtClean="0"/>
          </a:p>
        </p:txBody>
      </p:sp>
      <p:sp>
        <p:nvSpPr>
          <p:cNvPr id="4" name="スライド番号プレースホルダー 3"/>
          <p:cNvSpPr>
            <a:spLocks noGrp="1"/>
          </p:cNvSpPr>
          <p:nvPr>
            <p:ph type="sldNum" sz="quarter" idx="12"/>
          </p:nvPr>
        </p:nvSpPr>
        <p:spPr/>
        <p:txBody>
          <a:bodyPr/>
          <a:lstStyle/>
          <a:p>
            <a:fld id="{CC5217AF-A5B1-46D9-8609-D26A3C568E34}" type="slidenum">
              <a:rPr lang="ja-JP" altLang="en-US" smtClean="0"/>
              <a:t>12</a:t>
            </a:fld>
            <a:endParaRPr lang="ja-JP" altLang="en-US" dirty="0"/>
          </a:p>
        </p:txBody>
      </p:sp>
      <p:sp>
        <p:nvSpPr>
          <p:cNvPr id="9" name="直方体 8"/>
          <p:cNvSpPr/>
          <p:nvPr/>
        </p:nvSpPr>
        <p:spPr>
          <a:xfrm>
            <a:off x="6444491" y="3717126"/>
            <a:ext cx="1543430" cy="8628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kumimoji="1" lang="ja-JP" altLang="en-US" sz="1400" dirty="0" smtClean="0">
                <a:solidFill>
                  <a:schemeClr val="tx1"/>
                </a:solidFill>
              </a:rPr>
              <a:t>システム</a:t>
            </a:r>
            <a:endParaRPr kumimoji="1" lang="ja-JP" altLang="en-US" sz="1400" dirty="0">
              <a:solidFill>
                <a:schemeClr val="tx1"/>
              </a:solidFill>
            </a:endParaRPr>
          </a:p>
        </p:txBody>
      </p:sp>
      <p:sp>
        <p:nvSpPr>
          <p:cNvPr id="11" name="左右矢印 10"/>
          <p:cNvSpPr/>
          <p:nvPr/>
        </p:nvSpPr>
        <p:spPr>
          <a:xfrm>
            <a:off x="4445920" y="4075767"/>
            <a:ext cx="1377178" cy="2321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445920" y="3720103"/>
            <a:ext cx="2296214" cy="307777"/>
          </a:xfrm>
          <a:prstGeom prst="rect">
            <a:avLst/>
          </a:prstGeom>
          <a:noFill/>
        </p:spPr>
        <p:txBody>
          <a:bodyPr wrap="square" rtlCol="0">
            <a:spAutoFit/>
          </a:bodyPr>
          <a:lstStyle/>
          <a:p>
            <a:r>
              <a:rPr kumimoji="1" lang="ja-JP" altLang="en-US" sz="1400" dirty="0" smtClean="0"/>
              <a:t>提案システム</a:t>
            </a:r>
            <a:endParaRPr kumimoji="1" lang="ja-JP" altLang="en-US" sz="1400" dirty="0"/>
          </a:p>
        </p:txBody>
      </p:sp>
      <p:sp>
        <p:nvSpPr>
          <p:cNvPr id="20" name="左右矢印 19"/>
          <p:cNvSpPr/>
          <p:nvPr/>
        </p:nvSpPr>
        <p:spPr>
          <a:xfrm>
            <a:off x="4445920" y="5285210"/>
            <a:ext cx="1377178" cy="2659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896618" y="5993432"/>
            <a:ext cx="3599923" cy="276999"/>
          </a:xfrm>
          <a:prstGeom prst="rect">
            <a:avLst/>
          </a:prstGeom>
          <a:noFill/>
        </p:spPr>
        <p:txBody>
          <a:bodyPr wrap="square" rtlCol="0">
            <a:spAutoFit/>
          </a:bodyPr>
          <a:lstStyle/>
          <a:p>
            <a:pPr algn="ctr"/>
            <a:r>
              <a:rPr kumimoji="1" lang="en-US" altLang="ja-JP" sz="1200" dirty="0" smtClean="0"/>
              <a:t>Figure6 </a:t>
            </a:r>
            <a:r>
              <a:rPr lang="ja-JP" altLang="en-US" sz="1200" dirty="0" smtClean="0"/>
              <a:t> 提案システムによって期待される効果</a:t>
            </a:r>
            <a:endParaRPr kumimoji="1" lang="ja-JP" altLang="en-US" sz="1200" dirty="0"/>
          </a:p>
        </p:txBody>
      </p:sp>
      <p:sp>
        <p:nvSpPr>
          <p:cNvPr id="27" name="テキスト ボックス 26"/>
          <p:cNvSpPr txBox="1"/>
          <p:nvPr/>
        </p:nvSpPr>
        <p:spPr>
          <a:xfrm>
            <a:off x="812142" y="3317106"/>
            <a:ext cx="3074509" cy="307777"/>
          </a:xfrm>
          <a:prstGeom prst="rect">
            <a:avLst/>
          </a:prstGeom>
          <a:noFill/>
          <a:ln>
            <a:solidFill>
              <a:schemeClr val="accent1"/>
            </a:solidFill>
          </a:ln>
        </p:spPr>
        <p:txBody>
          <a:bodyPr wrap="square" rtlCol="0">
            <a:spAutoFit/>
          </a:bodyPr>
          <a:lstStyle/>
          <a:p>
            <a:r>
              <a:rPr lang="ja-JP" altLang="en-US" sz="1400" b="1" dirty="0" smtClean="0"/>
              <a:t>英語リスニング能力の向上（変化）</a:t>
            </a:r>
            <a:endParaRPr kumimoji="1" lang="ja-JP" altLang="en-US" sz="1400" b="1" dirty="0"/>
          </a:p>
        </p:txBody>
      </p:sp>
      <p:sp>
        <p:nvSpPr>
          <p:cNvPr id="28" name="直方体 27"/>
          <p:cNvSpPr/>
          <p:nvPr/>
        </p:nvSpPr>
        <p:spPr>
          <a:xfrm>
            <a:off x="6444491" y="4953792"/>
            <a:ext cx="1543430" cy="862834"/>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29" name="テキスト ボックス 28"/>
          <p:cNvSpPr txBox="1"/>
          <p:nvPr/>
        </p:nvSpPr>
        <p:spPr>
          <a:xfrm>
            <a:off x="4263519" y="4937991"/>
            <a:ext cx="3068423" cy="307777"/>
          </a:xfrm>
          <a:prstGeom prst="rect">
            <a:avLst/>
          </a:prstGeom>
          <a:noFill/>
        </p:spPr>
        <p:txBody>
          <a:bodyPr wrap="square" rtlCol="0">
            <a:spAutoFit/>
          </a:bodyPr>
          <a:lstStyle/>
          <a:p>
            <a:r>
              <a:rPr lang="ja-JP" altLang="en-US" sz="1400" dirty="0" smtClean="0"/>
              <a:t>ベースラインシステム</a:t>
            </a:r>
            <a:endParaRPr kumimoji="1" lang="ja-JP" altLang="en-US" sz="1400" dirty="0"/>
          </a:p>
        </p:txBody>
      </p:sp>
      <p:pic>
        <p:nvPicPr>
          <p:cNvPr id="31" name="図 30"/>
          <p:cNvPicPr>
            <a:picLocks noChangeAspect="1"/>
          </p:cNvPicPr>
          <p:nvPr/>
        </p:nvPicPr>
        <p:blipFill rotWithShape="1">
          <a:blip r:embed="rId3" cstate="print">
            <a:extLst>
              <a:ext uri="{28A0092B-C50C-407E-A947-70E740481C1C}">
                <a14:useLocalDpi xmlns:a14="http://schemas.microsoft.com/office/drawing/2010/main" val="0"/>
              </a:ext>
            </a:extLst>
          </a:blip>
          <a:srcRect l="3685" t="-300" r="3283" b="1918"/>
          <a:stretch/>
        </p:blipFill>
        <p:spPr>
          <a:xfrm>
            <a:off x="3033852" y="4331553"/>
            <a:ext cx="1000752" cy="953657"/>
          </a:xfrm>
          <a:prstGeom prst="rect">
            <a:avLst/>
          </a:prstGeom>
        </p:spPr>
      </p:pic>
      <p:sp>
        <p:nvSpPr>
          <p:cNvPr id="32" name="屈折矢印 31"/>
          <p:cNvSpPr/>
          <p:nvPr/>
        </p:nvSpPr>
        <p:spPr>
          <a:xfrm flipH="1">
            <a:off x="1396220" y="5360015"/>
            <a:ext cx="833090" cy="425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屈折矢印 32"/>
          <p:cNvSpPr/>
          <p:nvPr/>
        </p:nvSpPr>
        <p:spPr>
          <a:xfrm flipH="1">
            <a:off x="1300761" y="3850783"/>
            <a:ext cx="1111697" cy="717491"/>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01870" y="4364511"/>
            <a:ext cx="1088265" cy="369332"/>
          </a:xfrm>
          <a:prstGeom prst="rect">
            <a:avLst/>
          </a:prstGeom>
          <a:noFill/>
        </p:spPr>
        <p:txBody>
          <a:bodyPr wrap="square" rtlCol="0">
            <a:spAutoFit/>
          </a:bodyPr>
          <a:lstStyle/>
          <a:p>
            <a:r>
              <a:rPr kumimoji="1" lang="en-US" altLang="ja-JP" b="1" dirty="0" smtClean="0">
                <a:solidFill>
                  <a:srgbClr val="FF0000"/>
                </a:solidFill>
              </a:rPr>
              <a:t>UP</a:t>
            </a:r>
            <a:r>
              <a:rPr kumimoji="1" lang="ja-JP" altLang="en-US" b="1" dirty="0" smtClean="0">
                <a:solidFill>
                  <a:srgbClr val="FF0000"/>
                </a:solidFill>
              </a:rPr>
              <a:t>大</a:t>
            </a:r>
            <a:endParaRPr kumimoji="1" lang="en-US" altLang="ja-JP" b="1" dirty="0" smtClean="0">
              <a:solidFill>
                <a:srgbClr val="FF0000"/>
              </a:solidFill>
            </a:endParaRPr>
          </a:p>
        </p:txBody>
      </p:sp>
      <p:sp>
        <p:nvSpPr>
          <p:cNvPr id="34" name="テキスト ボックス 33"/>
          <p:cNvSpPr txBox="1"/>
          <p:nvPr/>
        </p:nvSpPr>
        <p:spPr>
          <a:xfrm>
            <a:off x="413803" y="5451759"/>
            <a:ext cx="1088265" cy="369332"/>
          </a:xfrm>
          <a:prstGeom prst="rect">
            <a:avLst/>
          </a:prstGeom>
          <a:noFill/>
        </p:spPr>
        <p:txBody>
          <a:bodyPr wrap="square" rtlCol="0">
            <a:spAutoFit/>
          </a:bodyPr>
          <a:lstStyle/>
          <a:p>
            <a:r>
              <a:rPr lang="en-US" altLang="ja-JP" b="1" dirty="0" smtClean="0"/>
              <a:t>UP</a:t>
            </a:r>
            <a:r>
              <a:rPr lang="ja-JP" altLang="en-US" b="1" dirty="0" smtClean="0"/>
              <a:t>小</a:t>
            </a:r>
            <a:endParaRPr kumimoji="1" lang="en-US" altLang="ja-JP" b="1" dirty="0" smtClean="0"/>
          </a:p>
        </p:txBody>
      </p:sp>
      <p:sp>
        <p:nvSpPr>
          <p:cNvPr id="21" name="テキスト ボックス 20"/>
          <p:cNvSpPr txBox="1"/>
          <p:nvPr/>
        </p:nvSpPr>
        <p:spPr>
          <a:xfrm>
            <a:off x="3130895" y="5338195"/>
            <a:ext cx="917485"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5" name="左右矢印 4"/>
          <p:cNvSpPr/>
          <p:nvPr/>
        </p:nvSpPr>
        <p:spPr>
          <a:xfrm rot="5400000">
            <a:off x="1486051" y="4838847"/>
            <a:ext cx="426030" cy="336684"/>
          </a:xfrm>
          <a:prstGeom prst="leftRightArrow">
            <a:avLst>
              <a:gd name="adj1" fmla="val 50000"/>
              <a:gd name="adj2" fmla="val 37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080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9583" y="938784"/>
            <a:ext cx="8028432" cy="759534"/>
          </a:xfrm>
        </p:spPr>
        <p:txBody>
          <a:bodyPr>
            <a:normAutofit/>
          </a:bodyPr>
          <a:lstStyle/>
          <a:p>
            <a:pPr lvl="1" algn="l" rtl="0">
              <a:lnSpc>
                <a:spcPct val="85000"/>
              </a:lnSpc>
              <a:spcBef>
                <a:spcPct val="0"/>
              </a:spcBef>
            </a:pPr>
            <a:r>
              <a:rPr lang="ja-JP" altLang="en-US" sz="4400" b="1" dirty="0" smtClean="0">
                <a:solidFill>
                  <a:schemeClr val="tx1">
                    <a:lumMod val="75000"/>
                    <a:lumOff val="25000"/>
                  </a:schemeClr>
                </a:solidFill>
                <a:latin typeface="+mj-ea"/>
                <a:ea typeface="+mj-ea"/>
              </a:rPr>
              <a:t>実験環境</a:t>
            </a:r>
            <a:r>
              <a:rPr lang="ja-JP" altLang="en-US" sz="4400" b="1" dirty="0">
                <a:solidFill>
                  <a:schemeClr val="tx1">
                    <a:lumMod val="75000"/>
                    <a:lumOff val="25000"/>
                  </a:schemeClr>
                </a:solidFill>
                <a:latin typeface="+mj-ea"/>
                <a:ea typeface="+mj-ea"/>
              </a:rPr>
              <a:t>　</a:t>
            </a:r>
            <a:r>
              <a:rPr lang="en-US" altLang="ja-JP" sz="4400" b="1" dirty="0" smtClean="0">
                <a:solidFill>
                  <a:schemeClr val="tx1">
                    <a:lumMod val="75000"/>
                    <a:lumOff val="25000"/>
                  </a:schemeClr>
                </a:solidFill>
                <a:latin typeface="+mj-ea"/>
                <a:ea typeface="+mj-ea"/>
              </a:rPr>
              <a:t>-</a:t>
            </a:r>
            <a:r>
              <a:rPr lang="ja-JP" altLang="en-US" sz="4400" b="1" dirty="0" smtClean="0">
                <a:solidFill>
                  <a:schemeClr val="tx1">
                    <a:lumMod val="75000"/>
                    <a:lumOff val="25000"/>
                  </a:schemeClr>
                </a:solidFill>
                <a:latin typeface="+mj-ea"/>
                <a:ea typeface="+mj-ea"/>
              </a:rPr>
              <a:t>音源と問題の種類</a:t>
            </a:r>
            <a:r>
              <a:rPr lang="en-US" altLang="ja-JP" sz="4400" b="1" dirty="0" smtClean="0">
                <a:solidFill>
                  <a:schemeClr val="tx1">
                    <a:lumMod val="75000"/>
                    <a:lumOff val="25000"/>
                  </a:schemeClr>
                </a:solidFill>
                <a:latin typeface="+mj-ea"/>
                <a:ea typeface="+mj-ea"/>
              </a:rPr>
              <a:t>-</a:t>
            </a:r>
            <a:endParaRPr kumimoji="1" lang="ja-JP" altLang="en-US" sz="7200" b="1" dirty="0">
              <a:solidFill>
                <a:schemeClr val="tx1">
                  <a:lumMod val="75000"/>
                  <a:lumOff val="25000"/>
                </a:schemeClr>
              </a:solidFill>
              <a:latin typeface="+mj-ea"/>
              <a:ea typeface="+mj-ea"/>
            </a:endParaRPr>
          </a:p>
        </p:txBody>
      </p:sp>
      <p:sp>
        <p:nvSpPr>
          <p:cNvPr id="3" name="コンテンツ プレースホルダー 2"/>
          <p:cNvSpPr>
            <a:spLocks noGrp="1"/>
          </p:cNvSpPr>
          <p:nvPr>
            <p:ph idx="1"/>
          </p:nvPr>
        </p:nvSpPr>
        <p:spPr>
          <a:xfrm>
            <a:off x="991899" y="1812755"/>
            <a:ext cx="7543801" cy="462578"/>
          </a:xfrm>
        </p:spPr>
        <p:txBody>
          <a:bodyPr/>
          <a:lstStyle/>
          <a:p>
            <a:pPr marL="285750" lvl="1" indent="-285750">
              <a:spcBef>
                <a:spcPts val="1200"/>
              </a:spcBef>
              <a:spcAft>
                <a:spcPts val="200"/>
              </a:spcAft>
              <a:buSzPct val="100000"/>
              <a:buFont typeface="Wingdings" panose="05000000000000000000" pitchFamily="2" charset="2"/>
              <a:buChar char="l"/>
            </a:pPr>
            <a:r>
              <a:rPr lang="ja-JP" altLang="en-US" sz="2000" dirty="0" smtClean="0"/>
              <a:t>使用</a:t>
            </a:r>
            <a:r>
              <a:rPr lang="ja-JP" altLang="en-US" sz="2000" dirty="0"/>
              <a:t>する</a:t>
            </a:r>
            <a:r>
              <a:rPr lang="ja-JP" altLang="en-US" sz="2000" dirty="0" smtClean="0"/>
              <a:t>音源と地域一覧</a:t>
            </a:r>
            <a:endParaRPr lang="en-US" altLang="ja-JP" sz="2000" dirty="0" smtClean="0"/>
          </a:p>
          <a:p>
            <a:pPr marL="468630" lvl="2" indent="-285750">
              <a:spcBef>
                <a:spcPts val="1200"/>
              </a:spcBef>
              <a:spcAft>
                <a:spcPts val="200"/>
              </a:spcAft>
              <a:buSzPct val="100000"/>
              <a:buFont typeface="Wingdings" panose="05000000000000000000" pitchFamily="2" charset="2"/>
              <a:buChar char="l"/>
            </a:pPr>
            <a:endParaRPr lang="en-US" altLang="ja-JP" sz="1600" dirty="0"/>
          </a:p>
          <a:p>
            <a:pPr marL="468630" lvl="2" indent="-285750">
              <a:spcBef>
                <a:spcPts val="1200"/>
              </a:spcBef>
              <a:spcAft>
                <a:spcPts val="200"/>
              </a:spcAft>
              <a:buSzPct val="100000"/>
              <a:buFont typeface="Wingdings" panose="05000000000000000000" pitchFamily="2" charset="2"/>
              <a:buChar char="l"/>
            </a:pPr>
            <a:endParaRPr lang="en-US" altLang="ja-JP" sz="1600" dirty="0" smtClean="0"/>
          </a:p>
          <a:p>
            <a:pPr marL="285750" lvl="1" indent="-285750">
              <a:spcBef>
                <a:spcPts val="1200"/>
              </a:spcBef>
              <a:spcAft>
                <a:spcPts val="200"/>
              </a:spcAft>
              <a:buSzPct val="100000"/>
              <a:buFont typeface="Wingdings" panose="05000000000000000000" pitchFamily="2" charset="2"/>
              <a:buChar char="l"/>
            </a:pPr>
            <a:endParaRPr lang="ja-JP"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55B463CC-3865-44EC-81A6-AD449AB82B89}" type="slidenum">
              <a:rPr lang="ja-JP" altLang="en-US" smtClean="0"/>
              <a:t>13</a:t>
            </a:fld>
            <a:endParaRPr lang="ja-JP" altLang="en-US" dirty="0"/>
          </a:p>
        </p:txBody>
      </p:sp>
      <p:sp>
        <p:nvSpPr>
          <p:cNvPr id="15" name="テキスト ボックス 14"/>
          <p:cNvSpPr txBox="1"/>
          <p:nvPr/>
        </p:nvSpPr>
        <p:spPr>
          <a:xfrm>
            <a:off x="3102614" y="2222695"/>
            <a:ext cx="4185138" cy="276999"/>
          </a:xfrm>
          <a:prstGeom prst="rect">
            <a:avLst/>
          </a:prstGeom>
          <a:noFill/>
        </p:spPr>
        <p:txBody>
          <a:bodyPr wrap="square" rtlCol="0">
            <a:spAutoFit/>
          </a:bodyPr>
          <a:lstStyle/>
          <a:p>
            <a:r>
              <a:rPr kumimoji="1" lang="ja-JP" altLang="en-US" sz="1200" dirty="0" smtClean="0"/>
              <a:t>表</a:t>
            </a:r>
            <a:r>
              <a:rPr lang="ja-JP" altLang="en-US" sz="1200" dirty="0"/>
              <a:t>１</a:t>
            </a:r>
            <a:r>
              <a:rPr lang="en-US" altLang="ja-JP" sz="1200" dirty="0" smtClean="0"/>
              <a:t> </a:t>
            </a:r>
            <a:r>
              <a:rPr lang="ja-JP" altLang="en-US" sz="1200" dirty="0" smtClean="0"/>
              <a:t>実験で用いる英文情報と</a:t>
            </a:r>
            <a:r>
              <a:rPr lang="ja-JP" altLang="en-US" sz="1200" dirty="0"/>
              <a:t>ソース</a:t>
            </a:r>
            <a:endParaRPr kumimoji="1" lang="ja-JP" altLang="en-US" sz="1200" dirty="0"/>
          </a:p>
        </p:txBody>
      </p:sp>
      <p:sp>
        <p:nvSpPr>
          <p:cNvPr id="16" name="テキスト ボックス 15"/>
          <p:cNvSpPr txBox="1"/>
          <p:nvPr/>
        </p:nvSpPr>
        <p:spPr>
          <a:xfrm>
            <a:off x="881080" y="4096015"/>
            <a:ext cx="2500031" cy="276999"/>
          </a:xfrm>
          <a:prstGeom prst="rect">
            <a:avLst/>
          </a:prstGeom>
          <a:noFill/>
        </p:spPr>
        <p:txBody>
          <a:bodyPr wrap="square" rtlCol="0">
            <a:spAutoFit/>
          </a:bodyPr>
          <a:lstStyle/>
          <a:p>
            <a:r>
              <a:rPr kumimoji="1" lang="ja-JP" altLang="en-US" sz="1200" dirty="0" smtClean="0"/>
              <a:t>表</a:t>
            </a:r>
            <a:r>
              <a:rPr kumimoji="1" lang="en-US" altLang="ja-JP" sz="1200" dirty="0" smtClean="0"/>
              <a:t>2</a:t>
            </a:r>
            <a:r>
              <a:rPr kumimoji="1" lang="ja-JP" altLang="en-US" sz="1200" dirty="0" smtClean="0"/>
              <a:t>　</a:t>
            </a:r>
            <a:r>
              <a:rPr kumimoji="1" lang="en-US" altLang="ja-JP" sz="1200" dirty="0" smtClean="0"/>
              <a:t>1</a:t>
            </a:r>
            <a:r>
              <a:rPr kumimoji="1" lang="ja-JP" altLang="en-US" sz="1200" dirty="0" smtClean="0"/>
              <a:t>英文ごとの音声数</a:t>
            </a:r>
            <a:endParaRPr kumimoji="1" lang="ja-JP" altLang="en-US" sz="1200" dirty="0"/>
          </a:p>
        </p:txBody>
      </p:sp>
      <p:sp>
        <p:nvSpPr>
          <p:cNvPr id="17" name="テキスト ボックス 16"/>
          <p:cNvSpPr txBox="1"/>
          <p:nvPr/>
        </p:nvSpPr>
        <p:spPr>
          <a:xfrm>
            <a:off x="4301330" y="4096014"/>
            <a:ext cx="1425585" cy="276999"/>
          </a:xfrm>
          <a:prstGeom prst="rect">
            <a:avLst/>
          </a:prstGeom>
          <a:noFill/>
        </p:spPr>
        <p:txBody>
          <a:bodyPr wrap="square" rtlCol="0">
            <a:spAutoFit/>
          </a:bodyPr>
          <a:lstStyle/>
          <a:p>
            <a:r>
              <a:rPr kumimoji="1" lang="ja-JP" altLang="en-US" sz="1200" dirty="0" smtClean="0"/>
              <a:t>表</a:t>
            </a:r>
            <a:r>
              <a:rPr kumimoji="1" lang="en-US" altLang="ja-JP" sz="1200" dirty="0" smtClean="0"/>
              <a:t>3</a:t>
            </a:r>
            <a:r>
              <a:rPr kumimoji="1" lang="ja-JP" altLang="en-US" sz="1200" dirty="0" smtClean="0"/>
              <a:t>　音声の総数</a:t>
            </a:r>
            <a:endParaRPr kumimoji="1" lang="ja-JP" altLang="en-US" sz="1200" dirty="0"/>
          </a:p>
        </p:txBody>
      </p:sp>
      <p:graphicFrame>
        <p:nvGraphicFramePr>
          <p:cNvPr id="6" name="表 5"/>
          <p:cNvGraphicFramePr>
            <a:graphicFrameLocks noGrp="1"/>
          </p:cNvGraphicFramePr>
          <p:nvPr>
            <p:extLst>
              <p:ext uri="{D42A27DB-BD31-4B8C-83A1-F6EECF244321}">
                <p14:modId xmlns:p14="http://schemas.microsoft.com/office/powerpoint/2010/main" val="4060823906"/>
              </p:ext>
            </p:extLst>
          </p:nvPr>
        </p:nvGraphicFramePr>
        <p:xfrm>
          <a:off x="1249688" y="2478565"/>
          <a:ext cx="6690343" cy="1405890"/>
        </p:xfrm>
        <a:graphic>
          <a:graphicData uri="http://schemas.openxmlformats.org/drawingml/2006/table">
            <a:tbl>
              <a:tblPr/>
              <a:tblGrid>
                <a:gridCol w="589355">
                  <a:extLst>
                    <a:ext uri="{9D8B030D-6E8A-4147-A177-3AD203B41FA5}">
                      <a16:colId xmlns:a16="http://schemas.microsoft.com/office/drawing/2014/main" val="3275847508"/>
                    </a:ext>
                  </a:extLst>
                </a:gridCol>
                <a:gridCol w="1995789">
                  <a:extLst>
                    <a:ext uri="{9D8B030D-6E8A-4147-A177-3AD203B41FA5}">
                      <a16:colId xmlns:a16="http://schemas.microsoft.com/office/drawing/2014/main" val="2479108267"/>
                    </a:ext>
                  </a:extLst>
                </a:gridCol>
                <a:gridCol w="2853330">
                  <a:extLst>
                    <a:ext uri="{9D8B030D-6E8A-4147-A177-3AD203B41FA5}">
                      <a16:colId xmlns:a16="http://schemas.microsoft.com/office/drawing/2014/main" val="2678347367"/>
                    </a:ext>
                  </a:extLst>
                </a:gridCol>
                <a:gridCol w="610206">
                  <a:extLst>
                    <a:ext uri="{9D8B030D-6E8A-4147-A177-3AD203B41FA5}">
                      <a16:colId xmlns:a16="http://schemas.microsoft.com/office/drawing/2014/main" val="3435300809"/>
                    </a:ext>
                  </a:extLst>
                </a:gridCol>
                <a:gridCol w="641663">
                  <a:extLst>
                    <a:ext uri="{9D8B030D-6E8A-4147-A177-3AD203B41FA5}">
                      <a16:colId xmlns:a16="http://schemas.microsoft.com/office/drawing/2014/main" val="3207508603"/>
                    </a:ext>
                  </a:extLst>
                </a:gridCol>
              </a:tblGrid>
              <a:tr h="234315">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291227"/>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香港少年</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，間もなく開園！</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394828"/>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「夏の野外フェスや！」</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887970"/>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「工場へようこそ！」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45</a:t>
                      </a:r>
                      <a:r>
                        <a:rPr lang="en-US" sz="1100" b="0" i="0" u="none" strike="noStrike">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785628"/>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「エアコンが壊れた！」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Part3&amp;5</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599294"/>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「ダータベイスバカップ」</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Part3&amp;6</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34</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172393"/>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499896194"/>
              </p:ext>
            </p:extLst>
          </p:nvPr>
        </p:nvGraphicFramePr>
        <p:xfrm>
          <a:off x="3919986" y="4342961"/>
          <a:ext cx="2163597" cy="1796676"/>
        </p:xfrm>
        <a:graphic>
          <a:graphicData uri="http://schemas.openxmlformats.org/drawingml/2006/table">
            <a:tbl>
              <a:tblPr/>
              <a:tblGrid>
                <a:gridCol w="698662">
                  <a:extLst>
                    <a:ext uri="{9D8B030D-6E8A-4147-A177-3AD203B41FA5}">
                      <a16:colId xmlns:a16="http://schemas.microsoft.com/office/drawing/2014/main" val="3872955819"/>
                    </a:ext>
                  </a:extLst>
                </a:gridCol>
                <a:gridCol w="441358">
                  <a:extLst>
                    <a:ext uri="{9D8B030D-6E8A-4147-A177-3AD203B41FA5}">
                      <a16:colId xmlns:a16="http://schemas.microsoft.com/office/drawing/2014/main" val="2964346120"/>
                    </a:ext>
                  </a:extLst>
                </a:gridCol>
                <a:gridCol w="563437">
                  <a:extLst>
                    <a:ext uri="{9D8B030D-6E8A-4147-A177-3AD203B41FA5}">
                      <a16:colId xmlns:a16="http://schemas.microsoft.com/office/drawing/2014/main" val="2665751638"/>
                    </a:ext>
                  </a:extLst>
                </a:gridCol>
                <a:gridCol w="460140">
                  <a:extLst>
                    <a:ext uri="{9D8B030D-6E8A-4147-A177-3AD203B41FA5}">
                      <a16:colId xmlns:a16="http://schemas.microsoft.com/office/drawing/2014/main" val="2524222981"/>
                    </a:ext>
                  </a:extLst>
                </a:gridCol>
              </a:tblGrid>
              <a:tr h="248182">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307584">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248182">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248182">
                <a:tc>
                  <a:txBody>
                    <a:bodyPr/>
                    <a:lstStyle/>
                    <a:p>
                      <a:pPr algn="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41622"/>
                  </a:ext>
                </a:extLst>
              </a:tr>
              <a:tr h="248182">
                <a:tc>
                  <a:txBody>
                    <a:bodyPr/>
                    <a:lstStyle/>
                    <a:p>
                      <a:pPr algn="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248182">
                <a:tc>
                  <a:txBody>
                    <a:bodyPr/>
                    <a:lstStyle/>
                    <a:p>
                      <a:pPr algn="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760390"/>
                  </a:ext>
                </a:extLst>
              </a:tr>
              <a:tr h="248182">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645619777"/>
              </p:ext>
            </p:extLst>
          </p:nvPr>
        </p:nvGraphicFramePr>
        <p:xfrm>
          <a:off x="6671929" y="4328835"/>
          <a:ext cx="2091112" cy="1824927"/>
        </p:xfrm>
        <a:graphic>
          <a:graphicData uri="http://schemas.openxmlformats.org/drawingml/2006/table">
            <a:tbl>
              <a:tblPr/>
              <a:tblGrid>
                <a:gridCol w="675551">
                  <a:extLst>
                    <a:ext uri="{9D8B030D-6E8A-4147-A177-3AD203B41FA5}">
                      <a16:colId xmlns:a16="http://schemas.microsoft.com/office/drawing/2014/main" val="1680024022"/>
                    </a:ext>
                  </a:extLst>
                </a:gridCol>
                <a:gridCol w="483576">
                  <a:extLst>
                    <a:ext uri="{9D8B030D-6E8A-4147-A177-3AD203B41FA5}">
                      <a16:colId xmlns:a16="http://schemas.microsoft.com/office/drawing/2014/main" val="1634183799"/>
                    </a:ext>
                  </a:extLst>
                </a:gridCol>
                <a:gridCol w="422031">
                  <a:extLst>
                    <a:ext uri="{9D8B030D-6E8A-4147-A177-3AD203B41FA5}">
                      <a16:colId xmlns:a16="http://schemas.microsoft.com/office/drawing/2014/main" val="1982402619"/>
                    </a:ext>
                  </a:extLst>
                </a:gridCol>
                <a:gridCol w="509954">
                  <a:extLst>
                    <a:ext uri="{9D8B030D-6E8A-4147-A177-3AD203B41FA5}">
                      <a16:colId xmlns:a16="http://schemas.microsoft.com/office/drawing/2014/main" val="325302221"/>
                    </a:ext>
                  </a:extLst>
                </a:gridCol>
              </a:tblGrid>
              <a:tr h="189389">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200" b="1" i="0" u="none" strike="noStrike" dirty="0" smtClean="0">
                          <a:solidFill>
                            <a:srgbClr val="000000"/>
                          </a:solidFill>
                          <a:effectLst/>
                          <a:latin typeface="游ゴシック" panose="020B0400000000000000" pitchFamily="50" charset="-128"/>
                          <a:ea typeface="游ゴシック" panose="020B0400000000000000" pitchFamily="50" charset="-128"/>
                        </a:rPr>
                        <a:t>合計</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84973"/>
                  </a:ext>
                </a:extLst>
              </a:tr>
              <a:tr h="264391">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rgbClr val="FF0000"/>
                          </a:solidFill>
                          <a:effectLst/>
                          <a:latin typeface="游ゴシック" panose="020B0400000000000000" pitchFamily="50" charset="-128"/>
                          <a:ea typeface="游ゴシック" panose="020B0400000000000000" pitchFamily="50" charset="-128"/>
                        </a:rPr>
                        <a:t>10</a:t>
                      </a:r>
                      <a:endPar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smtClean="0">
                          <a:solidFill>
                            <a:srgbClr val="FF0000"/>
                          </a:solidFill>
                          <a:effectLst/>
                          <a:latin typeface="游ゴシック" panose="020B0400000000000000" pitchFamily="50" charset="-128"/>
                          <a:ea typeface="游ゴシック" panose="020B0400000000000000" pitchFamily="50" charset="-128"/>
                        </a:rPr>
                        <a:t>11</a:t>
                      </a:r>
                      <a:endPar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2606"/>
                  </a:ext>
                </a:extLst>
              </a:tr>
              <a:tr h="224351">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18160"/>
                  </a:ext>
                </a:extLst>
              </a:tr>
              <a:tr h="222115">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531818"/>
                  </a:ext>
                </a:extLst>
              </a:tr>
              <a:tr h="351283">
                <a:tc>
                  <a:txBody>
                    <a:bodyPr/>
                    <a:lstStyle/>
                    <a:p>
                      <a:pPr algn="r" fontAlgn="ctr"/>
                      <a:r>
                        <a:rPr lang="ja-JP" altLang="en-US" sz="1200" b="0" i="0" u="none" strike="noStrike" dirty="0" smtClean="0">
                          <a:solidFill>
                            <a:srgbClr val="000000"/>
                          </a:solidFill>
                          <a:effectLst/>
                          <a:latin typeface="游ゴシック" panose="020B0400000000000000" pitchFamily="50" charset="-128"/>
                          <a:ea typeface="游ゴシック" panose="020B0400000000000000" pitchFamily="50" charset="-128"/>
                        </a:rPr>
                        <a:t>インドネ</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chemeClr val="tx1"/>
                          </a:solidFill>
                          <a:effectLst/>
                          <a:latin typeface="游ゴシック" panose="020B0400000000000000" pitchFamily="50" charset="-128"/>
                          <a:ea typeface="游ゴシック" panose="020B0400000000000000" pitchFamily="50" charset="-128"/>
                        </a:rPr>
                        <a:t>13</a:t>
                      </a:r>
                      <a:endPar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chemeClr val="tx1"/>
                          </a:solidFill>
                          <a:effectLst/>
                          <a:latin typeface="游ゴシック" panose="020B0400000000000000" pitchFamily="50" charset="-128"/>
                          <a:ea typeface="游ゴシック" panose="020B0400000000000000" pitchFamily="50" charset="-128"/>
                        </a:rPr>
                        <a:t>11</a:t>
                      </a:r>
                      <a:endPar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smtClean="0">
                          <a:solidFill>
                            <a:schemeClr val="tx1"/>
                          </a:solidFill>
                          <a:effectLst/>
                          <a:latin typeface="游ゴシック" panose="020B0400000000000000" pitchFamily="50" charset="-128"/>
                          <a:ea typeface="游ゴシック" panose="020B0400000000000000" pitchFamily="50" charset="-128"/>
                        </a:rPr>
                        <a:t>24</a:t>
                      </a:r>
                      <a:endParaRPr lang="en-US" altLang="ja-JP" sz="1200" b="1"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07392"/>
                  </a:ext>
                </a:extLst>
              </a:tr>
              <a:tr h="351283">
                <a:tc>
                  <a:txBody>
                    <a:bodyPr/>
                    <a:lstStyle/>
                    <a:p>
                      <a:pPr algn="r" fontAlgn="ctr"/>
                      <a:r>
                        <a:rPr lang="ja-JP" altLang="en-US" sz="1200" b="0" i="0" u="none" strike="noStrike" dirty="0" smtClean="0">
                          <a:solidFill>
                            <a:srgbClr val="000000"/>
                          </a:solidFill>
                          <a:effectLst/>
                          <a:latin typeface="游ゴシック" panose="020B0400000000000000" pitchFamily="50" charset="-128"/>
                          <a:ea typeface="游ゴシック" panose="020B0400000000000000" pitchFamily="50" charset="-128"/>
                        </a:rPr>
                        <a:t>シンガ</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16985"/>
                  </a:ext>
                </a:extLst>
              </a:tr>
              <a:tr h="222115">
                <a:tc>
                  <a:txBody>
                    <a:bodyPr/>
                    <a:lstStyle/>
                    <a:p>
                      <a:pPr algn="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游ゴシック" panose="020B0400000000000000" pitchFamily="50" charset="-128"/>
                          <a:ea typeface="游ゴシック" panose="020B0400000000000000" pitchFamily="50" charset="-128"/>
                        </a:rPr>
                        <a:t>25</a:t>
                      </a:r>
                      <a:endPar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rPr>
                        <a:t>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游ゴシック" panose="020B0400000000000000" pitchFamily="50" charset="-128"/>
                          <a:ea typeface="游ゴシック" panose="020B0400000000000000" pitchFamily="50" charset="-128"/>
                        </a:rPr>
                        <a:t>39</a:t>
                      </a:r>
                      <a:endPar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00760"/>
                  </a:ext>
                </a:extLst>
              </a:tr>
            </a:tbl>
          </a:graphicData>
        </a:graphic>
      </p:graphicFrame>
      <p:sp>
        <p:nvSpPr>
          <p:cNvPr id="12" name="テキスト ボックス 11"/>
          <p:cNvSpPr txBox="1"/>
          <p:nvPr/>
        </p:nvSpPr>
        <p:spPr>
          <a:xfrm>
            <a:off x="7141964" y="4096015"/>
            <a:ext cx="1550777" cy="276999"/>
          </a:xfrm>
          <a:prstGeom prst="rect">
            <a:avLst/>
          </a:prstGeom>
          <a:noFill/>
        </p:spPr>
        <p:txBody>
          <a:bodyPr wrap="square" rtlCol="0">
            <a:spAutoFit/>
          </a:bodyPr>
          <a:lstStyle/>
          <a:p>
            <a:r>
              <a:rPr kumimoji="1" lang="ja-JP" altLang="en-US" sz="1200" dirty="0" smtClean="0"/>
              <a:t>表</a:t>
            </a:r>
            <a:r>
              <a:rPr kumimoji="1" lang="en-US" altLang="ja-JP" sz="1200" dirty="0" smtClean="0"/>
              <a:t>4</a:t>
            </a:r>
            <a:r>
              <a:rPr kumimoji="1" lang="ja-JP" altLang="en-US" sz="1200" dirty="0" smtClean="0"/>
              <a:t>　</a:t>
            </a:r>
            <a:r>
              <a:rPr lang="ja-JP" altLang="en-US" sz="1200" dirty="0" smtClean="0"/>
              <a:t>現状の音源数</a:t>
            </a:r>
            <a:endParaRPr lang="en-US" altLang="ja-JP" sz="1200" dirty="0" smtClean="0"/>
          </a:p>
        </p:txBody>
      </p:sp>
      <p:graphicFrame>
        <p:nvGraphicFramePr>
          <p:cNvPr id="5" name="表 4"/>
          <p:cNvGraphicFramePr>
            <a:graphicFrameLocks noGrp="1"/>
          </p:cNvGraphicFramePr>
          <p:nvPr>
            <p:extLst>
              <p:ext uri="{D42A27DB-BD31-4B8C-83A1-F6EECF244321}">
                <p14:modId xmlns:p14="http://schemas.microsoft.com/office/powerpoint/2010/main" val="2558887683"/>
              </p:ext>
            </p:extLst>
          </p:nvPr>
        </p:nvGraphicFramePr>
        <p:xfrm>
          <a:off x="881081" y="4421940"/>
          <a:ext cx="2221533" cy="1731819"/>
        </p:xfrm>
        <a:graphic>
          <a:graphicData uri="http://schemas.openxmlformats.org/drawingml/2006/table">
            <a:tbl>
              <a:tblPr/>
              <a:tblGrid>
                <a:gridCol w="1085233">
                  <a:extLst>
                    <a:ext uri="{9D8B030D-6E8A-4147-A177-3AD203B41FA5}">
                      <a16:colId xmlns:a16="http://schemas.microsoft.com/office/drawing/2014/main" val="3909368016"/>
                    </a:ext>
                  </a:extLst>
                </a:gridCol>
                <a:gridCol w="654868">
                  <a:extLst>
                    <a:ext uri="{9D8B030D-6E8A-4147-A177-3AD203B41FA5}">
                      <a16:colId xmlns:a16="http://schemas.microsoft.com/office/drawing/2014/main" val="3076732229"/>
                    </a:ext>
                  </a:extLst>
                </a:gridCol>
                <a:gridCol w="481432">
                  <a:extLst>
                    <a:ext uri="{9D8B030D-6E8A-4147-A177-3AD203B41FA5}">
                      <a16:colId xmlns:a16="http://schemas.microsoft.com/office/drawing/2014/main" val="916901787"/>
                    </a:ext>
                  </a:extLst>
                </a:gridCol>
              </a:tblGrid>
              <a:tr h="246057">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797515"/>
                  </a:ext>
                </a:extLst>
              </a:tr>
              <a:tr h="247627">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8524935"/>
                  </a:ext>
                </a:extLst>
              </a:tr>
              <a:tr h="247627">
                <a:tc>
                  <a:txBody>
                    <a:bodyPr/>
                    <a:lstStyle/>
                    <a:p>
                      <a:pPr algn="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051840"/>
                  </a:ext>
                </a:extLst>
              </a:tr>
              <a:tr h="247627">
                <a:tc>
                  <a:txBody>
                    <a:bodyPr/>
                    <a:lstStyle/>
                    <a:p>
                      <a:pPr algn="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9833169"/>
                  </a:ext>
                </a:extLst>
              </a:tr>
              <a:tr h="247627">
                <a:tc>
                  <a:txBody>
                    <a:bodyPr/>
                    <a:lstStyle/>
                    <a:p>
                      <a:pPr algn="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2993169"/>
                  </a:ext>
                </a:extLst>
              </a:tr>
              <a:tr h="247627">
                <a:tc>
                  <a:txBody>
                    <a:bodyPr/>
                    <a:lstStyle/>
                    <a:p>
                      <a:pPr algn="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210109"/>
                  </a:ext>
                </a:extLst>
              </a:tr>
              <a:tr h="247627">
                <a:tc>
                  <a:txBody>
                    <a:bodyPr/>
                    <a:lstStyle/>
                    <a:p>
                      <a:pPr algn="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女性</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 </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男</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752596484"/>
                  </a:ext>
                </a:extLst>
              </a:tr>
            </a:tbl>
          </a:graphicData>
        </a:graphic>
      </p:graphicFrame>
    </p:spTree>
    <p:extLst>
      <p:ext uri="{BB962C8B-B14F-4D97-AF65-F5344CB8AC3E}">
        <p14:creationId xmlns:p14="http://schemas.microsoft.com/office/powerpoint/2010/main" val="1826922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2366" y="742239"/>
            <a:ext cx="8948928" cy="971532"/>
          </a:xfrm>
        </p:spPr>
        <p:txBody>
          <a:bodyPr>
            <a:noAutofit/>
          </a:bodyPr>
          <a:lstStyle/>
          <a:p>
            <a:r>
              <a:rPr kumimoji="1" lang="ja-JP" altLang="en-US" sz="4400" b="1" dirty="0" smtClean="0"/>
              <a:t>実験環境</a:t>
            </a:r>
            <a:r>
              <a:rPr lang="ja-JP" altLang="en-US" sz="4400" b="1" dirty="0" smtClean="0"/>
              <a:t>  </a:t>
            </a:r>
            <a:r>
              <a:rPr lang="en-US" altLang="ja-JP" sz="4400" b="1" dirty="0" smtClean="0"/>
              <a:t>-</a:t>
            </a:r>
            <a:r>
              <a:rPr lang="ja-JP" altLang="en-US" sz="4400" b="1" dirty="0" smtClean="0"/>
              <a:t>テスト問題と被験者</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62366" y="1889802"/>
            <a:ext cx="7543801" cy="4023360"/>
          </a:xfrm>
        </p:spPr>
        <p:txBody>
          <a:bodyPr/>
          <a:lstStyle/>
          <a:p>
            <a:pPr>
              <a:buFont typeface="Wingdings" panose="05000000000000000000" pitchFamily="2" charset="2"/>
              <a:buChar char="l"/>
            </a:pPr>
            <a:r>
              <a:rPr kumimoji="1" lang="ja-JP" altLang="en-US" sz="1800" dirty="0" smtClean="0"/>
              <a:t>テスト問題</a:t>
            </a:r>
            <a:endParaRPr kumimoji="1"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kumimoji="1" lang="en-US" altLang="ja-JP" sz="1800" dirty="0" smtClean="0"/>
          </a:p>
          <a:p>
            <a:pPr>
              <a:buFont typeface="Wingdings" panose="05000000000000000000" pitchFamily="2" charset="2"/>
              <a:buChar char="l"/>
            </a:pPr>
            <a:endParaRPr lang="en-US" altLang="ja-JP" sz="1800" dirty="0"/>
          </a:p>
          <a:p>
            <a:pPr marL="0" indent="0">
              <a:buNone/>
            </a:pPr>
            <a:endParaRPr lang="en-US" altLang="ja-JP" sz="1800" dirty="0"/>
          </a:p>
          <a:p>
            <a:pPr>
              <a:buFont typeface="Wingdings" panose="05000000000000000000" pitchFamily="2" charset="2"/>
              <a:buChar char="l"/>
            </a:pPr>
            <a:r>
              <a:rPr lang="ja-JP" altLang="en-US" sz="1800" dirty="0" smtClean="0"/>
              <a:t>被験者データ</a:t>
            </a:r>
            <a:endParaRPr kumimoji="1" lang="en-US" altLang="ja-JP" sz="1800" dirty="0" smtClean="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5C15CCA0-56E3-4517-ABAB-9CC28D343F14}" type="slidenum">
              <a:rPr lang="ja-JP" altLang="en-US" smtClean="0"/>
              <a:t>14</a:t>
            </a:fld>
            <a:endParaRPr lang="ja-JP" altLang="en-US" dirty="0"/>
          </a:p>
        </p:txBody>
      </p:sp>
      <p:sp>
        <p:nvSpPr>
          <p:cNvPr id="6" name="テキスト ボックス 5"/>
          <p:cNvSpPr txBox="1"/>
          <p:nvPr/>
        </p:nvSpPr>
        <p:spPr>
          <a:xfrm>
            <a:off x="2984481" y="2092158"/>
            <a:ext cx="3360820" cy="276999"/>
          </a:xfrm>
          <a:prstGeom prst="rect">
            <a:avLst/>
          </a:prstGeom>
          <a:noFill/>
        </p:spPr>
        <p:txBody>
          <a:bodyPr wrap="square" rtlCol="0">
            <a:spAutoFit/>
          </a:bodyPr>
          <a:lstStyle/>
          <a:p>
            <a:r>
              <a:rPr lang="ja-JP" altLang="en-US" sz="1200" dirty="0" smtClean="0"/>
              <a:t>表</a:t>
            </a:r>
            <a:r>
              <a:rPr lang="en-US" altLang="ja-JP" sz="1200" dirty="0"/>
              <a:t>5</a:t>
            </a:r>
            <a:r>
              <a:rPr lang="ja-JP" altLang="en-US" sz="1200" dirty="0" smtClean="0"/>
              <a:t>　テストに使用する問題一覧</a:t>
            </a:r>
            <a:r>
              <a:rPr kumimoji="1" lang="en-US" altLang="ja-JP" sz="1200" dirty="0" smtClean="0"/>
              <a:t> </a:t>
            </a:r>
            <a:endParaRPr kumimoji="1" lang="ja-JP" altLang="en-US" sz="1200" dirty="0"/>
          </a:p>
        </p:txBody>
      </p:sp>
      <p:graphicFrame>
        <p:nvGraphicFramePr>
          <p:cNvPr id="7" name="表 6"/>
          <p:cNvGraphicFramePr>
            <a:graphicFrameLocks noGrp="1"/>
          </p:cNvGraphicFramePr>
          <p:nvPr>
            <p:extLst>
              <p:ext uri="{D42A27DB-BD31-4B8C-83A1-F6EECF244321}">
                <p14:modId xmlns:p14="http://schemas.microsoft.com/office/powerpoint/2010/main" val="3166809231"/>
              </p:ext>
            </p:extLst>
          </p:nvPr>
        </p:nvGraphicFramePr>
        <p:xfrm>
          <a:off x="1022804" y="2414016"/>
          <a:ext cx="6789042" cy="1189616"/>
        </p:xfrm>
        <a:graphic>
          <a:graphicData uri="http://schemas.openxmlformats.org/drawingml/2006/table">
            <a:tbl>
              <a:tblPr/>
              <a:tblGrid>
                <a:gridCol w="584926">
                  <a:extLst>
                    <a:ext uri="{9D8B030D-6E8A-4147-A177-3AD203B41FA5}">
                      <a16:colId xmlns:a16="http://schemas.microsoft.com/office/drawing/2014/main" val="2141444247"/>
                    </a:ext>
                  </a:extLst>
                </a:gridCol>
                <a:gridCol w="2283777">
                  <a:extLst>
                    <a:ext uri="{9D8B030D-6E8A-4147-A177-3AD203B41FA5}">
                      <a16:colId xmlns:a16="http://schemas.microsoft.com/office/drawing/2014/main" val="3920496639"/>
                    </a:ext>
                  </a:extLst>
                </a:gridCol>
                <a:gridCol w="2755404">
                  <a:extLst>
                    <a:ext uri="{9D8B030D-6E8A-4147-A177-3AD203B41FA5}">
                      <a16:colId xmlns:a16="http://schemas.microsoft.com/office/drawing/2014/main" val="3742659679"/>
                    </a:ext>
                  </a:extLst>
                </a:gridCol>
                <a:gridCol w="532018">
                  <a:extLst>
                    <a:ext uri="{9D8B030D-6E8A-4147-A177-3AD203B41FA5}">
                      <a16:colId xmlns:a16="http://schemas.microsoft.com/office/drawing/2014/main" val="3750183992"/>
                    </a:ext>
                  </a:extLst>
                </a:gridCol>
                <a:gridCol w="632917">
                  <a:extLst>
                    <a:ext uri="{9D8B030D-6E8A-4147-A177-3AD203B41FA5}">
                      <a16:colId xmlns:a16="http://schemas.microsoft.com/office/drawing/2014/main" val="3728932681"/>
                    </a:ext>
                  </a:extLst>
                </a:gridCol>
              </a:tblGrid>
              <a:tr h="200843">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1720797"/>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イケてる管理職セミナー</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45</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6125176"/>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「ビーバーカーソーへようこそ」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02016"/>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「大家さん、ちょっと待って」</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37</a:t>
                      </a:r>
                      <a:r>
                        <a:rPr lang="en-US" sz="1100" b="0" i="0" u="none" strike="noStrike">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700198"/>
                  </a:ext>
                </a:extLst>
              </a:tr>
            </a:tbl>
          </a:graphicData>
        </a:graphic>
      </p:graphicFrame>
      <p:sp>
        <p:nvSpPr>
          <p:cNvPr id="8" name="テキスト ボックス 7"/>
          <p:cNvSpPr txBox="1"/>
          <p:nvPr/>
        </p:nvSpPr>
        <p:spPr>
          <a:xfrm>
            <a:off x="2837552" y="4160008"/>
            <a:ext cx="2021306" cy="307777"/>
          </a:xfrm>
          <a:prstGeom prst="rect">
            <a:avLst/>
          </a:prstGeom>
          <a:noFill/>
        </p:spPr>
        <p:txBody>
          <a:bodyPr wrap="square" rtlCol="0">
            <a:spAutoFit/>
          </a:bodyPr>
          <a:lstStyle/>
          <a:p>
            <a:pPr algn="ctr"/>
            <a:r>
              <a:rPr kumimoji="1" lang="ja-JP" altLang="en-US" sz="1400" dirty="0" smtClean="0"/>
              <a:t>表</a:t>
            </a:r>
            <a:r>
              <a:rPr lang="en-US" altLang="ja-JP" sz="1400" dirty="0"/>
              <a:t>6</a:t>
            </a:r>
            <a:r>
              <a:rPr kumimoji="1" lang="ja-JP" altLang="en-US" sz="1400" dirty="0" smtClean="0"/>
              <a:t>　被験者一覧</a:t>
            </a:r>
            <a:endParaRPr kumimoji="1" lang="ja-JP" altLang="en-US" sz="1400" dirty="0"/>
          </a:p>
        </p:txBody>
      </p:sp>
      <p:graphicFrame>
        <p:nvGraphicFramePr>
          <p:cNvPr id="9" name="表 8"/>
          <p:cNvGraphicFramePr>
            <a:graphicFrameLocks noGrp="1"/>
          </p:cNvGraphicFramePr>
          <p:nvPr>
            <p:extLst>
              <p:ext uri="{D42A27DB-BD31-4B8C-83A1-F6EECF244321}">
                <p14:modId xmlns:p14="http://schemas.microsoft.com/office/powerpoint/2010/main" val="1029541790"/>
              </p:ext>
            </p:extLst>
          </p:nvPr>
        </p:nvGraphicFramePr>
        <p:xfrm>
          <a:off x="1382408" y="4467785"/>
          <a:ext cx="5556737" cy="1718689"/>
        </p:xfrm>
        <a:graphic>
          <a:graphicData uri="http://schemas.openxmlformats.org/drawingml/2006/table">
            <a:tbl>
              <a:tblPr/>
              <a:tblGrid>
                <a:gridCol w="864907">
                  <a:extLst>
                    <a:ext uri="{9D8B030D-6E8A-4147-A177-3AD203B41FA5}">
                      <a16:colId xmlns:a16="http://schemas.microsoft.com/office/drawing/2014/main" val="208075517"/>
                    </a:ext>
                  </a:extLst>
                </a:gridCol>
                <a:gridCol w="1172958">
                  <a:extLst>
                    <a:ext uri="{9D8B030D-6E8A-4147-A177-3AD203B41FA5}">
                      <a16:colId xmlns:a16="http://schemas.microsoft.com/office/drawing/2014/main" val="3673593338"/>
                    </a:ext>
                  </a:extLst>
                </a:gridCol>
                <a:gridCol w="983388">
                  <a:extLst>
                    <a:ext uri="{9D8B030D-6E8A-4147-A177-3AD203B41FA5}">
                      <a16:colId xmlns:a16="http://schemas.microsoft.com/office/drawing/2014/main" val="4187080414"/>
                    </a:ext>
                  </a:extLst>
                </a:gridCol>
                <a:gridCol w="1362526">
                  <a:extLst>
                    <a:ext uri="{9D8B030D-6E8A-4147-A177-3AD203B41FA5}">
                      <a16:colId xmlns:a16="http://schemas.microsoft.com/office/drawing/2014/main" val="2439768430"/>
                    </a:ext>
                  </a:extLst>
                </a:gridCol>
                <a:gridCol w="1172958">
                  <a:extLst>
                    <a:ext uri="{9D8B030D-6E8A-4147-A177-3AD203B41FA5}">
                      <a16:colId xmlns:a16="http://schemas.microsoft.com/office/drawing/2014/main" val="3863953652"/>
                    </a:ext>
                  </a:extLst>
                </a:gridCol>
              </a:tblGrid>
              <a:tr h="245527">
                <a:tc gridSpan="5">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被験者</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741588046"/>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職種</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出身国</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人数</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留学経験あり</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留学経験なし</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1362695"/>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172255"/>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25673"/>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1911416"/>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7025262"/>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9439204"/>
                  </a:ext>
                </a:extLst>
              </a:tr>
            </a:tbl>
          </a:graphicData>
        </a:graphic>
      </p:graphicFrame>
    </p:spTree>
    <p:extLst>
      <p:ext uri="{BB962C8B-B14F-4D97-AF65-F5344CB8AC3E}">
        <p14:creationId xmlns:p14="http://schemas.microsoft.com/office/powerpoint/2010/main" val="3517685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938686"/>
            <a:ext cx="7543800" cy="869853"/>
          </a:xfrm>
        </p:spPr>
        <p:txBody>
          <a:bodyPr>
            <a:normAutofit/>
          </a:bodyPr>
          <a:lstStyle/>
          <a:p>
            <a:r>
              <a:rPr kumimoji="1" lang="ja-JP" altLang="en-US" sz="4400" b="1" dirty="0" smtClean="0"/>
              <a:t>実験環境</a:t>
            </a:r>
            <a:r>
              <a:rPr lang="ja-JP" altLang="en-US" sz="4400" b="1" dirty="0"/>
              <a:t>　</a:t>
            </a:r>
            <a:r>
              <a:rPr lang="en-US" altLang="ja-JP" sz="4400" b="1" dirty="0" smtClean="0"/>
              <a:t>-</a:t>
            </a:r>
            <a:r>
              <a:rPr lang="ja-JP" altLang="en-US" sz="4400" b="1" dirty="0" smtClean="0"/>
              <a:t>アンケート</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22959" y="1808539"/>
            <a:ext cx="7857745" cy="4651247"/>
          </a:xfrm>
        </p:spPr>
        <p:txBody>
          <a:bodyPr>
            <a:normAutofit/>
          </a:bodyPr>
          <a:lstStyle/>
          <a:p>
            <a:pPr>
              <a:buFont typeface="Wingdings" panose="05000000000000000000" pitchFamily="2" charset="2"/>
              <a:buChar char="l"/>
            </a:pPr>
            <a:r>
              <a:rPr lang="ja-JP" altLang="en-US" dirty="0" smtClean="0"/>
              <a:t>アンケート内容</a:t>
            </a:r>
            <a:endParaRPr lang="en-US" altLang="ja-JP" dirty="0"/>
          </a:p>
          <a:p>
            <a:pPr lvl="1">
              <a:buFont typeface="Wingdings" panose="05000000000000000000" pitchFamily="2" charset="2"/>
              <a:buChar char="l"/>
            </a:pPr>
            <a:r>
              <a:rPr lang="ja-JP" altLang="en-US" dirty="0" smtClean="0"/>
              <a:t>学習前</a:t>
            </a:r>
            <a:endParaRPr lang="en-US" altLang="ja-JP" dirty="0"/>
          </a:p>
          <a:p>
            <a:pPr marL="544068" lvl="1" indent="-342900">
              <a:buFont typeface="+mj-ea"/>
              <a:buAutoNum type="circleNumDbPlain"/>
            </a:pPr>
            <a:r>
              <a:rPr kumimoji="1" lang="ja-JP" altLang="en-US" dirty="0" smtClean="0"/>
              <a:t>英語リスニング学習したことがあるか？</a:t>
            </a:r>
            <a:endParaRPr kumimoji="1" lang="en-US" altLang="ja-JP" dirty="0" smtClean="0"/>
          </a:p>
          <a:p>
            <a:pPr marL="544068" lvl="1" indent="-342900">
              <a:buFont typeface="+mj-ea"/>
              <a:buAutoNum type="circleNumDbPlain"/>
            </a:pPr>
            <a:r>
              <a:rPr lang="ja-JP" altLang="en-US" dirty="0" smtClean="0"/>
              <a:t>英語リスニングは好きか？</a:t>
            </a:r>
            <a:endParaRPr kumimoji="1" lang="en-US" altLang="ja-JP" dirty="0" smtClean="0"/>
          </a:p>
          <a:p>
            <a:pPr marL="544068" lvl="1" indent="-342900">
              <a:buFont typeface="+mj-ea"/>
              <a:buAutoNum type="circleNumDbPlain"/>
            </a:pPr>
            <a:r>
              <a:rPr kumimoji="1" lang="ja-JP" altLang="en-US" dirty="0" smtClean="0"/>
              <a:t>英語リスニングに対して苦手意識があ</a:t>
            </a:r>
            <a:r>
              <a:rPr lang="ja-JP" altLang="en-US" dirty="0" smtClean="0"/>
              <a:t>る</a:t>
            </a:r>
            <a:r>
              <a:rPr lang="ja-JP" altLang="en-US" dirty="0"/>
              <a:t>か</a:t>
            </a:r>
            <a:r>
              <a:rPr kumimoji="1" lang="ja-JP" altLang="en-US" dirty="0" smtClean="0"/>
              <a:t>？</a:t>
            </a:r>
            <a:endParaRPr kumimoji="1" lang="en-US" altLang="ja-JP" dirty="0" smtClean="0"/>
          </a:p>
          <a:p>
            <a:pPr marL="544068" lvl="1" indent="-342900">
              <a:buFont typeface="+mj-ea"/>
              <a:buAutoNum type="circleNumDbPlain"/>
            </a:pPr>
            <a:r>
              <a:rPr lang="ja-JP" altLang="en-US" dirty="0" smtClean="0"/>
              <a:t>英語リスニングに対して興味があるか</a:t>
            </a:r>
            <a:r>
              <a:rPr lang="en-US" altLang="ja-JP" dirty="0" smtClean="0"/>
              <a:t>/</a:t>
            </a:r>
            <a:r>
              <a:rPr lang="ja-JP" altLang="en-US" dirty="0" smtClean="0"/>
              <a:t>楽しいか？</a:t>
            </a:r>
            <a:endParaRPr lang="en-US" altLang="ja-JP" dirty="0" smtClean="0"/>
          </a:p>
          <a:p>
            <a:pPr lvl="1">
              <a:buFont typeface="Wingdings" panose="05000000000000000000" pitchFamily="2" charset="2"/>
              <a:buChar char="l"/>
            </a:pPr>
            <a:r>
              <a:rPr lang="ja-JP" altLang="en-US" dirty="0" smtClean="0"/>
              <a:t>学習後</a:t>
            </a:r>
            <a:endParaRPr lang="en-US" altLang="ja-JP" dirty="0" smtClean="0"/>
          </a:p>
          <a:p>
            <a:pPr marL="544068" lvl="1" indent="-342900">
              <a:buFont typeface="+mj-ea"/>
              <a:buAutoNum type="circleNumDbPlain"/>
            </a:pPr>
            <a:r>
              <a:rPr kumimoji="1" lang="ja-JP" altLang="en-US" dirty="0" smtClean="0"/>
              <a:t>①で苦手意識があったと答えた人→</a:t>
            </a:r>
            <a:r>
              <a:rPr lang="ja-JP" altLang="en-US" dirty="0" smtClean="0"/>
              <a:t>こ</a:t>
            </a:r>
            <a:r>
              <a:rPr lang="ja-JP" altLang="en-US" dirty="0"/>
              <a:t>の</a:t>
            </a:r>
            <a:r>
              <a:rPr kumimoji="1" lang="ja-JP" altLang="en-US" dirty="0" smtClean="0"/>
              <a:t>システムによる学習</a:t>
            </a:r>
            <a:r>
              <a:rPr lang="ja-JP" altLang="en-US" dirty="0" smtClean="0"/>
              <a:t>で</a:t>
            </a:r>
            <a:r>
              <a:rPr lang="ja-JP" altLang="en-US" dirty="0"/>
              <a:t>は</a:t>
            </a:r>
            <a:r>
              <a:rPr lang="ja-JP" altLang="en-US" dirty="0" smtClean="0"/>
              <a:t>，　　　苦手意識は改善したか？</a:t>
            </a:r>
            <a:endParaRPr kumimoji="1" lang="en-US" altLang="ja-JP" dirty="0" smtClean="0"/>
          </a:p>
          <a:p>
            <a:pPr marL="544068" lvl="1" indent="-342900">
              <a:buFont typeface="+mj-ea"/>
              <a:buAutoNum type="circleNumDbPlain"/>
            </a:pPr>
            <a:r>
              <a:rPr lang="ja-JP" altLang="en-US" dirty="0" smtClean="0"/>
              <a:t>②で英語学習に興味がないと答えた人→このステムによる学習では，　英語リスニングに興味が湧く</a:t>
            </a:r>
            <a:r>
              <a:rPr lang="en-US" altLang="ja-JP" dirty="0" smtClean="0"/>
              <a:t>/</a:t>
            </a:r>
            <a:r>
              <a:rPr lang="ja-JP" altLang="en-US" dirty="0" smtClean="0"/>
              <a:t>英語リスニングが楽しいと思えたか？</a:t>
            </a:r>
            <a:endParaRPr lang="en-US" altLang="ja-JP" dirty="0" smtClean="0"/>
          </a:p>
          <a:p>
            <a:pPr marL="544068" lvl="1" indent="-342900">
              <a:buFont typeface="+mj-ea"/>
              <a:buAutoNum type="circleNumDbPlain"/>
            </a:pPr>
            <a:r>
              <a:rPr lang="ja-JP" altLang="en-US" dirty="0"/>
              <a:t>このシステムを用いて，継続して学習したいと思うか？</a:t>
            </a:r>
            <a:endParaRPr lang="en-US" altLang="ja-JP" dirty="0"/>
          </a:p>
          <a:p>
            <a:pPr marL="544068" lvl="1" indent="-342900">
              <a:buFont typeface="+mj-ea"/>
              <a:buAutoNum type="circleNumDbPlain"/>
            </a:pPr>
            <a:r>
              <a:rPr lang="ja-JP" altLang="en-US" dirty="0" smtClean="0"/>
              <a:t>音源によって聞き取りやすさに差</a:t>
            </a:r>
            <a:r>
              <a:rPr lang="ja-JP" altLang="en-US" dirty="0"/>
              <a:t>を感じたか</a:t>
            </a:r>
            <a:r>
              <a:rPr lang="ja-JP" altLang="en-US" dirty="0" smtClean="0"/>
              <a:t>？</a:t>
            </a:r>
            <a:endParaRPr lang="en-US" altLang="ja-JP" dirty="0"/>
          </a:p>
          <a:p>
            <a:pPr marL="544068" lvl="1" indent="-342900">
              <a:buFont typeface="+mj-ea"/>
              <a:buAutoNum type="circleNumDbPlain"/>
            </a:pPr>
            <a:endParaRPr lang="en-US" altLang="ja-JP" dirty="0" smtClean="0"/>
          </a:p>
        </p:txBody>
      </p:sp>
      <p:sp>
        <p:nvSpPr>
          <p:cNvPr id="4" name="スライド番号プレースホルダー 3"/>
          <p:cNvSpPr>
            <a:spLocks noGrp="1"/>
          </p:cNvSpPr>
          <p:nvPr>
            <p:ph type="sldNum" sz="quarter" idx="12"/>
          </p:nvPr>
        </p:nvSpPr>
        <p:spPr/>
        <p:txBody>
          <a:bodyPr/>
          <a:lstStyle/>
          <a:p>
            <a:fld id="{31BED850-402F-4245-B76D-1FF1564A1BFC}" type="slidenum">
              <a:rPr lang="ja-JP" altLang="en-US" smtClean="0"/>
              <a:t>15</a:t>
            </a:fld>
            <a:endParaRPr lang="ja-JP" altLang="en-US" dirty="0"/>
          </a:p>
        </p:txBody>
      </p:sp>
    </p:spTree>
    <p:extLst>
      <p:ext uri="{BB962C8B-B14F-4D97-AF65-F5344CB8AC3E}">
        <p14:creationId xmlns:p14="http://schemas.microsoft.com/office/powerpoint/2010/main" val="428996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4226" y="885566"/>
            <a:ext cx="8127166" cy="873813"/>
          </a:xfrm>
        </p:spPr>
        <p:txBody>
          <a:bodyPr>
            <a:normAutofit/>
          </a:bodyPr>
          <a:lstStyle/>
          <a:p>
            <a:r>
              <a:rPr lang="ja-JP" altLang="en-US" sz="4400" b="1" dirty="0" smtClean="0">
                <a:latin typeface="+mj-ea"/>
              </a:rPr>
              <a:t>実験システム  </a:t>
            </a:r>
            <a:r>
              <a:rPr lang="en-US" altLang="ja-JP" sz="4400" b="1" dirty="0" smtClean="0">
                <a:latin typeface="+mj-ea"/>
              </a:rPr>
              <a:t>-</a:t>
            </a:r>
            <a:r>
              <a:rPr lang="ja-JP" altLang="en-US" sz="4400" b="1" dirty="0" smtClean="0">
                <a:latin typeface="+mj-ea"/>
              </a:rPr>
              <a:t>ベースライン</a:t>
            </a:r>
            <a:r>
              <a:rPr lang="en-US" altLang="ja-JP" sz="4400" b="1" dirty="0" smtClean="0">
                <a:latin typeface="+mj-ea"/>
              </a:rPr>
              <a:t>-</a:t>
            </a:r>
            <a:endParaRPr kumimoji="1" lang="ja-JP" altLang="en-US" sz="4400" b="1" dirty="0">
              <a:latin typeface="+mj-ea"/>
            </a:endParaRPr>
          </a:p>
        </p:txBody>
      </p:sp>
      <p:sp>
        <p:nvSpPr>
          <p:cNvPr id="4" name="スライド番号プレースホルダー 3"/>
          <p:cNvSpPr>
            <a:spLocks noGrp="1"/>
          </p:cNvSpPr>
          <p:nvPr>
            <p:ph type="sldNum" sz="quarter" idx="12"/>
          </p:nvPr>
        </p:nvSpPr>
        <p:spPr/>
        <p:txBody>
          <a:bodyPr/>
          <a:lstStyle/>
          <a:p>
            <a:fld id="{CE6ABED4-9E9B-49E6-8436-4D94B9F47195}" type="slidenum">
              <a:rPr lang="ja-JP" altLang="en-US" smtClean="0"/>
              <a:t>16</a:t>
            </a:fld>
            <a:endParaRPr lang="ja-JP" altLang="en-US" dirty="0"/>
          </a:p>
        </p:txBody>
      </p:sp>
      <p:sp>
        <p:nvSpPr>
          <p:cNvPr id="6" name="コンテンツ プレースホルダー 5"/>
          <p:cNvSpPr>
            <a:spLocks noGrp="1"/>
          </p:cNvSpPr>
          <p:nvPr>
            <p:ph idx="1"/>
          </p:nvPr>
        </p:nvSpPr>
        <p:spPr>
          <a:xfrm>
            <a:off x="865563" y="1825001"/>
            <a:ext cx="7985829" cy="4452671"/>
          </a:xfrm>
        </p:spPr>
        <p:txBody>
          <a:bodyPr>
            <a:normAutofit/>
          </a:bodyPr>
          <a:lstStyle/>
          <a:p>
            <a:pPr>
              <a:buFont typeface="Wingdings" panose="05000000000000000000" pitchFamily="2" charset="2"/>
              <a:buChar char="l"/>
            </a:pPr>
            <a:r>
              <a:rPr kumimoji="1" lang="ja-JP" altLang="en-US" dirty="0" smtClean="0"/>
              <a:t>ランダムな（学習者の聞き取りやすさを考慮しない）順番で学習</a:t>
            </a: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smtClean="0"/>
          </a:p>
          <a:p>
            <a:pPr lvl="1">
              <a:buFont typeface="Wingdings" panose="05000000000000000000" pitchFamily="2" charset="2"/>
              <a:buChar char="l"/>
            </a:pPr>
            <a:endParaRPr kumimoji="1" lang="en-US" altLang="ja-JP" dirty="0" smtClean="0"/>
          </a:p>
          <a:p>
            <a:pPr>
              <a:buFont typeface="Wingdings" panose="05000000000000000000" pitchFamily="2" charset="2"/>
              <a:buChar char="l"/>
            </a:pPr>
            <a:r>
              <a:rPr lang="ja-JP" altLang="en-US" sz="2200" dirty="0" smtClean="0"/>
              <a:t>音源</a:t>
            </a:r>
            <a:endParaRPr lang="en-US" altLang="ja-JP" sz="2200" dirty="0" smtClean="0"/>
          </a:p>
          <a:p>
            <a:pPr marL="201168" lvl="1" indent="0">
              <a:buNone/>
            </a:pPr>
            <a:r>
              <a:rPr lang="ja-JP" altLang="en-US" sz="1900" dirty="0" smtClean="0"/>
              <a:t>→集めた</a:t>
            </a:r>
            <a:r>
              <a:rPr lang="en-US" altLang="ja-JP" sz="1900" dirty="0" smtClean="0"/>
              <a:t>5</a:t>
            </a:r>
            <a:r>
              <a:rPr lang="ja-JP" altLang="en-US" sz="1900" dirty="0" smtClean="0"/>
              <a:t>か国分音声＋音声ソースの音源からランダム</a:t>
            </a:r>
            <a:endParaRPr lang="en-US" altLang="ja-JP" sz="1900" dirty="0" smtClean="0"/>
          </a:p>
          <a:p>
            <a:pPr marL="0" indent="0">
              <a:buNone/>
            </a:pPr>
            <a:endParaRPr lang="ja-JP" altLang="en-US" sz="1900" dirty="0"/>
          </a:p>
          <a:p>
            <a:pPr lvl="1">
              <a:buFont typeface="Wingdings" panose="05000000000000000000" pitchFamily="2" charset="2"/>
              <a:buChar char="l"/>
            </a:pPr>
            <a:endParaRPr kumimoji="1" lang="ja-JP" altLang="en-US" dirty="0"/>
          </a:p>
        </p:txBody>
      </p:sp>
      <p:pic>
        <p:nvPicPr>
          <p:cNvPr id="25" name="図 24"/>
          <p:cNvPicPr>
            <a:picLocks noChangeAspect="1"/>
          </p:cNvPicPr>
          <p:nvPr/>
        </p:nvPicPr>
        <p:blipFill rotWithShape="1">
          <a:blip r:embed="rId2" cstate="print">
            <a:extLst>
              <a:ext uri="{28A0092B-C50C-407E-A947-70E740481C1C}">
                <a14:useLocalDpi xmlns:a14="http://schemas.microsoft.com/office/drawing/2010/main" val="0"/>
              </a:ext>
            </a:extLst>
          </a:blip>
          <a:srcRect l="1645" r="1317"/>
          <a:stretch/>
        </p:blipFill>
        <p:spPr>
          <a:xfrm>
            <a:off x="2070867" y="3081916"/>
            <a:ext cx="852045" cy="878041"/>
          </a:xfrm>
          <a:prstGeom prst="rect">
            <a:avLst/>
          </a:prstGeom>
        </p:spPr>
      </p:pic>
      <p:sp>
        <p:nvSpPr>
          <p:cNvPr id="28" name="直方体 27"/>
          <p:cNvSpPr/>
          <p:nvPr/>
        </p:nvSpPr>
        <p:spPr>
          <a:xfrm>
            <a:off x="5014573" y="3110010"/>
            <a:ext cx="1461094" cy="859267"/>
          </a:xfrm>
          <a:prstGeom prst="cube">
            <a:avLst>
              <a:gd name="adj" fmla="val 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a:t>
            </a:r>
            <a:r>
              <a:rPr lang="ja-JP" altLang="en-US" sz="1400" dirty="0">
                <a:solidFill>
                  <a:schemeClr val="tx1"/>
                </a:solidFill>
              </a:rPr>
              <a:t>方式</a:t>
            </a:r>
            <a:endParaRPr kumimoji="1" lang="ja-JP" altLang="en-US" sz="1400" dirty="0">
              <a:solidFill>
                <a:schemeClr val="tx1"/>
              </a:solidFill>
            </a:endParaRPr>
          </a:p>
        </p:txBody>
      </p:sp>
      <p:sp>
        <p:nvSpPr>
          <p:cNvPr id="29" name="左矢印 28"/>
          <p:cNvSpPr/>
          <p:nvPr/>
        </p:nvSpPr>
        <p:spPr>
          <a:xfrm>
            <a:off x="3326202" y="3145496"/>
            <a:ext cx="971289" cy="257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2894716" y="2823691"/>
            <a:ext cx="3383382" cy="307777"/>
          </a:xfrm>
          <a:prstGeom prst="rect">
            <a:avLst/>
          </a:prstGeom>
          <a:noFill/>
        </p:spPr>
        <p:txBody>
          <a:bodyPr wrap="square" rtlCol="0">
            <a:spAutoFit/>
          </a:bodyPr>
          <a:lstStyle/>
          <a:p>
            <a:r>
              <a:rPr kumimoji="1" lang="ja-JP" altLang="en-US" sz="1400" dirty="0" smtClean="0"/>
              <a:t>音声をランダムに問題提供</a:t>
            </a:r>
            <a:endParaRPr kumimoji="1" lang="ja-JP" altLang="en-US" sz="1400" dirty="0"/>
          </a:p>
        </p:txBody>
      </p:sp>
      <p:sp>
        <p:nvSpPr>
          <p:cNvPr id="31" name="左矢印 30"/>
          <p:cNvSpPr/>
          <p:nvPr/>
        </p:nvSpPr>
        <p:spPr>
          <a:xfrm rot="10800000">
            <a:off x="3322144" y="3668387"/>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3584131" y="3897449"/>
            <a:ext cx="556030" cy="307777"/>
          </a:xfrm>
          <a:prstGeom prst="rect">
            <a:avLst/>
          </a:prstGeom>
          <a:noFill/>
        </p:spPr>
        <p:txBody>
          <a:bodyPr wrap="square" rtlCol="0">
            <a:spAutoFit/>
          </a:bodyPr>
          <a:lstStyle/>
          <a:p>
            <a:r>
              <a:rPr lang="ja-JP" altLang="en-US" sz="1400" dirty="0"/>
              <a:t>解答</a:t>
            </a:r>
            <a:endParaRPr kumimoji="1" lang="ja-JP" altLang="en-US" sz="1400" dirty="0"/>
          </a:p>
        </p:txBody>
      </p:sp>
      <p:sp>
        <p:nvSpPr>
          <p:cNvPr id="40" name="テキスト ボックス 39"/>
          <p:cNvSpPr txBox="1"/>
          <p:nvPr/>
        </p:nvSpPr>
        <p:spPr>
          <a:xfrm>
            <a:off x="2163011" y="4035159"/>
            <a:ext cx="704038" cy="276999"/>
          </a:xfrm>
          <a:prstGeom prst="rect">
            <a:avLst/>
          </a:prstGeom>
          <a:noFill/>
        </p:spPr>
        <p:txBody>
          <a:bodyPr wrap="square" rtlCol="0">
            <a:spAutoFit/>
          </a:bodyPr>
          <a:lstStyle/>
          <a:p>
            <a:r>
              <a:rPr lang="ja-JP" altLang="en-US" sz="1200" dirty="0"/>
              <a:t>被験者</a:t>
            </a:r>
            <a:endParaRPr kumimoji="1" lang="ja-JP" altLang="en-US" sz="1200" dirty="0"/>
          </a:p>
        </p:txBody>
      </p:sp>
      <p:sp>
        <p:nvSpPr>
          <p:cNvPr id="41" name="テキスト ボックス 40"/>
          <p:cNvSpPr txBox="1"/>
          <p:nvPr/>
        </p:nvSpPr>
        <p:spPr>
          <a:xfrm>
            <a:off x="3067590" y="4325909"/>
            <a:ext cx="2959768" cy="307777"/>
          </a:xfrm>
          <a:prstGeom prst="rect">
            <a:avLst/>
          </a:prstGeom>
          <a:noFill/>
        </p:spPr>
        <p:txBody>
          <a:bodyPr wrap="square" rtlCol="0">
            <a:spAutoFit/>
          </a:bodyPr>
          <a:lstStyle/>
          <a:p>
            <a:r>
              <a:rPr lang="en-US" altLang="ja-JP" sz="1400" dirty="0" smtClean="0"/>
              <a:t>Figre7 </a:t>
            </a:r>
            <a:r>
              <a:rPr lang="ja-JP" altLang="en-US" sz="1400" dirty="0" smtClean="0"/>
              <a:t>　従来方式の概要図</a:t>
            </a:r>
            <a:endParaRPr kumimoji="1" lang="ja-JP" altLang="en-US" sz="1400" dirty="0"/>
          </a:p>
        </p:txBody>
      </p:sp>
      <p:sp>
        <p:nvSpPr>
          <p:cNvPr id="42" name="左矢印 41"/>
          <p:cNvSpPr/>
          <p:nvPr/>
        </p:nvSpPr>
        <p:spPr>
          <a:xfrm rot="10800000">
            <a:off x="6718927" y="3402822"/>
            <a:ext cx="472154" cy="2550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343919" y="3366766"/>
            <a:ext cx="1800081" cy="338554"/>
          </a:xfrm>
          <a:prstGeom prst="rect">
            <a:avLst/>
          </a:prstGeom>
          <a:noFill/>
        </p:spPr>
        <p:txBody>
          <a:bodyPr wrap="square" rtlCol="0">
            <a:spAutoFit/>
          </a:bodyPr>
          <a:lstStyle/>
          <a:p>
            <a:r>
              <a:rPr lang="ja-JP" altLang="en-US" sz="1600" dirty="0" smtClean="0">
                <a:solidFill>
                  <a:srgbClr val="FF0000"/>
                </a:solidFill>
              </a:rPr>
              <a:t>正答率を算出</a:t>
            </a:r>
            <a:endParaRPr kumimoji="1" lang="ja-JP" altLang="en-US" sz="1600" dirty="0">
              <a:solidFill>
                <a:srgbClr val="FF0000"/>
              </a:solidFill>
            </a:endParaRPr>
          </a:p>
        </p:txBody>
      </p:sp>
      <p:sp>
        <p:nvSpPr>
          <p:cNvPr id="44" name="テキスト ボックス 43"/>
          <p:cNvSpPr txBox="1"/>
          <p:nvPr/>
        </p:nvSpPr>
        <p:spPr>
          <a:xfrm>
            <a:off x="435750" y="3406777"/>
            <a:ext cx="1635117" cy="523220"/>
          </a:xfrm>
          <a:prstGeom prst="rect">
            <a:avLst/>
          </a:prstGeom>
          <a:noFill/>
        </p:spPr>
        <p:txBody>
          <a:bodyPr wrap="square" rtlCol="0">
            <a:spAutoFit/>
          </a:bodyPr>
          <a:lstStyle/>
          <a:p>
            <a:r>
              <a:rPr lang="ja-JP" altLang="en-US" sz="1400" dirty="0"/>
              <a:t>ランダム</a:t>
            </a:r>
            <a:r>
              <a:rPr lang="ja-JP" altLang="en-US" sz="1400" dirty="0" smtClean="0"/>
              <a:t>な音声の順番</a:t>
            </a:r>
            <a:r>
              <a:rPr lang="ja-JP" altLang="en-US" sz="1400" dirty="0"/>
              <a:t>で</a:t>
            </a:r>
            <a:r>
              <a:rPr kumimoji="1" lang="ja-JP" altLang="en-US" sz="1400" dirty="0" smtClean="0"/>
              <a:t>学習</a:t>
            </a:r>
            <a:endParaRPr kumimoji="1" lang="ja-JP" altLang="en-US" sz="1400" dirty="0"/>
          </a:p>
        </p:txBody>
      </p:sp>
    </p:spTree>
    <p:extLst>
      <p:ext uri="{BB962C8B-B14F-4D97-AF65-F5344CB8AC3E}">
        <p14:creationId xmlns:p14="http://schemas.microsoft.com/office/powerpoint/2010/main" val="1283138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10137"/>
            <a:ext cx="8321040" cy="927225"/>
          </a:xfrm>
        </p:spPr>
        <p:txBody>
          <a:bodyPr>
            <a:normAutofit/>
          </a:bodyPr>
          <a:lstStyle/>
          <a:p>
            <a:r>
              <a:rPr lang="ja-JP" altLang="en-US" sz="4400" b="1" dirty="0" smtClean="0"/>
              <a:t>実験システム</a:t>
            </a:r>
            <a:r>
              <a:rPr lang="en-US" altLang="ja-JP" sz="4400" b="1" dirty="0"/>
              <a:t> </a:t>
            </a:r>
            <a:r>
              <a:rPr lang="en-US" altLang="ja-JP" sz="4400" b="1" dirty="0" smtClean="0"/>
              <a:t>     -</a:t>
            </a:r>
            <a:r>
              <a:rPr lang="ja-JP" altLang="en-US" sz="4400" b="1" dirty="0" smtClean="0"/>
              <a:t>提案</a:t>
            </a:r>
            <a:r>
              <a:rPr lang="ja-JP" altLang="en-US" sz="4400" b="1" dirty="0"/>
              <a:t>システム</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EFA15BAB-5079-4628-B104-42F546E32AC8}" type="slidenum">
              <a:rPr lang="ja-JP" altLang="en-US" smtClean="0"/>
              <a:t>17</a:t>
            </a:fld>
            <a:endParaRPr lang="ja-JP" altLang="en-US" dirty="0"/>
          </a:p>
        </p:txBody>
      </p:sp>
      <p:sp>
        <p:nvSpPr>
          <p:cNvPr id="5" name="コンテンツ プレースホルダー 5"/>
          <p:cNvSpPr>
            <a:spLocks noGrp="1"/>
          </p:cNvSpPr>
          <p:nvPr>
            <p:ph idx="1"/>
          </p:nvPr>
        </p:nvSpPr>
        <p:spPr>
          <a:xfrm>
            <a:off x="865562" y="1840308"/>
            <a:ext cx="7543801" cy="4500293"/>
          </a:xfrm>
        </p:spPr>
        <p:txBody>
          <a:bodyPr>
            <a:normAutofit/>
          </a:bodyPr>
          <a:lstStyle/>
          <a:p>
            <a:pPr>
              <a:buFont typeface="Wingdings" panose="05000000000000000000" pitchFamily="2" charset="2"/>
              <a:buChar char="l"/>
            </a:pPr>
            <a:r>
              <a:rPr lang="ja-JP" altLang="en-US" dirty="0" smtClean="0"/>
              <a:t>学習者が聞き取りやすい地域発音英語の</a:t>
            </a:r>
            <a:r>
              <a:rPr kumimoji="1" lang="ja-JP" altLang="en-US" dirty="0" smtClean="0"/>
              <a:t>順番で学習</a:t>
            </a: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smtClean="0"/>
          </a:p>
          <a:p>
            <a:pPr lvl="1">
              <a:buFont typeface="Wingdings" panose="05000000000000000000" pitchFamily="2" charset="2"/>
              <a:buChar char="l"/>
            </a:pPr>
            <a:endParaRPr kumimoji="1" lang="en-US" altLang="ja-JP" dirty="0" smtClean="0"/>
          </a:p>
          <a:p>
            <a:pPr>
              <a:buFont typeface="Wingdings" panose="05000000000000000000" pitchFamily="2" charset="2"/>
              <a:buChar char="l"/>
            </a:pPr>
            <a:r>
              <a:rPr lang="ja-JP" altLang="en-US" sz="2200" dirty="0" smtClean="0"/>
              <a:t>音源</a:t>
            </a:r>
            <a:endParaRPr lang="en-US" altLang="ja-JP" sz="2200" dirty="0" smtClean="0"/>
          </a:p>
          <a:p>
            <a:pPr marL="201168" lvl="1" indent="0">
              <a:buNone/>
            </a:pPr>
            <a:r>
              <a:rPr lang="ja-JP" altLang="en-US" sz="1900" dirty="0" smtClean="0"/>
              <a:t>→集めた</a:t>
            </a:r>
            <a:r>
              <a:rPr lang="en-US" altLang="ja-JP" sz="1900" dirty="0" smtClean="0"/>
              <a:t>5</a:t>
            </a:r>
            <a:r>
              <a:rPr lang="ja-JP" altLang="en-US" sz="1900" dirty="0" smtClean="0"/>
              <a:t>か国分の音声</a:t>
            </a:r>
            <a:endParaRPr lang="ja-JP" altLang="en-US" sz="1900" dirty="0"/>
          </a:p>
          <a:p>
            <a:pPr lvl="1">
              <a:buFont typeface="Wingdings" panose="05000000000000000000" pitchFamily="2" charset="2"/>
              <a:buChar char="l"/>
            </a:pPr>
            <a:endParaRPr kumimoji="1" lang="ja-JP" altLang="en-US" dirty="0"/>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1645" r="1317"/>
          <a:stretch/>
        </p:blipFill>
        <p:spPr>
          <a:xfrm>
            <a:off x="2224174" y="3059380"/>
            <a:ext cx="852045" cy="878041"/>
          </a:xfrm>
          <a:prstGeom prst="rect">
            <a:avLst/>
          </a:prstGeom>
        </p:spPr>
      </p:pic>
      <p:sp>
        <p:nvSpPr>
          <p:cNvPr id="7" name="直方体 6"/>
          <p:cNvSpPr/>
          <p:nvPr/>
        </p:nvSpPr>
        <p:spPr>
          <a:xfrm>
            <a:off x="5009687" y="3098541"/>
            <a:ext cx="1402836" cy="775767"/>
          </a:xfrm>
          <a:prstGeom prst="cube">
            <a:avLst>
              <a:gd name="adj" fmla="val 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提案方式</a:t>
            </a:r>
            <a:endParaRPr kumimoji="1" lang="ja-JP" altLang="en-US" sz="1400" dirty="0">
              <a:solidFill>
                <a:schemeClr val="tx1"/>
              </a:solidFill>
            </a:endParaRPr>
          </a:p>
        </p:txBody>
      </p:sp>
      <p:sp>
        <p:nvSpPr>
          <p:cNvPr id="8" name="左矢印 7"/>
          <p:cNvSpPr/>
          <p:nvPr/>
        </p:nvSpPr>
        <p:spPr>
          <a:xfrm>
            <a:off x="3385969" y="3080592"/>
            <a:ext cx="971289" cy="257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左矢印 9"/>
          <p:cNvSpPr/>
          <p:nvPr/>
        </p:nvSpPr>
        <p:spPr>
          <a:xfrm rot="10800000">
            <a:off x="3363537" y="3592278"/>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3651282" y="3862524"/>
            <a:ext cx="556030" cy="307777"/>
          </a:xfrm>
          <a:prstGeom prst="rect">
            <a:avLst/>
          </a:prstGeom>
          <a:noFill/>
        </p:spPr>
        <p:txBody>
          <a:bodyPr wrap="square" rtlCol="0">
            <a:spAutoFit/>
          </a:bodyPr>
          <a:lstStyle/>
          <a:p>
            <a:r>
              <a:rPr lang="ja-JP" altLang="en-US" sz="1400" dirty="0"/>
              <a:t>解答</a:t>
            </a:r>
            <a:endParaRPr kumimoji="1" lang="ja-JP" altLang="en-US" sz="1400" dirty="0"/>
          </a:p>
        </p:txBody>
      </p:sp>
      <p:sp>
        <p:nvSpPr>
          <p:cNvPr id="12" name="テキスト ボックス 11"/>
          <p:cNvSpPr txBox="1"/>
          <p:nvPr/>
        </p:nvSpPr>
        <p:spPr>
          <a:xfrm>
            <a:off x="2294815" y="4006664"/>
            <a:ext cx="704038" cy="276999"/>
          </a:xfrm>
          <a:prstGeom prst="rect">
            <a:avLst/>
          </a:prstGeom>
          <a:noFill/>
        </p:spPr>
        <p:txBody>
          <a:bodyPr wrap="square" rtlCol="0">
            <a:spAutoFit/>
          </a:bodyPr>
          <a:lstStyle/>
          <a:p>
            <a:r>
              <a:rPr lang="ja-JP" altLang="en-US" sz="1200" dirty="0"/>
              <a:t>被験者</a:t>
            </a:r>
            <a:endParaRPr kumimoji="1" lang="ja-JP" altLang="en-US" sz="1200" dirty="0"/>
          </a:p>
        </p:txBody>
      </p:sp>
      <p:sp>
        <p:nvSpPr>
          <p:cNvPr id="13" name="テキスト ボックス 12"/>
          <p:cNvSpPr txBox="1"/>
          <p:nvPr/>
        </p:nvSpPr>
        <p:spPr>
          <a:xfrm>
            <a:off x="3363537" y="4368045"/>
            <a:ext cx="2959768" cy="307777"/>
          </a:xfrm>
          <a:prstGeom prst="rect">
            <a:avLst/>
          </a:prstGeom>
          <a:noFill/>
        </p:spPr>
        <p:txBody>
          <a:bodyPr wrap="square" rtlCol="0">
            <a:spAutoFit/>
          </a:bodyPr>
          <a:lstStyle/>
          <a:p>
            <a:r>
              <a:rPr lang="en-US" altLang="ja-JP" sz="1400" dirty="0" smtClean="0"/>
              <a:t>Figre</a:t>
            </a:r>
            <a:r>
              <a:rPr lang="en-US" altLang="ja-JP" sz="1400" dirty="0"/>
              <a:t>8</a:t>
            </a:r>
            <a:r>
              <a:rPr lang="en-US" altLang="ja-JP" sz="1400" dirty="0" smtClean="0"/>
              <a:t> </a:t>
            </a:r>
            <a:r>
              <a:rPr lang="ja-JP" altLang="en-US" sz="1400" dirty="0" smtClean="0"/>
              <a:t>　</a:t>
            </a:r>
            <a:r>
              <a:rPr lang="ja-JP" altLang="en-US" sz="1400" dirty="0"/>
              <a:t>提案</a:t>
            </a:r>
            <a:r>
              <a:rPr lang="ja-JP" altLang="en-US" sz="1400" dirty="0" smtClean="0"/>
              <a:t>方式の概要図</a:t>
            </a:r>
            <a:endParaRPr kumimoji="1" lang="ja-JP" altLang="en-US" sz="1400" dirty="0"/>
          </a:p>
        </p:txBody>
      </p:sp>
      <p:sp>
        <p:nvSpPr>
          <p:cNvPr id="14" name="左矢印 13"/>
          <p:cNvSpPr/>
          <p:nvPr/>
        </p:nvSpPr>
        <p:spPr>
          <a:xfrm rot="10800000">
            <a:off x="6760320" y="3326713"/>
            <a:ext cx="472154" cy="2550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7260657" y="3318283"/>
            <a:ext cx="1800081" cy="338554"/>
          </a:xfrm>
          <a:prstGeom prst="rect">
            <a:avLst/>
          </a:prstGeom>
          <a:noFill/>
        </p:spPr>
        <p:txBody>
          <a:bodyPr wrap="square" rtlCol="0">
            <a:spAutoFit/>
          </a:bodyPr>
          <a:lstStyle/>
          <a:p>
            <a:r>
              <a:rPr lang="ja-JP" altLang="en-US" sz="1600" dirty="0" smtClean="0">
                <a:solidFill>
                  <a:srgbClr val="FF0000"/>
                </a:solidFill>
              </a:rPr>
              <a:t>正答率を算出</a:t>
            </a:r>
            <a:endParaRPr kumimoji="1" lang="ja-JP" altLang="en-US" sz="1600" dirty="0">
              <a:solidFill>
                <a:srgbClr val="FF0000"/>
              </a:solidFill>
            </a:endParaRPr>
          </a:p>
        </p:txBody>
      </p:sp>
      <p:sp>
        <p:nvSpPr>
          <p:cNvPr id="17" name="テキスト ボックス 16"/>
          <p:cNvSpPr txBox="1"/>
          <p:nvPr/>
        </p:nvSpPr>
        <p:spPr>
          <a:xfrm>
            <a:off x="2877374" y="2716981"/>
            <a:ext cx="2959768" cy="307777"/>
          </a:xfrm>
          <a:prstGeom prst="rect">
            <a:avLst/>
          </a:prstGeom>
          <a:noFill/>
        </p:spPr>
        <p:txBody>
          <a:bodyPr wrap="square" rtlCol="0">
            <a:spAutoFit/>
          </a:bodyPr>
          <a:lstStyle/>
          <a:p>
            <a:r>
              <a:rPr lang="ja-JP" altLang="en-US" sz="1400" dirty="0" smtClean="0"/>
              <a:t>聞き取りやすい地域を推薦</a:t>
            </a:r>
            <a:endParaRPr kumimoji="1" lang="ja-JP" altLang="en-US" sz="1400" dirty="0"/>
          </a:p>
        </p:txBody>
      </p:sp>
      <p:sp>
        <p:nvSpPr>
          <p:cNvPr id="18" name="テキスト ボックス 17"/>
          <p:cNvSpPr txBox="1"/>
          <p:nvPr/>
        </p:nvSpPr>
        <p:spPr>
          <a:xfrm>
            <a:off x="616897" y="3330668"/>
            <a:ext cx="1635117" cy="523220"/>
          </a:xfrm>
          <a:prstGeom prst="rect">
            <a:avLst/>
          </a:prstGeom>
          <a:noFill/>
        </p:spPr>
        <p:txBody>
          <a:bodyPr wrap="square" rtlCol="0">
            <a:spAutoFit/>
          </a:bodyPr>
          <a:lstStyle/>
          <a:p>
            <a:r>
              <a:rPr kumimoji="1" lang="ja-JP" altLang="en-US" sz="1400" dirty="0" smtClean="0"/>
              <a:t>聞き取りやすい　地域発音から学習</a:t>
            </a:r>
            <a:endParaRPr kumimoji="1" lang="ja-JP" altLang="en-US" sz="1400" dirty="0"/>
          </a:p>
        </p:txBody>
      </p:sp>
    </p:spTree>
    <p:extLst>
      <p:ext uri="{BB962C8B-B14F-4D97-AF65-F5344CB8AC3E}">
        <p14:creationId xmlns:p14="http://schemas.microsoft.com/office/powerpoint/2010/main" val="2087164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7998" y="551689"/>
            <a:ext cx="7747166" cy="1131001"/>
          </a:xfrm>
        </p:spPr>
        <p:txBody>
          <a:bodyPr>
            <a:normAutofit fontScale="90000"/>
          </a:bodyPr>
          <a:lstStyle/>
          <a:p>
            <a:r>
              <a:rPr lang="ja-JP" altLang="en-US" sz="4400" b="1" dirty="0" smtClean="0"/>
              <a:t>実験システム　　　　　　　　　　</a:t>
            </a:r>
            <a:r>
              <a:rPr lang="ja-JP" altLang="en-US" sz="4400" b="1" dirty="0"/>
              <a:t>　</a:t>
            </a:r>
            <a:r>
              <a:rPr lang="ja-JP" altLang="en-US" sz="4400" b="1" dirty="0" smtClean="0"/>
              <a:t>　　　　　　　　　　</a:t>
            </a:r>
            <a:r>
              <a:rPr lang="ja-JP" altLang="en-US" sz="4400" b="1" dirty="0"/>
              <a:t>　</a:t>
            </a:r>
            <a:r>
              <a:rPr lang="ja-JP" altLang="en-US" sz="4400" b="1" dirty="0" smtClean="0"/>
              <a:t>　    </a:t>
            </a:r>
            <a:r>
              <a:rPr lang="en-US" altLang="ja-JP" sz="4400" b="1" dirty="0" smtClean="0"/>
              <a:t>‐</a:t>
            </a:r>
            <a:r>
              <a:rPr lang="ja-JP" altLang="en-US" sz="4400" b="1" dirty="0"/>
              <a:t>穴埋</a:t>
            </a:r>
            <a:r>
              <a:rPr lang="ja-JP" altLang="en-US" sz="4400" b="1" dirty="0" smtClean="0"/>
              <a:t>め</a:t>
            </a:r>
            <a:r>
              <a:rPr kumimoji="1" lang="ja-JP" altLang="en-US" sz="4400" b="1" dirty="0" smtClean="0"/>
              <a:t>問題生成機能</a:t>
            </a:r>
            <a:r>
              <a:rPr kumimoji="1" lang="en-US" altLang="ja-JP" sz="4400" b="1" dirty="0" smtClean="0"/>
              <a:t>-</a:t>
            </a:r>
            <a:endParaRPr kumimoji="1" lang="ja-JP" altLang="en-US" sz="4400" b="1" dirty="0"/>
          </a:p>
        </p:txBody>
      </p:sp>
      <p:pic>
        <p:nvPicPr>
          <p:cNvPr id="5" name="コンテンツ プレースホルダー 4"/>
          <p:cNvPicPr>
            <a:picLocks noGrp="1" noChangeAspect="1"/>
          </p:cNvPicPr>
          <p:nvPr>
            <p:ph idx="1"/>
          </p:nvPr>
        </p:nvPicPr>
        <p:blipFill rotWithShape="1">
          <a:blip r:embed="rId2"/>
          <a:srcRect l="13799" t="34660" r="46048" b="7976"/>
          <a:stretch/>
        </p:blipFill>
        <p:spPr>
          <a:xfrm>
            <a:off x="556063" y="2997152"/>
            <a:ext cx="3834062" cy="3081148"/>
          </a:xfrm>
          <a:prstGeom prst="rect">
            <a:avLst/>
          </a:prstGeom>
        </p:spPr>
      </p:pic>
      <p:sp>
        <p:nvSpPr>
          <p:cNvPr id="4" name="スライド番号プレースホルダー 3"/>
          <p:cNvSpPr>
            <a:spLocks noGrp="1"/>
          </p:cNvSpPr>
          <p:nvPr>
            <p:ph type="sldNum" sz="quarter" idx="12"/>
          </p:nvPr>
        </p:nvSpPr>
        <p:spPr/>
        <p:txBody>
          <a:bodyPr/>
          <a:lstStyle/>
          <a:p>
            <a:fld id="{6774F255-C468-4161-913B-38CC529FD7EC}" type="slidenum">
              <a:rPr lang="ja-JP" altLang="en-US" smtClean="0"/>
              <a:t>18</a:t>
            </a:fld>
            <a:endParaRPr lang="ja-JP" altLang="en-US" dirty="0"/>
          </a:p>
        </p:txBody>
      </p:sp>
      <p:sp>
        <p:nvSpPr>
          <p:cNvPr id="8" name="コンテンツ プレースホルダー 2"/>
          <p:cNvSpPr txBox="1">
            <a:spLocks/>
          </p:cNvSpPr>
          <p:nvPr/>
        </p:nvSpPr>
        <p:spPr>
          <a:xfrm>
            <a:off x="913161" y="1819410"/>
            <a:ext cx="7543801" cy="11274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ja-JP" sz="1800" dirty="0" smtClean="0"/>
              <a:t>DB</a:t>
            </a:r>
            <a:r>
              <a:rPr lang="ja-JP" altLang="en-US" sz="1800" dirty="0" err="1" smtClean="0"/>
              <a:t>に登</a:t>
            </a:r>
            <a:r>
              <a:rPr lang="ja-JP" altLang="en-US" sz="1800" dirty="0" smtClean="0"/>
              <a:t>録された英文から，指定単語数分の穴埋めを持つ　　　               リスニング用の英文を生成する機能</a:t>
            </a:r>
            <a:endParaRPr lang="en-US" altLang="ja-JP" sz="2100" dirty="0" smtClean="0"/>
          </a:p>
          <a:p>
            <a:pPr marL="0" indent="0">
              <a:buNone/>
            </a:pPr>
            <a:r>
              <a:rPr lang="en-US" altLang="ja-JP" sz="1600" dirty="0"/>
              <a:t>Ex)</a:t>
            </a:r>
            <a:r>
              <a:rPr lang="ja-JP" altLang="en-US" sz="1600" dirty="0" smtClean="0"/>
              <a:t>穴埋め個数が</a:t>
            </a:r>
            <a:r>
              <a:rPr lang="en-US" altLang="ja-JP" sz="1600" dirty="0" smtClean="0"/>
              <a:t>10</a:t>
            </a:r>
            <a:r>
              <a:rPr lang="ja-JP" altLang="en-US" sz="1600" dirty="0" smtClean="0"/>
              <a:t>個の場合</a:t>
            </a:r>
            <a:endParaRPr lang="ja-JP" altLang="en-US" sz="1600" dirty="0"/>
          </a:p>
        </p:txBody>
      </p:sp>
      <p:sp>
        <p:nvSpPr>
          <p:cNvPr id="3" name="左矢印 2"/>
          <p:cNvSpPr/>
          <p:nvPr/>
        </p:nvSpPr>
        <p:spPr>
          <a:xfrm rot="10800000">
            <a:off x="4685061" y="4377946"/>
            <a:ext cx="837198" cy="3195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172641" y="3164250"/>
            <a:ext cx="2746915" cy="923330"/>
          </a:xfrm>
          <a:prstGeom prst="rect">
            <a:avLst/>
          </a:prstGeom>
          <a:noFill/>
          <a:ln>
            <a:solidFill>
              <a:srgbClr val="00B0F0"/>
            </a:solidFill>
          </a:ln>
        </p:spPr>
        <p:txBody>
          <a:bodyPr wrap="square" rtlCol="0">
            <a:spAutoFit/>
          </a:bodyPr>
          <a:lstStyle/>
          <a:p>
            <a:r>
              <a:rPr lang="ja-JP" altLang="en-US" dirty="0" smtClean="0"/>
              <a:t>空欄</a:t>
            </a:r>
            <a:r>
              <a:rPr lang="ja-JP" altLang="en-US" dirty="0"/>
              <a:t>箇所</a:t>
            </a:r>
            <a:r>
              <a:rPr lang="ja-JP" altLang="en-US" dirty="0" smtClean="0"/>
              <a:t>をクリック→　</a:t>
            </a:r>
            <a:r>
              <a:rPr lang="ja-JP" altLang="en-US" dirty="0" smtClean="0"/>
              <a:t>空欄</a:t>
            </a:r>
            <a:r>
              <a:rPr lang="ja-JP" altLang="en-US" dirty="0" smtClean="0"/>
              <a:t>箇所の</a:t>
            </a:r>
            <a:r>
              <a:rPr lang="ja-JP" altLang="en-US" dirty="0" smtClean="0"/>
              <a:t>単語を表示</a:t>
            </a:r>
            <a:endParaRPr lang="en-US" altLang="ja-JP" dirty="0" smtClean="0"/>
          </a:p>
          <a:p>
            <a:r>
              <a:rPr lang="en-US" altLang="ja-JP" dirty="0" smtClean="0"/>
              <a:t>DB</a:t>
            </a:r>
            <a:r>
              <a:rPr lang="ja-JP" altLang="en-US" dirty="0" smtClean="0"/>
              <a:t>に単語が登録</a:t>
            </a:r>
            <a:endParaRPr kumimoji="1" lang="en-US" altLang="ja-JP" dirty="0" smtClean="0"/>
          </a:p>
        </p:txBody>
      </p:sp>
      <p:sp>
        <p:nvSpPr>
          <p:cNvPr id="13" name="下矢印 12"/>
          <p:cNvSpPr/>
          <p:nvPr/>
        </p:nvSpPr>
        <p:spPr>
          <a:xfrm>
            <a:off x="7353944" y="5069553"/>
            <a:ext cx="365102" cy="451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783432" y="4931053"/>
            <a:ext cx="3477653" cy="276999"/>
          </a:xfrm>
          <a:prstGeom prst="rect">
            <a:avLst/>
          </a:prstGeom>
          <a:noFill/>
        </p:spPr>
        <p:txBody>
          <a:bodyPr wrap="square" rtlCol="0">
            <a:spAutoFit/>
          </a:bodyPr>
          <a:lstStyle/>
          <a:p>
            <a:r>
              <a:rPr lang="ja-JP" altLang="en-US" sz="1200" dirty="0" smtClean="0"/>
              <a:t>聞き取れなかった空欄箇所</a:t>
            </a:r>
            <a:r>
              <a:rPr lang="ja-JP" altLang="en-US" sz="1200" dirty="0"/>
              <a:t>をクリック</a:t>
            </a:r>
            <a:endParaRPr kumimoji="1" lang="ja-JP" altLang="en-US" sz="1200" dirty="0"/>
          </a:p>
        </p:txBody>
      </p:sp>
      <p:sp>
        <p:nvSpPr>
          <p:cNvPr id="12" name="テキスト ボックス 11"/>
          <p:cNvSpPr txBox="1"/>
          <p:nvPr/>
        </p:nvSpPr>
        <p:spPr>
          <a:xfrm>
            <a:off x="6816669" y="5603617"/>
            <a:ext cx="2327331" cy="369332"/>
          </a:xfrm>
          <a:prstGeom prst="rect">
            <a:avLst/>
          </a:prstGeom>
          <a:noFill/>
          <a:ln>
            <a:noFill/>
          </a:ln>
        </p:spPr>
        <p:txBody>
          <a:bodyPr wrap="square" rtlCol="0">
            <a:spAutoFit/>
          </a:bodyPr>
          <a:lstStyle/>
          <a:p>
            <a:r>
              <a:rPr lang="ja-JP" altLang="en-US" dirty="0" smtClean="0">
                <a:solidFill>
                  <a:srgbClr val="FF0000"/>
                </a:solidFill>
              </a:rPr>
              <a:t>正答率算出へ</a:t>
            </a:r>
            <a:endParaRPr lang="en-US" altLang="ja-JP" dirty="0" smtClean="0">
              <a:solidFill>
                <a:srgbClr val="FF0000"/>
              </a:solidFill>
            </a:endParaRPr>
          </a:p>
        </p:txBody>
      </p:sp>
      <p:pic>
        <p:nvPicPr>
          <p:cNvPr id="7" name="図 6"/>
          <p:cNvPicPr>
            <a:picLocks noChangeAspect="1"/>
          </p:cNvPicPr>
          <p:nvPr/>
        </p:nvPicPr>
        <p:blipFill rotWithShape="1">
          <a:blip r:embed="rId3"/>
          <a:srcRect l="500" t="27885" r="75994" b="57556"/>
          <a:stretch/>
        </p:blipFill>
        <p:spPr>
          <a:xfrm>
            <a:off x="5905205" y="4160008"/>
            <a:ext cx="3185105" cy="665807"/>
          </a:xfrm>
          <a:prstGeom prst="rect">
            <a:avLst/>
          </a:prstGeom>
        </p:spPr>
      </p:pic>
      <p:sp>
        <p:nvSpPr>
          <p:cNvPr id="15" name="テキスト ボックス 14"/>
          <p:cNvSpPr txBox="1"/>
          <p:nvPr/>
        </p:nvSpPr>
        <p:spPr>
          <a:xfrm>
            <a:off x="5715242" y="3974886"/>
            <a:ext cx="457399" cy="276999"/>
          </a:xfrm>
          <a:prstGeom prst="rect">
            <a:avLst/>
          </a:prstGeom>
          <a:noFill/>
        </p:spPr>
        <p:txBody>
          <a:bodyPr wrap="square" rtlCol="0">
            <a:spAutoFit/>
          </a:bodyPr>
          <a:lstStyle/>
          <a:p>
            <a:r>
              <a:rPr lang="en-US" altLang="ja-JP" sz="1200" dirty="0" smtClean="0"/>
              <a:t>Ex</a:t>
            </a:r>
            <a:r>
              <a:rPr lang="en-US" altLang="ja-JP" sz="1200" dirty="0"/>
              <a:t>)</a:t>
            </a:r>
            <a:endParaRPr kumimoji="1" lang="ja-JP" altLang="en-US" sz="1200" dirty="0"/>
          </a:p>
        </p:txBody>
      </p:sp>
    </p:spTree>
    <p:extLst>
      <p:ext uri="{BB962C8B-B14F-4D97-AF65-F5344CB8AC3E}">
        <p14:creationId xmlns:p14="http://schemas.microsoft.com/office/powerpoint/2010/main" val="48625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77824"/>
            <a:ext cx="7543800" cy="859537"/>
          </a:xfrm>
        </p:spPr>
        <p:txBody>
          <a:bodyPr>
            <a:normAutofit/>
          </a:bodyPr>
          <a:lstStyle/>
          <a:p>
            <a:r>
              <a:rPr kumimoji="1" lang="ja-JP" altLang="en-US" sz="4400" b="1" dirty="0" smtClean="0"/>
              <a:t>実験</a:t>
            </a:r>
            <a:r>
              <a:rPr lang="ja-JP" altLang="en-US" sz="4400" b="1" dirty="0" smtClean="0"/>
              <a:t>方法</a:t>
            </a:r>
            <a:endParaRPr kumimoji="1" lang="ja-JP" altLang="en-US" sz="4400" b="1" dirty="0"/>
          </a:p>
        </p:txBody>
      </p:sp>
      <p:sp>
        <p:nvSpPr>
          <p:cNvPr id="3" name="コンテンツ プレースホルダー 2"/>
          <p:cNvSpPr>
            <a:spLocks noGrp="1"/>
          </p:cNvSpPr>
          <p:nvPr>
            <p:ph idx="1"/>
          </p:nvPr>
        </p:nvSpPr>
        <p:spPr>
          <a:xfrm>
            <a:off x="699867" y="1916138"/>
            <a:ext cx="8224326" cy="3877056"/>
          </a:xfrm>
        </p:spPr>
        <p:txBody>
          <a:bodyPr>
            <a:normAutofit/>
          </a:bodyPr>
          <a:lstStyle/>
          <a:p>
            <a:pPr>
              <a:buFont typeface="Wingdings" panose="05000000000000000000" pitchFamily="2" charset="2"/>
              <a:buChar char="l"/>
            </a:pPr>
            <a:r>
              <a:rPr lang="ja-JP" altLang="en-US" dirty="0" smtClean="0"/>
              <a:t>以下の点を，ベースラインシステムによる実験結果①と提案システムによる実験結果②とで比較し，②が①を上回ることで，提案システムの有用性を示す．</a:t>
            </a:r>
            <a:endParaRPr lang="en-US" altLang="ja-JP" dirty="0" smtClean="0"/>
          </a:p>
          <a:p>
            <a:pPr>
              <a:buFont typeface="Wingdings" panose="05000000000000000000" pitchFamily="2" charset="2"/>
              <a:buChar char="l"/>
            </a:pPr>
            <a:endParaRPr lang="en-US" altLang="ja-JP" dirty="0"/>
          </a:p>
          <a:p>
            <a:pPr marL="457200" indent="-457200">
              <a:buFont typeface="+mj-lt"/>
              <a:buAutoNum type="arabicPeriod"/>
            </a:pPr>
            <a:r>
              <a:rPr lang="ja-JP" altLang="en-US" sz="2400" dirty="0" smtClean="0"/>
              <a:t>学習継続率</a:t>
            </a:r>
          </a:p>
          <a:p>
            <a:pPr marL="457200" indent="-457200">
              <a:buFont typeface="+mj-lt"/>
              <a:buAutoNum type="arabicPeriod"/>
            </a:pPr>
            <a:r>
              <a:rPr lang="ja-JP" altLang="en-US" sz="2400" dirty="0" smtClean="0"/>
              <a:t>英語</a:t>
            </a:r>
            <a:r>
              <a:rPr lang="ja-JP" altLang="en-US" sz="2400" dirty="0"/>
              <a:t>リスニング能力の向上</a:t>
            </a:r>
            <a:r>
              <a:rPr lang="ja-JP" altLang="en-US" sz="2400" dirty="0" smtClean="0"/>
              <a:t>度合い</a:t>
            </a:r>
            <a:endParaRPr lang="en-US" altLang="ja-JP" sz="2400" dirty="0" smtClean="0"/>
          </a:p>
          <a:p>
            <a:pPr marL="457200" indent="-457200">
              <a:buFont typeface="+mj-lt"/>
              <a:buAutoNum type="arabicPeriod"/>
            </a:pPr>
            <a:r>
              <a:rPr lang="ja-JP" altLang="en-US" sz="2400" dirty="0" smtClean="0"/>
              <a:t>学習</a:t>
            </a:r>
            <a:r>
              <a:rPr lang="ja-JP" altLang="en-US" sz="2400" dirty="0"/>
              <a:t>意識</a:t>
            </a:r>
            <a:r>
              <a:rPr lang="ja-JP" altLang="en-US" sz="2400" dirty="0" smtClean="0"/>
              <a:t>の変化</a:t>
            </a:r>
            <a:endParaRPr lang="ja-JP" altLang="en-US" sz="2400" dirty="0"/>
          </a:p>
          <a:p>
            <a:pPr marL="457200" indent="-457200">
              <a:buFont typeface="+mj-lt"/>
              <a:buAutoNum type="arabicPeriod"/>
            </a:pPr>
            <a:endParaRPr lang="ja-JP" altLang="en-US" sz="2400" dirty="0"/>
          </a:p>
          <a:p>
            <a:pPr marL="457200" indent="-457200">
              <a:buFont typeface="+mj-lt"/>
              <a:buAutoNum type="arabicPeriod"/>
            </a:pPr>
            <a:endParaRPr lang="en-US" altLang="ja-JP" sz="2400" dirty="0" smtClean="0"/>
          </a:p>
        </p:txBody>
      </p:sp>
      <p:sp>
        <p:nvSpPr>
          <p:cNvPr id="4" name="スライド番号プレースホルダー 3"/>
          <p:cNvSpPr>
            <a:spLocks noGrp="1"/>
          </p:cNvSpPr>
          <p:nvPr>
            <p:ph type="sldNum" sz="quarter" idx="12"/>
          </p:nvPr>
        </p:nvSpPr>
        <p:spPr/>
        <p:txBody>
          <a:bodyPr/>
          <a:lstStyle/>
          <a:p>
            <a:fld id="{30342E98-7D70-4D6D-9684-713FA961E4E4}" type="slidenum">
              <a:rPr lang="ja-JP" altLang="en-US" smtClean="0"/>
              <a:t>19</a:t>
            </a:fld>
            <a:endParaRPr lang="ja-JP" altLang="en-US" dirty="0"/>
          </a:p>
        </p:txBody>
      </p:sp>
    </p:spTree>
    <p:extLst>
      <p:ext uri="{BB962C8B-B14F-4D97-AF65-F5344CB8AC3E}">
        <p14:creationId xmlns:p14="http://schemas.microsoft.com/office/powerpoint/2010/main" val="3399918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7201" y="1051114"/>
            <a:ext cx="4581627" cy="682269"/>
          </a:xfrm>
        </p:spPr>
        <p:txBody>
          <a:bodyPr>
            <a:normAutofit fontScale="90000"/>
          </a:bodyPr>
          <a:lstStyle/>
          <a:p>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ja-JP" altLang="en-US" sz="4900" b="1" dirty="0" smtClean="0"/>
              <a:t>研究背景</a:t>
            </a:r>
            <a:r>
              <a:rPr kumimoji="1" lang="ja-JP" altLang="en-US" dirty="0" smtClean="0"/>
              <a:t>　</a:t>
            </a:r>
            <a:endParaRPr kumimoji="1" lang="ja-JP" altLang="en-US" dirty="0"/>
          </a:p>
        </p:txBody>
      </p:sp>
      <p:sp>
        <p:nvSpPr>
          <p:cNvPr id="3" name="コンテンツ プレースホルダー 2"/>
          <p:cNvSpPr>
            <a:spLocks noGrp="1"/>
          </p:cNvSpPr>
          <p:nvPr>
            <p:ph idx="1"/>
          </p:nvPr>
        </p:nvSpPr>
        <p:spPr>
          <a:xfrm>
            <a:off x="515126" y="1839075"/>
            <a:ext cx="8628874" cy="3124811"/>
          </a:xfrm>
        </p:spPr>
        <p:txBody>
          <a:bodyPr>
            <a:normAutofit/>
          </a:bodyPr>
          <a:lstStyle/>
          <a:p>
            <a:pPr marL="651510" indent="-342900">
              <a:buFont typeface="Wingdings" panose="05000000000000000000" pitchFamily="2" charset="2"/>
              <a:buChar char="l"/>
            </a:pPr>
            <a:r>
              <a:rPr lang="ja-JP" altLang="en-US" dirty="0" smtClean="0"/>
              <a:t>大学</a:t>
            </a:r>
            <a:r>
              <a:rPr lang="ja-JP" altLang="en-US" dirty="0"/>
              <a:t>で実施される海外研修での行き先</a:t>
            </a:r>
            <a:r>
              <a:rPr lang="ja-JP" altLang="en-US" dirty="0" smtClean="0"/>
              <a:t>や</a:t>
            </a:r>
            <a:endParaRPr lang="en-US" altLang="ja-JP" dirty="0" smtClean="0"/>
          </a:p>
          <a:p>
            <a:pPr marL="308610" indent="0">
              <a:buNone/>
            </a:pPr>
            <a:r>
              <a:rPr lang="ja-JP" altLang="en-US" dirty="0" smtClean="0"/>
              <a:t>　</a:t>
            </a:r>
            <a:r>
              <a:rPr lang="en-US" altLang="ja-JP" dirty="0" smtClean="0"/>
              <a:t>IT</a:t>
            </a:r>
            <a:r>
              <a:rPr lang="ja-JP" altLang="en-US" dirty="0"/>
              <a:t>企業における提携先と</a:t>
            </a:r>
            <a:r>
              <a:rPr lang="ja-JP" altLang="en-US" dirty="0" smtClean="0"/>
              <a:t>して</a:t>
            </a:r>
            <a:endParaRPr lang="en-US" altLang="ja-JP" dirty="0" smtClean="0"/>
          </a:p>
          <a:p>
            <a:pPr marL="308610" indent="0">
              <a:buNone/>
            </a:pPr>
            <a:r>
              <a:rPr lang="ja-JP" altLang="en-US" dirty="0" smtClean="0"/>
              <a:t>　</a:t>
            </a:r>
            <a:r>
              <a:rPr lang="ja-JP" altLang="en-US" b="1" u="sng" dirty="0" smtClean="0"/>
              <a:t>身近</a:t>
            </a:r>
            <a:r>
              <a:rPr lang="ja-JP" altLang="en-US" b="1" u="sng" dirty="0"/>
              <a:t>なアジアの国々が重要となりつつある</a:t>
            </a:r>
            <a:r>
              <a:rPr lang="ja-JP" altLang="en-US" dirty="0" smtClean="0"/>
              <a:t>．</a:t>
            </a:r>
            <a:endParaRPr lang="en-US" altLang="ja-JP" dirty="0" smtClean="0"/>
          </a:p>
          <a:p>
            <a:pPr marL="308610" indent="0">
              <a:buNone/>
            </a:pPr>
            <a:endParaRPr lang="en-US" altLang="ja-JP" dirty="0" smtClean="0"/>
          </a:p>
          <a:p>
            <a:pPr marL="651510" indent="-342900">
              <a:buFont typeface="Wingdings" panose="05000000000000000000" pitchFamily="2" charset="2"/>
              <a:buChar char="l"/>
            </a:pPr>
            <a:r>
              <a:rPr lang="ja-JP" altLang="en-US" dirty="0" smtClean="0"/>
              <a:t>アジア諸国の人々が話す英語は，英語圏の人々が話す英語と比べて，</a:t>
            </a:r>
            <a:r>
              <a:rPr lang="ja-JP" altLang="en-US" b="1" u="sng" dirty="0" smtClean="0"/>
              <a:t>発音などに違い（特徴）が現れる</a:t>
            </a:r>
            <a:r>
              <a:rPr lang="ja-JP" altLang="en-US" dirty="0" smtClean="0"/>
              <a:t>．</a:t>
            </a:r>
            <a:endParaRPr lang="en-US" altLang="ja-JP" dirty="0" smtClean="0">
              <a:solidFill>
                <a:srgbClr val="FF0000"/>
              </a:solidFill>
            </a:endParaRPr>
          </a:p>
          <a:p>
            <a:pPr marL="308610" indent="0">
              <a:buNone/>
            </a:pPr>
            <a:r>
              <a:rPr lang="ja-JP" altLang="en-US" b="1" dirty="0" smtClean="0">
                <a:solidFill>
                  <a:srgbClr val="FF0000"/>
                </a:solidFill>
              </a:rPr>
              <a:t>　→</a:t>
            </a:r>
            <a:r>
              <a:rPr lang="ja-JP" altLang="en-US" b="1" u="sng" dirty="0" smtClean="0">
                <a:solidFill>
                  <a:srgbClr val="FF0000"/>
                </a:solidFill>
              </a:rPr>
              <a:t>人によって聞き取りやすさ，聞き取りづらさが違う</a:t>
            </a:r>
            <a:r>
              <a:rPr lang="en-US" altLang="ja-JP" b="1" u="sng" dirty="0">
                <a:solidFill>
                  <a:srgbClr val="FF0000"/>
                </a:solidFill>
              </a:rPr>
              <a:t>.</a:t>
            </a:r>
            <a:endParaRPr lang="en-US" altLang="ja-JP" sz="1800" b="1" u="sng" dirty="0">
              <a:solidFill>
                <a:schemeClr val="tx1"/>
              </a:solidFill>
            </a:endParaRPr>
          </a:p>
          <a:p>
            <a:pPr marL="400050"/>
            <a:endParaRPr lang="en-US" altLang="ja-JP" b="1" u="sng" dirty="0"/>
          </a:p>
        </p:txBody>
      </p:sp>
      <p:sp>
        <p:nvSpPr>
          <p:cNvPr id="4" name="スライド番号プレースホルダー 3"/>
          <p:cNvSpPr>
            <a:spLocks noGrp="1"/>
          </p:cNvSpPr>
          <p:nvPr>
            <p:ph type="sldNum" sz="quarter" idx="12"/>
          </p:nvPr>
        </p:nvSpPr>
        <p:spPr>
          <a:xfrm>
            <a:off x="7434288" y="6492875"/>
            <a:ext cx="984019" cy="365125"/>
          </a:xfrm>
        </p:spPr>
        <p:txBody>
          <a:bodyPr/>
          <a:lstStyle/>
          <a:p>
            <a:fld id="{D1F6B530-2EDE-4F4E-B9DE-1A10B0CC768E}" type="slidenum">
              <a:rPr lang="ja-JP" altLang="en-US" smtClean="0"/>
              <a:t>2</a:t>
            </a:fld>
            <a:endParaRPr lang="ja-JP" altLang="en-US" dirty="0"/>
          </a:p>
        </p:txBody>
      </p:sp>
      <p:sp>
        <p:nvSpPr>
          <p:cNvPr id="20" name="コンテンツ プレースホルダー 2"/>
          <p:cNvSpPr txBox="1">
            <a:spLocks/>
          </p:cNvSpPr>
          <p:nvPr/>
        </p:nvSpPr>
        <p:spPr>
          <a:xfrm>
            <a:off x="2000892" y="5014536"/>
            <a:ext cx="5039011" cy="1194675"/>
          </a:xfrm>
          <a:prstGeom prst="rect">
            <a:avLst/>
          </a:prstGeom>
          <a:ln>
            <a:solidFill>
              <a:schemeClr val="accent1"/>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800" dirty="0" smtClean="0"/>
              <a:t>本研究では，地域独自の発音を</a:t>
            </a:r>
            <a:r>
              <a:rPr lang="ja-JP" altLang="en-US" sz="1800" dirty="0"/>
              <a:t>　</a:t>
            </a:r>
            <a:r>
              <a:rPr lang="ja-JP" altLang="en-US" sz="1800" b="1" u="sng" dirty="0" smtClean="0"/>
              <a:t>「地域発音」</a:t>
            </a:r>
            <a:endParaRPr lang="en-US" altLang="ja-JP" sz="1800" b="1" u="sng" dirty="0" smtClean="0"/>
          </a:p>
          <a:p>
            <a:r>
              <a:rPr lang="ja-JP" altLang="en-US" sz="1800" dirty="0" smtClean="0"/>
              <a:t>地域発音で話される英語を　</a:t>
            </a:r>
            <a:r>
              <a:rPr lang="ja-JP" altLang="en-US" sz="1800" b="1" u="sng" dirty="0" smtClean="0"/>
              <a:t>「地域発音英語」</a:t>
            </a:r>
            <a:r>
              <a:rPr lang="ja-JP" altLang="en-US" sz="1800" dirty="0" smtClean="0"/>
              <a:t>　</a:t>
            </a:r>
            <a:endParaRPr lang="en-US" altLang="ja-JP" sz="1800" dirty="0" smtClean="0"/>
          </a:p>
          <a:p>
            <a:r>
              <a:rPr lang="ja-JP" altLang="en-US" sz="1800" dirty="0" smtClean="0"/>
              <a:t>と定義．　</a:t>
            </a:r>
            <a:endParaRPr lang="en-US" altLang="ja-JP" sz="1800" dirty="0" smtClean="0"/>
          </a:p>
        </p:txBody>
      </p:sp>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02" y="5069578"/>
            <a:ext cx="1059267" cy="105926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426" y="5136035"/>
            <a:ext cx="978214" cy="992810"/>
          </a:xfrm>
          <a:prstGeom prst="rect">
            <a:avLst/>
          </a:prstGeom>
        </p:spPr>
      </p:pic>
      <p:pic>
        <p:nvPicPr>
          <p:cNvPr id="9" name="図 8"/>
          <p:cNvPicPr>
            <a:picLocks noChangeAspect="1"/>
          </p:cNvPicPr>
          <p:nvPr/>
        </p:nvPicPr>
        <p:blipFill rotWithShape="1">
          <a:blip r:embed="rId5">
            <a:extLst>
              <a:ext uri="{28A0092B-C50C-407E-A947-70E740481C1C}">
                <a14:useLocalDpi xmlns:a14="http://schemas.microsoft.com/office/drawing/2010/main" val="0"/>
              </a:ext>
            </a:extLst>
          </a:blip>
          <a:srcRect l="47263" t="28740" r="1688" b="7637"/>
          <a:stretch/>
        </p:blipFill>
        <p:spPr>
          <a:xfrm>
            <a:off x="6252693" y="1788425"/>
            <a:ext cx="2512467" cy="1713912"/>
          </a:xfrm>
          <a:prstGeom prst="rect">
            <a:avLst/>
          </a:prstGeom>
        </p:spPr>
      </p:pic>
    </p:spTree>
    <p:extLst>
      <p:ext uri="{BB962C8B-B14F-4D97-AF65-F5344CB8AC3E}">
        <p14:creationId xmlns:p14="http://schemas.microsoft.com/office/powerpoint/2010/main" val="155131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実験手順</a:t>
            </a:r>
            <a:r>
              <a:rPr lang="en-US" altLang="ja-JP" sz="4400" b="1" dirty="0"/>
              <a:t> </a:t>
            </a:r>
            <a:r>
              <a:rPr lang="en-US" altLang="ja-JP" sz="4400" b="1" dirty="0" smtClean="0"/>
              <a:t> </a:t>
            </a:r>
            <a:r>
              <a:rPr lang="ja-JP" altLang="en-US" sz="4400" b="1" dirty="0" smtClean="0"/>
              <a:t>　</a:t>
            </a:r>
            <a:r>
              <a:rPr lang="en-US" altLang="ja-JP" sz="4400" b="1" dirty="0" smtClean="0"/>
              <a:t>-</a:t>
            </a:r>
            <a:r>
              <a:rPr lang="ja-JP" altLang="en-US" sz="4400" b="1" dirty="0" smtClean="0"/>
              <a:t>学習継続率</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65562" y="1802568"/>
            <a:ext cx="7543801" cy="4407285"/>
          </a:xfrm>
        </p:spPr>
        <p:txBody>
          <a:bodyPr>
            <a:normAutofit/>
          </a:bodyPr>
          <a:lstStyle/>
          <a:p>
            <a:pPr>
              <a:buFont typeface="Wingdings" panose="05000000000000000000" pitchFamily="2" charset="2"/>
              <a:buChar char="l"/>
            </a:pPr>
            <a:r>
              <a:rPr lang="ja-JP" altLang="en-US" dirty="0" smtClean="0"/>
              <a:t>実施期間</a:t>
            </a:r>
            <a:endParaRPr lang="en-US" altLang="ja-JP" dirty="0" smtClean="0"/>
          </a:p>
          <a:p>
            <a:pPr lvl="1">
              <a:buFont typeface="Wingdings" panose="05000000000000000000" pitchFamily="2" charset="2"/>
              <a:buChar char="l"/>
            </a:pPr>
            <a:r>
              <a:rPr lang="en-US" altLang="ja-JP" dirty="0" smtClean="0"/>
              <a:t>5</a:t>
            </a:r>
            <a:r>
              <a:rPr lang="ja-JP" altLang="en-US" dirty="0" smtClean="0"/>
              <a:t>～</a:t>
            </a:r>
            <a:r>
              <a:rPr lang="en-US" altLang="ja-JP" dirty="0" smtClean="0"/>
              <a:t>7</a:t>
            </a:r>
            <a:r>
              <a:rPr lang="ja-JP" altLang="en-US" dirty="0" smtClean="0"/>
              <a:t>日（</a:t>
            </a:r>
            <a:r>
              <a:rPr lang="en-US" altLang="ja-JP" dirty="0" smtClean="0"/>
              <a:t>1</a:t>
            </a:r>
            <a:r>
              <a:rPr lang="ja-JP" altLang="en-US" dirty="0" smtClean="0"/>
              <a:t>システムごと，合計で</a:t>
            </a:r>
            <a:r>
              <a:rPr lang="en-US" altLang="ja-JP" dirty="0" smtClean="0"/>
              <a:t>10</a:t>
            </a:r>
            <a:r>
              <a:rPr lang="ja-JP" altLang="en-US" dirty="0" smtClean="0"/>
              <a:t>～</a:t>
            </a:r>
            <a:r>
              <a:rPr lang="en-US" altLang="ja-JP" dirty="0" smtClean="0"/>
              <a:t>14</a:t>
            </a:r>
            <a:r>
              <a:rPr lang="ja-JP" altLang="en-US" dirty="0" smtClean="0"/>
              <a:t>日）</a:t>
            </a:r>
            <a:endParaRPr lang="en-US" altLang="ja-JP" dirty="0"/>
          </a:p>
          <a:p>
            <a:pPr lvl="1">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学習に使用する問題数</a:t>
            </a:r>
            <a:endParaRPr lang="en-US" altLang="ja-JP" dirty="0" smtClean="0"/>
          </a:p>
          <a:p>
            <a:pPr lvl="1">
              <a:buFont typeface="Wingdings" panose="05000000000000000000" pitchFamily="2" charset="2"/>
              <a:buChar char="l"/>
            </a:pPr>
            <a:r>
              <a:rPr lang="ja-JP" altLang="en-US" dirty="0" smtClean="0"/>
              <a:t>ベースライン：</a:t>
            </a:r>
            <a:r>
              <a:rPr lang="en-US" altLang="ja-JP" dirty="0" smtClean="0"/>
              <a:t>10</a:t>
            </a:r>
            <a:r>
              <a:rPr lang="ja-JP" altLang="en-US" dirty="0" smtClean="0"/>
              <a:t>～</a:t>
            </a:r>
            <a:r>
              <a:rPr lang="en-US" altLang="ja-JP" dirty="0" smtClean="0"/>
              <a:t>20</a:t>
            </a:r>
            <a:r>
              <a:rPr lang="ja-JP" altLang="en-US" dirty="0" smtClean="0"/>
              <a:t>問</a:t>
            </a:r>
            <a:endParaRPr lang="en-US" altLang="ja-JP" dirty="0" smtClean="0"/>
          </a:p>
          <a:p>
            <a:pPr lvl="1">
              <a:buFont typeface="Wingdings" panose="05000000000000000000" pitchFamily="2" charset="2"/>
              <a:buChar char="l"/>
            </a:pPr>
            <a:r>
              <a:rPr lang="ja-JP" altLang="en-US" dirty="0" smtClean="0"/>
              <a:t>提案システム：</a:t>
            </a:r>
            <a:r>
              <a:rPr lang="en-US" altLang="ja-JP" dirty="0" smtClean="0"/>
              <a:t>10</a:t>
            </a:r>
            <a:r>
              <a:rPr lang="ja-JP" altLang="en-US" dirty="0" smtClean="0"/>
              <a:t>～</a:t>
            </a:r>
            <a:r>
              <a:rPr lang="en-US" altLang="ja-JP" dirty="0" smtClean="0"/>
              <a:t>20</a:t>
            </a:r>
            <a:r>
              <a:rPr lang="ja-JP" altLang="en-US" dirty="0" smtClean="0"/>
              <a:t>問（</a:t>
            </a:r>
            <a:r>
              <a:rPr lang="en-US" altLang="ja-JP" dirty="0" smtClean="0"/>
              <a:t>1</a:t>
            </a:r>
            <a:r>
              <a:rPr lang="ja-JP" altLang="en-US" dirty="0" smtClean="0"/>
              <a:t>地域５～</a:t>
            </a:r>
            <a:r>
              <a:rPr lang="en-US" altLang="ja-JP" dirty="0" smtClean="0"/>
              <a:t>7</a:t>
            </a:r>
            <a:r>
              <a:rPr lang="ja-JP" altLang="en-US" dirty="0" smtClean="0"/>
              <a:t>問，上位</a:t>
            </a:r>
            <a:r>
              <a:rPr lang="en-US" altLang="ja-JP" dirty="0" smtClean="0"/>
              <a:t>3</a:t>
            </a:r>
            <a:r>
              <a:rPr lang="ja-JP" altLang="en-US" dirty="0" smtClean="0"/>
              <a:t>地域）</a:t>
            </a:r>
            <a:endParaRPr lang="en-US" altLang="ja-JP" dirty="0"/>
          </a:p>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a:t>実験</a:t>
            </a:r>
            <a:r>
              <a:rPr lang="ja-JP" altLang="en-US" dirty="0" smtClean="0"/>
              <a:t>内容</a:t>
            </a:r>
            <a:endParaRPr lang="en-US" altLang="ja-JP" dirty="0" smtClean="0"/>
          </a:p>
          <a:p>
            <a:pPr lvl="1">
              <a:buFont typeface="Wingdings" panose="05000000000000000000" pitchFamily="2" charset="2"/>
              <a:buChar char="l"/>
            </a:pPr>
            <a:r>
              <a:rPr lang="ja-JP" altLang="en-US" dirty="0" smtClean="0"/>
              <a:t>指定問題数を，</a:t>
            </a:r>
            <a:r>
              <a:rPr lang="en-US" altLang="ja-JP" dirty="0" smtClean="0"/>
              <a:t>5</a:t>
            </a:r>
            <a:r>
              <a:rPr lang="ja-JP" altLang="en-US" dirty="0" smtClean="0"/>
              <a:t>～</a:t>
            </a:r>
            <a:r>
              <a:rPr lang="en-US" altLang="ja-JP" dirty="0" smtClean="0"/>
              <a:t>7</a:t>
            </a:r>
            <a:r>
              <a:rPr lang="ja-JP" altLang="en-US" dirty="0" smtClean="0"/>
              <a:t>日間で解くように指示し，実際にどれくらいの日数で完了するか，また</a:t>
            </a:r>
            <a:r>
              <a:rPr lang="en-US" altLang="ja-JP" dirty="0" smtClean="0"/>
              <a:t>1</a:t>
            </a:r>
            <a:r>
              <a:rPr lang="ja-JP" altLang="en-US" dirty="0" smtClean="0"/>
              <a:t>日どれくらいの問題を解くことができたかを，それぞれのシステムで比較する．</a:t>
            </a:r>
            <a:endParaRPr lang="en-US" altLang="ja-JP" dirty="0" smtClean="0"/>
          </a:p>
          <a:p>
            <a:pPr lvl="1">
              <a:buFont typeface="Wingdings" panose="05000000000000000000" pitchFamily="2" charset="2"/>
              <a:buChar char="l"/>
            </a:pPr>
            <a:endParaRPr lang="en-US" altLang="ja-JP" sz="1600" dirty="0" smtClean="0"/>
          </a:p>
        </p:txBody>
      </p:sp>
      <p:sp>
        <p:nvSpPr>
          <p:cNvPr id="4" name="スライド番号プレースホルダー 3"/>
          <p:cNvSpPr>
            <a:spLocks noGrp="1"/>
          </p:cNvSpPr>
          <p:nvPr>
            <p:ph type="sldNum" sz="quarter" idx="12"/>
          </p:nvPr>
        </p:nvSpPr>
        <p:spPr/>
        <p:txBody>
          <a:bodyPr/>
          <a:lstStyle/>
          <a:p>
            <a:fld id="{F4618EDB-7ABE-422D-9E2F-ECA359026352}" type="slidenum">
              <a:rPr lang="ja-JP" altLang="en-US" smtClean="0"/>
              <a:t>20</a:t>
            </a:fld>
            <a:endParaRPr lang="ja-JP" altLang="en-US" dirty="0"/>
          </a:p>
        </p:txBody>
      </p:sp>
    </p:spTree>
    <p:extLst>
      <p:ext uri="{BB962C8B-B14F-4D97-AF65-F5344CB8AC3E}">
        <p14:creationId xmlns:p14="http://schemas.microsoft.com/office/powerpoint/2010/main" val="86871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301777"/>
            <a:ext cx="7543800" cy="1450757"/>
          </a:xfrm>
        </p:spPr>
        <p:txBody>
          <a:bodyPr>
            <a:normAutofit/>
          </a:bodyPr>
          <a:lstStyle/>
          <a:p>
            <a:r>
              <a:rPr lang="ja-JP" altLang="en-US" sz="4400" b="1" dirty="0"/>
              <a:t>実験手順</a:t>
            </a:r>
            <a:r>
              <a:rPr lang="en-US" altLang="ja-JP" sz="4400" b="1" dirty="0"/>
              <a:t>  </a:t>
            </a:r>
            <a:r>
              <a:rPr lang="ja-JP" altLang="en-US" sz="4400" b="1" dirty="0"/>
              <a:t>　</a:t>
            </a:r>
            <a:r>
              <a:rPr lang="en-US" altLang="ja-JP" sz="4400" b="1" dirty="0"/>
              <a:t>-</a:t>
            </a:r>
            <a:r>
              <a:rPr lang="ja-JP" altLang="en-US" sz="4400" b="1" dirty="0"/>
              <a:t>学習継続率</a:t>
            </a:r>
            <a:r>
              <a:rPr lang="en-US" altLang="ja-JP" sz="4400" b="1" dirty="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A4C6143B-C898-49BC-A059-974E7F952CDB}" type="slidenum">
              <a:rPr lang="ja-JP" altLang="en-US" smtClean="0"/>
              <a:t>21</a:t>
            </a:fld>
            <a:endParaRPr lang="ja-JP" altLang="en-US" dirty="0"/>
          </a:p>
        </p:txBody>
      </p:sp>
      <p:sp>
        <p:nvSpPr>
          <p:cNvPr id="8" name="テキスト ボックス 7"/>
          <p:cNvSpPr txBox="1"/>
          <p:nvPr/>
        </p:nvSpPr>
        <p:spPr>
          <a:xfrm>
            <a:off x="3653769" y="6012744"/>
            <a:ext cx="2560454" cy="307777"/>
          </a:xfrm>
          <a:prstGeom prst="rect">
            <a:avLst/>
          </a:prstGeom>
          <a:noFill/>
        </p:spPr>
        <p:txBody>
          <a:bodyPr wrap="square" rtlCol="0">
            <a:spAutoFit/>
          </a:bodyPr>
          <a:lstStyle/>
          <a:p>
            <a:r>
              <a:rPr lang="en-US" altLang="ja-JP" sz="1400" dirty="0" smtClean="0"/>
              <a:t>Figure11</a:t>
            </a:r>
            <a:r>
              <a:rPr lang="ja-JP" altLang="en-US" sz="1400" dirty="0" smtClean="0"/>
              <a:t>　実験の流れ図</a:t>
            </a:r>
            <a:r>
              <a:rPr lang="ja-JP" altLang="en-US" sz="1400" dirty="0"/>
              <a:t>②</a:t>
            </a:r>
            <a:endParaRPr kumimoji="1" lang="ja-JP" altLang="en-US" sz="1400" dirty="0"/>
          </a:p>
        </p:txBody>
      </p:sp>
      <p:pic>
        <p:nvPicPr>
          <p:cNvPr id="9" name="図 8"/>
          <p:cNvPicPr>
            <a:picLocks noChangeAspect="1"/>
          </p:cNvPicPr>
          <p:nvPr/>
        </p:nvPicPr>
        <p:blipFill rotWithShape="1">
          <a:blip r:embed="rId3" cstate="print">
            <a:extLst>
              <a:ext uri="{28A0092B-C50C-407E-A947-70E740481C1C}">
                <a14:useLocalDpi xmlns:a14="http://schemas.microsoft.com/office/drawing/2010/main" val="0"/>
              </a:ext>
            </a:extLst>
          </a:blip>
          <a:srcRect l="3000" t="-1500" r="4351" b="1500"/>
          <a:stretch/>
        </p:blipFill>
        <p:spPr>
          <a:xfrm>
            <a:off x="348225" y="3179399"/>
            <a:ext cx="975508" cy="1052906"/>
          </a:xfrm>
          <a:prstGeom prst="rect">
            <a:avLst/>
          </a:prstGeom>
        </p:spPr>
      </p:pic>
      <p:sp>
        <p:nvSpPr>
          <p:cNvPr id="10" name="テキスト ボックス 9"/>
          <p:cNvSpPr txBox="1"/>
          <p:nvPr/>
        </p:nvSpPr>
        <p:spPr>
          <a:xfrm>
            <a:off x="835979" y="4293700"/>
            <a:ext cx="1049025"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11" name="コンテンツ プレースホルダ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563" y="3428979"/>
            <a:ext cx="834024" cy="834024"/>
          </a:xfrm>
          <a:prstGeom prst="rect">
            <a:avLst/>
          </a:prstGeom>
        </p:spPr>
      </p:pic>
      <p:sp>
        <p:nvSpPr>
          <p:cNvPr id="13" name="テキスト ボックス 12"/>
          <p:cNvSpPr txBox="1"/>
          <p:nvPr/>
        </p:nvSpPr>
        <p:spPr>
          <a:xfrm>
            <a:off x="1823608" y="2255759"/>
            <a:ext cx="2914539" cy="307777"/>
          </a:xfrm>
          <a:prstGeom prst="rect">
            <a:avLst/>
          </a:prstGeom>
          <a:noFill/>
        </p:spPr>
        <p:txBody>
          <a:bodyPr wrap="square" rtlCol="0">
            <a:spAutoFit/>
          </a:bodyPr>
          <a:lstStyle/>
          <a:p>
            <a:r>
              <a:rPr lang="ja-JP" altLang="en-US" sz="1400" dirty="0" smtClean="0"/>
              <a:t>ベースラインシステムによる学習</a:t>
            </a:r>
            <a:endParaRPr kumimoji="1" lang="en-US" altLang="ja-JP" sz="1400" dirty="0" smtClean="0"/>
          </a:p>
        </p:txBody>
      </p:sp>
      <p:sp>
        <p:nvSpPr>
          <p:cNvPr id="14" name="正方形/長方形 13"/>
          <p:cNvSpPr/>
          <p:nvPr/>
        </p:nvSpPr>
        <p:spPr>
          <a:xfrm>
            <a:off x="4420726" y="2630276"/>
            <a:ext cx="1305166" cy="64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19" name="テキスト ボックス 18"/>
          <p:cNvSpPr txBox="1"/>
          <p:nvPr/>
        </p:nvSpPr>
        <p:spPr>
          <a:xfrm>
            <a:off x="2061978" y="4963207"/>
            <a:ext cx="2500829" cy="307777"/>
          </a:xfrm>
          <a:prstGeom prst="rect">
            <a:avLst/>
          </a:prstGeom>
          <a:noFill/>
        </p:spPr>
        <p:txBody>
          <a:bodyPr wrap="square" rtlCol="0">
            <a:spAutoFit/>
          </a:bodyPr>
          <a:lstStyle/>
          <a:p>
            <a:r>
              <a:rPr lang="ja-JP" altLang="en-US" sz="1400" dirty="0" smtClean="0"/>
              <a:t>提案システム</a:t>
            </a:r>
            <a:r>
              <a:rPr kumimoji="1" lang="ja-JP" altLang="en-US" sz="1400" dirty="0" smtClean="0"/>
              <a:t>による学習</a:t>
            </a:r>
            <a:endParaRPr kumimoji="1" lang="en-US" altLang="ja-JP" sz="1400" dirty="0" smtClean="0"/>
          </a:p>
        </p:txBody>
      </p:sp>
      <p:sp>
        <p:nvSpPr>
          <p:cNvPr id="20" name="正方形/長方形 19"/>
          <p:cNvSpPr/>
          <p:nvPr/>
        </p:nvSpPr>
        <p:spPr>
          <a:xfrm>
            <a:off x="4368277" y="4385790"/>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7" name="右矢印 6"/>
          <p:cNvSpPr/>
          <p:nvPr/>
        </p:nvSpPr>
        <p:spPr>
          <a:xfrm>
            <a:off x="2758361" y="3112438"/>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rot="10800000">
            <a:off x="2733658" y="2623145"/>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2746983" y="4056574"/>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10800000">
            <a:off x="2758361" y="4584919"/>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93976" y="3570154"/>
            <a:ext cx="3736587" cy="338554"/>
          </a:xfrm>
          <a:prstGeom prst="rect">
            <a:avLst/>
          </a:prstGeom>
          <a:noFill/>
        </p:spPr>
        <p:txBody>
          <a:bodyPr wrap="square" rtlCol="0">
            <a:spAutoFit/>
          </a:bodyPr>
          <a:lstStyle/>
          <a:p>
            <a:r>
              <a:rPr kumimoji="1" lang="ja-JP" altLang="en-US" sz="1600" dirty="0" smtClean="0"/>
              <a:t>解答（</a:t>
            </a:r>
            <a:r>
              <a:rPr kumimoji="1" lang="en-US" altLang="ja-JP" sz="1600" dirty="0" smtClean="0"/>
              <a:t>1</a:t>
            </a:r>
            <a:r>
              <a:rPr kumimoji="1" lang="ja-JP" altLang="en-US" sz="1600" dirty="0" smtClean="0"/>
              <a:t>日何</a:t>
            </a:r>
            <a:r>
              <a:rPr lang="ja-JP" altLang="en-US" sz="1600" dirty="0"/>
              <a:t>問</a:t>
            </a:r>
            <a:r>
              <a:rPr lang="ja-JP" altLang="en-US" sz="1600" dirty="0" smtClean="0"/>
              <a:t>か，合計何問か）</a:t>
            </a:r>
            <a:endParaRPr kumimoji="1" lang="ja-JP" altLang="en-US" sz="1600" dirty="0"/>
          </a:p>
        </p:txBody>
      </p:sp>
      <p:sp>
        <p:nvSpPr>
          <p:cNvPr id="31" name="テキスト ボックス 30"/>
          <p:cNvSpPr txBox="1"/>
          <p:nvPr/>
        </p:nvSpPr>
        <p:spPr>
          <a:xfrm>
            <a:off x="6103405" y="3787623"/>
            <a:ext cx="1593837" cy="307777"/>
          </a:xfrm>
          <a:prstGeom prst="rect">
            <a:avLst/>
          </a:prstGeom>
          <a:noFill/>
        </p:spPr>
        <p:txBody>
          <a:bodyPr wrap="square" rtlCol="0">
            <a:spAutoFit/>
          </a:bodyPr>
          <a:lstStyle/>
          <a:p>
            <a:r>
              <a:rPr lang="ja-JP" altLang="en-US" sz="1400" dirty="0" smtClean="0"/>
              <a:t>実験</a:t>
            </a:r>
            <a:r>
              <a:rPr lang="ja-JP" altLang="en-US" sz="1400" dirty="0"/>
              <a:t>結果</a:t>
            </a:r>
            <a:r>
              <a:rPr lang="ja-JP" altLang="en-US" sz="1400" dirty="0" smtClean="0"/>
              <a:t>を比較</a:t>
            </a:r>
            <a:endParaRPr kumimoji="1" lang="en-US" altLang="ja-JP" sz="1400" dirty="0" smtClean="0"/>
          </a:p>
        </p:txBody>
      </p:sp>
      <p:sp>
        <p:nvSpPr>
          <p:cNvPr id="32" name="左右矢印 31"/>
          <p:cNvSpPr/>
          <p:nvPr/>
        </p:nvSpPr>
        <p:spPr>
          <a:xfrm rot="5400000">
            <a:off x="7388126" y="3705180"/>
            <a:ext cx="776370" cy="400669"/>
          </a:xfrm>
          <a:prstGeom prst="leftRightArrow">
            <a:avLst>
              <a:gd name="adj1" fmla="val 50000"/>
              <a:gd name="adj2" fmla="val 46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5964921" y="2858547"/>
            <a:ext cx="619432" cy="245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5872847" y="4578880"/>
            <a:ext cx="619432" cy="245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584353" y="4512711"/>
            <a:ext cx="2111274" cy="662190"/>
          </a:xfrm>
          <a:prstGeom prst="rect">
            <a:avLst/>
          </a:prstGeom>
          <a:noFill/>
          <a:ln>
            <a:solidFill>
              <a:srgbClr val="00B0F0"/>
            </a:solidFill>
          </a:ln>
        </p:spPr>
        <p:txBody>
          <a:bodyPr wrap="square" rtlCol="0">
            <a:spAutoFit/>
          </a:bodyPr>
          <a:lstStyle/>
          <a:p>
            <a:r>
              <a:rPr kumimoji="1" lang="ja-JP" altLang="en-US" dirty="0" smtClean="0"/>
              <a:t>実験結果　　　　（提案システム）</a:t>
            </a:r>
            <a:endParaRPr kumimoji="1" lang="ja-JP" altLang="en-US" dirty="0"/>
          </a:p>
        </p:txBody>
      </p:sp>
      <p:sp>
        <p:nvSpPr>
          <p:cNvPr id="37" name="テキスト ボックス 36"/>
          <p:cNvSpPr txBox="1"/>
          <p:nvPr/>
        </p:nvSpPr>
        <p:spPr>
          <a:xfrm>
            <a:off x="6641605" y="2643383"/>
            <a:ext cx="2111274" cy="646331"/>
          </a:xfrm>
          <a:prstGeom prst="rect">
            <a:avLst/>
          </a:prstGeom>
          <a:noFill/>
          <a:ln>
            <a:solidFill>
              <a:srgbClr val="00B0F0"/>
            </a:solidFill>
          </a:ln>
        </p:spPr>
        <p:txBody>
          <a:bodyPr wrap="square" rtlCol="0">
            <a:spAutoFit/>
          </a:bodyPr>
          <a:lstStyle/>
          <a:p>
            <a:r>
              <a:rPr kumimoji="1" lang="ja-JP" altLang="en-US" dirty="0" smtClean="0"/>
              <a:t>実験結果　　　　（ベースライン）</a:t>
            </a:r>
            <a:endParaRPr kumimoji="1" lang="ja-JP" altLang="en-US" dirty="0"/>
          </a:p>
        </p:txBody>
      </p:sp>
    </p:spTree>
    <p:extLst>
      <p:ext uri="{BB962C8B-B14F-4D97-AF65-F5344CB8AC3E}">
        <p14:creationId xmlns:p14="http://schemas.microsoft.com/office/powerpoint/2010/main" val="2547776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963516"/>
            <a:ext cx="7543800" cy="787761"/>
          </a:xfrm>
        </p:spPr>
        <p:txBody>
          <a:bodyPr>
            <a:normAutofit/>
          </a:bodyPr>
          <a:lstStyle/>
          <a:p>
            <a:r>
              <a:rPr lang="ja-JP" altLang="en-US" sz="4400" b="1" dirty="0" smtClean="0"/>
              <a:t>実験手順</a:t>
            </a:r>
            <a:r>
              <a:rPr lang="en-US" altLang="ja-JP" sz="4400" b="1" dirty="0"/>
              <a:t> </a:t>
            </a:r>
            <a:r>
              <a:rPr lang="en-US" altLang="ja-JP" sz="4400" b="1" dirty="0" smtClean="0"/>
              <a:t>   -</a:t>
            </a:r>
            <a:r>
              <a:rPr lang="ja-JP" altLang="en-US" sz="4400" b="1" dirty="0" smtClean="0"/>
              <a:t>リスニング能力</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65563" y="1895650"/>
            <a:ext cx="8041087" cy="4419763"/>
          </a:xfrm>
        </p:spPr>
        <p:txBody>
          <a:bodyPr>
            <a:normAutofit/>
          </a:bodyPr>
          <a:lstStyle/>
          <a:p>
            <a:pPr>
              <a:buFont typeface="Wingdings" panose="05000000000000000000" pitchFamily="2" charset="2"/>
              <a:buChar char="l"/>
            </a:pPr>
            <a:r>
              <a:rPr lang="ja-JP" altLang="en-US" dirty="0" smtClean="0"/>
              <a:t>実施期間</a:t>
            </a:r>
            <a:endParaRPr lang="en-US" altLang="ja-JP" dirty="0" smtClean="0"/>
          </a:p>
          <a:p>
            <a:pPr lvl="1">
              <a:buFont typeface="Wingdings" panose="05000000000000000000" pitchFamily="2" charset="2"/>
              <a:buChar char="l"/>
            </a:pPr>
            <a:r>
              <a:rPr lang="ja-JP" altLang="en-US" dirty="0" smtClean="0"/>
              <a:t>１～２日（ベースライン</a:t>
            </a:r>
            <a:r>
              <a:rPr lang="en-US" altLang="ja-JP" dirty="0" smtClean="0"/>
              <a:t>1</a:t>
            </a:r>
            <a:r>
              <a:rPr lang="ja-JP" altLang="en-US" dirty="0" smtClean="0"/>
              <a:t>日・提案システム</a:t>
            </a:r>
            <a:r>
              <a:rPr lang="en-US" altLang="ja-JP" dirty="0" smtClean="0"/>
              <a:t>1</a:t>
            </a:r>
            <a:r>
              <a:rPr lang="ja-JP" altLang="en-US" dirty="0" smtClean="0"/>
              <a:t>日）</a:t>
            </a:r>
            <a:endParaRPr lang="en-US" altLang="ja-JP" dirty="0"/>
          </a:p>
          <a:p>
            <a:pPr lvl="1">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学習とテストに使用する問題数</a:t>
            </a:r>
            <a:endParaRPr lang="en-US" altLang="ja-JP" dirty="0" smtClean="0"/>
          </a:p>
          <a:p>
            <a:pPr lvl="1">
              <a:buFont typeface="Wingdings" panose="05000000000000000000" pitchFamily="2" charset="2"/>
              <a:buChar char="l"/>
            </a:pPr>
            <a:r>
              <a:rPr lang="ja-JP" altLang="en-US" dirty="0" smtClean="0"/>
              <a:t>ベースライン：</a:t>
            </a:r>
            <a:r>
              <a:rPr lang="en-US" altLang="ja-JP" dirty="0" smtClean="0"/>
              <a:t>10</a:t>
            </a:r>
            <a:r>
              <a:rPr lang="ja-JP" altLang="en-US" dirty="0" smtClean="0"/>
              <a:t>～</a:t>
            </a:r>
            <a:r>
              <a:rPr lang="en-US" altLang="ja-JP" dirty="0" smtClean="0"/>
              <a:t>20</a:t>
            </a:r>
            <a:r>
              <a:rPr lang="ja-JP" altLang="en-US" dirty="0" smtClean="0"/>
              <a:t>問</a:t>
            </a:r>
            <a:endParaRPr lang="en-US" altLang="ja-JP" dirty="0" smtClean="0"/>
          </a:p>
          <a:p>
            <a:pPr lvl="1">
              <a:buFont typeface="Wingdings" panose="05000000000000000000" pitchFamily="2" charset="2"/>
              <a:buChar char="l"/>
            </a:pPr>
            <a:r>
              <a:rPr lang="ja-JP" altLang="en-US" dirty="0" smtClean="0"/>
              <a:t>提案システム：</a:t>
            </a:r>
            <a:r>
              <a:rPr lang="en-US" altLang="ja-JP" dirty="0" smtClean="0"/>
              <a:t>10</a:t>
            </a:r>
            <a:r>
              <a:rPr lang="ja-JP" altLang="en-US" dirty="0" smtClean="0"/>
              <a:t>～</a:t>
            </a:r>
            <a:r>
              <a:rPr lang="en-US" altLang="ja-JP" dirty="0" smtClean="0"/>
              <a:t>20</a:t>
            </a:r>
            <a:r>
              <a:rPr lang="ja-JP" altLang="en-US" dirty="0" smtClean="0"/>
              <a:t>問（</a:t>
            </a:r>
            <a:r>
              <a:rPr lang="en-US" altLang="ja-JP" dirty="0" smtClean="0"/>
              <a:t>1</a:t>
            </a:r>
            <a:r>
              <a:rPr lang="ja-JP" altLang="en-US" dirty="0" smtClean="0"/>
              <a:t>地域５～</a:t>
            </a:r>
            <a:r>
              <a:rPr lang="en-US" altLang="ja-JP" dirty="0" smtClean="0"/>
              <a:t>7</a:t>
            </a:r>
            <a:r>
              <a:rPr lang="ja-JP" altLang="en-US" dirty="0" smtClean="0"/>
              <a:t>問，上位</a:t>
            </a:r>
            <a:r>
              <a:rPr lang="en-US" altLang="ja-JP" dirty="0" smtClean="0"/>
              <a:t>3</a:t>
            </a:r>
            <a:r>
              <a:rPr lang="ja-JP" altLang="en-US" dirty="0" smtClean="0"/>
              <a:t>地域）</a:t>
            </a:r>
            <a:endParaRPr lang="en-US" altLang="ja-JP" dirty="0"/>
          </a:p>
          <a:p>
            <a:pPr lvl="1">
              <a:buFont typeface="Wingdings" panose="05000000000000000000" pitchFamily="2" charset="2"/>
              <a:buChar char="l"/>
            </a:pPr>
            <a:r>
              <a:rPr lang="ja-JP" altLang="en-US" dirty="0" smtClean="0"/>
              <a:t>テスト：</a:t>
            </a:r>
            <a:r>
              <a:rPr lang="en-US" altLang="ja-JP" dirty="0" smtClean="0"/>
              <a:t>3</a:t>
            </a:r>
            <a:r>
              <a:rPr lang="ja-JP" altLang="en-US" dirty="0" smtClean="0"/>
              <a:t>問～</a:t>
            </a:r>
            <a:endParaRPr lang="en-US" altLang="ja-JP" dirty="0" smtClean="0"/>
          </a:p>
          <a:p>
            <a:pPr lvl="1">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実験内容</a:t>
            </a:r>
            <a:endParaRPr lang="en-US" altLang="ja-JP" dirty="0" smtClean="0"/>
          </a:p>
          <a:p>
            <a:pPr lvl="1">
              <a:buFont typeface="Wingdings" panose="05000000000000000000" pitchFamily="2" charset="2"/>
              <a:buChar char="l"/>
            </a:pPr>
            <a:r>
              <a:rPr lang="ja-JP" altLang="en-US" dirty="0" smtClean="0"/>
              <a:t>提案システムによる学習後に実施するテストの正答率と，                                             ベースラインシステムによる学習後に実施するテストの正答率を比較する．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FC7D3FDF-C969-4AD1-92B2-9686841DEDD5}" type="slidenum">
              <a:rPr lang="ja-JP" altLang="en-US" smtClean="0"/>
              <a:t>22</a:t>
            </a:fld>
            <a:endParaRPr lang="ja-JP" altLang="en-US" dirty="0"/>
          </a:p>
        </p:txBody>
      </p:sp>
    </p:spTree>
    <p:extLst>
      <p:ext uri="{BB962C8B-B14F-4D97-AF65-F5344CB8AC3E}">
        <p14:creationId xmlns:p14="http://schemas.microsoft.com/office/powerpoint/2010/main" val="3322404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実験手順</a:t>
            </a:r>
            <a:r>
              <a:rPr lang="ja-JP" altLang="en-US" sz="4400" dirty="0"/>
              <a:t>　</a:t>
            </a:r>
            <a:r>
              <a:rPr lang="en-US" altLang="ja-JP" sz="4400" b="1" dirty="0" smtClean="0"/>
              <a:t>-</a:t>
            </a:r>
            <a:r>
              <a:rPr lang="ja-JP" altLang="en-US" sz="4400" b="1" dirty="0" smtClean="0"/>
              <a:t>リスニング能力</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A4C6143B-C898-49BC-A059-974E7F952CDB}" type="slidenum">
              <a:rPr lang="ja-JP" altLang="en-US" smtClean="0"/>
              <a:t>23</a:t>
            </a:fld>
            <a:endParaRPr lang="ja-JP" altLang="en-US" dirty="0"/>
          </a:p>
        </p:txBody>
      </p:sp>
      <p:sp>
        <p:nvSpPr>
          <p:cNvPr id="8" name="テキスト ボックス 7"/>
          <p:cNvSpPr txBox="1"/>
          <p:nvPr/>
        </p:nvSpPr>
        <p:spPr>
          <a:xfrm>
            <a:off x="3198007" y="5882365"/>
            <a:ext cx="2959768" cy="307777"/>
          </a:xfrm>
          <a:prstGeom prst="rect">
            <a:avLst/>
          </a:prstGeom>
          <a:noFill/>
        </p:spPr>
        <p:txBody>
          <a:bodyPr wrap="square" rtlCol="0">
            <a:spAutoFit/>
          </a:bodyPr>
          <a:lstStyle/>
          <a:p>
            <a:r>
              <a:rPr lang="en-US" altLang="ja-JP" sz="1400" dirty="0" smtClean="0"/>
              <a:t>Figure9</a:t>
            </a:r>
            <a:r>
              <a:rPr lang="ja-JP" altLang="en-US" sz="1400" dirty="0" smtClean="0"/>
              <a:t>　実験の流れ図①</a:t>
            </a:r>
            <a:endParaRPr kumimoji="1" lang="ja-JP" altLang="en-US" sz="1400" dirty="0"/>
          </a:p>
        </p:txBody>
      </p:sp>
      <p:pic>
        <p:nvPicPr>
          <p:cNvPr id="9" name="図 8"/>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320757" y="2961247"/>
            <a:ext cx="1014842" cy="1095361"/>
          </a:xfrm>
          <a:prstGeom prst="rect">
            <a:avLst/>
          </a:prstGeom>
        </p:spPr>
      </p:pic>
      <p:sp>
        <p:nvSpPr>
          <p:cNvPr id="10" name="テキスト ボックス 9"/>
          <p:cNvSpPr txBox="1"/>
          <p:nvPr/>
        </p:nvSpPr>
        <p:spPr>
          <a:xfrm>
            <a:off x="872620" y="4083664"/>
            <a:ext cx="1242811"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11"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599" y="3188955"/>
            <a:ext cx="867653" cy="867653"/>
          </a:xfrm>
          <a:prstGeom prst="rect">
            <a:avLst/>
          </a:prstGeom>
        </p:spPr>
      </p:pic>
      <p:sp>
        <p:nvSpPr>
          <p:cNvPr id="12" name="左右矢印 11"/>
          <p:cNvSpPr/>
          <p:nvPr/>
        </p:nvSpPr>
        <p:spPr>
          <a:xfrm>
            <a:off x="2798856" y="2746169"/>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271793" y="2274438"/>
            <a:ext cx="2367051" cy="523220"/>
          </a:xfrm>
          <a:prstGeom prst="rect">
            <a:avLst/>
          </a:prstGeom>
          <a:noFill/>
        </p:spPr>
        <p:txBody>
          <a:bodyPr wrap="square" rtlCol="0">
            <a:spAutoFit/>
          </a:bodyPr>
          <a:lstStyle/>
          <a:p>
            <a:r>
              <a:rPr kumimoji="1" lang="ja-JP" altLang="en-US" sz="1400" dirty="0" smtClean="0"/>
              <a:t>①</a:t>
            </a:r>
            <a:r>
              <a:rPr lang="ja-JP" altLang="en-US" sz="1400" dirty="0" smtClean="0"/>
              <a:t>ベースラインの</a:t>
            </a:r>
            <a:r>
              <a:rPr kumimoji="1" lang="ja-JP" altLang="en-US" sz="1400" dirty="0" smtClean="0"/>
              <a:t>システムによる学習</a:t>
            </a:r>
            <a:endParaRPr kumimoji="1" lang="en-US" altLang="ja-JP" sz="1400" dirty="0" smtClean="0"/>
          </a:p>
        </p:txBody>
      </p:sp>
      <p:sp>
        <p:nvSpPr>
          <p:cNvPr id="14" name="正方形/長方形 13"/>
          <p:cNvSpPr/>
          <p:nvPr/>
        </p:nvSpPr>
        <p:spPr>
          <a:xfrm>
            <a:off x="4729184" y="2427307"/>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15" name="右矢印 14"/>
          <p:cNvSpPr/>
          <p:nvPr/>
        </p:nvSpPr>
        <p:spPr>
          <a:xfrm>
            <a:off x="6382349" y="2629692"/>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353175" y="2149379"/>
            <a:ext cx="2089534" cy="307777"/>
          </a:xfrm>
          <a:prstGeom prst="rect">
            <a:avLst/>
          </a:prstGeom>
          <a:noFill/>
        </p:spPr>
        <p:txBody>
          <a:bodyPr wrap="square" rtlCol="0">
            <a:spAutoFit/>
          </a:bodyPr>
          <a:lstStyle/>
          <a:p>
            <a:r>
              <a:rPr lang="ja-JP" altLang="en-US" sz="1400" dirty="0" smtClean="0"/>
              <a:t>②テスト実施（</a:t>
            </a:r>
            <a:r>
              <a:rPr lang="en-US" altLang="ja-JP" sz="1400" dirty="0" smtClean="0"/>
              <a:t>1</a:t>
            </a:r>
            <a:r>
              <a:rPr lang="ja-JP" altLang="en-US" sz="1400" dirty="0" smtClean="0"/>
              <a:t>回目）</a:t>
            </a:r>
            <a:endParaRPr kumimoji="1" lang="ja-JP" altLang="en-US" sz="1400" dirty="0"/>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686" y="2511686"/>
            <a:ext cx="609600" cy="609600"/>
          </a:xfrm>
          <a:prstGeom prst="rect">
            <a:avLst/>
          </a:prstGeom>
        </p:spPr>
      </p:pic>
      <p:sp>
        <p:nvSpPr>
          <p:cNvPr id="18" name="左右矢印 17"/>
          <p:cNvSpPr/>
          <p:nvPr/>
        </p:nvSpPr>
        <p:spPr>
          <a:xfrm>
            <a:off x="2798856" y="4391441"/>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353543" y="3850116"/>
            <a:ext cx="2500829" cy="307777"/>
          </a:xfrm>
          <a:prstGeom prst="rect">
            <a:avLst/>
          </a:prstGeom>
          <a:noFill/>
        </p:spPr>
        <p:txBody>
          <a:bodyPr wrap="square" rtlCol="0">
            <a:spAutoFit/>
          </a:bodyPr>
          <a:lstStyle/>
          <a:p>
            <a:r>
              <a:rPr lang="ja-JP" altLang="en-US" sz="1400" dirty="0" smtClean="0"/>
              <a:t>③提案システム</a:t>
            </a:r>
            <a:r>
              <a:rPr kumimoji="1" lang="ja-JP" altLang="en-US" sz="1400" dirty="0" smtClean="0"/>
              <a:t>による学習</a:t>
            </a:r>
            <a:endParaRPr kumimoji="1" lang="en-US" altLang="ja-JP" sz="1400" dirty="0" smtClean="0"/>
          </a:p>
        </p:txBody>
      </p:sp>
      <p:sp>
        <p:nvSpPr>
          <p:cNvPr id="20" name="正方形/長方形 19"/>
          <p:cNvSpPr/>
          <p:nvPr/>
        </p:nvSpPr>
        <p:spPr>
          <a:xfrm>
            <a:off x="4638844" y="4156750"/>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21" name="右矢印 20"/>
          <p:cNvSpPr/>
          <p:nvPr/>
        </p:nvSpPr>
        <p:spPr>
          <a:xfrm>
            <a:off x="6335295" y="4371176"/>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335295" y="3877286"/>
            <a:ext cx="2089534" cy="307777"/>
          </a:xfrm>
          <a:prstGeom prst="rect">
            <a:avLst/>
          </a:prstGeom>
          <a:noFill/>
        </p:spPr>
        <p:txBody>
          <a:bodyPr wrap="square" rtlCol="0">
            <a:spAutoFit/>
          </a:bodyPr>
          <a:lstStyle/>
          <a:p>
            <a:r>
              <a:rPr lang="ja-JP" altLang="en-US" sz="1400" dirty="0"/>
              <a:t>④</a:t>
            </a:r>
            <a:r>
              <a:rPr lang="ja-JP" altLang="en-US" sz="1400" dirty="0" smtClean="0"/>
              <a:t>テスト実施（</a:t>
            </a:r>
            <a:r>
              <a:rPr lang="en-US" altLang="ja-JP" sz="1400" dirty="0"/>
              <a:t>2</a:t>
            </a:r>
            <a:r>
              <a:rPr lang="ja-JP" altLang="en-US" sz="1400" dirty="0" smtClean="0"/>
              <a:t>回目）</a:t>
            </a:r>
            <a:endParaRPr kumimoji="1" lang="ja-JP" altLang="en-US" sz="1400" dirty="0"/>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628" y="4254285"/>
            <a:ext cx="609600" cy="609600"/>
          </a:xfrm>
          <a:prstGeom prst="rect">
            <a:avLst/>
          </a:prstGeom>
        </p:spPr>
      </p:pic>
      <p:sp>
        <p:nvSpPr>
          <p:cNvPr id="24" name="左矢印 23"/>
          <p:cNvSpPr/>
          <p:nvPr/>
        </p:nvSpPr>
        <p:spPr>
          <a:xfrm rot="20909292">
            <a:off x="4521231" y="3357420"/>
            <a:ext cx="1540725" cy="2492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7131379" y="5008518"/>
            <a:ext cx="341745" cy="286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175795" y="5376107"/>
            <a:ext cx="2408534" cy="307777"/>
          </a:xfrm>
          <a:prstGeom prst="rect">
            <a:avLst/>
          </a:prstGeom>
          <a:noFill/>
        </p:spPr>
        <p:txBody>
          <a:bodyPr wrap="square" rtlCol="0">
            <a:spAutoFit/>
          </a:bodyPr>
          <a:lstStyle/>
          <a:p>
            <a:r>
              <a:rPr lang="ja-JP" altLang="en-US" sz="1400" dirty="0" smtClean="0"/>
              <a:t>⑤</a:t>
            </a:r>
            <a:r>
              <a:rPr lang="ja-JP" altLang="en-US" sz="1400" dirty="0"/>
              <a:t>テスト</a:t>
            </a:r>
            <a:r>
              <a:rPr lang="ja-JP" altLang="en-US" sz="1400" dirty="0" smtClean="0"/>
              <a:t>の正答率を比較</a:t>
            </a:r>
            <a:endParaRPr lang="en-US" altLang="ja-JP" sz="1400" dirty="0" smtClean="0"/>
          </a:p>
        </p:txBody>
      </p:sp>
    </p:spTree>
    <p:extLst>
      <p:ext uri="{BB962C8B-B14F-4D97-AF65-F5344CB8AC3E}">
        <p14:creationId xmlns:p14="http://schemas.microsoft.com/office/powerpoint/2010/main" val="3960477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実験手順</a:t>
            </a:r>
            <a:r>
              <a:rPr lang="en-US" altLang="ja-JP" sz="4400" b="1" dirty="0"/>
              <a:t> </a:t>
            </a:r>
            <a:r>
              <a:rPr lang="en-US" altLang="ja-JP" sz="4400" b="1" dirty="0" smtClean="0"/>
              <a:t>   -</a:t>
            </a:r>
            <a:r>
              <a:rPr lang="ja-JP" altLang="en-US" sz="4400" b="1" dirty="0" smtClean="0"/>
              <a:t>リスニング能力</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22960" y="1891528"/>
            <a:ext cx="7543801" cy="4119128"/>
          </a:xfrm>
        </p:spPr>
        <p:txBody>
          <a:bodyPr>
            <a:normAutofit/>
          </a:bodyPr>
          <a:lstStyle/>
          <a:p>
            <a:pPr>
              <a:buFont typeface="Wingdings" panose="05000000000000000000" pitchFamily="2" charset="2"/>
              <a:buChar char="l"/>
            </a:pPr>
            <a:r>
              <a:rPr kumimoji="1" lang="ja-JP" altLang="en-US" sz="1800" dirty="0" smtClean="0"/>
              <a:t>テスト問題の実施方法</a:t>
            </a:r>
            <a:endParaRPr kumimoji="1"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kumimoji="1"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kumimoji="1" lang="en-US" altLang="ja-JP" sz="1800" dirty="0" smtClean="0"/>
          </a:p>
          <a:p>
            <a:pPr>
              <a:buFont typeface="Wingdings" panose="05000000000000000000" pitchFamily="2" charset="2"/>
              <a:buChar char="l"/>
            </a:pPr>
            <a:endParaRPr lang="en-US" altLang="ja-JP" sz="1800" dirty="0"/>
          </a:p>
          <a:p>
            <a:pPr marL="0" indent="0">
              <a:buNone/>
            </a:pPr>
            <a:endParaRPr lang="en-US" altLang="ja-JP" sz="1800" dirty="0"/>
          </a:p>
          <a:p>
            <a:pPr>
              <a:buFont typeface="Wingdings" panose="05000000000000000000" pitchFamily="2" charset="2"/>
              <a:buChar char="l"/>
            </a:pPr>
            <a:r>
              <a:rPr kumimoji="1" lang="ja-JP" altLang="en-US" sz="1800" dirty="0" smtClean="0"/>
              <a:t>音源</a:t>
            </a:r>
            <a:endParaRPr kumimoji="1" lang="en-US" altLang="ja-JP" sz="1800" dirty="0" smtClean="0"/>
          </a:p>
          <a:p>
            <a:pPr lvl="1">
              <a:buFont typeface="Wingdings" panose="05000000000000000000" pitchFamily="2" charset="2"/>
              <a:buChar char="l"/>
            </a:pPr>
            <a:r>
              <a:rPr kumimoji="1" lang="ja-JP" altLang="en-US" sz="1600" dirty="0" smtClean="0"/>
              <a:t>ソース（</a:t>
            </a:r>
            <a:r>
              <a:rPr kumimoji="1" lang="en-US" altLang="ja-JP" sz="1600" dirty="0" smtClean="0"/>
              <a:t>TOIEC</a:t>
            </a:r>
            <a:r>
              <a:rPr kumimoji="1" lang="ja-JP" altLang="en-US" sz="1600" dirty="0" smtClean="0"/>
              <a:t>鬼の変速リスニング）の音源を使用</a:t>
            </a:r>
            <a:endParaRPr kumimoji="1" lang="en-US" altLang="ja-JP" sz="1600" dirty="0" smtClean="0"/>
          </a:p>
          <a:p>
            <a:pPr lvl="1">
              <a:buFont typeface="Wingdings" panose="05000000000000000000" pitchFamily="2" charset="2"/>
              <a:buChar char="l"/>
            </a:pPr>
            <a:endParaRPr kumimoji="1" lang="en-US" altLang="ja-JP" dirty="0" smtClean="0">
              <a:latin typeface="+mj-ea"/>
              <a:ea typeface="+mj-ea"/>
            </a:endParaRPr>
          </a:p>
        </p:txBody>
      </p:sp>
      <p:sp>
        <p:nvSpPr>
          <p:cNvPr id="4" name="スライド番号プレースホルダー 3"/>
          <p:cNvSpPr>
            <a:spLocks noGrp="1"/>
          </p:cNvSpPr>
          <p:nvPr>
            <p:ph type="sldNum" sz="quarter" idx="12"/>
          </p:nvPr>
        </p:nvSpPr>
        <p:spPr/>
        <p:txBody>
          <a:bodyPr/>
          <a:lstStyle/>
          <a:p>
            <a:fld id="{5AA7FD9C-D32B-4463-A2CA-51734B3027C3}" type="slidenum">
              <a:rPr lang="ja-JP" altLang="en-US" smtClean="0"/>
              <a:t>24</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496781" y="2460134"/>
            <a:ext cx="430796" cy="478733"/>
          </a:xfrm>
          <a:prstGeom prst="rect">
            <a:avLst/>
          </a:prstGeom>
        </p:spPr>
      </p:pic>
      <p:pic>
        <p:nvPicPr>
          <p:cNvPr id="6" name="図 5"/>
          <p:cNvPicPr>
            <a:picLocks noChangeAspect="1"/>
          </p:cNvPicPr>
          <p:nvPr/>
        </p:nvPicPr>
        <p:blipFill rotWithShape="1">
          <a:blip r:embed="rId4" cstate="print">
            <a:extLst>
              <a:ext uri="{28A0092B-C50C-407E-A947-70E740481C1C}">
                <a14:useLocalDpi xmlns:a14="http://schemas.microsoft.com/office/drawing/2010/main" val="0"/>
              </a:ext>
            </a:extLst>
          </a:blip>
          <a:srcRect l="1645" r="1317"/>
          <a:stretch/>
        </p:blipFill>
        <p:spPr>
          <a:xfrm>
            <a:off x="1021334" y="2648986"/>
            <a:ext cx="794690" cy="818935"/>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927919" y="2460133"/>
            <a:ext cx="430796" cy="478733"/>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3358715" y="2460132"/>
            <a:ext cx="406753" cy="478733"/>
          </a:xfrm>
          <a:prstGeom prst="rect">
            <a:avLst/>
          </a:prstGeom>
        </p:spPr>
      </p:pic>
      <p:sp>
        <p:nvSpPr>
          <p:cNvPr id="10" name="テキスト ボックス 9"/>
          <p:cNvSpPr txBox="1"/>
          <p:nvPr/>
        </p:nvSpPr>
        <p:spPr>
          <a:xfrm>
            <a:off x="1031140" y="3541991"/>
            <a:ext cx="917485"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11" name="左右矢印 10"/>
          <p:cNvSpPr/>
          <p:nvPr/>
        </p:nvSpPr>
        <p:spPr>
          <a:xfrm>
            <a:off x="2120855" y="3105501"/>
            <a:ext cx="2071660" cy="2783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方体 11"/>
          <p:cNvSpPr/>
          <p:nvPr/>
        </p:nvSpPr>
        <p:spPr>
          <a:xfrm>
            <a:off x="4446225" y="2753609"/>
            <a:ext cx="1876425" cy="90504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ysClr val="windowText" lastClr="000000"/>
                </a:solidFill>
              </a:rPr>
              <a:t>提案</a:t>
            </a:r>
            <a:r>
              <a:rPr kumimoji="1" lang="ja-JP" altLang="en-US" sz="1600" dirty="0" smtClean="0">
                <a:solidFill>
                  <a:sysClr val="windowText" lastClr="000000"/>
                </a:solidFill>
              </a:rPr>
              <a:t>システム</a:t>
            </a:r>
            <a:endParaRPr kumimoji="1" lang="ja-JP" altLang="en-US" sz="1600" dirty="0">
              <a:solidFill>
                <a:sysClr val="windowText" lastClr="000000"/>
              </a:solidFill>
            </a:endParaRPr>
          </a:p>
        </p:txBody>
      </p:sp>
      <p:sp>
        <p:nvSpPr>
          <p:cNvPr id="13" name="右矢印 12"/>
          <p:cNvSpPr/>
          <p:nvPr/>
        </p:nvSpPr>
        <p:spPr>
          <a:xfrm>
            <a:off x="6627481" y="3105500"/>
            <a:ext cx="557675" cy="267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405196" y="2924678"/>
            <a:ext cx="1513549" cy="584775"/>
          </a:xfrm>
          <a:prstGeom prst="rect">
            <a:avLst/>
          </a:prstGeom>
          <a:noFill/>
          <a:ln>
            <a:solidFill>
              <a:srgbClr val="FF0000"/>
            </a:solidFill>
          </a:ln>
        </p:spPr>
        <p:txBody>
          <a:bodyPr wrap="square" rtlCol="0">
            <a:spAutoFit/>
          </a:bodyPr>
          <a:lstStyle/>
          <a:p>
            <a:r>
              <a:rPr kumimoji="1" lang="ja-JP" altLang="en-US" sz="1600" dirty="0" smtClean="0">
                <a:solidFill>
                  <a:srgbClr val="FF0000"/>
                </a:solidFill>
              </a:rPr>
              <a:t>正答率の平均　　　＝テスト結果</a:t>
            </a:r>
            <a:endParaRPr kumimoji="1" lang="ja-JP" altLang="en-US" sz="1600" dirty="0">
              <a:solidFill>
                <a:srgbClr val="FF0000"/>
              </a:solidFill>
            </a:endParaRPr>
          </a:p>
        </p:txBody>
      </p:sp>
      <p:sp>
        <p:nvSpPr>
          <p:cNvPr id="16" name="テキスト ボックス 15"/>
          <p:cNvSpPr txBox="1"/>
          <p:nvPr/>
        </p:nvSpPr>
        <p:spPr>
          <a:xfrm>
            <a:off x="2046452" y="3515240"/>
            <a:ext cx="2586016" cy="523220"/>
          </a:xfrm>
          <a:prstGeom prst="rect">
            <a:avLst/>
          </a:prstGeom>
          <a:noFill/>
        </p:spPr>
        <p:txBody>
          <a:bodyPr wrap="square" rtlCol="0">
            <a:spAutoFit/>
          </a:bodyPr>
          <a:lstStyle/>
          <a:p>
            <a:r>
              <a:rPr lang="ja-JP" altLang="en-US" sz="1400" dirty="0" smtClean="0"/>
              <a:t>テスト問題（</a:t>
            </a:r>
            <a:r>
              <a:rPr lang="en-US" altLang="ja-JP" sz="1400" dirty="0" smtClean="0"/>
              <a:t>3</a:t>
            </a:r>
            <a:r>
              <a:rPr lang="ja-JP" altLang="en-US" sz="1400" dirty="0" smtClean="0"/>
              <a:t>問</a:t>
            </a:r>
            <a:r>
              <a:rPr lang="en-US" altLang="ja-JP" sz="1400" dirty="0" smtClean="0"/>
              <a:t>~</a:t>
            </a:r>
            <a:r>
              <a:rPr lang="ja-JP" altLang="en-US" sz="1400" dirty="0" smtClean="0"/>
              <a:t>）を提供　　　　　　（空欄数と空欄箇所固定）</a:t>
            </a:r>
            <a:endParaRPr kumimoji="1" lang="ja-JP" altLang="en-US" sz="1400" dirty="0"/>
          </a:p>
        </p:txBody>
      </p:sp>
      <p:sp>
        <p:nvSpPr>
          <p:cNvPr id="17" name="テキスト ボックス 16"/>
          <p:cNvSpPr txBox="1"/>
          <p:nvPr/>
        </p:nvSpPr>
        <p:spPr>
          <a:xfrm>
            <a:off x="3156685" y="4405987"/>
            <a:ext cx="3360820" cy="307777"/>
          </a:xfrm>
          <a:prstGeom prst="rect">
            <a:avLst/>
          </a:prstGeom>
          <a:noFill/>
        </p:spPr>
        <p:txBody>
          <a:bodyPr wrap="square" rtlCol="0">
            <a:spAutoFit/>
          </a:bodyPr>
          <a:lstStyle/>
          <a:p>
            <a:r>
              <a:rPr kumimoji="1" lang="en-US" altLang="ja-JP" sz="1400" dirty="0" smtClean="0"/>
              <a:t>Figure10  </a:t>
            </a:r>
            <a:r>
              <a:rPr kumimoji="1" lang="ja-JP" altLang="en-US" sz="1400" dirty="0" smtClean="0"/>
              <a:t>テスト実施の流れ図</a:t>
            </a:r>
            <a:r>
              <a:rPr kumimoji="1" lang="en-US" altLang="ja-JP" sz="1400" dirty="0" smtClean="0"/>
              <a:t> </a:t>
            </a:r>
            <a:endParaRPr kumimoji="1" lang="ja-JP" altLang="en-US" sz="1400" dirty="0"/>
          </a:p>
        </p:txBody>
      </p:sp>
    </p:spTree>
    <p:extLst>
      <p:ext uri="{BB962C8B-B14F-4D97-AF65-F5344CB8AC3E}">
        <p14:creationId xmlns:p14="http://schemas.microsoft.com/office/powerpoint/2010/main" val="3325785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20299"/>
            <a:ext cx="7907802" cy="822961"/>
          </a:xfrm>
        </p:spPr>
        <p:txBody>
          <a:bodyPr>
            <a:normAutofit/>
          </a:bodyPr>
          <a:lstStyle/>
          <a:p>
            <a:r>
              <a:rPr lang="ja-JP" altLang="en-US" sz="4400" b="1" dirty="0"/>
              <a:t>実験手順</a:t>
            </a:r>
            <a:r>
              <a:rPr lang="en-US" altLang="ja-JP" sz="4400" b="1" dirty="0"/>
              <a:t>  </a:t>
            </a:r>
            <a:r>
              <a:rPr lang="ja-JP" altLang="en-US" sz="4400" b="1" dirty="0"/>
              <a:t>　</a:t>
            </a:r>
            <a:r>
              <a:rPr lang="en-US" altLang="ja-JP" sz="4400" b="1" dirty="0" smtClean="0"/>
              <a:t>-</a:t>
            </a:r>
            <a:r>
              <a:rPr lang="ja-JP" altLang="en-US" sz="4400" b="1" dirty="0" smtClean="0"/>
              <a:t>学習意識の変化</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688848" y="1836942"/>
            <a:ext cx="7840750" cy="5021058"/>
          </a:xfrm>
        </p:spPr>
        <p:txBody>
          <a:bodyPr>
            <a:normAutofit/>
          </a:bodyPr>
          <a:lstStyle/>
          <a:p>
            <a:pPr lvl="0">
              <a:buClr>
                <a:srgbClr val="1CADE4"/>
              </a:buClr>
              <a:buFont typeface="Wingdings" panose="05000000000000000000" pitchFamily="2" charset="2"/>
              <a:buChar char="l"/>
            </a:pPr>
            <a:r>
              <a:rPr lang="ja-JP" altLang="en-US" dirty="0" smtClean="0">
                <a:solidFill>
                  <a:prstClr val="black">
                    <a:lumMod val="75000"/>
                    <a:lumOff val="25000"/>
                  </a:prstClr>
                </a:solidFill>
              </a:rPr>
              <a:t>実施</a:t>
            </a:r>
            <a:r>
              <a:rPr lang="ja-JP" altLang="en-US" dirty="0">
                <a:solidFill>
                  <a:prstClr val="black">
                    <a:lumMod val="75000"/>
                    <a:lumOff val="25000"/>
                  </a:prstClr>
                </a:solidFill>
              </a:rPr>
              <a:t>期間</a:t>
            </a:r>
            <a:endParaRPr lang="en-US" altLang="ja-JP" dirty="0">
              <a:solidFill>
                <a:prstClr val="black">
                  <a:lumMod val="75000"/>
                  <a:lumOff val="25000"/>
                </a:prstClr>
              </a:solidFill>
            </a:endParaRPr>
          </a:p>
          <a:p>
            <a:pPr lvl="1">
              <a:buClr>
                <a:srgbClr val="1CADE4"/>
              </a:buClr>
              <a:buFont typeface="Wingdings" panose="05000000000000000000" pitchFamily="2" charset="2"/>
              <a:buChar char="l"/>
            </a:pPr>
            <a:r>
              <a:rPr lang="ja-JP" altLang="en-US" dirty="0" smtClean="0">
                <a:solidFill>
                  <a:prstClr val="black">
                    <a:lumMod val="75000"/>
                    <a:lumOff val="25000"/>
                  </a:prstClr>
                </a:solidFill>
              </a:rPr>
              <a:t>上記二つの実験の前後</a:t>
            </a:r>
            <a:endParaRPr lang="en-US" altLang="ja-JP" dirty="0" smtClean="0">
              <a:solidFill>
                <a:prstClr val="black">
                  <a:lumMod val="75000"/>
                  <a:lumOff val="25000"/>
                </a:prstClr>
              </a:solidFill>
            </a:endParaRPr>
          </a:p>
          <a:p>
            <a:pPr lvl="1">
              <a:buClr>
                <a:srgbClr val="1CADE4"/>
              </a:buClr>
              <a:buFont typeface="Wingdings" panose="05000000000000000000" pitchFamily="2" charset="2"/>
              <a:buChar char="l"/>
            </a:pPr>
            <a:r>
              <a:rPr lang="ja-JP" altLang="en-US" dirty="0" smtClean="0">
                <a:solidFill>
                  <a:prstClr val="black">
                    <a:lumMod val="75000"/>
                    <a:lumOff val="25000"/>
                  </a:prstClr>
                </a:solidFill>
              </a:rPr>
              <a:t>実験開始前（内容：学習前）　　　　　　　　　　　　　　　　　　　　ベースラインシステムによる学習後（内容：学習後）　　　　　　　　　　提案システムによる学習後（内容：学習後）の</a:t>
            </a:r>
            <a:r>
              <a:rPr lang="en-US" altLang="ja-JP" dirty="0" smtClean="0">
                <a:solidFill>
                  <a:prstClr val="black">
                    <a:lumMod val="75000"/>
                    <a:lumOff val="25000"/>
                  </a:prstClr>
                </a:solidFill>
              </a:rPr>
              <a:t>3</a:t>
            </a:r>
            <a:r>
              <a:rPr lang="ja-JP" altLang="en-US" dirty="0" smtClean="0">
                <a:solidFill>
                  <a:prstClr val="black">
                    <a:lumMod val="75000"/>
                    <a:lumOff val="25000"/>
                  </a:prstClr>
                </a:solidFill>
              </a:rPr>
              <a:t>回</a:t>
            </a:r>
            <a:endParaRPr lang="en-US" altLang="ja-JP" dirty="0">
              <a:solidFill>
                <a:prstClr val="black">
                  <a:lumMod val="75000"/>
                  <a:lumOff val="25000"/>
                </a:prstClr>
              </a:solidFill>
            </a:endParaRPr>
          </a:p>
          <a:p>
            <a:pPr lvl="1">
              <a:buClr>
                <a:srgbClr val="1CADE4"/>
              </a:buClr>
              <a:buFont typeface="Wingdings" panose="05000000000000000000" pitchFamily="2" charset="2"/>
              <a:buChar char="l"/>
            </a:pPr>
            <a:endParaRPr lang="en-US" altLang="ja-JP" dirty="0">
              <a:solidFill>
                <a:prstClr val="black">
                  <a:lumMod val="75000"/>
                  <a:lumOff val="25000"/>
                </a:prstClr>
              </a:solidFill>
            </a:endParaRPr>
          </a:p>
          <a:p>
            <a:pPr lvl="0">
              <a:buClr>
                <a:srgbClr val="1CADE4"/>
              </a:buClr>
              <a:buFont typeface="Wingdings" panose="05000000000000000000" pitchFamily="2" charset="2"/>
              <a:buChar char="l"/>
            </a:pPr>
            <a:r>
              <a:rPr lang="ja-JP" altLang="en-US" dirty="0" smtClean="0">
                <a:solidFill>
                  <a:prstClr val="black">
                    <a:lumMod val="75000"/>
                    <a:lumOff val="25000"/>
                  </a:prstClr>
                </a:solidFill>
              </a:rPr>
              <a:t>アンケート数</a:t>
            </a:r>
            <a:endParaRPr lang="en-US" altLang="ja-JP" dirty="0" smtClean="0">
              <a:solidFill>
                <a:prstClr val="black">
                  <a:lumMod val="75000"/>
                  <a:lumOff val="25000"/>
                </a:prstClr>
              </a:solidFill>
            </a:endParaRPr>
          </a:p>
          <a:p>
            <a:pPr lvl="1">
              <a:buClr>
                <a:srgbClr val="1CADE4"/>
              </a:buClr>
              <a:buFont typeface="Wingdings" panose="05000000000000000000" pitchFamily="2" charset="2"/>
              <a:buChar char="l"/>
            </a:pPr>
            <a:r>
              <a:rPr lang="ja-JP" altLang="en-US" dirty="0" smtClean="0">
                <a:solidFill>
                  <a:prstClr val="black">
                    <a:lumMod val="75000"/>
                    <a:lumOff val="25000"/>
                  </a:prstClr>
                </a:solidFill>
              </a:rPr>
              <a:t>８個（内容の詳細は実験環境に記載）</a:t>
            </a:r>
            <a:endParaRPr lang="en-US" altLang="ja-JP" dirty="0" smtClean="0">
              <a:solidFill>
                <a:prstClr val="black">
                  <a:lumMod val="75000"/>
                  <a:lumOff val="25000"/>
                </a:prstClr>
              </a:solidFill>
            </a:endParaRPr>
          </a:p>
          <a:p>
            <a:pPr lvl="1">
              <a:buClr>
                <a:srgbClr val="1CADE4"/>
              </a:buClr>
              <a:buFont typeface="Wingdings" panose="05000000000000000000" pitchFamily="2" charset="2"/>
              <a:buChar char="l"/>
            </a:pPr>
            <a:endParaRPr lang="en-US" altLang="ja-JP" sz="2000" dirty="0">
              <a:solidFill>
                <a:prstClr val="black">
                  <a:lumMod val="75000"/>
                  <a:lumOff val="25000"/>
                </a:prstClr>
              </a:solidFill>
            </a:endParaRPr>
          </a:p>
          <a:p>
            <a:pPr lvl="0">
              <a:buClr>
                <a:srgbClr val="1CADE4"/>
              </a:buClr>
              <a:buFont typeface="Wingdings" panose="05000000000000000000" pitchFamily="2" charset="2"/>
              <a:buChar char="l"/>
            </a:pPr>
            <a:r>
              <a:rPr lang="ja-JP" altLang="en-US" dirty="0">
                <a:solidFill>
                  <a:prstClr val="black">
                    <a:lumMod val="75000"/>
                    <a:lumOff val="25000"/>
                  </a:prstClr>
                </a:solidFill>
              </a:rPr>
              <a:t>実験内容</a:t>
            </a:r>
            <a:endParaRPr lang="en-US" altLang="ja-JP" dirty="0">
              <a:solidFill>
                <a:prstClr val="black">
                  <a:lumMod val="75000"/>
                  <a:lumOff val="25000"/>
                </a:prstClr>
              </a:solidFill>
            </a:endParaRPr>
          </a:p>
          <a:p>
            <a:pPr lvl="1">
              <a:buClr>
                <a:srgbClr val="1CADE4"/>
              </a:buClr>
              <a:buFont typeface="Wingdings" panose="05000000000000000000" pitchFamily="2" charset="2"/>
              <a:buChar char="l"/>
            </a:pPr>
            <a:r>
              <a:rPr lang="ja-JP" altLang="en-US" dirty="0" smtClean="0">
                <a:solidFill>
                  <a:prstClr val="black">
                    <a:lumMod val="75000"/>
                    <a:lumOff val="25000"/>
                  </a:prstClr>
                </a:solidFill>
              </a:rPr>
              <a:t>上記二つの実験の前後に，学習者の学習意識の変化に関するアンケートを実施し，提案システムによる学習と，ベースラインシステムによる　学習とで，学習意識が変化（改善）したかどうかを調査，比較する．</a:t>
            </a:r>
            <a:endParaRPr lang="en-US" altLang="ja-JP" dirty="0">
              <a:solidFill>
                <a:prstClr val="black">
                  <a:lumMod val="75000"/>
                  <a:lumOff val="25000"/>
                </a:prstClr>
              </a:solidFill>
            </a:endParaRPr>
          </a:p>
          <a:p>
            <a:pPr marL="0" indent="0">
              <a:buNone/>
            </a:pPr>
            <a:endParaRPr lang="en-US" altLang="ja-JP" sz="1800" dirty="0" smtClean="0"/>
          </a:p>
        </p:txBody>
      </p:sp>
      <p:sp>
        <p:nvSpPr>
          <p:cNvPr id="4" name="スライド番号プレースホルダー 3"/>
          <p:cNvSpPr>
            <a:spLocks noGrp="1"/>
          </p:cNvSpPr>
          <p:nvPr>
            <p:ph type="sldNum" sz="quarter" idx="12"/>
          </p:nvPr>
        </p:nvSpPr>
        <p:spPr/>
        <p:txBody>
          <a:bodyPr/>
          <a:lstStyle/>
          <a:p>
            <a:fld id="{09591198-750F-4E33-9000-8B95C7D7487B}" type="slidenum">
              <a:rPr lang="ja-JP" altLang="en-US" smtClean="0"/>
              <a:t>25</a:t>
            </a:fld>
            <a:endParaRPr lang="ja-JP" altLang="en-US" dirty="0"/>
          </a:p>
        </p:txBody>
      </p:sp>
    </p:spTree>
    <p:extLst>
      <p:ext uri="{BB962C8B-B14F-4D97-AF65-F5344CB8AC3E}">
        <p14:creationId xmlns:p14="http://schemas.microsoft.com/office/powerpoint/2010/main" val="3600308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3214" y="1065913"/>
            <a:ext cx="6347713" cy="660400"/>
          </a:xfrm>
        </p:spPr>
        <p:txBody>
          <a:bodyPr>
            <a:normAutofit fontScale="90000"/>
          </a:bodyPr>
          <a:lstStyle/>
          <a:p>
            <a:r>
              <a:rPr lang="ja-JP" altLang="en-US" b="1" dirty="0" smtClean="0"/>
              <a:t>今後のスケジュール</a:t>
            </a:r>
            <a:endParaRPr kumimoji="1" lang="ja-JP" altLang="en-US" b="1" dirty="0"/>
          </a:p>
        </p:txBody>
      </p:sp>
      <p:sp>
        <p:nvSpPr>
          <p:cNvPr id="3" name="コンテンツ プレースホルダー 2"/>
          <p:cNvSpPr>
            <a:spLocks noGrp="1"/>
          </p:cNvSpPr>
          <p:nvPr>
            <p:ph idx="1"/>
          </p:nvPr>
        </p:nvSpPr>
        <p:spPr>
          <a:xfrm>
            <a:off x="893214" y="2039816"/>
            <a:ext cx="7293693" cy="3959932"/>
          </a:xfrm>
        </p:spPr>
        <p:txBody>
          <a:bodyPr>
            <a:normAutofit/>
          </a:bodyPr>
          <a:lstStyle/>
          <a:p>
            <a:pPr>
              <a:buFont typeface="Wingdings" panose="05000000000000000000" pitchFamily="2" charset="2"/>
              <a:buChar char="l"/>
            </a:pPr>
            <a:r>
              <a:rPr lang="ja-JP" altLang="en-US" dirty="0" smtClean="0">
                <a:solidFill>
                  <a:schemeClr val="tx1"/>
                </a:solidFill>
              </a:rPr>
              <a:t>実際の学習環境での活用実験による提案方式の評価．</a:t>
            </a:r>
            <a:endParaRPr lang="en-US" altLang="ja-JP" dirty="0" smtClean="0">
              <a:solidFill>
                <a:schemeClr val="tx1"/>
              </a:solidFill>
            </a:endParaRPr>
          </a:p>
          <a:p>
            <a:pPr lvl="1">
              <a:buFont typeface="Wingdings" panose="05000000000000000000" pitchFamily="2" charset="2"/>
              <a:buChar char="Ø"/>
            </a:pPr>
            <a:r>
              <a:rPr lang="en-US" altLang="ja-JP" dirty="0" smtClean="0">
                <a:solidFill>
                  <a:schemeClr val="tx1"/>
                </a:solidFill>
              </a:rPr>
              <a:t>10</a:t>
            </a:r>
            <a:r>
              <a:rPr lang="ja-JP" altLang="en-US" dirty="0" smtClean="0">
                <a:solidFill>
                  <a:schemeClr val="tx1"/>
                </a:solidFill>
              </a:rPr>
              <a:t>・</a:t>
            </a:r>
            <a:r>
              <a:rPr lang="en-US" altLang="ja-JP" dirty="0" smtClean="0">
                <a:solidFill>
                  <a:schemeClr val="tx1"/>
                </a:solidFill>
              </a:rPr>
              <a:t>11</a:t>
            </a:r>
            <a:r>
              <a:rPr lang="ja-JP" altLang="en-US" dirty="0" smtClean="0">
                <a:solidFill>
                  <a:schemeClr val="tx1"/>
                </a:solidFill>
              </a:rPr>
              <a:t>月予定</a:t>
            </a:r>
            <a:endParaRPr lang="en-US" altLang="ja-JP" dirty="0" smtClean="0">
              <a:solidFill>
                <a:schemeClr val="tx1"/>
              </a:solidFill>
            </a:endParaRPr>
          </a:p>
          <a:p>
            <a:pPr>
              <a:buFont typeface="Wingdings" panose="05000000000000000000" pitchFamily="2" charset="2"/>
              <a:buChar char="l"/>
            </a:pPr>
            <a:r>
              <a:rPr lang="ja-JP" altLang="en-US" dirty="0" smtClean="0">
                <a:solidFill>
                  <a:schemeClr val="tx1"/>
                </a:solidFill>
              </a:rPr>
              <a:t>論文執筆．</a:t>
            </a:r>
            <a:endParaRPr lang="en-US" altLang="ja-JP" dirty="0" smtClean="0">
              <a:solidFill>
                <a:schemeClr val="tx1"/>
              </a:solidFill>
            </a:endParaRPr>
          </a:p>
          <a:p>
            <a:pPr lvl="1">
              <a:buFont typeface="Wingdings" panose="05000000000000000000" pitchFamily="2" charset="2"/>
              <a:buChar char="Ø"/>
            </a:pPr>
            <a:r>
              <a:rPr lang="en-US" altLang="ja-JP" dirty="0">
                <a:solidFill>
                  <a:schemeClr val="tx1"/>
                </a:solidFill>
              </a:rPr>
              <a:t>12</a:t>
            </a:r>
            <a:r>
              <a:rPr lang="ja-JP" altLang="en-US" dirty="0" smtClean="0">
                <a:solidFill>
                  <a:schemeClr val="tx1"/>
                </a:solidFill>
              </a:rPr>
              <a:t>月・</a:t>
            </a:r>
            <a:r>
              <a:rPr lang="en-US" altLang="ja-JP" dirty="0" smtClean="0">
                <a:solidFill>
                  <a:schemeClr val="tx1"/>
                </a:solidFill>
              </a:rPr>
              <a:t>1</a:t>
            </a:r>
            <a:r>
              <a:rPr lang="ja-JP" altLang="en-US" dirty="0" smtClean="0">
                <a:solidFill>
                  <a:schemeClr val="tx1"/>
                </a:solidFill>
              </a:rPr>
              <a:t>月予定</a:t>
            </a:r>
            <a:endParaRPr lang="en-US" altLang="ja-JP" dirty="0">
              <a:solidFill>
                <a:schemeClr val="tx1"/>
              </a:solidFill>
            </a:endParaRPr>
          </a:p>
          <a:p>
            <a:pPr marL="201168" lvl="1" indent="0">
              <a:buNone/>
            </a:pPr>
            <a:endParaRPr lang="en-US" altLang="ja-JP" dirty="0" smtClean="0">
              <a:solidFill>
                <a:schemeClr val="tx1"/>
              </a:solidFill>
            </a:endParaRPr>
          </a:p>
          <a:p>
            <a:pPr>
              <a:buFont typeface="Wingdings" panose="05000000000000000000" pitchFamily="2" charset="2"/>
              <a:buChar char="l"/>
            </a:pPr>
            <a:r>
              <a:rPr lang="ja-JP" altLang="en-US" dirty="0" smtClean="0">
                <a:solidFill>
                  <a:srgbClr val="FF0000"/>
                </a:solidFill>
              </a:rPr>
              <a:t>地域</a:t>
            </a:r>
            <a:r>
              <a:rPr lang="ja-JP" altLang="en-US" dirty="0">
                <a:solidFill>
                  <a:srgbClr val="FF0000"/>
                </a:solidFill>
              </a:rPr>
              <a:t>発音英語音声</a:t>
            </a:r>
            <a:r>
              <a:rPr lang="ja-JP" altLang="en-US" dirty="0" smtClean="0">
                <a:solidFill>
                  <a:srgbClr val="FF0000"/>
                </a:solidFill>
              </a:rPr>
              <a:t>の収集←早急に進める</a:t>
            </a:r>
            <a:r>
              <a:rPr lang="en-US" altLang="ja-JP" dirty="0">
                <a:solidFill>
                  <a:srgbClr val="FF0000"/>
                </a:solidFill>
              </a:rPr>
              <a:t>.</a:t>
            </a:r>
            <a:endParaRPr lang="en-US" altLang="ja-JP" dirty="0" smtClean="0">
              <a:solidFill>
                <a:srgbClr val="FF0000"/>
              </a:solidFill>
            </a:endParaRPr>
          </a:p>
          <a:p>
            <a:pPr lvl="1">
              <a:buFont typeface="Wingdings" panose="05000000000000000000" pitchFamily="2" charset="2"/>
              <a:buChar char="Ø"/>
            </a:pPr>
            <a:r>
              <a:rPr lang="ja-JP" altLang="en-US" dirty="0" smtClean="0">
                <a:solidFill>
                  <a:schemeClr val="tx1"/>
                </a:solidFill>
              </a:rPr>
              <a:t>随時収集を進めていく．</a:t>
            </a:r>
          </a:p>
          <a:p>
            <a:pPr marL="201168" lvl="1" indent="0">
              <a:buNone/>
            </a:pPr>
            <a:r>
              <a:rPr lang="en-US" altLang="ja-JP" dirty="0" smtClean="0">
                <a:solidFill>
                  <a:schemeClr val="tx1"/>
                </a:solidFill>
              </a:rPr>
              <a:t>(</a:t>
            </a:r>
            <a:r>
              <a:rPr lang="ja-JP" altLang="en-US" dirty="0" smtClean="0">
                <a:solidFill>
                  <a:schemeClr val="tx1"/>
                </a:solidFill>
              </a:rPr>
              <a:t>音声録音システムの機能拡張ができ次第、遠隔での収集も）</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26</a:t>
            </a:fld>
            <a:endParaRPr kumimoji="1" lang="ja-JP" altLang="en-US" dirty="0"/>
          </a:p>
        </p:txBody>
      </p:sp>
    </p:spTree>
    <p:extLst>
      <p:ext uri="{BB962C8B-B14F-4D97-AF65-F5344CB8AC3E}">
        <p14:creationId xmlns:p14="http://schemas.microsoft.com/office/powerpoint/2010/main" val="1386885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5030" y="662378"/>
            <a:ext cx="7543800" cy="1104315"/>
          </a:xfrm>
        </p:spPr>
        <p:txBody>
          <a:bodyPr>
            <a:normAutofit/>
          </a:bodyPr>
          <a:lstStyle/>
          <a:p>
            <a:r>
              <a:rPr kumimoji="1" lang="ja-JP" altLang="en-US" sz="4400" b="1" dirty="0" smtClean="0"/>
              <a:t>現在の進捗</a:t>
            </a:r>
            <a:endParaRPr kumimoji="1" lang="ja-JP" altLang="en-US" sz="4400" b="1" dirty="0"/>
          </a:p>
        </p:txBody>
      </p:sp>
      <p:sp>
        <p:nvSpPr>
          <p:cNvPr id="3" name="コンテンツ プレースホルダー 2"/>
          <p:cNvSpPr>
            <a:spLocks noGrp="1"/>
          </p:cNvSpPr>
          <p:nvPr>
            <p:ph idx="1"/>
          </p:nvPr>
        </p:nvSpPr>
        <p:spPr>
          <a:xfrm>
            <a:off x="941266" y="1884216"/>
            <a:ext cx="7543801" cy="2144643"/>
          </a:xfrm>
        </p:spPr>
        <p:txBody>
          <a:bodyPr>
            <a:normAutofit/>
          </a:bodyPr>
          <a:lstStyle/>
          <a:p>
            <a:pPr marL="0" indent="0">
              <a:buNone/>
            </a:pPr>
            <a:r>
              <a:rPr lang="en-US" altLang="ja-JP" dirty="0" smtClean="0"/>
              <a:t>【</a:t>
            </a:r>
            <a:r>
              <a:rPr lang="ja-JP" altLang="en-US" dirty="0" smtClean="0"/>
              <a:t>実装中</a:t>
            </a:r>
            <a:r>
              <a:rPr lang="en-US" altLang="ja-JP" dirty="0" smtClean="0"/>
              <a:t>】</a:t>
            </a:r>
            <a:endParaRPr lang="en-US" altLang="ja-JP" dirty="0"/>
          </a:p>
          <a:p>
            <a:pPr>
              <a:buFont typeface="Wingdings" panose="05000000000000000000" pitchFamily="2" charset="2"/>
              <a:buChar char="l"/>
            </a:pPr>
            <a:r>
              <a:rPr lang="ja-JP" altLang="en-US" sz="1800" dirty="0" smtClean="0"/>
              <a:t>正答率が高い地域を推薦する機能　　</a:t>
            </a:r>
            <a:endParaRPr lang="en-US" altLang="ja-JP" sz="1800" dirty="0" smtClean="0"/>
          </a:p>
          <a:p>
            <a:pPr>
              <a:buFont typeface="Wingdings" panose="05000000000000000000" pitchFamily="2" charset="2"/>
              <a:buChar char="l"/>
            </a:pPr>
            <a:r>
              <a:rPr lang="ja-JP" altLang="en-US" sz="1800" dirty="0" smtClean="0"/>
              <a:t>問題の空欄箇所を固定する機能　</a:t>
            </a:r>
            <a:endParaRPr lang="en-US" altLang="ja-JP" sz="1800" dirty="0" smtClean="0"/>
          </a:p>
          <a:p>
            <a:pPr marL="0" indent="0">
              <a:buNone/>
            </a:pPr>
            <a:r>
              <a:rPr lang="en-US" altLang="ja-JP" dirty="0" smtClean="0"/>
              <a:t>【</a:t>
            </a:r>
            <a:r>
              <a:rPr lang="ja-JP" altLang="en-US" dirty="0" smtClean="0"/>
              <a:t>音声収集</a:t>
            </a:r>
            <a:r>
              <a:rPr lang="en-US" altLang="ja-JP" dirty="0" smtClean="0"/>
              <a:t>】</a:t>
            </a:r>
          </a:p>
          <a:p>
            <a:pPr marL="0" indent="0">
              <a:buNone/>
            </a:pPr>
            <a:r>
              <a:rPr lang="ja-JP" altLang="en-US" dirty="0" smtClean="0"/>
              <a:t>現状　　　　　　　　　　　　　　　　予定</a:t>
            </a:r>
            <a:endParaRPr lang="en-US" altLang="ja-JP" dirty="0"/>
          </a:p>
        </p:txBody>
      </p:sp>
      <p:sp>
        <p:nvSpPr>
          <p:cNvPr id="4" name="スライド番号プレースホルダー 3"/>
          <p:cNvSpPr>
            <a:spLocks noGrp="1"/>
          </p:cNvSpPr>
          <p:nvPr>
            <p:ph type="sldNum" sz="quarter" idx="12"/>
          </p:nvPr>
        </p:nvSpPr>
        <p:spPr/>
        <p:txBody>
          <a:bodyPr/>
          <a:lstStyle/>
          <a:p>
            <a:fld id="{229DACA7-808B-4EF4-BF2D-0B770EFFD90B}" type="slidenum">
              <a:rPr lang="ja-JP" altLang="en-US" smtClean="0"/>
              <a:t>27</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853963438"/>
              </p:ext>
            </p:extLst>
          </p:nvPr>
        </p:nvGraphicFramePr>
        <p:xfrm>
          <a:off x="555171" y="4017403"/>
          <a:ext cx="3366361" cy="2213119"/>
        </p:xfrm>
        <a:graphic>
          <a:graphicData uri="http://schemas.openxmlformats.org/drawingml/2006/table">
            <a:tbl>
              <a:tblPr/>
              <a:tblGrid>
                <a:gridCol w="984660">
                  <a:extLst>
                    <a:ext uri="{9D8B030D-6E8A-4147-A177-3AD203B41FA5}">
                      <a16:colId xmlns:a16="http://schemas.microsoft.com/office/drawing/2014/main" val="1680024022"/>
                    </a:ext>
                  </a:extLst>
                </a:gridCol>
                <a:gridCol w="866807">
                  <a:extLst>
                    <a:ext uri="{9D8B030D-6E8A-4147-A177-3AD203B41FA5}">
                      <a16:colId xmlns:a16="http://schemas.microsoft.com/office/drawing/2014/main" val="1634183799"/>
                    </a:ext>
                  </a:extLst>
                </a:gridCol>
                <a:gridCol w="787346">
                  <a:extLst>
                    <a:ext uri="{9D8B030D-6E8A-4147-A177-3AD203B41FA5}">
                      <a16:colId xmlns:a16="http://schemas.microsoft.com/office/drawing/2014/main" val="1982402619"/>
                    </a:ext>
                  </a:extLst>
                </a:gridCol>
                <a:gridCol w="727548">
                  <a:extLst>
                    <a:ext uri="{9D8B030D-6E8A-4147-A177-3AD203B41FA5}">
                      <a16:colId xmlns:a16="http://schemas.microsoft.com/office/drawing/2014/main" val="325302221"/>
                    </a:ext>
                  </a:extLst>
                </a:gridCol>
              </a:tblGrid>
              <a:tr h="273272">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1" i="0" u="none" strike="noStrike" dirty="0" smtClean="0">
                          <a:solidFill>
                            <a:srgbClr val="000000"/>
                          </a:solidFill>
                          <a:effectLst/>
                          <a:latin typeface="游ゴシック" panose="020B0400000000000000" pitchFamily="50" charset="-128"/>
                          <a:ea typeface="游ゴシック" panose="020B0400000000000000" pitchFamily="50" charset="-128"/>
                        </a:rPr>
                        <a:t>合計</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84973"/>
                  </a:ext>
                </a:extLst>
              </a:tr>
              <a:tr h="325287">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rgbClr val="FF0000"/>
                          </a:solidFill>
                          <a:effectLst/>
                          <a:latin typeface="游ゴシック" panose="020B0400000000000000" pitchFamily="50" charset="-128"/>
                          <a:ea typeface="游ゴシック" panose="020B0400000000000000" pitchFamily="50" charset="-128"/>
                        </a:rPr>
                        <a:t>10</a:t>
                      </a:r>
                      <a:endPar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smtClean="0">
                          <a:solidFill>
                            <a:srgbClr val="FF0000"/>
                          </a:solidFill>
                          <a:effectLst/>
                          <a:latin typeface="游ゴシック" panose="020B0400000000000000" pitchFamily="50" charset="-128"/>
                          <a:ea typeface="游ゴシック" panose="020B0400000000000000" pitchFamily="50" charset="-128"/>
                        </a:rPr>
                        <a:t>11</a:t>
                      </a:r>
                      <a:endPar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2606"/>
                  </a:ext>
                </a:extLst>
              </a:tr>
              <a:tr h="273272">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18160"/>
                  </a:ext>
                </a:extLst>
              </a:tr>
              <a:tr h="2732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531818"/>
                  </a:ext>
                </a:extLst>
              </a:tr>
              <a:tr h="3973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chemeClr val="tx1"/>
                          </a:solidFill>
                          <a:effectLst/>
                          <a:latin typeface="游ゴシック" panose="020B0400000000000000" pitchFamily="50" charset="-128"/>
                          <a:ea typeface="游ゴシック" panose="020B0400000000000000" pitchFamily="50" charset="-128"/>
                        </a:rPr>
                        <a:t>13</a:t>
                      </a:r>
                      <a:endPar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chemeClr val="tx1"/>
                          </a:solidFill>
                          <a:effectLst/>
                          <a:latin typeface="游ゴシック" panose="020B0400000000000000" pitchFamily="50" charset="-128"/>
                          <a:ea typeface="游ゴシック" panose="020B0400000000000000" pitchFamily="50" charset="-128"/>
                        </a:rPr>
                        <a:t>11</a:t>
                      </a:r>
                      <a:endParaRPr lang="en-US" altLang="ja-JP" sz="12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smtClean="0">
                          <a:solidFill>
                            <a:schemeClr val="tx1"/>
                          </a:solidFill>
                          <a:effectLst/>
                          <a:latin typeface="游ゴシック" panose="020B0400000000000000" pitchFamily="50" charset="-128"/>
                          <a:ea typeface="游ゴシック" panose="020B0400000000000000" pitchFamily="50" charset="-128"/>
                        </a:rPr>
                        <a:t>24</a:t>
                      </a:r>
                      <a:endParaRPr lang="en-US" altLang="ja-JP" sz="1200" b="1" i="0" u="none" strike="noStrike" dirty="0">
                        <a:solidFill>
                          <a:schemeClr val="tx1"/>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07392"/>
                  </a:ext>
                </a:extLst>
              </a:tr>
              <a:tr h="3973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16985"/>
                  </a:ext>
                </a:extLst>
              </a:tr>
              <a:tr h="273272">
                <a:tc>
                  <a:txBody>
                    <a:bodyPr/>
                    <a:lstStyle/>
                    <a:p>
                      <a:pPr algn="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游ゴシック" panose="020B0400000000000000" pitchFamily="50" charset="-128"/>
                          <a:ea typeface="游ゴシック" panose="020B0400000000000000" pitchFamily="50" charset="-128"/>
                        </a:rPr>
                        <a:t>25</a:t>
                      </a:r>
                      <a:endPar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rPr>
                        <a:t>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游ゴシック" panose="020B0400000000000000" pitchFamily="50" charset="-128"/>
                          <a:ea typeface="游ゴシック" panose="020B0400000000000000" pitchFamily="50" charset="-128"/>
                        </a:rPr>
                        <a:t>39</a:t>
                      </a:r>
                      <a:endPar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00760"/>
                  </a:ext>
                </a:extLst>
              </a:tr>
            </a:tbl>
          </a:graphicData>
        </a:graphic>
      </p:graphicFrame>
      <p:sp>
        <p:nvSpPr>
          <p:cNvPr id="9" name="右矢印 8"/>
          <p:cNvSpPr/>
          <p:nvPr/>
        </p:nvSpPr>
        <p:spPr>
          <a:xfrm>
            <a:off x="4135653" y="4772527"/>
            <a:ext cx="577516" cy="33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9"/>
          <p:cNvGraphicFramePr>
            <a:graphicFrameLocks noGrp="1"/>
          </p:cNvGraphicFramePr>
          <p:nvPr>
            <p:extLst>
              <p:ext uri="{D42A27DB-BD31-4B8C-83A1-F6EECF244321}">
                <p14:modId xmlns:p14="http://schemas.microsoft.com/office/powerpoint/2010/main" val="3017150712"/>
              </p:ext>
            </p:extLst>
          </p:nvPr>
        </p:nvGraphicFramePr>
        <p:xfrm>
          <a:off x="4713168" y="4028859"/>
          <a:ext cx="3887854" cy="2163126"/>
        </p:xfrm>
        <a:graphic>
          <a:graphicData uri="http://schemas.openxmlformats.org/drawingml/2006/table">
            <a:tbl>
              <a:tblPr/>
              <a:tblGrid>
                <a:gridCol w="728973">
                  <a:extLst>
                    <a:ext uri="{9D8B030D-6E8A-4147-A177-3AD203B41FA5}">
                      <a16:colId xmlns:a16="http://schemas.microsoft.com/office/drawing/2014/main" val="3872955819"/>
                    </a:ext>
                  </a:extLst>
                </a:gridCol>
                <a:gridCol w="1442758">
                  <a:extLst>
                    <a:ext uri="{9D8B030D-6E8A-4147-A177-3AD203B41FA5}">
                      <a16:colId xmlns:a16="http://schemas.microsoft.com/office/drawing/2014/main" val="2964346120"/>
                    </a:ext>
                  </a:extLst>
                </a:gridCol>
                <a:gridCol w="1199767">
                  <a:extLst>
                    <a:ext uri="{9D8B030D-6E8A-4147-A177-3AD203B41FA5}">
                      <a16:colId xmlns:a16="http://schemas.microsoft.com/office/drawing/2014/main" val="2665751638"/>
                    </a:ext>
                  </a:extLst>
                </a:gridCol>
                <a:gridCol w="516356">
                  <a:extLst>
                    <a:ext uri="{9D8B030D-6E8A-4147-A177-3AD203B41FA5}">
                      <a16:colId xmlns:a16="http://schemas.microsoft.com/office/drawing/2014/main" val="2524222981"/>
                    </a:ext>
                  </a:extLst>
                </a:gridCol>
              </a:tblGrid>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41622"/>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760390"/>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spTree>
    <p:extLst>
      <p:ext uri="{BB962C8B-B14F-4D97-AF65-F5344CB8AC3E}">
        <p14:creationId xmlns:p14="http://schemas.microsoft.com/office/powerpoint/2010/main" val="749845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dirty="0" smtClean="0"/>
              <a:t>実験</a:t>
            </a:r>
            <a:r>
              <a:rPr lang="ja-JP" altLang="en-US" sz="4400" b="1" dirty="0"/>
              <a:t>⑤</a:t>
            </a:r>
            <a:r>
              <a:rPr kumimoji="1" lang="ja-JP" altLang="en-US" sz="4400" b="1" dirty="0" smtClean="0"/>
              <a:t>　　</a:t>
            </a:r>
            <a:r>
              <a:rPr kumimoji="1" lang="en-US" altLang="ja-JP" sz="4400" b="1" dirty="0" smtClean="0"/>
              <a:t>-</a:t>
            </a:r>
            <a:r>
              <a:rPr kumimoji="1" lang="ja-JP" altLang="en-US" sz="4400" b="1" dirty="0" smtClean="0"/>
              <a:t>実験</a:t>
            </a:r>
            <a:r>
              <a:rPr lang="ja-JP" altLang="en-US" sz="4400" b="1" dirty="0" smtClean="0"/>
              <a:t>方法</a:t>
            </a:r>
            <a:r>
              <a:rPr lang="en-US" altLang="ja-JP" sz="4400" b="1" dirty="0"/>
              <a:t>-</a:t>
            </a:r>
            <a:endParaRPr kumimoji="1" lang="ja-JP" altLang="en-US" sz="4400" b="1" dirty="0"/>
          </a:p>
        </p:txBody>
      </p:sp>
      <p:sp>
        <p:nvSpPr>
          <p:cNvPr id="3" name="コンテンツ プレースホルダー 2"/>
          <p:cNvSpPr>
            <a:spLocks noGrp="1"/>
          </p:cNvSpPr>
          <p:nvPr>
            <p:ph idx="1"/>
          </p:nvPr>
        </p:nvSpPr>
        <p:spPr>
          <a:xfrm>
            <a:off x="608272" y="1842213"/>
            <a:ext cx="7892261" cy="4401094"/>
          </a:xfrm>
        </p:spPr>
        <p:txBody>
          <a:bodyPr>
            <a:normAutofit fontScale="92500" lnSpcReduction="10000"/>
          </a:bodyPr>
          <a:lstStyle/>
          <a:p>
            <a:pPr marL="0" indent="0">
              <a:buNone/>
            </a:pPr>
            <a:endParaRPr lang="en-US" altLang="ja-JP" dirty="0"/>
          </a:p>
          <a:p>
            <a:pPr marL="457200" indent="-457200">
              <a:buFont typeface="+mj-lt"/>
              <a:buAutoNum type="arabicPeriod"/>
            </a:pPr>
            <a:r>
              <a:rPr lang="ja-JP" altLang="en-US" dirty="0" smtClean="0"/>
              <a:t>ベースライン</a:t>
            </a:r>
            <a:r>
              <a:rPr kumimoji="1" lang="ja-JP" altLang="en-US" dirty="0" smtClean="0"/>
              <a:t>システムによる学習</a:t>
            </a:r>
            <a:r>
              <a:rPr lang="ja-JP" altLang="en-US" dirty="0" smtClean="0"/>
              <a:t>実施後に行う，　　　　　　　　テストの正答率の変化①と</a:t>
            </a:r>
            <a:r>
              <a:rPr lang="ja-JP" altLang="en-US" sz="2000" dirty="0" smtClean="0"/>
              <a:t>提案システムによる学習実施後に行うテストの正答率の変化②を比較し，②の正答率の変化が①のそれを上回ることで，提案システムの有用性を示す．</a:t>
            </a:r>
            <a:endParaRPr lang="en-US" altLang="ja-JP" sz="2000" dirty="0" smtClean="0"/>
          </a:p>
          <a:p>
            <a:pPr marL="457200" indent="-457200">
              <a:buFont typeface="+mj-lt"/>
              <a:buAutoNum type="arabicPeriod"/>
            </a:pPr>
            <a:endParaRPr lang="en-US" altLang="ja-JP" dirty="0"/>
          </a:p>
          <a:p>
            <a:pPr marL="457200" indent="-457200">
              <a:buFont typeface="+mj-lt"/>
              <a:buAutoNum type="arabicPeriod"/>
            </a:pPr>
            <a:r>
              <a:rPr lang="ja-JP" altLang="en-US" dirty="0" smtClean="0"/>
              <a:t>従来システムによる学習実施時における学習継続率③と，</a:t>
            </a:r>
            <a:endParaRPr lang="en-US" altLang="ja-JP" dirty="0" smtClean="0"/>
          </a:p>
          <a:p>
            <a:pPr marL="201168" lvl="1" indent="0">
              <a:buNone/>
            </a:pPr>
            <a:r>
              <a:rPr lang="ja-JP" altLang="en-US" sz="2000" dirty="0" smtClean="0"/>
              <a:t>　提案システムによる学習実施時における学習継続率④を比較し，</a:t>
            </a:r>
            <a:endParaRPr lang="en-US" altLang="ja-JP" sz="2000" dirty="0"/>
          </a:p>
          <a:p>
            <a:pPr marL="201168" lvl="1" indent="0">
              <a:buNone/>
            </a:pPr>
            <a:r>
              <a:rPr lang="ja-JP" altLang="en-US" sz="2000" dirty="0" smtClean="0"/>
              <a:t>　④の結果が③のそれを上回ることで，提案システムの有用性を示す</a:t>
            </a:r>
            <a:r>
              <a:rPr lang="en-US" altLang="ja-JP" sz="2000" dirty="0" smtClean="0"/>
              <a:t>.</a:t>
            </a:r>
          </a:p>
          <a:p>
            <a:pPr marL="201168" lvl="1" indent="0">
              <a:buNone/>
            </a:pPr>
            <a:endParaRPr lang="en-US" altLang="ja-JP" sz="2000" dirty="0"/>
          </a:p>
          <a:p>
            <a:pPr marL="457200" indent="-457200">
              <a:buFont typeface="+mj-lt"/>
              <a:buAutoNum type="arabicPeriod"/>
            </a:pPr>
            <a:r>
              <a:rPr lang="ja-JP" altLang="en-US" sz="2000" dirty="0" smtClean="0"/>
              <a:t>提案システムを用いた学習による，学習者の学習意識の変化（</a:t>
            </a:r>
            <a:r>
              <a:rPr lang="ja-JP" altLang="en-US" dirty="0" smtClean="0"/>
              <a:t>英語学習への動機付けや，苦手意識の改善等）をアンケートによって　明らかにすることにより，提案システムの有用性を示す．</a:t>
            </a:r>
            <a:r>
              <a:rPr lang="en-US" altLang="ja-JP" sz="2000" dirty="0" smtClean="0"/>
              <a:t>	</a:t>
            </a:r>
            <a:endParaRPr lang="en-US" altLang="ja-JP" dirty="0"/>
          </a:p>
        </p:txBody>
      </p:sp>
      <p:sp>
        <p:nvSpPr>
          <p:cNvPr id="4" name="スライド番号プレースホルダー 3"/>
          <p:cNvSpPr>
            <a:spLocks noGrp="1"/>
          </p:cNvSpPr>
          <p:nvPr>
            <p:ph type="sldNum" sz="quarter" idx="12"/>
          </p:nvPr>
        </p:nvSpPr>
        <p:spPr/>
        <p:txBody>
          <a:bodyPr/>
          <a:lstStyle/>
          <a:p>
            <a:fld id="{30342E98-7D70-4D6D-9684-713FA961E4E4}" type="slidenum">
              <a:rPr lang="ja-JP" altLang="en-US" smtClean="0"/>
              <a:t>28</a:t>
            </a:fld>
            <a:endParaRPr lang="ja-JP" altLang="en-US" dirty="0"/>
          </a:p>
        </p:txBody>
      </p:sp>
    </p:spTree>
    <p:extLst>
      <p:ext uri="{BB962C8B-B14F-4D97-AF65-F5344CB8AC3E}">
        <p14:creationId xmlns:p14="http://schemas.microsoft.com/office/powerpoint/2010/main" val="100035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520" y="1015959"/>
            <a:ext cx="5334618" cy="751622"/>
          </a:xfrm>
        </p:spPr>
        <p:txBody>
          <a:bodyPr>
            <a:normAutofit fontScale="90000"/>
          </a:bodyPr>
          <a:lstStyle/>
          <a:p>
            <a:r>
              <a:rPr lang="ja-JP" altLang="en-US" b="1" dirty="0"/>
              <a:t>本研究</a:t>
            </a:r>
            <a:r>
              <a:rPr lang="ja-JP" altLang="en-US" b="1" dirty="0" smtClean="0"/>
              <a:t>のアプロー</a:t>
            </a:r>
            <a:r>
              <a:rPr lang="ja-JP" altLang="en-US" b="1" dirty="0"/>
              <a:t>チ</a:t>
            </a:r>
            <a:endParaRPr kumimoji="1" lang="ja-JP" altLang="en-US" b="1" dirty="0"/>
          </a:p>
        </p:txBody>
      </p:sp>
      <p:sp>
        <p:nvSpPr>
          <p:cNvPr id="3" name="コンテンツ プレースホルダー 2"/>
          <p:cNvSpPr>
            <a:spLocks noGrp="1"/>
          </p:cNvSpPr>
          <p:nvPr>
            <p:ph idx="1"/>
          </p:nvPr>
        </p:nvSpPr>
        <p:spPr>
          <a:xfrm>
            <a:off x="880520" y="1837232"/>
            <a:ext cx="7603640" cy="1165320"/>
          </a:xfrm>
        </p:spPr>
        <p:txBody>
          <a:bodyPr>
            <a:noAutofit/>
          </a:bodyPr>
          <a:lstStyle/>
          <a:p>
            <a:pPr>
              <a:buFont typeface="Wingdings" panose="05000000000000000000" pitchFamily="2" charset="2"/>
              <a:buChar char="l"/>
            </a:pPr>
            <a:r>
              <a:rPr lang="ja-JP" altLang="en-US" dirty="0" smtClean="0"/>
              <a:t>英語リスニング問題の音源に，地域発音による英語音声を用いる．</a:t>
            </a:r>
            <a:endParaRPr lang="en-US" altLang="ja-JP" dirty="0" smtClean="0"/>
          </a:p>
          <a:p>
            <a:pPr>
              <a:buFont typeface="Wingdings" panose="05000000000000000000" pitchFamily="2" charset="2"/>
              <a:buChar char="l"/>
            </a:pPr>
            <a:r>
              <a:rPr lang="ja-JP" altLang="en-US" dirty="0" smtClean="0"/>
              <a:t>英語リスニング問題の</a:t>
            </a:r>
            <a:r>
              <a:rPr lang="ja-JP" altLang="en-US" dirty="0"/>
              <a:t>難易度</a:t>
            </a:r>
            <a:r>
              <a:rPr lang="ja-JP" altLang="en-US" dirty="0" smtClean="0"/>
              <a:t>設定における指標に，</a:t>
            </a:r>
            <a:r>
              <a:rPr lang="ja-JP" altLang="en-US" b="1" dirty="0" smtClean="0"/>
              <a:t>地域発音英語の音声の聞き取りやすさ，聞き取りづらさ</a:t>
            </a:r>
            <a:r>
              <a:rPr lang="ja-JP" altLang="en-US" dirty="0" smtClean="0"/>
              <a:t>を用いる．</a:t>
            </a:r>
            <a:endParaRPr lang="en-US" altLang="ja-JP" dirty="0" smtClean="0"/>
          </a:p>
        </p:txBody>
      </p:sp>
      <p:sp>
        <p:nvSpPr>
          <p:cNvPr id="4" name="スライド番号プレースホルダー 3"/>
          <p:cNvSpPr>
            <a:spLocks noGrp="1"/>
          </p:cNvSpPr>
          <p:nvPr>
            <p:ph type="sldNum" sz="quarter" idx="12"/>
          </p:nvPr>
        </p:nvSpPr>
        <p:spPr/>
        <p:txBody>
          <a:bodyPr/>
          <a:lstStyle/>
          <a:p>
            <a:fld id="{D1B42CCC-D459-463F-81BF-ACC42CAE3D06}" type="slidenum">
              <a:rPr lang="ja-JP" altLang="en-US" smtClean="0"/>
              <a:t>29</a:t>
            </a:fld>
            <a:endParaRPr lang="ja-JP" altLang="en-US" dirty="0"/>
          </a:p>
        </p:txBody>
      </p:sp>
      <p:sp>
        <p:nvSpPr>
          <p:cNvPr id="5" name="下矢印 4"/>
          <p:cNvSpPr/>
          <p:nvPr/>
        </p:nvSpPr>
        <p:spPr>
          <a:xfrm>
            <a:off x="3972690" y="5076754"/>
            <a:ext cx="406234" cy="332002"/>
          </a:xfrm>
          <a:prstGeom prst="downArrow">
            <a:avLst>
              <a:gd name="adj1" fmla="val 50000"/>
              <a:gd name="adj2" fmla="val 46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0908" y="5408756"/>
            <a:ext cx="7678455" cy="707886"/>
          </a:xfrm>
          <a:prstGeom prst="rect">
            <a:avLst/>
          </a:prstGeom>
          <a:noFill/>
          <a:ln>
            <a:solidFill>
              <a:schemeClr val="accent1"/>
            </a:solidFill>
          </a:ln>
        </p:spPr>
        <p:txBody>
          <a:bodyPr wrap="square" rtlCol="0">
            <a:spAutoFit/>
          </a:bodyPr>
          <a:lstStyle/>
          <a:p>
            <a:r>
              <a:rPr lang="ja-JP" altLang="en-US" sz="2000" b="1" dirty="0" smtClean="0">
                <a:solidFill>
                  <a:srgbClr val="FF0000"/>
                </a:solidFill>
              </a:rPr>
              <a:t>地域発音英語の特徴を学習することができる．</a:t>
            </a:r>
            <a:endParaRPr lang="en-US" altLang="ja-JP" sz="2000" b="1" dirty="0" smtClean="0">
              <a:solidFill>
                <a:srgbClr val="FF0000"/>
              </a:solidFill>
            </a:endParaRPr>
          </a:p>
          <a:p>
            <a:r>
              <a:rPr lang="ja-JP" altLang="en-US" sz="2000" b="1" dirty="0" smtClean="0">
                <a:solidFill>
                  <a:srgbClr val="FF0000"/>
                </a:solidFill>
              </a:rPr>
              <a:t>学習者</a:t>
            </a:r>
            <a:r>
              <a:rPr lang="ja-JP" altLang="en-US" sz="2000" b="1" dirty="0">
                <a:solidFill>
                  <a:srgbClr val="FF0000"/>
                </a:solidFill>
              </a:rPr>
              <a:t>の学習意欲を維持できる状態で学習を</a:t>
            </a:r>
            <a:r>
              <a:rPr lang="ja-JP" altLang="en-US" sz="2000" b="1" dirty="0" smtClean="0">
                <a:solidFill>
                  <a:srgbClr val="FF0000"/>
                </a:solidFill>
              </a:rPr>
              <a:t>進める</a:t>
            </a:r>
            <a:r>
              <a:rPr lang="ja-JP" altLang="en-US" sz="2000" b="1" dirty="0">
                <a:solidFill>
                  <a:srgbClr val="FF0000"/>
                </a:solidFill>
              </a:rPr>
              <a:t>ことが</a:t>
            </a:r>
            <a:r>
              <a:rPr lang="ja-JP" altLang="en-US" sz="2000" b="1" dirty="0" smtClean="0">
                <a:solidFill>
                  <a:srgbClr val="FF0000"/>
                </a:solidFill>
              </a:rPr>
              <a:t>できる．</a:t>
            </a:r>
            <a:endParaRPr lang="en-US" altLang="ja-JP" sz="2000" b="1" dirty="0">
              <a:solidFill>
                <a:srgbClr val="FF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857867482"/>
              </p:ext>
            </p:extLst>
          </p:nvPr>
        </p:nvGraphicFramePr>
        <p:xfrm>
          <a:off x="1727253" y="3374879"/>
          <a:ext cx="5698091" cy="1507859"/>
        </p:xfrm>
        <a:graphic>
          <a:graphicData uri="http://schemas.openxmlformats.org/drawingml/2006/table">
            <a:tbl>
              <a:tblPr firstRow="1" bandRow="1">
                <a:tableStyleId>{5C22544A-7EE6-4342-B048-85BDC9FD1C3A}</a:tableStyleId>
              </a:tblPr>
              <a:tblGrid>
                <a:gridCol w="1359154">
                  <a:extLst>
                    <a:ext uri="{9D8B030D-6E8A-4147-A177-3AD203B41FA5}">
                      <a16:colId xmlns:a16="http://schemas.microsoft.com/office/drawing/2014/main" val="1949732966"/>
                    </a:ext>
                  </a:extLst>
                </a:gridCol>
                <a:gridCol w="745880">
                  <a:extLst>
                    <a:ext uri="{9D8B030D-6E8A-4147-A177-3AD203B41FA5}">
                      <a16:colId xmlns:a16="http://schemas.microsoft.com/office/drawing/2014/main" val="3443114911"/>
                    </a:ext>
                  </a:extLst>
                </a:gridCol>
                <a:gridCol w="1099239">
                  <a:extLst>
                    <a:ext uri="{9D8B030D-6E8A-4147-A177-3AD203B41FA5}">
                      <a16:colId xmlns:a16="http://schemas.microsoft.com/office/drawing/2014/main" val="254287163"/>
                    </a:ext>
                  </a:extLst>
                </a:gridCol>
                <a:gridCol w="1221971">
                  <a:extLst>
                    <a:ext uri="{9D8B030D-6E8A-4147-A177-3AD203B41FA5}">
                      <a16:colId xmlns:a16="http://schemas.microsoft.com/office/drawing/2014/main" val="2785999742"/>
                    </a:ext>
                  </a:extLst>
                </a:gridCol>
                <a:gridCol w="1271847">
                  <a:extLst>
                    <a:ext uri="{9D8B030D-6E8A-4147-A177-3AD203B41FA5}">
                      <a16:colId xmlns:a16="http://schemas.microsoft.com/office/drawing/2014/main" val="2522379048"/>
                    </a:ext>
                  </a:extLst>
                </a:gridCol>
              </a:tblGrid>
              <a:tr h="349940">
                <a:tc>
                  <a:txBody>
                    <a:bodyPr/>
                    <a:lstStyle/>
                    <a:p>
                      <a:pPr algn="ctr" fontAlgn="ctr"/>
                      <a:r>
                        <a:rPr lang="ja-JP" altLang="en-US" sz="1400" u="none" strike="noStrike" dirty="0">
                          <a:effectLst/>
                        </a:rPr>
                        <a:t>難易度＼変更点</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空欄個数</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音声スピード</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smtClean="0">
                          <a:effectLst/>
                        </a:rPr>
                        <a:t>問題の種類</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l"/>
                      <a:r>
                        <a:rPr kumimoji="1" lang="ja-JP" altLang="en-US" sz="1400" b="1" u="sng" dirty="0" smtClean="0">
                          <a:solidFill>
                            <a:srgbClr val="FF0000"/>
                          </a:solidFill>
                        </a:rPr>
                        <a:t>音声の種類</a:t>
                      </a:r>
                      <a:endParaRPr kumimoji="1" lang="ja-JP" altLang="en-US" sz="1400" b="1" u="sng" dirty="0">
                        <a:solidFill>
                          <a:srgbClr val="FF0000"/>
                        </a:solidFill>
                      </a:endParaRPr>
                    </a:p>
                  </a:txBody>
                  <a:tcPr/>
                </a:tc>
                <a:extLst>
                  <a:ext uri="{0D108BD9-81ED-4DB2-BD59-A6C34878D82A}">
                    <a16:rowId xmlns:a16="http://schemas.microsoft.com/office/drawing/2014/main" val="503313645"/>
                  </a:ext>
                </a:extLst>
              </a:tr>
              <a:tr h="385973">
                <a:tc>
                  <a:txBody>
                    <a:bodyPr/>
                    <a:lstStyle/>
                    <a:p>
                      <a:pPr algn="ctr" fontAlgn="ctr"/>
                      <a:r>
                        <a:rPr lang="ja-JP" altLang="en-US" sz="1400" u="none" strike="noStrike" dirty="0">
                          <a:effectLst/>
                        </a:rPr>
                        <a:t>初級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5~10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ゆっくり</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聞き取り容易</a:t>
                      </a:r>
                      <a:endParaRPr kumimoji="1" lang="ja-JP" altLang="en-US" sz="1400" b="1" u="sng" dirty="0"/>
                    </a:p>
                  </a:txBody>
                  <a:tcPr/>
                </a:tc>
                <a:extLst>
                  <a:ext uri="{0D108BD9-81ED-4DB2-BD59-A6C34878D82A}">
                    <a16:rowId xmlns:a16="http://schemas.microsoft.com/office/drawing/2014/main" val="335460709"/>
                  </a:ext>
                </a:extLst>
              </a:tr>
              <a:tr h="385973">
                <a:tc>
                  <a:txBody>
                    <a:bodyPr/>
                    <a:lstStyle/>
                    <a:p>
                      <a:pPr algn="ctr" fontAlgn="ctr"/>
                      <a:r>
                        <a:rPr lang="ja-JP" altLang="en-US" sz="1400" u="none" strike="noStrike" dirty="0">
                          <a:effectLst/>
                        </a:rPr>
                        <a:t>中級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10~15</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普通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短い会話</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聞き取り普通</a:t>
                      </a:r>
                      <a:endParaRPr kumimoji="1" lang="ja-JP" altLang="en-US" sz="1400" b="1" u="sng" dirty="0"/>
                    </a:p>
                  </a:txBody>
                  <a:tcPr/>
                </a:tc>
                <a:extLst>
                  <a:ext uri="{0D108BD9-81ED-4DB2-BD59-A6C34878D82A}">
                    <a16:rowId xmlns:a16="http://schemas.microsoft.com/office/drawing/2014/main" val="1949505282"/>
                  </a:ext>
                </a:extLst>
              </a:tr>
              <a:tr h="385973">
                <a:tc>
                  <a:txBody>
                    <a:bodyPr/>
                    <a:lstStyle/>
                    <a:p>
                      <a:pPr algn="ctr" fontAlgn="ctr"/>
                      <a:r>
                        <a:rPr lang="ja-JP" altLang="en-US" sz="1400" u="none" strike="noStrike" dirty="0">
                          <a:effectLst/>
                        </a:rPr>
                        <a:t>上級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15~20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速い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長文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聞き取り難解</a:t>
                      </a:r>
                      <a:endParaRPr kumimoji="1" lang="ja-JP" altLang="en-US" sz="1400" b="1" u="sng" dirty="0"/>
                    </a:p>
                  </a:txBody>
                  <a:tcPr/>
                </a:tc>
                <a:extLst>
                  <a:ext uri="{0D108BD9-81ED-4DB2-BD59-A6C34878D82A}">
                    <a16:rowId xmlns:a16="http://schemas.microsoft.com/office/drawing/2014/main" val="2354800864"/>
                  </a:ext>
                </a:extLst>
              </a:tr>
            </a:tbl>
          </a:graphicData>
        </a:graphic>
      </p:graphicFrame>
      <p:sp>
        <p:nvSpPr>
          <p:cNvPr id="8" name="テキスト ボックス 7"/>
          <p:cNvSpPr txBox="1"/>
          <p:nvPr/>
        </p:nvSpPr>
        <p:spPr>
          <a:xfrm>
            <a:off x="1227733" y="3333813"/>
            <a:ext cx="601710" cy="338554"/>
          </a:xfrm>
          <a:prstGeom prst="rect">
            <a:avLst/>
          </a:prstGeom>
          <a:noFill/>
        </p:spPr>
        <p:txBody>
          <a:bodyPr wrap="square" rtlCol="0">
            <a:spAutoFit/>
          </a:bodyPr>
          <a:lstStyle/>
          <a:p>
            <a:r>
              <a:rPr kumimoji="1" lang="en-US" altLang="ja-JP" sz="1600" dirty="0" smtClean="0"/>
              <a:t>EX)</a:t>
            </a:r>
            <a:endParaRPr kumimoji="1" lang="ja-JP" altLang="en-US" sz="1600" dirty="0"/>
          </a:p>
        </p:txBody>
      </p:sp>
      <p:sp>
        <p:nvSpPr>
          <p:cNvPr id="10" name="左大かっこ 9"/>
          <p:cNvSpPr/>
          <p:nvPr/>
        </p:nvSpPr>
        <p:spPr>
          <a:xfrm rot="5400000">
            <a:off x="3892203" y="1133745"/>
            <a:ext cx="85950" cy="441585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3358179" y="3072204"/>
            <a:ext cx="955334" cy="261610"/>
          </a:xfrm>
          <a:prstGeom prst="rect">
            <a:avLst/>
          </a:prstGeom>
          <a:noFill/>
        </p:spPr>
        <p:txBody>
          <a:bodyPr wrap="square" rtlCol="0">
            <a:spAutoFit/>
          </a:bodyPr>
          <a:lstStyle/>
          <a:p>
            <a:r>
              <a:rPr kumimoji="1" lang="ja-JP" altLang="en-US" sz="1100" dirty="0" smtClean="0"/>
              <a:t>既存の指標</a:t>
            </a:r>
            <a:endParaRPr kumimoji="1" lang="ja-JP" altLang="en-US" sz="1100" dirty="0"/>
          </a:p>
        </p:txBody>
      </p:sp>
      <p:sp>
        <p:nvSpPr>
          <p:cNvPr id="13" name="左大かっこ 12"/>
          <p:cNvSpPr/>
          <p:nvPr/>
        </p:nvSpPr>
        <p:spPr>
          <a:xfrm rot="5400000">
            <a:off x="6741249" y="2700550"/>
            <a:ext cx="85949" cy="128224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6306557" y="3072203"/>
            <a:ext cx="955334" cy="261610"/>
          </a:xfrm>
          <a:prstGeom prst="rect">
            <a:avLst/>
          </a:prstGeom>
          <a:noFill/>
        </p:spPr>
        <p:txBody>
          <a:bodyPr wrap="square" rtlCol="0">
            <a:spAutoFit/>
          </a:bodyPr>
          <a:lstStyle/>
          <a:p>
            <a:r>
              <a:rPr kumimoji="1" lang="ja-JP" altLang="en-US" sz="1100" dirty="0" smtClean="0"/>
              <a:t>新しい指標</a:t>
            </a:r>
            <a:endParaRPr kumimoji="1" lang="ja-JP" altLang="en-US" sz="1100" dirty="0"/>
          </a:p>
        </p:txBody>
      </p:sp>
    </p:spTree>
    <p:extLst>
      <p:ext uri="{BB962C8B-B14F-4D97-AF65-F5344CB8AC3E}">
        <p14:creationId xmlns:p14="http://schemas.microsoft.com/office/powerpoint/2010/main" val="308841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3404" y="847271"/>
            <a:ext cx="6347713" cy="846221"/>
          </a:xfrm>
        </p:spPr>
        <p:txBody>
          <a:bodyPr/>
          <a:lstStyle/>
          <a:p>
            <a:r>
              <a:rPr kumimoji="1" lang="ja-JP" altLang="en-US" sz="4400" b="1" dirty="0" smtClean="0"/>
              <a:t>関連</a:t>
            </a:r>
            <a:r>
              <a:rPr lang="ja-JP" altLang="en-US" sz="4400" b="1" dirty="0" smtClean="0"/>
              <a:t>研究①</a:t>
            </a:r>
            <a:endParaRPr kumimoji="1" lang="ja-JP" altLang="en-US" sz="2400" b="1" dirty="0"/>
          </a:p>
        </p:txBody>
      </p:sp>
      <p:sp>
        <p:nvSpPr>
          <p:cNvPr id="3" name="コンテンツ プレースホルダー 2"/>
          <p:cNvSpPr>
            <a:spLocks noGrp="1"/>
          </p:cNvSpPr>
          <p:nvPr>
            <p:ph idx="1"/>
          </p:nvPr>
        </p:nvSpPr>
        <p:spPr>
          <a:xfrm>
            <a:off x="722692" y="1886100"/>
            <a:ext cx="8232772" cy="3868524"/>
          </a:xfrm>
        </p:spPr>
        <p:txBody>
          <a:bodyPr>
            <a:normAutofit/>
          </a:bodyPr>
          <a:lstStyle/>
          <a:p>
            <a:pPr marL="0" indent="0">
              <a:buNone/>
            </a:pPr>
            <a:r>
              <a:rPr lang="en-US" altLang="ja-JP" sz="1400" b="1" dirty="0" smtClean="0"/>
              <a:t>【</a:t>
            </a:r>
            <a:r>
              <a:rPr lang="ja-JP" altLang="en-US" sz="1400" b="1" dirty="0" smtClean="0"/>
              <a:t>英語音声の聞き取りやすさに関する研究</a:t>
            </a:r>
            <a:r>
              <a:rPr lang="en-US" altLang="ja-JP" sz="1400" b="1" dirty="0" smtClean="0"/>
              <a:t>】</a:t>
            </a:r>
          </a:p>
          <a:p>
            <a:r>
              <a:rPr lang="ja-JP" altLang="en-US" sz="1600" dirty="0" smtClean="0"/>
              <a:t>［</a:t>
            </a:r>
            <a:r>
              <a:rPr lang="en-US" altLang="ja-JP" sz="1600" dirty="0" smtClean="0"/>
              <a:t>1</a:t>
            </a:r>
            <a:r>
              <a:rPr lang="ja-JP" altLang="en-US" sz="1600" dirty="0" smtClean="0"/>
              <a:t>］「</a:t>
            </a:r>
            <a:r>
              <a:rPr lang="ja-JP" altLang="en-US" sz="1600" dirty="0"/>
              <a:t>異文化コミュニケーションのための日本人に聞き取りやすい英語音声の研究</a:t>
            </a:r>
            <a:r>
              <a:rPr lang="ja-JP" altLang="en-US" sz="2400" dirty="0" smtClean="0"/>
              <a:t>」</a:t>
            </a:r>
            <a:r>
              <a:rPr lang="ja-JP" altLang="en-US" dirty="0"/>
              <a:t>　</a:t>
            </a:r>
            <a:r>
              <a:rPr lang="ja-JP" altLang="en-US" sz="1400" dirty="0" smtClean="0"/>
              <a:t>　　　　　　　　　　　　　　　　　　　　　</a:t>
            </a:r>
            <a:r>
              <a:rPr lang="ja-JP" altLang="en-US" sz="1200" dirty="0" smtClean="0"/>
              <a:t>（</a:t>
            </a:r>
            <a:r>
              <a:rPr lang="ja-JP" altLang="en-US" sz="1200" dirty="0"/>
              <a:t>著者：喜多</a:t>
            </a:r>
            <a:r>
              <a:rPr lang="ja-JP" altLang="en-US" sz="1200" dirty="0" smtClean="0"/>
              <a:t>，収録</a:t>
            </a:r>
            <a:r>
              <a:rPr lang="ja-JP" altLang="en-US" sz="1200" dirty="0"/>
              <a:t>刊行物：情報処理学会研究報告マルチメディア通信と分散処理（</a:t>
            </a:r>
            <a:r>
              <a:rPr lang="en-US" altLang="ja-JP" sz="1200" dirty="0"/>
              <a:t>DPS</a:t>
            </a:r>
            <a:r>
              <a:rPr lang="ja-JP" altLang="en-US" sz="1200" dirty="0"/>
              <a:t>） </a:t>
            </a:r>
            <a:r>
              <a:rPr lang="en-US" altLang="ja-JP" sz="1200" dirty="0"/>
              <a:t>2007(91(2007-DPS-132</a:t>
            </a:r>
            <a:r>
              <a:rPr lang="en-US" altLang="ja-JP" sz="1200" dirty="0" smtClean="0"/>
              <a:t>))</a:t>
            </a:r>
            <a:r>
              <a:rPr lang="ja-JP" altLang="en-US" sz="1200" dirty="0" smtClean="0"/>
              <a:t>）</a:t>
            </a:r>
            <a:endParaRPr lang="en-US" altLang="ja-JP" sz="1400" dirty="0" smtClean="0"/>
          </a:p>
          <a:p>
            <a:pPr marL="201168" lvl="1" indent="0">
              <a:buNone/>
            </a:pPr>
            <a:r>
              <a:rPr lang="ja-JP" altLang="en-US" sz="1100" dirty="0" smtClean="0"/>
              <a:t>　</a:t>
            </a:r>
            <a:r>
              <a:rPr lang="ja-JP" altLang="en-US" sz="1200" dirty="0" smtClean="0">
                <a:solidFill>
                  <a:srgbClr val="FF0000"/>
                </a:solidFill>
              </a:rPr>
              <a:t>地域</a:t>
            </a:r>
            <a:r>
              <a:rPr lang="ja-JP" altLang="en-US" sz="1200" dirty="0">
                <a:solidFill>
                  <a:srgbClr val="FF0000"/>
                </a:solidFill>
              </a:rPr>
              <a:t>発音</a:t>
            </a:r>
            <a:r>
              <a:rPr lang="ja-JP" altLang="en-US" sz="1200" dirty="0" smtClean="0">
                <a:solidFill>
                  <a:srgbClr val="FF0000"/>
                </a:solidFill>
              </a:rPr>
              <a:t>音声が</a:t>
            </a:r>
            <a:r>
              <a:rPr lang="ja-JP" altLang="en-US" sz="1200" dirty="0">
                <a:solidFill>
                  <a:srgbClr val="FF0000"/>
                </a:solidFill>
              </a:rPr>
              <a:t>存在</a:t>
            </a:r>
            <a:r>
              <a:rPr lang="ja-JP" altLang="en-US" sz="1200" dirty="0" smtClean="0">
                <a:solidFill>
                  <a:srgbClr val="FF0000"/>
                </a:solidFill>
              </a:rPr>
              <a:t>し，その聞き取りやすさが違うことも明記されている．</a:t>
            </a:r>
            <a:endParaRPr lang="en-US" altLang="ja-JP" sz="1200" dirty="0" smtClean="0">
              <a:solidFill>
                <a:srgbClr val="FF0000"/>
              </a:solidFill>
            </a:endParaRPr>
          </a:p>
          <a:p>
            <a:r>
              <a:rPr lang="ja-JP" altLang="en-US" sz="1600" dirty="0" smtClean="0"/>
              <a:t>「</a:t>
            </a:r>
            <a:r>
              <a:rPr lang="en-US" altLang="ja-JP" sz="1600" dirty="0" smtClean="0"/>
              <a:t>2</a:t>
            </a:r>
            <a:r>
              <a:rPr lang="ja-JP" altLang="en-US" sz="1600" dirty="0" smtClean="0"/>
              <a:t>」「</a:t>
            </a:r>
            <a:r>
              <a:rPr lang="ja-JP" altLang="en-US" sz="1600" dirty="0"/>
              <a:t>会話文と説明文における単語認知の差異とリスニングスピードに関する</a:t>
            </a:r>
            <a:r>
              <a:rPr lang="ja-JP" altLang="en-US" sz="1600" dirty="0" smtClean="0"/>
              <a:t>考察」</a:t>
            </a:r>
            <a:r>
              <a:rPr lang="ja-JP" altLang="en-US" sz="1600" dirty="0"/>
              <a:t>　</a:t>
            </a:r>
            <a:r>
              <a:rPr lang="ja-JP" altLang="en-US" sz="1400" dirty="0" smtClean="0"/>
              <a:t>　　　　　　　　　　　　　　　　　　</a:t>
            </a:r>
            <a:r>
              <a:rPr lang="ja-JP" altLang="en-US" sz="1200" dirty="0" smtClean="0"/>
              <a:t>（</a:t>
            </a:r>
            <a:r>
              <a:rPr lang="ja-JP" altLang="en-US" sz="1200" dirty="0"/>
              <a:t>著者</a:t>
            </a:r>
            <a:r>
              <a:rPr lang="ja-JP" altLang="en-US" sz="1200" dirty="0" smtClean="0"/>
              <a:t>：米崎 啓和、　収録刊行物</a:t>
            </a:r>
            <a:r>
              <a:rPr lang="ja-JP" altLang="en-US" sz="1200" dirty="0" smtClean="0">
                <a:latin typeface="+mn-ea"/>
              </a:rPr>
              <a:t>：</a:t>
            </a:r>
            <a:r>
              <a:rPr lang="zh-TW" altLang="en-US" sz="1200" dirty="0">
                <a:latin typeface="メイリオ" panose="020B0604030504040204" pitchFamily="50" charset="-128"/>
                <a:ea typeface="メイリオ" panose="020B0604030504040204" pitchFamily="50" charset="-128"/>
              </a:rPr>
              <a:t>鳴門英語研究 </a:t>
            </a:r>
            <a:r>
              <a:rPr lang="en-US" altLang="zh-TW" sz="1200" dirty="0">
                <a:latin typeface="メイリオ" panose="020B0604030504040204" pitchFamily="50" charset="-128"/>
                <a:ea typeface="メイリオ" panose="020B0604030504040204" pitchFamily="50" charset="-128"/>
              </a:rPr>
              <a:t>26, 145-160, </a:t>
            </a:r>
            <a:r>
              <a:rPr lang="en-US" altLang="zh-TW" sz="1200" dirty="0" smtClean="0">
                <a:latin typeface="メイリオ" panose="020B0604030504040204" pitchFamily="50" charset="-128"/>
                <a:ea typeface="メイリオ" panose="020B0604030504040204" pitchFamily="50" charset="-128"/>
              </a:rPr>
              <a:t>2016-01-31</a:t>
            </a:r>
            <a:r>
              <a:rPr lang="ja-JP" altLang="en-US" sz="1200" dirty="0" smtClean="0"/>
              <a:t>）</a:t>
            </a:r>
            <a:r>
              <a:rPr lang="ja-JP" altLang="en-US" sz="1100" dirty="0" smtClean="0"/>
              <a:t>　　</a:t>
            </a:r>
            <a:endParaRPr lang="en-US" altLang="ja-JP" sz="1600" dirty="0"/>
          </a:p>
          <a:p>
            <a:r>
              <a:rPr lang="ja-JP" altLang="en-US" sz="1600" dirty="0" smtClean="0"/>
              <a:t>「</a:t>
            </a:r>
            <a:r>
              <a:rPr lang="en-US" altLang="ja-JP" sz="1600" dirty="0"/>
              <a:t>3</a:t>
            </a:r>
            <a:r>
              <a:rPr lang="ja-JP" altLang="en-US" sz="1600" dirty="0" smtClean="0"/>
              <a:t>」「英語</a:t>
            </a:r>
            <a:r>
              <a:rPr lang="ja-JP" altLang="en-US" sz="1600" dirty="0"/>
              <a:t>の聞き取りに見られる傾向と習熟度に関する</a:t>
            </a:r>
            <a:r>
              <a:rPr lang="ja-JP" altLang="en-US" sz="1600" dirty="0" smtClean="0"/>
              <a:t>一考察」</a:t>
            </a:r>
            <a:r>
              <a:rPr lang="ja-JP" altLang="en-US" sz="1100" dirty="0" smtClean="0"/>
              <a:t>　　</a:t>
            </a:r>
            <a:r>
              <a:rPr lang="ja-JP" altLang="en-US" sz="1200" dirty="0" smtClean="0"/>
              <a:t>　　</a:t>
            </a:r>
            <a:r>
              <a:rPr lang="ja-JP" altLang="en-US" sz="900" dirty="0" smtClean="0"/>
              <a:t>　　</a:t>
            </a:r>
            <a:r>
              <a:rPr lang="ja-JP" altLang="en-US" sz="1000" dirty="0" smtClean="0"/>
              <a:t>　　　　　　　　　　　　　　　　　　　　　　　　　　　　　　　　　　　　　　　　　　　　　　　　　　　　　　　　　　　　　　　　　　　　　　</a:t>
            </a:r>
            <a:r>
              <a:rPr lang="ja-JP" altLang="en-US" sz="1400" dirty="0" smtClean="0"/>
              <a:t>（</a:t>
            </a:r>
            <a:r>
              <a:rPr lang="ja-JP" altLang="en-US" sz="1400" dirty="0"/>
              <a:t>著者：數</a:t>
            </a:r>
            <a:r>
              <a:rPr lang="ja-JP" altLang="en-US" sz="1400" dirty="0" smtClean="0"/>
              <a:t>見，収録</a:t>
            </a:r>
            <a:r>
              <a:rPr lang="ja-JP" altLang="en-US" sz="1400" dirty="0"/>
              <a:t>刊行物：外国語教育フォーラム </a:t>
            </a:r>
            <a:r>
              <a:rPr lang="en-US" altLang="ja-JP" sz="1400" dirty="0"/>
              <a:t>8</a:t>
            </a:r>
            <a:r>
              <a:rPr lang="en-US" altLang="ja-JP" sz="1400" dirty="0" smtClean="0"/>
              <a:t>,</a:t>
            </a:r>
            <a:r>
              <a:rPr lang="ja-JP" altLang="en-US" sz="1400" dirty="0"/>
              <a:t> </a:t>
            </a:r>
            <a:r>
              <a:rPr lang="en-US" altLang="ja-JP" sz="1400" dirty="0" smtClean="0"/>
              <a:t> </a:t>
            </a:r>
            <a:r>
              <a:rPr lang="en-US" altLang="ja-JP" sz="1400" dirty="0"/>
              <a:t>91-99, </a:t>
            </a:r>
            <a:r>
              <a:rPr lang="en-US" altLang="ja-JP" sz="1400" dirty="0" smtClean="0"/>
              <a:t>2014-03</a:t>
            </a:r>
            <a:r>
              <a:rPr lang="ja-JP" altLang="en-US" sz="1400" dirty="0" smtClean="0"/>
              <a:t>）</a:t>
            </a:r>
            <a:endParaRPr lang="en-US" altLang="ja-JP" sz="1400" dirty="0" smtClean="0"/>
          </a:p>
          <a:p>
            <a:r>
              <a:rPr lang="ja-JP" altLang="en-US" sz="1400" dirty="0" smtClean="0"/>
              <a:t>［</a:t>
            </a:r>
            <a:r>
              <a:rPr lang="en-US" altLang="ja-JP" sz="1400" dirty="0" smtClean="0"/>
              <a:t>4</a:t>
            </a:r>
            <a:r>
              <a:rPr lang="ja-JP" altLang="en-US" sz="1400" dirty="0"/>
              <a:t>］</a:t>
            </a:r>
            <a:r>
              <a:rPr lang="ja-JP" altLang="en-US" sz="1800" dirty="0"/>
              <a:t>「日本語話者が考える英語の母音の響きに</a:t>
            </a:r>
            <a:r>
              <a:rPr lang="ja-JP" altLang="en-US" sz="1800" dirty="0" smtClean="0"/>
              <a:t>ついて」</a:t>
            </a:r>
            <a:r>
              <a:rPr lang="en-US" altLang="ja-JP" sz="1800" dirty="0"/>
              <a:t> </a:t>
            </a:r>
            <a:r>
              <a:rPr lang="en-US" altLang="ja-JP" sz="1800" dirty="0" smtClean="0"/>
              <a:t>                                                                                                     </a:t>
            </a:r>
            <a:r>
              <a:rPr lang="en-US" altLang="ja-JP" sz="1200" dirty="0" smtClean="0"/>
              <a:t>(</a:t>
            </a:r>
            <a:r>
              <a:rPr lang="ja-JP" altLang="en-US" sz="1400" dirty="0"/>
              <a:t>著者：野澤，　収録刊行物：言語文化共同研究プロジェクト </a:t>
            </a:r>
            <a:r>
              <a:rPr lang="en-US" altLang="ja-JP" sz="1400" dirty="0"/>
              <a:t>2016, 61-72, </a:t>
            </a:r>
            <a:r>
              <a:rPr lang="en-US" altLang="ja-JP" sz="1400" dirty="0" smtClean="0"/>
              <a:t>2017-05-31) </a:t>
            </a:r>
            <a:r>
              <a:rPr lang="ja-JP" altLang="en-US" sz="1400" dirty="0" smtClean="0"/>
              <a:t>　　　　　　　　　　　　　　</a:t>
            </a:r>
            <a:r>
              <a:rPr lang="ja-JP" altLang="en-US" sz="1200" dirty="0" smtClean="0"/>
              <a:t>個々人によって変わる英語の聞き取りやすさは，母音の発音に対するイメージの差が関係してい</a:t>
            </a:r>
            <a:r>
              <a:rPr lang="ja-JP" altLang="en-US" sz="1200" dirty="0"/>
              <a:t>る</a:t>
            </a:r>
            <a:r>
              <a:rPr lang="ja-JP" altLang="en-US" sz="1400" dirty="0" smtClean="0"/>
              <a:t>　　　　</a:t>
            </a:r>
            <a:endParaRPr lang="en-US" altLang="ja-JP" sz="1400" dirty="0" smtClean="0"/>
          </a:p>
          <a:p>
            <a:r>
              <a:rPr lang="ja-JP" altLang="en-US" sz="1400" dirty="0" smtClean="0"/>
              <a:t>　　　　　　　　　　　　　　</a:t>
            </a:r>
            <a:endParaRPr lang="en-US" altLang="ja-JP" sz="1400" dirty="0" smtClean="0"/>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3</a:t>
            </a:fld>
            <a:endParaRPr kumimoji="1" lang="ja-JP" altLang="en-US" dirty="0"/>
          </a:p>
        </p:txBody>
      </p:sp>
    </p:spTree>
    <p:extLst>
      <p:ext uri="{BB962C8B-B14F-4D97-AF65-F5344CB8AC3E}">
        <p14:creationId xmlns:p14="http://schemas.microsoft.com/office/powerpoint/2010/main" val="2497331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7490" y="988984"/>
            <a:ext cx="4488077" cy="769711"/>
          </a:xfrm>
        </p:spPr>
        <p:txBody>
          <a:bodyPr>
            <a:normAutofit/>
          </a:bodyPr>
          <a:lstStyle/>
          <a:p>
            <a:r>
              <a:rPr kumimoji="1" lang="ja-JP" altLang="en-US" sz="4400" b="1" dirty="0" smtClean="0"/>
              <a:t>研究課題</a:t>
            </a:r>
            <a:endParaRPr kumimoji="1" lang="ja-JP" altLang="en-US" sz="4400" b="1" dirty="0"/>
          </a:p>
        </p:txBody>
      </p:sp>
      <p:sp>
        <p:nvSpPr>
          <p:cNvPr id="3" name="コンテンツ プレースホルダー 2"/>
          <p:cNvSpPr>
            <a:spLocks noGrp="1"/>
          </p:cNvSpPr>
          <p:nvPr>
            <p:ph idx="1"/>
          </p:nvPr>
        </p:nvSpPr>
        <p:spPr>
          <a:xfrm>
            <a:off x="907490" y="1838324"/>
            <a:ext cx="7973067" cy="3398694"/>
          </a:xfrm>
        </p:spPr>
        <p:txBody>
          <a:bodyPr>
            <a:noAutofit/>
          </a:bodyPr>
          <a:lstStyle/>
          <a:p>
            <a:pPr>
              <a:buFont typeface="Wingdings" panose="05000000000000000000" pitchFamily="2" charset="2"/>
              <a:buChar char="l"/>
            </a:pPr>
            <a:r>
              <a:rPr lang="ja-JP" altLang="en-US" dirty="0" smtClean="0"/>
              <a:t>重要となりつつあるアジア諸国でも通じる</a:t>
            </a:r>
            <a:r>
              <a:rPr lang="ja-JP" altLang="en-US" b="1" u="sng" dirty="0" smtClean="0"/>
              <a:t>実践的な英語力を身につけるために，地域発音英語を学習することが必要．</a:t>
            </a:r>
            <a:endParaRPr lang="en-US" altLang="ja-JP" b="1" u="sng" dirty="0"/>
          </a:p>
          <a:p>
            <a:pPr marL="0" indent="0">
              <a:buNone/>
            </a:pPr>
            <a:r>
              <a:rPr lang="ja-JP" altLang="en-US" dirty="0" smtClean="0"/>
              <a:t>→</a:t>
            </a:r>
            <a:r>
              <a:rPr lang="ja-JP" altLang="en-US" dirty="0"/>
              <a:t>通常の英語リスニング学習では，欧米英語による音源が用いられていることが</a:t>
            </a:r>
            <a:r>
              <a:rPr lang="ja-JP" altLang="en-US" dirty="0" smtClean="0"/>
              <a:t>多い．</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a:t>学習意欲持続のため，</a:t>
            </a:r>
            <a:r>
              <a:rPr lang="ja-JP" altLang="en-US" b="1" u="sng" dirty="0">
                <a:solidFill>
                  <a:schemeClr val="tx1"/>
                </a:solidFill>
              </a:rPr>
              <a:t>学習者に応じて適切な難易度の問題</a:t>
            </a:r>
            <a:r>
              <a:rPr lang="ja-JP" altLang="en-US" b="1" u="sng" dirty="0" smtClean="0">
                <a:solidFill>
                  <a:schemeClr val="tx1"/>
                </a:solidFill>
              </a:rPr>
              <a:t>*</a:t>
            </a:r>
            <a:r>
              <a:rPr lang="ja-JP" altLang="en-US" b="1" u="sng" dirty="0">
                <a:solidFill>
                  <a:schemeClr val="tx1"/>
                </a:solidFill>
              </a:rPr>
              <a:t>を</a:t>
            </a:r>
            <a:r>
              <a:rPr lang="ja-JP" altLang="en-US" b="1" u="sng" dirty="0" smtClean="0">
                <a:solidFill>
                  <a:schemeClr val="tx1"/>
                </a:solidFill>
              </a:rPr>
              <a:t>提供</a:t>
            </a:r>
            <a:r>
              <a:rPr lang="ja-JP" altLang="en-US" b="1" u="sng" dirty="0">
                <a:solidFill>
                  <a:schemeClr val="tx1"/>
                </a:solidFill>
              </a:rPr>
              <a:t>すること</a:t>
            </a:r>
            <a:r>
              <a:rPr lang="ja-JP" altLang="en-US" b="1" u="sng" dirty="0" smtClean="0">
                <a:solidFill>
                  <a:schemeClr val="tx1"/>
                </a:solidFill>
              </a:rPr>
              <a:t>が必要．</a:t>
            </a:r>
            <a:endParaRPr lang="en-US" altLang="ja-JP" b="1" u="sng" dirty="0" smtClean="0">
              <a:solidFill>
                <a:schemeClr val="tx1"/>
              </a:solidFill>
            </a:endParaRPr>
          </a:p>
          <a:p>
            <a:pPr marL="0" indent="0">
              <a:buNone/>
            </a:pPr>
            <a:r>
              <a:rPr lang="ja-JP" altLang="en-US" dirty="0" smtClean="0">
                <a:solidFill>
                  <a:schemeClr val="tx1"/>
                </a:solidFill>
              </a:rPr>
              <a:t>→既存の手法では，音声の聞き取りやすさに関する指標を用いたものは少ない．</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3D6F95CD-71FC-45ED-B69C-FD24C801F877}" type="slidenum">
              <a:rPr lang="ja-JP" altLang="en-US" smtClean="0"/>
              <a:t>30</a:t>
            </a:fld>
            <a:endParaRPr lang="ja-JP" altLang="en-US" dirty="0"/>
          </a:p>
        </p:txBody>
      </p:sp>
      <p:sp>
        <p:nvSpPr>
          <p:cNvPr id="7" name="テキスト ボックス 6"/>
          <p:cNvSpPr txBox="1"/>
          <p:nvPr/>
        </p:nvSpPr>
        <p:spPr>
          <a:xfrm>
            <a:off x="1569176" y="5498276"/>
            <a:ext cx="6176356" cy="584775"/>
          </a:xfrm>
          <a:prstGeom prst="rect">
            <a:avLst/>
          </a:prstGeom>
          <a:noFill/>
          <a:ln>
            <a:solidFill>
              <a:schemeClr val="accent1"/>
            </a:solidFill>
          </a:ln>
        </p:spPr>
        <p:txBody>
          <a:bodyPr wrap="square" rtlCol="0">
            <a:spAutoFit/>
          </a:bodyPr>
          <a:lstStyle/>
          <a:p>
            <a:r>
              <a:rPr kumimoji="1" lang="ja-JP" altLang="en-US" sz="1600" dirty="0" smtClean="0"/>
              <a:t>*本研究における「問題の難易度」とは，問題の内容や音声スピードといった指標を変化させることによる難易度の</a:t>
            </a:r>
            <a:r>
              <a:rPr lang="ja-JP" altLang="en-US" sz="1600" dirty="0"/>
              <a:t>事</a:t>
            </a:r>
            <a:r>
              <a:rPr kumimoji="1" lang="ja-JP" altLang="en-US" sz="1600" dirty="0" smtClean="0"/>
              <a:t>を指す．</a:t>
            </a:r>
            <a:endParaRPr kumimoji="1" lang="ja-JP" altLang="en-US" sz="1600" dirty="0"/>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26" y="5498276"/>
            <a:ext cx="609600" cy="609600"/>
          </a:xfrm>
          <a:prstGeom prst="rect">
            <a:avLst/>
          </a:prstGeom>
        </p:spPr>
      </p:pic>
      <p:sp>
        <p:nvSpPr>
          <p:cNvPr id="16" name="テキスト ボックス 15"/>
          <p:cNvSpPr txBox="1"/>
          <p:nvPr/>
        </p:nvSpPr>
        <p:spPr>
          <a:xfrm>
            <a:off x="7755771" y="5663736"/>
            <a:ext cx="798022"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3089634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222" y="1047874"/>
            <a:ext cx="6589199" cy="703203"/>
          </a:xfrm>
        </p:spPr>
        <p:txBody>
          <a:bodyPr>
            <a:normAutofit fontScale="90000"/>
          </a:bodyPr>
          <a:lstStyle/>
          <a:p>
            <a:r>
              <a:rPr kumimoji="1" lang="ja-JP" altLang="en-US" b="1" dirty="0" smtClean="0"/>
              <a:t>提案方式　</a:t>
            </a:r>
            <a:r>
              <a:rPr kumimoji="1" lang="en-US" altLang="ja-JP" b="1" dirty="0" smtClean="0"/>
              <a:t>-</a:t>
            </a:r>
            <a:r>
              <a:rPr kumimoji="1" lang="ja-JP" altLang="en-US" b="1" dirty="0" smtClean="0"/>
              <a:t>学習履歴</a:t>
            </a:r>
            <a:r>
              <a:rPr kumimoji="1" lang="en-US" altLang="ja-JP" b="1" dirty="0" smtClean="0"/>
              <a:t>‐</a:t>
            </a:r>
            <a:endParaRPr kumimoji="1" lang="ja-JP" altLang="en-US" b="1"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81015582"/>
              </p:ext>
            </p:extLst>
          </p:nvPr>
        </p:nvGraphicFramePr>
        <p:xfrm>
          <a:off x="880222" y="2654318"/>
          <a:ext cx="7651457" cy="2244254"/>
        </p:xfrm>
        <a:graphic>
          <a:graphicData uri="http://schemas.openxmlformats.org/drawingml/2006/table">
            <a:tbl>
              <a:tblPr>
                <a:tableStyleId>{5C22544A-7EE6-4342-B048-85BDC9FD1C3A}</a:tableStyleId>
              </a:tblPr>
              <a:tblGrid>
                <a:gridCol w="1842393">
                  <a:extLst>
                    <a:ext uri="{9D8B030D-6E8A-4147-A177-3AD203B41FA5}">
                      <a16:colId xmlns:a16="http://schemas.microsoft.com/office/drawing/2014/main" val="20000"/>
                    </a:ext>
                  </a:extLst>
                </a:gridCol>
                <a:gridCol w="1698833">
                  <a:extLst>
                    <a:ext uri="{9D8B030D-6E8A-4147-A177-3AD203B41FA5}">
                      <a16:colId xmlns:a16="http://schemas.microsoft.com/office/drawing/2014/main" val="20001"/>
                    </a:ext>
                  </a:extLst>
                </a:gridCol>
                <a:gridCol w="1327472">
                  <a:extLst>
                    <a:ext uri="{9D8B030D-6E8A-4147-A177-3AD203B41FA5}">
                      <a16:colId xmlns:a16="http://schemas.microsoft.com/office/drawing/2014/main" val="20002"/>
                    </a:ext>
                  </a:extLst>
                </a:gridCol>
                <a:gridCol w="1782666">
                  <a:extLst>
                    <a:ext uri="{9D8B030D-6E8A-4147-A177-3AD203B41FA5}">
                      <a16:colId xmlns:a16="http://schemas.microsoft.com/office/drawing/2014/main" val="861775973"/>
                    </a:ext>
                  </a:extLst>
                </a:gridCol>
                <a:gridCol w="1000093">
                  <a:extLst>
                    <a:ext uri="{9D8B030D-6E8A-4147-A177-3AD203B41FA5}">
                      <a16:colId xmlns:a16="http://schemas.microsoft.com/office/drawing/2014/main" val="20004"/>
                    </a:ext>
                  </a:extLst>
                </a:gridCol>
              </a:tblGrid>
              <a:tr h="675767">
                <a:tc>
                  <a:txBody>
                    <a:bodyPr/>
                    <a:lstStyle/>
                    <a:p>
                      <a:pPr algn="l" fontAlgn="ctr"/>
                      <a:r>
                        <a:rPr lang="ja-JP" altLang="en-US" sz="1600" u="none" strike="noStrike" dirty="0" smtClean="0">
                          <a:solidFill>
                            <a:schemeClr val="tx1"/>
                          </a:solidFill>
                          <a:effectLst/>
                        </a:rPr>
                        <a:t>単語別</a:t>
                      </a:r>
                      <a:r>
                        <a:rPr lang="ja-JP" sz="1600" u="none" strike="noStrike" dirty="0" smtClean="0">
                          <a:solidFill>
                            <a:schemeClr val="tx1"/>
                          </a:solidFill>
                          <a:effectLst/>
                        </a:rPr>
                        <a:t>解答</a:t>
                      </a:r>
                      <a:r>
                        <a:rPr lang="ja-JP" sz="1600" u="none" strike="noStrike" dirty="0">
                          <a:solidFill>
                            <a:schemeClr val="tx1"/>
                          </a:solidFill>
                          <a:effectLst/>
                        </a:rPr>
                        <a:t>履歴</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sz="1600" u="none" strike="noStrike" dirty="0">
                          <a:effectLst/>
                        </a:rPr>
                        <a:t>誤答した空欄個数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誤答単語ごとの数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75767">
                <a:tc>
                  <a:txBody>
                    <a:bodyPr/>
                    <a:lstStyle/>
                    <a:p>
                      <a:pPr algn="l" fontAlgn="ctr"/>
                      <a:r>
                        <a:rPr lang="ja-JP" altLang="en-US" sz="1600" b="0" i="0" u="none" strike="noStrike" dirty="0" smtClean="0">
                          <a:solidFill>
                            <a:schemeClr val="tx1"/>
                          </a:solidFill>
                          <a:effectLst/>
                          <a:latin typeface="+mn-ea"/>
                          <a:ea typeface="+mn-ea"/>
                        </a:rPr>
                        <a:t>正答率</a:t>
                      </a:r>
                      <a:endParaRPr lang="ja-JP" sz="1600" b="0" i="0" u="none" strike="noStrike" dirty="0">
                        <a:solidFill>
                          <a:schemeClr val="tx1"/>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b="0" i="0" u="none" strike="noStrike" dirty="0" smtClean="0">
                          <a:solidFill>
                            <a:srgbClr val="000000"/>
                          </a:solidFill>
                          <a:effectLst/>
                          <a:latin typeface="+mn-ea"/>
                          <a:ea typeface="+mn-ea"/>
                        </a:rPr>
                        <a:t>音声別正答率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地域別正答率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ランキング</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8704538"/>
                  </a:ext>
                </a:extLst>
              </a:tr>
              <a:tr h="892720">
                <a:tc>
                  <a:txBody>
                    <a:bodyPr/>
                    <a:lstStyle/>
                    <a:p>
                      <a:pPr algn="l" fontAlgn="ctr"/>
                      <a:r>
                        <a:rPr lang="ja-JP" sz="1600" u="none" strike="noStrike" dirty="0">
                          <a:solidFill>
                            <a:schemeClr val="tx1"/>
                          </a:solidFill>
                          <a:effectLst/>
                        </a:rPr>
                        <a:t>学習頻度</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u="none" strike="noStrike" dirty="0" smtClean="0">
                          <a:effectLst/>
                        </a:rPr>
                        <a:t>連続</a:t>
                      </a:r>
                      <a:r>
                        <a:rPr lang="ja-JP" sz="1600" u="none" strike="noStrike" dirty="0" smtClean="0">
                          <a:effectLst/>
                        </a:rPr>
                        <a:t>学習時間</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l" fontAlgn="ctr"/>
                      <a:r>
                        <a:rPr lang="ja-JP" sz="1600" u="none" strike="noStrike" dirty="0">
                          <a:effectLst/>
                        </a:rPr>
                        <a:t>学習者ごとのログイン日数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altLang="ja-JP" sz="1600" u="none" strike="noStrike" dirty="0" smtClean="0">
                        <a:effectLst/>
                      </a:endParaRPr>
                    </a:p>
                    <a:p>
                      <a:pPr marL="0" marR="0" indent="0" algn="l" defTabSz="914400" rtl="0" eaLnBrk="1" fontAlgn="ctr" latinLnBrk="0" hangingPunct="1">
                        <a:lnSpc>
                          <a:spcPct val="100000"/>
                        </a:lnSpc>
                        <a:spcBef>
                          <a:spcPts val="0"/>
                        </a:spcBef>
                        <a:spcAft>
                          <a:spcPts val="0"/>
                        </a:spcAft>
                        <a:buClrTx/>
                        <a:buSzTx/>
                        <a:buFontTx/>
                        <a:buNone/>
                        <a:tabLst/>
                        <a:defRPr/>
                      </a:pPr>
                      <a:r>
                        <a:rPr lang="ja-JP" altLang="ja-JP" sz="1600" u="none" strike="noStrike" dirty="0" smtClean="0">
                          <a:effectLst/>
                        </a:rPr>
                        <a:t>解答時間</a:t>
                      </a:r>
                      <a:endParaRPr lang="ja-JP" altLang="ja-JP" sz="16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10" name="テキスト ボックス 9"/>
          <p:cNvSpPr txBox="1"/>
          <p:nvPr/>
        </p:nvSpPr>
        <p:spPr>
          <a:xfrm>
            <a:off x="880222" y="2102587"/>
            <a:ext cx="4791857" cy="400110"/>
          </a:xfrm>
          <a:prstGeom prst="rect">
            <a:avLst/>
          </a:prstGeom>
          <a:noFill/>
        </p:spPr>
        <p:txBody>
          <a:bodyPr wrap="square" rtlCol="0">
            <a:spAutoFit/>
          </a:bodyPr>
          <a:lstStyle/>
          <a:p>
            <a:r>
              <a:rPr lang="ja-JP" altLang="en-US" sz="2000" dirty="0"/>
              <a:t>集計</a:t>
            </a:r>
            <a:r>
              <a:rPr lang="ja-JP" altLang="en-US" sz="2000" dirty="0" smtClean="0"/>
              <a:t>する学習履歴のデータ一覧</a:t>
            </a:r>
            <a:endParaRPr kumimoji="1" lang="ja-JP" altLang="en-US" sz="2000" dirty="0"/>
          </a:p>
        </p:txBody>
      </p:sp>
      <p:sp>
        <p:nvSpPr>
          <p:cNvPr id="3" name="正方形/長方形 2"/>
          <p:cNvSpPr/>
          <p:nvPr/>
        </p:nvSpPr>
        <p:spPr>
          <a:xfrm>
            <a:off x="8167255" y="6401813"/>
            <a:ext cx="478938" cy="461665"/>
          </a:xfrm>
          <a:prstGeom prst="rect">
            <a:avLst/>
          </a:prstGeom>
        </p:spPr>
        <p:txBody>
          <a:bodyPr wrap="square">
            <a:spAutoFit/>
          </a:bodyPr>
          <a:lstStyle/>
          <a:p>
            <a:fld id="{CB2033B7-E4F4-472A-B31C-9D590928F318}" type="slidenum">
              <a:rPr lang="ja-JP" altLang="en-US" sz="2400" smtClean="0">
                <a:solidFill>
                  <a:schemeClr val="bg1"/>
                </a:solidFill>
              </a:rPr>
              <a:t>31</a:t>
            </a:fld>
            <a:endParaRPr lang="ja-JP" altLang="en-US" sz="2400" dirty="0">
              <a:solidFill>
                <a:schemeClr val="bg1"/>
              </a:solidFill>
            </a:endParaRPr>
          </a:p>
        </p:txBody>
      </p:sp>
    </p:spTree>
    <p:extLst>
      <p:ext uri="{BB962C8B-B14F-4D97-AF65-F5344CB8AC3E}">
        <p14:creationId xmlns:p14="http://schemas.microsoft.com/office/powerpoint/2010/main" val="381856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3809" y="987573"/>
            <a:ext cx="7405598" cy="709679"/>
          </a:xfrm>
        </p:spPr>
        <p:txBody>
          <a:bodyPr>
            <a:noAutofit/>
          </a:bodyPr>
          <a:lstStyle/>
          <a:p>
            <a:r>
              <a:rPr lang="ja-JP" altLang="en-US" sz="4400" b="1" dirty="0" smtClean="0"/>
              <a:t>提案方式</a:t>
            </a:r>
            <a:r>
              <a:rPr lang="ja-JP" altLang="en-US" sz="4400" b="1" dirty="0"/>
              <a:t>　</a:t>
            </a:r>
            <a:r>
              <a:rPr lang="en-US" altLang="ja-JP" sz="4400" b="1" dirty="0" smtClean="0"/>
              <a:t>‐</a:t>
            </a:r>
            <a:r>
              <a:rPr lang="ja-JP" altLang="en-US" sz="4400" b="1" dirty="0" smtClean="0"/>
              <a:t>難易度</a:t>
            </a:r>
            <a:r>
              <a:rPr lang="ja-JP" altLang="en-US" sz="4400" b="1" dirty="0"/>
              <a:t>変更</a:t>
            </a:r>
            <a:r>
              <a:rPr kumimoji="1" lang="ja-JP" altLang="en-US" sz="4400" b="1" dirty="0" smtClean="0"/>
              <a:t>機能</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72493" y="1828799"/>
            <a:ext cx="7977098" cy="4367894"/>
          </a:xfrm>
        </p:spPr>
        <p:txBody>
          <a:bodyPr>
            <a:normAutofit/>
          </a:bodyPr>
          <a:lstStyle/>
          <a:p>
            <a:pPr lvl="1">
              <a:buFont typeface="Wingdings" panose="05000000000000000000" pitchFamily="2" charset="2"/>
              <a:buChar char="l"/>
            </a:pPr>
            <a:r>
              <a:rPr lang="ja-JP" altLang="en-US" dirty="0" smtClean="0">
                <a:latin typeface="+mn-ea"/>
              </a:rPr>
              <a:t>学習履歴の地域別正答率</a:t>
            </a:r>
            <a:r>
              <a:rPr lang="en-US" altLang="ja-JP" dirty="0" smtClean="0">
                <a:latin typeface="+mn-ea"/>
              </a:rPr>
              <a:t>(cx)</a:t>
            </a:r>
            <a:r>
              <a:rPr lang="ja-JP" altLang="en-US" dirty="0" smtClean="0">
                <a:latin typeface="+mn-ea"/>
              </a:rPr>
              <a:t>から，以下のように問題の難易度を変更．</a:t>
            </a:r>
            <a:endParaRPr lang="en-US" altLang="ja-JP" dirty="0" smtClean="0">
              <a:latin typeface="+mn-ea"/>
            </a:endParaRPr>
          </a:p>
          <a:p>
            <a:pPr marL="201168" lvl="1" indent="0">
              <a:buNone/>
            </a:pPr>
            <a:endParaRPr lang="en-US" altLang="ja-JP" dirty="0" smtClean="0">
              <a:latin typeface="+mn-ea"/>
            </a:endParaRPr>
          </a:p>
          <a:p>
            <a:pPr lvl="1"/>
            <a:r>
              <a:rPr lang="ja-JP" altLang="en-US" dirty="0" smtClean="0">
                <a:latin typeface="+mn-ea"/>
              </a:rPr>
              <a:t>意欲持続型変更方式</a:t>
            </a:r>
            <a:endParaRPr lang="en-US" altLang="ja-JP" dirty="0" smtClean="0">
              <a:latin typeface="+mn-ea"/>
            </a:endParaRPr>
          </a:p>
          <a:p>
            <a:pPr marL="544068" lvl="1" indent="-342900">
              <a:buFont typeface="+mj-lt"/>
              <a:buAutoNum type="arabicPeriod"/>
            </a:pPr>
            <a:r>
              <a:rPr lang="ja-JP" altLang="en-US" dirty="0">
                <a:latin typeface="+mn-ea"/>
              </a:rPr>
              <a:t>地域別</a:t>
            </a:r>
            <a:r>
              <a:rPr lang="ja-JP" altLang="en-US" dirty="0" smtClean="0">
                <a:latin typeface="+mn-ea"/>
              </a:rPr>
              <a:t>正答率</a:t>
            </a:r>
            <a:r>
              <a:rPr lang="en-US" altLang="ja-JP" dirty="0" smtClean="0">
                <a:latin typeface="+mn-ea"/>
              </a:rPr>
              <a:t>(cx)</a:t>
            </a:r>
            <a:r>
              <a:rPr lang="ja-JP" altLang="en-US" dirty="0" smtClean="0">
                <a:latin typeface="+mn-ea"/>
              </a:rPr>
              <a:t>のランキングが</a:t>
            </a:r>
            <a:r>
              <a:rPr lang="ja-JP" altLang="en-US" dirty="0">
                <a:latin typeface="+mn-ea"/>
              </a:rPr>
              <a:t>高い地域の音声から学習する．</a:t>
            </a:r>
            <a:endParaRPr lang="en-US" altLang="ja-JP" dirty="0">
              <a:latin typeface="+mn-ea"/>
            </a:endParaRPr>
          </a:p>
          <a:p>
            <a:pPr marL="544068" lvl="1" indent="-342900">
              <a:buFont typeface="+mj-lt"/>
              <a:buAutoNum type="arabicPeriod"/>
            </a:pPr>
            <a:r>
              <a:rPr lang="ja-JP" altLang="en-US" dirty="0" smtClean="0">
                <a:latin typeface="+mn-ea"/>
              </a:rPr>
              <a:t>その地域別正答率</a:t>
            </a:r>
            <a:r>
              <a:rPr lang="en-US" altLang="ja-JP" dirty="0" smtClean="0">
                <a:latin typeface="+mn-ea"/>
              </a:rPr>
              <a:t>(cx</a:t>
            </a:r>
            <a:r>
              <a:rPr lang="en-US" altLang="ja-JP" dirty="0">
                <a:latin typeface="+mn-ea"/>
              </a:rPr>
              <a:t>)</a:t>
            </a:r>
            <a:r>
              <a:rPr lang="ja-JP" altLang="en-US" dirty="0" smtClean="0">
                <a:latin typeface="+mn-ea"/>
              </a:rPr>
              <a:t>が一定以上になったら，修学したとみなして　　次に</a:t>
            </a:r>
            <a:r>
              <a:rPr lang="en-US" altLang="ja-JP" dirty="0" smtClean="0">
                <a:latin typeface="+mn-ea"/>
              </a:rPr>
              <a:t>cx</a:t>
            </a:r>
            <a:r>
              <a:rPr lang="ja-JP" altLang="en-US" dirty="0" smtClean="0">
                <a:latin typeface="+mn-ea"/>
              </a:rPr>
              <a:t>の高い地域の音声を</a:t>
            </a:r>
            <a:r>
              <a:rPr lang="ja-JP" altLang="en-US" dirty="0">
                <a:latin typeface="+mn-ea"/>
              </a:rPr>
              <a:t>学習</a:t>
            </a:r>
            <a:r>
              <a:rPr lang="ja-JP" altLang="en-US" dirty="0" smtClean="0">
                <a:latin typeface="+mn-ea"/>
              </a:rPr>
              <a:t>する．</a:t>
            </a:r>
            <a:endParaRPr lang="en-US" altLang="ja-JP" dirty="0" smtClean="0">
              <a:latin typeface="+mn-ea"/>
            </a:endParaRPr>
          </a:p>
          <a:p>
            <a:pPr marL="544068" lvl="1" indent="-342900">
              <a:buFont typeface="+mj-lt"/>
              <a:buAutoNum type="arabicPeriod"/>
            </a:pPr>
            <a:r>
              <a:rPr lang="en-US" altLang="ja-JP" dirty="0" smtClean="0">
                <a:latin typeface="+mn-ea"/>
              </a:rPr>
              <a:t>2</a:t>
            </a:r>
            <a:r>
              <a:rPr lang="ja-JP" altLang="en-US" dirty="0" smtClean="0">
                <a:latin typeface="+mn-ea"/>
              </a:rPr>
              <a:t>を繰り返す．</a:t>
            </a:r>
            <a:endParaRPr lang="en-US" altLang="ja-JP" dirty="0" smtClean="0">
              <a:latin typeface="+mn-ea"/>
            </a:endParaRPr>
          </a:p>
          <a:p>
            <a:pPr marL="544068" lvl="1" indent="-342900">
              <a:buFont typeface="+mj-lt"/>
              <a:buAutoNum type="arabicPeriod"/>
            </a:pPr>
            <a:endParaRPr lang="en-US" altLang="ja-JP" dirty="0">
              <a:latin typeface="+mn-ea"/>
            </a:endParaRPr>
          </a:p>
          <a:p>
            <a:pPr lvl="1"/>
            <a:r>
              <a:rPr lang="ja-JP" altLang="en-US" dirty="0" smtClean="0">
                <a:latin typeface="+mn-ea"/>
              </a:rPr>
              <a:t>チャレンジ型変更方式</a:t>
            </a:r>
            <a:endParaRPr lang="en-US" altLang="ja-JP" dirty="0" smtClean="0">
              <a:latin typeface="+mn-ea"/>
            </a:endParaRPr>
          </a:p>
          <a:p>
            <a:pPr marL="544068" lvl="1" indent="-342900">
              <a:buFont typeface="+mj-lt"/>
              <a:buAutoNum type="arabicPeriod"/>
            </a:pPr>
            <a:r>
              <a:rPr lang="ja-JP" altLang="en-US" dirty="0" smtClean="0">
                <a:latin typeface="+mn-ea"/>
              </a:rPr>
              <a:t>地域別正答率</a:t>
            </a:r>
            <a:r>
              <a:rPr lang="en-US" altLang="ja-JP" dirty="0" smtClean="0">
                <a:latin typeface="+mn-ea"/>
              </a:rPr>
              <a:t>(cx</a:t>
            </a:r>
            <a:r>
              <a:rPr lang="en-US" altLang="ja-JP" dirty="0">
                <a:latin typeface="+mn-ea"/>
              </a:rPr>
              <a:t>)</a:t>
            </a:r>
            <a:r>
              <a:rPr lang="ja-JP" altLang="en-US" dirty="0" smtClean="0">
                <a:latin typeface="+mn-ea"/>
              </a:rPr>
              <a:t>が一定以下の地域をリストアップする．</a:t>
            </a:r>
            <a:endParaRPr lang="en-US" altLang="ja-JP" dirty="0" smtClean="0">
              <a:latin typeface="+mn-ea"/>
            </a:endParaRPr>
          </a:p>
          <a:p>
            <a:pPr marL="544068" lvl="1" indent="-342900">
              <a:buFont typeface="+mj-lt"/>
              <a:buAutoNum type="arabicPeriod"/>
            </a:pPr>
            <a:r>
              <a:rPr lang="ja-JP" altLang="en-US" dirty="0" smtClean="0">
                <a:latin typeface="+mn-ea"/>
              </a:rPr>
              <a:t>リストアップされた地域の音声をランダムに学習する．</a:t>
            </a:r>
            <a:endParaRPr lang="en-US" altLang="ja-JP" dirty="0" smtClean="0">
              <a:latin typeface="+mn-ea"/>
            </a:endParaRPr>
          </a:p>
          <a:p>
            <a:pPr marL="544068" lvl="1" indent="-342900">
              <a:buFont typeface="+mj-lt"/>
              <a:buAutoNum type="arabicPeriod"/>
            </a:pPr>
            <a:r>
              <a:rPr lang="ja-JP" altLang="en-US" dirty="0" smtClean="0">
                <a:latin typeface="+mn-ea"/>
              </a:rPr>
              <a:t>正答率</a:t>
            </a:r>
            <a:r>
              <a:rPr lang="en-US" altLang="ja-JP" dirty="0" smtClean="0">
                <a:latin typeface="+mn-ea"/>
              </a:rPr>
              <a:t>(cx</a:t>
            </a:r>
            <a:r>
              <a:rPr lang="en-US" altLang="ja-JP" dirty="0">
                <a:latin typeface="+mn-ea"/>
              </a:rPr>
              <a:t>)</a:t>
            </a:r>
            <a:r>
              <a:rPr lang="ja-JP" altLang="en-US" dirty="0" smtClean="0">
                <a:latin typeface="+mn-ea"/>
              </a:rPr>
              <a:t>が一定以上になった地域は，リストから外していく．</a:t>
            </a:r>
            <a:endParaRPr lang="en-US" altLang="ja-JP" dirty="0" smtClean="0">
              <a:latin typeface="+mn-ea"/>
            </a:endParaRPr>
          </a:p>
          <a:p>
            <a:pPr marL="544068" lvl="1" indent="-342900">
              <a:buFont typeface="+mj-lt"/>
              <a:buAutoNum type="arabicPeriod"/>
            </a:pPr>
            <a:r>
              <a:rPr lang="ja-JP" altLang="en-US" dirty="0" smtClean="0">
                <a:latin typeface="+mn-ea"/>
              </a:rPr>
              <a:t>２</a:t>
            </a:r>
            <a:r>
              <a:rPr lang="ja-JP" altLang="en-US" dirty="0">
                <a:latin typeface="+mn-ea"/>
              </a:rPr>
              <a:t>→</a:t>
            </a:r>
            <a:r>
              <a:rPr lang="ja-JP" altLang="en-US" dirty="0" smtClean="0">
                <a:latin typeface="+mn-ea"/>
              </a:rPr>
              <a:t>３を繰り返す．</a:t>
            </a:r>
            <a:endParaRPr lang="en-US" altLang="ja-JP" dirty="0">
              <a:latin typeface="+mn-ea"/>
            </a:endParaRPr>
          </a:p>
          <a:p>
            <a:pPr marL="544068" lvl="1" indent="-342900">
              <a:buFont typeface="+mj-lt"/>
              <a:buAutoNum type="arabicPeriod"/>
            </a:pPr>
            <a:endParaRPr lang="en-US" altLang="ja-JP" dirty="0" smtClean="0">
              <a:latin typeface="+mn-ea"/>
            </a:endParaRPr>
          </a:p>
          <a:p>
            <a:pPr marL="201168" lvl="1" indent="0">
              <a:buNone/>
            </a:pP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302E2781-0BCA-4FB1-8D88-06EFC62D8D49}" type="slidenum">
              <a:rPr lang="ja-JP" altLang="en-US" smtClean="0"/>
              <a:t>32</a:t>
            </a:fld>
            <a:endParaRPr lang="ja-JP" altLang="en-US" dirty="0"/>
          </a:p>
        </p:txBody>
      </p:sp>
    </p:spTree>
    <p:extLst>
      <p:ext uri="{BB962C8B-B14F-4D97-AF65-F5344CB8AC3E}">
        <p14:creationId xmlns:p14="http://schemas.microsoft.com/office/powerpoint/2010/main" val="71940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898143" y="981324"/>
            <a:ext cx="6589199" cy="652240"/>
          </a:xfrm>
        </p:spPr>
        <p:txBody>
          <a:bodyPr>
            <a:normAutofit fontScale="90000"/>
          </a:bodyPr>
          <a:lstStyle/>
          <a:p>
            <a:r>
              <a:rPr lang="ja-JP" altLang="en-US" dirty="0" smtClean="0"/>
              <a:t>モデル化①</a:t>
            </a:r>
            <a:endParaRPr kumimoji="1" lang="ja-JP" altLang="en-US" dirty="0"/>
          </a:p>
        </p:txBody>
      </p:sp>
      <p:sp>
        <p:nvSpPr>
          <p:cNvPr id="3" name="コンテンツ プレースホルダー 2"/>
          <p:cNvSpPr>
            <a:spLocks noGrp="1"/>
          </p:cNvSpPr>
          <p:nvPr>
            <p:ph idx="1"/>
          </p:nvPr>
        </p:nvSpPr>
        <p:spPr>
          <a:xfrm>
            <a:off x="1119293" y="1826302"/>
            <a:ext cx="8085139" cy="2575359"/>
          </a:xfrm>
        </p:spPr>
        <p:txBody>
          <a:bodyPr>
            <a:normAutofit/>
          </a:bodyPr>
          <a:lstStyle/>
          <a:p>
            <a:pPr marL="0" indent="0">
              <a:buNone/>
            </a:pPr>
            <a:r>
              <a:rPr lang="ja-JP" altLang="en-US" b="1" dirty="0" smtClean="0"/>
              <a:t>　</a:t>
            </a:r>
            <a:r>
              <a:rPr lang="ja-JP" altLang="en-US" b="1" u="sng" dirty="0" smtClean="0"/>
              <a:t>特徴</a:t>
            </a:r>
            <a:r>
              <a:rPr kumimoji="1" lang="ja-JP" altLang="en-US" b="1" u="sng" dirty="0" smtClean="0"/>
              <a:t>単語分析</a:t>
            </a:r>
            <a:endParaRPr lang="en-US" altLang="ja-JP" b="1" u="sng" dirty="0"/>
          </a:p>
          <a:p>
            <a:pPr marL="0" indent="0">
              <a:buNone/>
            </a:pPr>
            <a:r>
              <a:rPr lang="ja-JP" altLang="en-US" dirty="0" smtClean="0"/>
              <a:t>音声別解答履歴から</a:t>
            </a:r>
            <a:endParaRPr lang="en-US" altLang="ja-JP" dirty="0" smtClean="0"/>
          </a:p>
          <a:p>
            <a:pPr lvl="1"/>
            <a:r>
              <a:rPr lang="ja-JP" altLang="en-US" dirty="0" smtClean="0"/>
              <a:t>①</a:t>
            </a:r>
            <a:r>
              <a:rPr lang="ja-JP" altLang="en-US" sz="1800" dirty="0" smtClean="0"/>
              <a:t>誤答率</a:t>
            </a:r>
            <a:r>
              <a:rPr kumimoji="1" lang="en-US" altLang="ja-JP" sz="1800" dirty="0" smtClean="0"/>
              <a:t>or</a:t>
            </a:r>
            <a:r>
              <a:rPr kumimoji="1" lang="ja-JP" altLang="en-US" sz="1800" dirty="0" smtClean="0"/>
              <a:t>正答率が高い単語（特徴単語）</a:t>
            </a:r>
            <a:r>
              <a:rPr lang="ja-JP" altLang="en-US" sz="1800" dirty="0" smtClean="0"/>
              <a:t>を抽出，分類</a:t>
            </a:r>
            <a:r>
              <a:rPr kumimoji="1" lang="en-US" altLang="ja-JP" sz="1800" dirty="0" smtClean="0"/>
              <a:t>.</a:t>
            </a:r>
          </a:p>
          <a:p>
            <a:pPr lvl="2"/>
            <a:r>
              <a:rPr lang="ja-JP" altLang="en-US" sz="1600" dirty="0"/>
              <a:t>別</a:t>
            </a:r>
            <a:r>
              <a:rPr lang="ja-JP" altLang="en-US" sz="1600" dirty="0" smtClean="0"/>
              <a:t>の音声でも抽出される単語→英語として聞き取りが苦手な単語</a:t>
            </a:r>
            <a:r>
              <a:rPr lang="en-US" altLang="ja-JP" sz="1600" dirty="0" smtClean="0"/>
              <a:t>.</a:t>
            </a:r>
          </a:p>
          <a:p>
            <a:pPr lvl="2"/>
            <a:r>
              <a:rPr kumimoji="1" lang="ja-JP" altLang="en-US" sz="1600" dirty="0" smtClean="0"/>
              <a:t>この音声にのみ</a:t>
            </a:r>
            <a:r>
              <a:rPr lang="ja-JP" altLang="en-US" sz="1600" dirty="0"/>
              <a:t>抽出</a:t>
            </a:r>
            <a:r>
              <a:rPr lang="ja-JP" altLang="en-US" sz="1600" dirty="0" smtClean="0"/>
              <a:t>される単語</a:t>
            </a:r>
            <a:r>
              <a:rPr kumimoji="1" lang="ja-JP" altLang="en-US" sz="1600" dirty="0" smtClean="0"/>
              <a:t>→その地域</a:t>
            </a:r>
            <a:r>
              <a:rPr lang="ja-JP" altLang="en-US" sz="1600" dirty="0" smtClean="0"/>
              <a:t>発音英語の特徴がでる単語</a:t>
            </a:r>
            <a:r>
              <a:rPr lang="en-US" altLang="ja-JP" sz="1600" dirty="0" smtClean="0"/>
              <a:t>.</a:t>
            </a:r>
          </a:p>
          <a:p>
            <a:pPr marL="914400" lvl="2" indent="0">
              <a:buNone/>
            </a:pPr>
            <a:r>
              <a:rPr kumimoji="1" lang="ja-JP" altLang="en-US" sz="1600" dirty="0" smtClean="0"/>
              <a:t>→それぞれに判定し，分類する</a:t>
            </a:r>
            <a:r>
              <a:rPr kumimoji="1" lang="en-US" altLang="ja-JP" sz="1600" dirty="0" smtClean="0"/>
              <a:t>.</a:t>
            </a:r>
          </a:p>
          <a:p>
            <a:pPr marL="914400" lvl="2" indent="0">
              <a:buNone/>
            </a:pPr>
            <a:endParaRPr lang="en-US" altLang="ja-JP" sz="1600" dirty="0"/>
          </a:p>
        </p:txBody>
      </p:sp>
      <p:sp>
        <p:nvSpPr>
          <p:cNvPr id="4" name="スライド番号プレースホルダー 3"/>
          <p:cNvSpPr>
            <a:spLocks noGrp="1"/>
          </p:cNvSpPr>
          <p:nvPr>
            <p:ph type="sldNum" sz="quarter" idx="12"/>
          </p:nvPr>
        </p:nvSpPr>
        <p:spPr>
          <a:xfrm>
            <a:off x="7694644" y="6438074"/>
            <a:ext cx="984019" cy="365125"/>
          </a:xfrm>
        </p:spPr>
        <p:txBody>
          <a:bodyPr/>
          <a:lstStyle/>
          <a:p>
            <a:fld id="{0F11959D-233D-41D8-955E-4D47C3F3CBF7}" type="slidenum">
              <a:rPr lang="ja-JP" altLang="en-US" smtClean="0"/>
              <a:t>33</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90" y="5039016"/>
            <a:ext cx="850876" cy="850876"/>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84" y="4112447"/>
            <a:ext cx="858582" cy="858582"/>
          </a:xfrm>
          <a:prstGeom prst="rect">
            <a:avLst/>
          </a:prstGeom>
        </p:spPr>
      </p:pic>
      <p:sp>
        <p:nvSpPr>
          <p:cNvPr id="9" name="直方体 8"/>
          <p:cNvSpPr/>
          <p:nvPr/>
        </p:nvSpPr>
        <p:spPr>
          <a:xfrm>
            <a:off x="2347067" y="4623784"/>
            <a:ext cx="1466317" cy="851516"/>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265579" y="4976101"/>
            <a:ext cx="1629295" cy="338554"/>
          </a:xfrm>
          <a:prstGeom prst="rect">
            <a:avLst/>
          </a:prstGeom>
          <a:noFill/>
        </p:spPr>
        <p:txBody>
          <a:bodyPr wrap="square" rtlCol="0">
            <a:spAutoFit/>
          </a:bodyPr>
          <a:lstStyle/>
          <a:p>
            <a:r>
              <a:rPr kumimoji="1" lang="ja-JP" altLang="en-US" sz="1600" dirty="0" smtClean="0"/>
              <a:t>提案システム</a:t>
            </a:r>
            <a:endParaRPr kumimoji="1" lang="ja-JP" altLang="en-US" sz="1600" dirty="0"/>
          </a:p>
        </p:txBody>
      </p:sp>
      <p:sp>
        <p:nvSpPr>
          <p:cNvPr id="11" name="右矢印 10"/>
          <p:cNvSpPr/>
          <p:nvPr/>
        </p:nvSpPr>
        <p:spPr>
          <a:xfrm>
            <a:off x="4048415" y="4836021"/>
            <a:ext cx="739674" cy="3093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626913" y="5530855"/>
            <a:ext cx="1700858" cy="338554"/>
          </a:xfrm>
          <a:prstGeom prst="rect">
            <a:avLst/>
          </a:prstGeom>
          <a:noFill/>
        </p:spPr>
        <p:txBody>
          <a:bodyPr wrap="square" rtlCol="0">
            <a:spAutoFit/>
          </a:bodyPr>
          <a:lstStyle/>
          <a:p>
            <a:r>
              <a:rPr kumimoji="1" lang="ja-JP" altLang="en-US" sz="1600" dirty="0" smtClean="0"/>
              <a:t>特徴単語を抽出</a:t>
            </a:r>
            <a:endParaRPr kumimoji="1" lang="ja-JP" altLang="en-US" sz="1600" dirty="0"/>
          </a:p>
        </p:txBody>
      </p:sp>
      <p:sp>
        <p:nvSpPr>
          <p:cNvPr id="14" name="楕円 13"/>
          <p:cNvSpPr/>
          <p:nvPr/>
        </p:nvSpPr>
        <p:spPr>
          <a:xfrm>
            <a:off x="4884890" y="4546809"/>
            <a:ext cx="1344096" cy="8592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40342" y="4834084"/>
            <a:ext cx="1288644" cy="369332"/>
          </a:xfrm>
          <a:prstGeom prst="rect">
            <a:avLst/>
          </a:prstGeom>
          <a:noFill/>
        </p:spPr>
        <p:txBody>
          <a:bodyPr wrap="square" rtlCol="0">
            <a:spAutoFit/>
          </a:bodyPr>
          <a:lstStyle/>
          <a:p>
            <a:r>
              <a:rPr lang="ja-JP" altLang="en-US" dirty="0" smtClean="0"/>
              <a:t>特徴</a:t>
            </a:r>
            <a:r>
              <a:rPr lang="ja-JP" altLang="en-US" dirty="0"/>
              <a:t>単語</a:t>
            </a:r>
            <a:endParaRPr kumimoji="1" lang="ja-JP" altLang="en-US" dirty="0"/>
          </a:p>
        </p:txBody>
      </p:sp>
      <p:sp>
        <p:nvSpPr>
          <p:cNvPr id="16" name="三方向矢印 15"/>
          <p:cNvSpPr/>
          <p:nvPr/>
        </p:nvSpPr>
        <p:spPr>
          <a:xfrm rot="16200000">
            <a:off x="6714752" y="4279736"/>
            <a:ext cx="838855" cy="1324948"/>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1636365" y="4942211"/>
            <a:ext cx="601487" cy="261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581757" y="5306023"/>
            <a:ext cx="710702" cy="338554"/>
          </a:xfrm>
          <a:prstGeom prst="rect">
            <a:avLst/>
          </a:prstGeom>
          <a:noFill/>
        </p:spPr>
        <p:txBody>
          <a:bodyPr wrap="square" rtlCol="0">
            <a:spAutoFit/>
          </a:bodyPr>
          <a:lstStyle/>
          <a:p>
            <a:r>
              <a:rPr lang="ja-JP" altLang="en-US" sz="1600" dirty="0"/>
              <a:t>解</a:t>
            </a:r>
            <a:r>
              <a:rPr lang="ja-JP" altLang="en-US" sz="1600" dirty="0" smtClean="0"/>
              <a:t>答</a:t>
            </a:r>
            <a:endParaRPr kumimoji="1" lang="ja-JP" altLang="en-US" sz="1600" dirty="0"/>
          </a:p>
        </p:txBody>
      </p:sp>
      <p:sp>
        <p:nvSpPr>
          <p:cNvPr id="19" name="楕円 18"/>
          <p:cNvSpPr/>
          <p:nvPr/>
        </p:nvSpPr>
        <p:spPr>
          <a:xfrm>
            <a:off x="6950038" y="3527508"/>
            <a:ext cx="1652947" cy="859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848234" y="5710541"/>
            <a:ext cx="1639798" cy="4947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a:t>
            </a:r>
            <a:endParaRPr kumimoji="1" lang="ja-JP" altLang="en-US" dirty="0"/>
          </a:p>
        </p:txBody>
      </p:sp>
      <p:sp>
        <p:nvSpPr>
          <p:cNvPr id="21" name="テキスト ボックス 20"/>
          <p:cNvSpPr txBox="1"/>
          <p:nvPr/>
        </p:nvSpPr>
        <p:spPr>
          <a:xfrm>
            <a:off x="6399277" y="5295177"/>
            <a:ext cx="710702" cy="338554"/>
          </a:xfrm>
          <a:prstGeom prst="rect">
            <a:avLst/>
          </a:prstGeom>
          <a:noFill/>
        </p:spPr>
        <p:txBody>
          <a:bodyPr wrap="square" rtlCol="0">
            <a:spAutoFit/>
          </a:bodyPr>
          <a:lstStyle/>
          <a:p>
            <a:r>
              <a:rPr lang="ja-JP" altLang="en-US" sz="1600" dirty="0"/>
              <a:t>分類</a:t>
            </a:r>
            <a:endParaRPr kumimoji="1" lang="ja-JP" altLang="en-US" sz="1600" dirty="0"/>
          </a:p>
        </p:txBody>
      </p:sp>
      <p:sp>
        <p:nvSpPr>
          <p:cNvPr id="22" name="テキスト ボックス 21"/>
          <p:cNvSpPr txBox="1"/>
          <p:nvPr/>
        </p:nvSpPr>
        <p:spPr>
          <a:xfrm>
            <a:off x="7269501" y="3684104"/>
            <a:ext cx="1014019" cy="584775"/>
          </a:xfrm>
          <a:prstGeom prst="rect">
            <a:avLst/>
          </a:prstGeom>
          <a:noFill/>
        </p:spPr>
        <p:txBody>
          <a:bodyPr wrap="square" rtlCol="0">
            <a:spAutoFit/>
          </a:bodyPr>
          <a:lstStyle/>
          <a:p>
            <a:r>
              <a:rPr kumimoji="1" lang="ja-JP" altLang="en-US" sz="1600" dirty="0" smtClean="0"/>
              <a:t>聞き取り苦手単語</a:t>
            </a:r>
            <a:endParaRPr kumimoji="1" lang="ja-JP" altLang="en-US" sz="1600" dirty="0"/>
          </a:p>
        </p:txBody>
      </p:sp>
      <p:sp>
        <p:nvSpPr>
          <p:cNvPr id="23" name="テキスト ボックス 22"/>
          <p:cNvSpPr txBox="1"/>
          <p:nvPr/>
        </p:nvSpPr>
        <p:spPr>
          <a:xfrm>
            <a:off x="6847713" y="5794489"/>
            <a:ext cx="1609448" cy="338554"/>
          </a:xfrm>
          <a:prstGeom prst="rect">
            <a:avLst/>
          </a:prstGeom>
          <a:noFill/>
        </p:spPr>
        <p:txBody>
          <a:bodyPr wrap="square" rtlCol="0">
            <a:spAutoFit/>
          </a:bodyPr>
          <a:lstStyle/>
          <a:p>
            <a:r>
              <a:rPr lang="ja-JP" altLang="en-US" sz="1600" dirty="0" smtClean="0"/>
              <a:t>音声</a:t>
            </a:r>
            <a:r>
              <a:rPr lang="ja-JP" altLang="en-US" sz="1600" dirty="0"/>
              <a:t>別</a:t>
            </a:r>
            <a:r>
              <a:rPr lang="ja-JP" altLang="en-US" sz="1600" dirty="0" smtClean="0"/>
              <a:t>特徴単語</a:t>
            </a:r>
            <a:endParaRPr kumimoji="1" lang="ja-JP" altLang="en-US" sz="1600" dirty="0"/>
          </a:p>
        </p:txBody>
      </p:sp>
    </p:spTree>
    <p:extLst>
      <p:ext uri="{BB962C8B-B14F-4D97-AF65-F5344CB8AC3E}">
        <p14:creationId xmlns:p14="http://schemas.microsoft.com/office/powerpoint/2010/main" val="66939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2663" y="924511"/>
            <a:ext cx="6589199" cy="716175"/>
          </a:xfrm>
        </p:spPr>
        <p:txBody>
          <a:bodyPr>
            <a:normAutofit/>
          </a:bodyPr>
          <a:lstStyle/>
          <a:p>
            <a:r>
              <a:rPr kumimoji="1" lang="ja-JP" altLang="en-US" sz="4400" dirty="0" smtClean="0"/>
              <a:t>モデル化②</a:t>
            </a:r>
            <a:endParaRPr kumimoji="1" lang="ja-JP" altLang="en-US" sz="4400" dirty="0"/>
          </a:p>
        </p:txBody>
      </p:sp>
      <p:sp>
        <p:nvSpPr>
          <p:cNvPr id="3" name="コンテンツ プレースホルダー 2"/>
          <p:cNvSpPr>
            <a:spLocks noGrp="1"/>
          </p:cNvSpPr>
          <p:nvPr>
            <p:ph idx="1"/>
          </p:nvPr>
        </p:nvSpPr>
        <p:spPr>
          <a:xfrm>
            <a:off x="1122438" y="1931637"/>
            <a:ext cx="6927250" cy="1591249"/>
          </a:xfrm>
        </p:spPr>
        <p:txBody>
          <a:bodyPr/>
          <a:lstStyle/>
          <a:p>
            <a:pPr marL="0" indent="0">
              <a:buNone/>
            </a:pPr>
            <a:r>
              <a:rPr kumimoji="1" lang="ja-JP" altLang="en-US" b="1" u="sng" dirty="0" smtClean="0"/>
              <a:t>特徴単語分析</a:t>
            </a:r>
            <a:endParaRPr kumimoji="1" lang="en-US" altLang="ja-JP" b="1" u="sng" dirty="0" smtClean="0"/>
          </a:p>
          <a:p>
            <a:pPr lvl="1"/>
            <a:r>
              <a:rPr lang="ja-JP" altLang="en-US" sz="1800" dirty="0" smtClean="0"/>
              <a:t>②　①</a:t>
            </a:r>
            <a:r>
              <a:rPr lang="ja-JP" altLang="en-US" sz="1800" dirty="0"/>
              <a:t>で分類</a:t>
            </a:r>
            <a:r>
              <a:rPr lang="ja-JP" altLang="en-US" sz="1800" dirty="0" smtClean="0"/>
              <a:t>した音声別特徴</a:t>
            </a:r>
            <a:r>
              <a:rPr lang="ja-JP" altLang="en-US" sz="1800" dirty="0"/>
              <a:t>単語同士に特徴が無いか分析</a:t>
            </a:r>
            <a:r>
              <a:rPr lang="en-US" altLang="ja-JP" sz="1800" dirty="0"/>
              <a:t>.</a:t>
            </a:r>
          </a:p>
          <a:p>
            <a:pPr lvl="2"/>
            <a:r>
              <a:rPr lang="ja-JP" altLang="en-US" sz="1600" dirty="0"/>
              <a:t>単語同士の共通点の有無→あればそれが特徴</a:t>
            </a:r>
            <a:r>
              <a:rPr lang="en-US" altLang="ja-JP" sz="1600" dirty="0"/>
              <a:t>.</a:t>
            </a:r>
          </a:p>
          <a:p>
            <a:pPr marL="914400" lvl="2" indent="0">
              <a:buNone/>
            </a:pPr>
            <a:r>
              <a:rPr lang="ja-JP" altLang="en-US" sz="1600" dirty="0"/>
              <a:t>→特徴を抽出していく</a:t>
            </a:r>
            <a:r>
              <a:rPr lang="en-US" altLang="ja-JP" sz="1600" dirty="0" smtClean="0"/>
              <a:t>.</a:t>
            </a:r>
            <a:endParaRPr lang="en-US" altLang="ja-JP" sz="1600" dirty="0"/>
          </a:p>
        </p:txBody>
      </p:sp>
      <p:sp>
        <p:nvSpPr>
          <p:cNvPr id="4" name="スライド番号プレースホルダー 3"/>
          <p:cNvSpPr>
            <a:spLocks noGrp="1"/>
          </p:cNvSpPr>
          <p:nvPr>
            <p:ph type="sldNum" sz="quarter" idx="12"/>
          </p:nvPr>
        </p:nvSpPr>
        <p:spPr/>
        <p:txBody>
          <a:bodyPr/>
          <a:lstStyle/>
          <a:p>
            <a:fld id="{8CDCB459-7057-4A33-9D4B-53BEBC8C0A5B}" type="slidenum">
              <a:rPr lang="ja-JP" altLang="en-US" smtClean="0"/>
              <a:t>34</a:t>
            </a:fld>
            <a:endParaRPr lang="ja-JP" altLang="en-US" dirty="0"/>
          </a:p>
        </p:txBody>
      </p:sp>
      <p:sp>
        <p:nvSpPr>
          <p:cNvPr id="5" name="楕円 4"/>
          <p:cNvSpPr/>
          <p:nvPr/>
        </p:nvSpPr>
        <p:spPr>
          <a:xfrm>
            <a:off x="3775829" y="3674701"/>
            <a:ext cx="1669244" cy="616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775829" y="3871767"/>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8" name="楕円 7"/>
          <p:cNvSpPr/>
          <p:nvPr/>
        </p:nvSpPr>
        <p:spPr>
          <a:xfrm>
            <a:off x="6249645" y="3673688"/>
            <a:ext cx="1669244" cy="639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49645" y="3852806"/>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0" name="楕円 9"/>
          <p:cNvSpPr/>
          <p:nvPr/>
        </p:nvSpPr>
        <p:spPr>
          <a:xfrm>
            <a:off x="1122438" y="3654612"/>
            <a:ext cx="1669244" cy="6162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52336" y="3813837"/>
            <a:ext cx="1639346"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2" name="左右矢印 11"/>
          <p:cNvSpPr/>
          <p:nvPr/>
        </p:nvSpPr>
        <p:spPr>
          <a:xfrm>
            <a:off x="3000307" y="3953897"/>
            <a:ext cx="566897" cy="1780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右矢印 12"/>
          <p:cNvSpPr/>
          <p:nvPr/>
        </p:nvSpPr>
        <p:spPr>
          <a:xfrm>
            <a:off x="5593054" y="3965982"/>
            <a:ext cx="566897" cy="167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378330" y="5172324"/>
            <a:ext cx="5146877" cy="584775"/>
          </a:xfrm>
          <a:prstGeom prst="rect">
            <a:avLst/>
          </a:prstGeom>
          <a:noFill/>
        </p:spPr>
        <p:txBody>
          <a:bodyPr wrap="square" rtlCol="0">
            <a:spAutoFit/>
          </a:bodyPr>
          <a:lstStyle/>
          <a:p>
            <a:r>
              <a:rPr kumimoji="1" lang="ja-JP" altLang="en-US" sz="1600" dirty="0" smtClean="0"/>
              <a:t>特徴単語同士の共通点をさらに抽出</a:t>
            </a:r>
            <a:endParaRPr kumimoji="1" lang="en-US" altLang="ja-JP" sz="1600" dirty="0" smtClean="0"/>
          </a:p>
          <a:p>
            <a:r>
              <a:rPr kumimoji="1" lang="en-US" altLang="ja-JP" sz="1600" dirty="0" smtClean="0"/>
              <a:t>Ex)</a:t>
            </a:r>
            <a:r>
              <a:rPr kumimoji="1" lang="ja-JP" altLang="en-US" sz="1600" dirty="0" smtClean="0"/>
              <a:t>文字数，同じ文字，アクセント，リンキング・・・</a:t>
            </a:r>
            <a:endParaRPr kumimoji="1" lang="ja-JP" altLang="en-US" sz="1600" dirty="0"/>
          </a:p>
        </p:txBody>
      </p:sp>
      <p:sp>
        <p:nvSpPr>
          <p:cNvPr id="16" name="下矢印 15"/>
          <p:cNvSpPr/>
          <p:nvPr/>
        </p:nvSpPr>
        <p:spPr>
          <a:xfrm>
            <a:off x="3887700" y="4499898"/>
            <a:ext cx="1222866" cy="5407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2607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1545" y="904689"/>
            <a:ext cx="5417127" cy="704886"/>
          </a:xfrm>
        </p:spPr>
        <p:txBody>
          <a:bodyPr>
            <a:normAutofit fontScale="90000"/>
          </a:bodyPr>
          <a:lstStyle/>
          <a:p>
            <a:r>
              <a:rPr lang="ja-JP" altLang="en-US" dirty="0" smtClean="0"/>
              <a:t>穴埋め問題生成機能</a:t>
            </a:r>
            <a:endParaRPr kumimoji="1" lang="ja-JP" altLang="en-US" dirty="0"/>
          </a:p>
        </p:txBody>
      </p:sp>
      <p:sp>
        <p:nvSpPr>
          <p:cNvPr id="3" name="コンテンツ プレースホルダー 2"/>
          <p:cNvSpPr>
            <a:spLocks noGrp="1"/>
          </p:cNvSpPr>
          <p:nvPr>
            <p:ph idx="1"/>
          </p:nvPr>
        </p:nvSpPr>
        <p:spPr>
          <a:xfrm>
            <a:off x="1200028" y="1817613"/>
            <a:ext cx="6818336" cy="1806762"/>
          </a:xfrm>
        </p:spPr>
        <p:txBody>
          <a:bodyPr>
            <a:normAutofit/>
          </a:bodyPr>
          <a:lstStyle/>
          <a:p>
            <a:r>
              <a:rPr lang="ja-JP" altLang="en-US" dirty="0" smtClean="0"/>
              <a:t>問題はディクテーション型式の空欄補助</a:t>
            </a:r>
            <a:r>
              <a:rPr lang="en-US" altLang="ja-JP" dirty="0" smtClean="0"/>
              <a:t>(</a:t>
            </a:r>
            <a:r>
              <a:rPr lang="ja-JP" altLang="en-US" dirty="0" smtClean="0"/>
              <a:t>穴埋め問題</a:t>
            </a:r>
            <a:r>
              <a:rPr lang="en-US" altLang="ja-JP" dirty="0" smtClean="0"/>
              <a:t>).</a:t>
            </a:r>
          </a:p>
          <a:p>
            <a:endParaRPr lang="en-US" altLang="ja-JP" u="sng" dirty="0" smtClean="0"/>
          </a:p>
          <a:p>
            <a:r>
              <a:rPr lang="ja-JP" altLang="en-US" dirty="0" smtClean="0"/>
              <a:t>問題に難易度を設定し，難易度ごとに以下の表のように問題を変化</a:t>
            </a:r>
            <a:r>
              <a:rPr lang="en-US" altLang="ja-JP" dirty="0" smtClean="0"/>
              <a:t>.</a:t>
            </a:r>
          </a:p>
          <a:p>
            <a:pPr lvl="1"/>
            <a:endParaRPr lang="en-US" altLang="ja-JP" u="sng" dirty="0" smtClean="0"/>
          </a:p>
        </p:txBody>
      </p:sp>
      <p:sp>
        <p:nvSpPr>
          <p:cNvPr id="4" name="スライド番号プレースホルダー 3"/>
          <p:cNvSpPr>
            <a:spLocks noGrp="1"/>
          </p:cNvSpPr>
          <p:nvPr>
            <p:ph type="sldNum" sz="quarter" idx="12"/>
          </p:nvPr>
        </p:nvSpPr>
        <p:spPr>
          <a:xfrm>
            <a:off x="7929217" y="6492875"/>
            <a:ext cx="695238" cy="365125"/>
          </a:xfrm>
        </p:spPr>
        <p:txBody>
          <a:bodyPr/>
          <a:lstStyle/>
          <a:p>
            <a:fld id="{9D037E68-6B2D-4743-A682-FD0B79350DFC}" type="slidenum">
              <a:rPr lang="ja-JP" altLang="en-US" smtClean="0"/>
              <a:t>35</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49918772"/>
              </p:ext>
            </p:extLst>
          </p:nvPr>
        </p:nvGraphicFramePr>
        <p:xfrm>
          <a:off x="1132748" y="3416556"/>
          <a:ext cx="7491707" cy="2852625"/>
        </p:xfrm>
        <a:graphic>
          <a:graphicData uri="http://schemas.openxmlformats.org/drawingml/2006/table">
            <a:tbl>
              <a:tblPr>
                <a:tableStyleId>{5C22544A-7EE6-4342-B048-85BDC9FD1C3A}</a:tableStyleId>
              </a:tblPr>
              <a:tblGrid>
                <a:gridCol w="1944755">
                  <a:extLst>
                    <a:ext uri="{9D8B030D-6E8A-4147-A177-3AD203B41FA5}">
                      <a16:colId xmlns:a16="http://schemas.microsoft.com/office/drawing/2014/main" val="1086582118"/>
                    </a:ext>
                  </a:extLst>
                </a:gridCol>
                <a:gridCol w="1925963">
                  <a:extLst>
                    <a:ext uri="{9D8B030D-6E8A-4147-A177-3AD203B41FA5}">
                      <a16:colId xmlns:a16="http://schemas.microsoft.com/office/drawing/2014/main" val="3190075939"/>
                    </a:ext>
                  </a:extLst>
                </a:gridCol>
                <a:gridCol w="1897898">
                  <a:extLst>
                    <a:ext uri="{9D8B030D-6E8A-4147-A177-3AD203B41FA5}">
                      <a16:colId xmlns:a16="http://schemas.microsoft.com/office/drawing/2014/main" val="3147650359"/>
                    </a:ext>
                  </a:extLst>
                </a:gridCol>
                <a:gridCol w="1723091">
                  <a:extLst>
                    <a:ext uri="{9D8B030D-6E8A-4147-A177-3AD203B41FA5}">
                      <a16:colId xmlns:a16="http://schemas.microsoft.com/office/drawing/2014/main" val="3326773636"/>
                    </a:ext>
                  </a:extLst>
                </a:gridCol>
              </a:tblGrid>
              <a:tr h="584798">
                <a:tc>
                  <a:txBody>
                    <a:bodyPr/>
                    <a:lstStyle/>
                    <a:p>
                      <a:pPr algn="ctr" fontAlgn="ctr"/>
                      <a:r>
                        <a:rPr lang="ja-JP" altLang="en-US" sz="1800" u="none" strike="noStrike" dirty="0">
                          <a:effectLst/>
                        </a:rPr>
                        <a:t>難易度＼変更点</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空欄個数</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音声スピード</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smtClean="0">
                          <a:effectLst/>
                        </a:rPr>
                        <a:t>問題の種類</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852570450"/>
                  </a:ext>
                </a:extLst>
              </a:tr>
              <a:tr h="594522">
                <a:tc>
                  <a:txBody>
                    <a:bodyPr/>
                    <a:lstStyle/>
                    <a:p>
                      <a:pPr algn="ctr" fontAlgn="ctr"/>
                      <a:r>
                        <a:rPr lang="ja-JP" altLang="en-US" sz="1800" u="none" strike="noStrike" dirty="0">
                          <a:effectLst/>
                        </a:rPr>
                        <a:t>初級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5~10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ゆっくり</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45597"/>
                  </a:ext>
                </a:extLst>
              </a:tr>
              <a:tr h="594522">
                <a:tc>
                  <a:txBody>
                    <a:bodyPr/>
                    <a:lstStyle/>
                    <a:p>
                      <a:pPr algn="ctr" fontAlgn="ctr"/>
                      <a:r>
                        <a:rPr lang="ja-JP" altLang="en-US" sz="1800" u="none" strike="noStrike" dirty="0">
                          <a:effectLst/>
                        </a:rPr>
                        <a:t>中級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10~15</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普通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短い会話</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0206276"/>
                  </a:ext>
                </a:extLst>
              </a:tr>
              <a:tr h="1078783">
                <a:tc>
                  <a:txBody>
                    <a:bodyPr/>
                    <a:lstStyle/>
                    <a:p>
                      <a:pPr algn="ctr" fontAlgn="ctr"/>
                      <a:r>
                        <a:rPr lang="ja-JP" altLang="en-US" sz="1800" u="none" strike="noStrike" dirty="0">
                          <a:effectLst/>
                        </a:rPr>
                        <a:t>上級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15~20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速い</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長文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1952787"/>
                  </a:ext>
                </a:extLst>
              </a:tr>
            </a:tbl>
          </a:graphicData>
        </a:graphic>
      </p:graphicFrame>
    </p:spTree>
    <p:extLst>
      <p:ext uri="{BB962C8B-B14F-4D97-AF65-F5344CB8AC3E}">
        <p14:creationId xmlns:p14="http://schemas.microsoft.com/office/powerpoint/2010/main" val="1820763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9841" y="830119"/>
            <a:ext cx="7943851" cy="701998"/>
          </a:xfrm>
        </p:spPr>
        <p:txBody>
          <a:bodyPr>
            <a:normAutofit/>
          </a:bodyPr>
          <a:lstStyle/>
          <a:p>
            <a:r>
              <a:rPr lang="ja-JP" altLang="en-US" sz="4400" dirty="0" smtClean="0"/>
              <a:t>提案システム概要図</a:t>
            </a:r>
            <a:r>
              <a:rPr lang="ja-JP" altLang="en-US" sz="4000" dirty="0" smtClean="0"/>
              <a:t>　</a:t>
            </a:r>
            <a:endParaRPr kumimoji="1" lang="ja-JP" altLang="en-US" sz="4000"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710" y="1464955"/>
            <a:ext cx="694715" cy="694715"/>
          </a:xfrm>
        </p:spPr>
      </p:pic>
      <p:sp>
        <p:nvSpPr>
          <p:cNvPr id="3" name="スライド番号プレースホルダー 2"/>
          <p:cNvSpPr>
            <a:spLocks noGrp="1"/>
          </p:cNvSpPr>
          <p:nvPr>
            <p:ph type="sldNum" sz="quarter" idx="12"/>
          </p:nvPr>
        </p:nvSpPr>
        <p:spPr>
          <a:xfrm>
            <a:off x="8014549" y="6492875"/>
            <a:ext cx="695238" cy="365125"/>
          </a:xfrm>
        </p:spPr>
        <p:txBody>
          <a:bodyPr/>
          <a:lstStyle/>
          <a:p>
            <a:fld id="{0EA5BA5C-CDE7-497D-9261-6A40424EDE0C}" type="slidenum">
              <a:rPr kumimoji="1" lang="ja-JP" altLang="en-US" smtClean="0"/>
              <a:t>36</a:t>
            </a:fld>
            <a:endParaRPr kumimoji="1" lang="ja-JP" altLang="en-US"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1436959"/>
            <a:ext cx="725203" cy="725203"/>
          </a:xfrm>
          <a:prstGeom prst="rect">
            <a:avLst/>
          </a:prstGeom>
        </p:spPr>
      </p:pic>
      <p:sp>
        <p:nvSpPr>
          <p:cNvPr id="6" name="円柱 5"/>
          <p:cNvSpPr/>
          <p:nvPr/>
        </p:nvSpPr>
        <p:spPr>
          <a:xfrm>
            <a:off x="6945140" y="1076087"/>
            <a:ext cx="973560" cy="1015459"/>
          </a:xfrm>
          <a:prstGeom prst="can">
            <a:avLst>
              <a:gd name="adj" fmla="val 2799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テキスト ボックス 6"/>
          <p:cNvSpPr txBox="1"/>
          <p:nvPr/>
        </p:nvSpPr>
        <p:spPr>
          <a:xfrm>
            <a:off x="6967815" y="1531846"/>
            <a:ext cx="912682" cy="338554"/>
          </a:xfrm>
          <a:prstGeom prst="rect">
            <a:avLst/>
          </a:prstGeom>
          <a:noFill/>
        </p:spPr>
        <p:txBody>
          <a:bodyPr wrap="square" rtlCol="0">
            <a:spAutoFit/>
          </a:bodyPr>
          <a:lstStyle/>
          <a:p>
            <a:r>
              <a:rPr lang="ja-JP" altLang="en-US" sz="1600" dirty="0" smtClean="0">
                <a:solidFill>
                  <a:schemeClr val="bg1"/>
                </a:solidFill>
              </a:rPr>
              <a:t>英文</a:t>
            </a:r>
            <a:r>
              <a:rPr lang="en-US" altLang="ja-JP" sz="1600" dirty="0" smtClean="0">
                <a:solidFill>
                  <a:schemeClr val="bg1"/>
                </a:solidFill>
              </a:rPr>
              <a:t>DB</a:t>
            </a:r>
            <a:endParaRPr lang="ja-JP" altLang="en-US" sz="1600" dirty="0">
              <a:solidFill>
                <a:schemeClr val="bg1"/>
              </a:solidFill>
            </a:endParaRPr>
          </a:p>
        </p:txBody>
      </p:sp>
      <p:sp>
        <p:nvSpPr>
          <p:cNvPr id="8" name="直方体 7"/>
          <p:cNvSpPr/>
          <p:nvPr/>
        </p:nvSpPr>
        <p:spPr>
          <a:xfrm>
            <a:off x="4147083" y="2106378"/>
            <a:ext cx="816830" cy="535854"/>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0" name="テキスト ボックス 9"/>
          <p:cNvSpPr txBox="1"/>
          <p:nvPr/>
        </p:nvSpPr>
        <p:spPr>
          <a:xfrm>
            <a:off x="3370991" y="1702542"/>
            <a:ext cx="2356880" cy="369332"/>
          </a:xfrm>
          <a:prstGeom prst="rect">
            <a:avLst/>
          </a:prstGeom>
          <a:noFill/>
        </p:spPr>
        <p:txBody>
          <a:bodyPr wrap="square" rtlCol="0">
            <a:spAutoFit/>
          </a:bodyPr>
          <a:lstStyle/>
          <a:p>
            <a:r>
              <a:rPr lang="ja-JP" altLang="en-US" b="1" dirty="0" smtClean="0"/>
              <a:t>穴埋め問題生成機能</a:t>
            </a:r>
            <a:endParaRPr lang="en-US" altLang="ja-JP" b="1" dirty="0"/>
          </a:p>
        </p:txBody>
      </p:sp>
      <p:sp>
        <p:nvSpPr>
          <p:cNvPr id="13" name="テキスト ボックス 12"/>
          <p:cNvSpPr txBox="1"/>
          <p:nvPr/>
        </p:nvSpPr>
        <p:spPr>
          <a:xfrm>
            <a:off x="507526" y="3725582"/>
            <a:ext cx="1682748" cy="300082"/>
          </a:xfrm>
          <a:prstGeom prst="rect">
            <a:avLst/>
          </a:prstGeom>
          <a:noFill/>
        </p:spPr>
        <p:txBody>
          <a:bodyPr wrap="square" rtlCol="0">
            <a:spAutoFit/>
          </a:bodyPr>
          <a:lstStyle/>
          <a:p>
            <a:r>
              <a:rPr lang="ja-JP" altLang="en-US" sz="1350" dirty="0" smtClean="0"/>
              <a:t>　　学習者</a:t>
            </a:r>
            <a:endParaRPr lang="en-US" altLang="ja-JP" sz="1350" dirty="0" smtClean="0"/>
          </a:p>
        </p:txBody>
      </p:sp>
      <p:sp>
        <p:nvSpPr>
          <p:cNvPr id="20" name="円柱 19"/>
          <p:cNvSpPr/>
          <p:nvPr/>
        </p:nvSpPr>
        <p:spPr>
          <a:xfrm>
            <a:off x="7283797" y="3960687"/>
            <a:ext cx="1130990" cy="966041"/>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2" name="テキスト ボックス 21"/>
          <p:cNvSpPr txBox="1"/>
          <p:nvPr/>
        </p:nvSpPr>
        <p:spPr>
          <a:xfrm>
            <a:off x="7283797" y="4390440"/>
            <a:ext cx="1218275" cy="307777"/>
          </a:xfrm>
          <a:prstGeom prst="rect">
            <a:avLst/>
          </a:prstGeom>
          <a:noFill/>
        </p:spPr>
        <p:txBody>
          <a:bodyPr wrap="square" rtlCol="0">
            <a:spAutoFit/>
          </a:bodyPr>
          <a:lstStyle/>
          <a:p>
            <a:r>
              <a:rPr lang="ja-JP" altLang="en-US" sz="1400" dirty="0" smtClean="0">
                <a:solidFill>
                  <a:schemeClr val="bg1"/>
                </a:solidFill>
              </a:rPr>
              <a:t>学習履歴</a:t>
            </a:r>
            <a:r>
              <a:rPr lang="en-US" altLang="ja-JP" sz="1400" dirty="0" smtClean="0">
                <a:solidFill>
                  <a:schemeClr val="bg1"/>
                </a:solidFill>
              </a:rPr>
              <a:t>DB</a:t>
            </a:r>
            <a:endParaRPr lang="ja-JP" altLang="en-US" sz="1400" dirty="0">
              <a:solidFill>
                <a:schemeClr val="bg1"/>
              </a:solidFill>
            </a:endParaRPr>
          </a:p>
        </p:txBody>
      </p:sp>
      <p:sp>
        <p:nvSpPr>
          <p:cNvPr id="26" name="テキスト ボックス 25"/>
          <p:cNvSpPr txBox="1"/>
          <p:nvPr/>
        </p:nvSpPr>
        <p:spPr>
          <a:xfrm>
            <a:off x="380579" y="4683577"/>
            <a:ext cx="2099970" cy="300082"/>
          </a:xfrm>
          <a:prstGeom prst="rect">
            <a:avLst/>
          </a:prstGeom>
          <a:noFill/>
        </p:spPr>
        <p:txBody>
          <a:bodyPr wrap="square" rtlCol="0">
            <a:spAutoFit/>
          </a:bodyPr>
          <a:lstStyle/>
          <a:p>
            <a:r>
              <a:rPr lang="ja-JP" altLang="en-US" sz="1350" dirty="0" smtClean="0"/>
              <a:t>管理者</a:t>
            </a:r>
            <a:r>
              <a:rPr lang="en-US" altLang="ja-JP" sz="1350" dirty="0" smtClean="0"/>
              <a:t>(</a:t>
            </a:r>
            <a:r>
              <a:rPr lang="ja-JP" altLang="en-US" sz="1350" dirty="0" smtClean="0"/>
              <a:t>教員，指導者</a:t>
            </a:r>
            <a:r>
              <a:rPr lang="en-US" altLang="ja-JP" sz="1350" dirty="0" smtClean="0"/>
              <a:t>)</a:t>
            </a:r>
            <a:endParaRPr lang="ja-JP" altLang="en-US" sz="1350" dirty="0"/>
          </a:p>
        </p:txBody>
      </p:sp>
      <p:pic>
        <p:nvPicPr>
          <p:cNvPr id="27"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915" y="4950187"/>
            <a:ext cx="840556" cy="840556"/>
          </a:xfrm>
          <a:prstGeom prst="rect">
            <a:avLst/>
          </a:prstGeom>
        </p:spPr>
      </p:pic>
      <p:sp>
        <p:nvSpPr>
          <p:cNvPr id="28" name="直方体 27"/>
          <p:cNvSpPr/>
          <p:nvPr/>
        </p:nvSpPr>
        <p:spPr>
          <a:xfrm>
            <a:off x="4034792" y="4926728"/>
            <a:ext cx="1337853" cy="810327"/>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3" name="右矢印 32"/>
          <p:cNvSpPr/>
          <p:nvPr/>
        </p:nvSpPr>
        <p:spPr>
          <a:xfrm rot="9441988">
            <a:off x="5360168" y="1896875"/>
            <a:ext cx="1545710" cy="21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柱 37"/>
          <p:cNvSpPr/>
          <p:nvPr/>
        </p:nvSpPr>
        <p:spPr>
          <a:xfrm>
            <a:off x="8027500" y="1076087"/>
            <a:ext cx="950238" cy="1012030"/>
          </a:xfrm>
          <a:prstGeom prst="can">
            <a:avLst>
              <a:gd name="adj" fmla="val 2714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8" name="右矢印 47"/>
          <p:cNvSpPr/>
          <p:nvPr/>
        </p:nvSpPr>
        <p:spPr>
          <a:xfrm rot="757682">
            <a:off x="5263069" y="3609856"/>
            <a:ext cx="1829605" cy="246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7332331" y="2123915"/>
            <a:ext cx="2002896" cy="584775"/>
          </a:xfrm>
          <a:prstGeom prst="rect">
            <a:avLst/>
          </a:prstGeom>
          <a:noFill/>
        </p:spPr>
        <p:txBody>
          <a:bodyPr wrap="square" rtlCol="0">
            <a:spAutoFit/>
          </a:bodyPr>
          <a:lstStyle/>
          <a:p>
            <a:r>
              <a:rPr lang="ja-JP" altLang="en-US" sz="1600" b="1" dirty="0" smtClean="0"/>
              <a:t>ユーザーレベル　判定機能</a:t>
            </a:r>
            <a:endParaRPr lang="en-US" altLang="ja-JP" b="1" dirty="0" smtClean="0"/>
          </a:p>
        </p:txBody>
      </p:sp>
      <p:sp>
        <p:nvSpPr>
          <p:cNvPr id="50" name="テキスト ボックス 49"/>
          <p:cNvSpPr txBox="1"/>
          <p:nvPr/>
        </p:nvSpPr>
        <p:spPr>
          <a:xfrm>
            <a:off x="5145421" y="3932002"/>
            <a:ext cx="1431629" cy="461665"/>
          </a:xfrm>
          <a:prstGeom prst="rect">
            <a:avLst/>
          </a:prstGeom>
          <a:noFill/>
        </p:spPr>
        <p:txBody>
          <a:bodyPr wrap="square" rtlCol="0">
            <a:spAutoFit/>
          </a:bodyPr>
          <a:lstStyle/>
          <a:p>
            <a:r>
              <a:rPr lang="ja-JP" altLang="en-US" sz="1200" dirty="0" smtClean="0"/>
              <a:t>④解答を学習履歴　</a:t>
            </a:r>
            <a:r>
              <a:rPr lang="en-US" altLang="ja-JP" sz="1200" dirty="0" smtClean="0"/>
              <a:t>DB</a:t>
            </a:r>
            <a:r>
              <a:rPr lang="ja-JP" altLang="en-US" sz="1200" dirty="0" smtClean="0"/>
              <a:t>に格納</a:t>
            </a:r>
            <a:endParaRPr lang="en-US" altLang="ja-JP" sz="1200" dirty="0" smtClean="0"/>
          </a:p>
        </p:txBody>
      </p:sp>
      <p:sp>
        <p:nvSpPr>
          <p:cNvPr id="51" name="テキスト ボックス 50"/>
          <p:cNvSpPr txBox="1"/>
          <p:nvPr/>
        </p:nvSpPr>
        <p:spPr>
          <a:xfrm>
            <a:off x="5976283" y="4919879"/>
            <a:ext cx="2242403" cy="646331"/>
          </a:xfrm>
          <a:prstGeom prst="rect">
            <a:avLst/>
          </a:prstGeom>
          <a:noFill/>
        </p:spPr>
        <p:txBody>
          <a:bodyPr wrap="square" rtlCol="0">
            <a:spAutoFit/>
          </a:bodyPr>
          <a:lstStyle/>
          <a:p>
            <a:r>
              <a:rPr lang="ja-JP" altLang="en-US" sz="1200" dirty="0"/>
              <a:t>・</a:t>
            </a:r>
            <a:r>
              <a:rPr lang="ja-JP" altLang="en-US" sz="1200" dirty="0" smtClean="0"/>
              <a:t>問題文、音声の管理</a:t>
            </a:r>
            <a:endParaRPr lang="en-US" altLang="ja-JP" sz="1200" dirty="0" smtClean="0"/>
          </a:p>
          <a:p>
            <a:r>
              <a:rPr lang="ja-JP" altLang="en-US" sz="1200" dirty="0" smtClean="0"/>
              <a:t>・学習者の管理</a:t>
            </a:r>
            <a:endParaRPr lang="en-US" altLang="ja-JP" sz="1200" dirty="0" smtClean="0"/>
          </a:p>
          <a:p>
            <a:r>
              <a:rPr lang="ja-JP" altLang="en-US" sz="1200" dirty="0" smtClean="0"/>
              <a:t>・学習</a:t>
            </a:r>
            <a:r>
              <a:rPr lang="ja-JP" altLang="en-US" sz="1200" dirty="0"/>
              <a:t>履歴</a:t>
            </a:r>
            <a:r>
              <a:rPr lang="ja-JP" altLang="en-US" sz="1200" dirty="0" smtClean="0"/>
              <a:t>の管理</a:t>
            </a:r>
            <a:endParaRPr lang="en-US" altLang="ja-JP" sz="1200" dirty="0" smtClean="0"/>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867" y="4949328"/>
            <a:ext cx="796852" cy="796852"/>
          </a:xfrm>
          <a:prstGeom prst="rect">
            <a:avLst/>
          </a:prstGeom>
        </p:spPr>
      </p:pic>
      <p:sp>
        <p:nvSpPr>
          <p:cNvPr id="60" name="テキスト ボックス 59"/>
          <p:cNvSpPr txBox="1"/>
          <p:nvPr/>
        </p:nvSpPr>
        <p:spPr>
          <a:xfrm>
            <a:off x="3851125" y="4539911"/>
            <a:ext cx="2454952" cy="369332"/>
          </a:xfrm>
          <a:prstGeom prst="rect">
            <a:avLst/>
          </a:prstGeom>
          <a:noFill/>
        </p:spPr>
        <p:txBody>
          <a:bodyPr wrap="square" rtlCol="0">
            <a:spAutoFit/>
          </a:bodyPr>
          <a:lstStyle/>
          <a:p>
            <a:r>
              <a:rPr lang="ja-JP" altLang="en-US" b="1" dirty="0" smtClean="0"/>
              <a:t>管理機能（</a:t>
            </a:r>
            <a:r>
              <a:rPr lang="en-US" altLang="ja-JP" b="1" dirty="0" smtClean="0"/>
              <a:t>LMS</a:t>
            </a:r>
            <a:r>
              <a:rPr lang="ja-JP" altLang="en-US" b="1" dirty="0" smtClean="0"/>
              <a:t>）</a:t>
            </a:r>
            <a:endParaRPr lang="ja-JP" altLang="en-US" b="1" dirty="0"/>
          </a:p>
        </p:txBody>
      </p:sp>
      <p:sp>
        <p:nvSpPr>
          <p:cNvPr id="61" name="直方体 60"/>
          <p:cNvSpPr/>
          <p:nvPr/>
        </p:nvSpPr>
        <p:spPr>
          <a:xfrm>
            <a:off x="4042137" y="3265854"/>
            <a:ext cx="921776" cy="52910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63" name="テキスト ボックス 62"/>
          <p:cNvSpPr txBox="1"/>
          <p:nvPr/>
        </p:nvSpPr>
        <p:spPr>
          <a:xfrm>
            <a:off x="3486186" y="2888049"/>
            <a:ext cx="2099928" cy="369332"/>
          </a:xfrm>
          <a:prstGeom prst="rect">
            <a:avLst/>
          </a:prstGeom>
          <a:noFill/>
        </p:spPr>
        <p:txBody>
          <a:bodyPr wrap="square" rtlCol="0">
            <a:spAutoFit/>
          </a:bodyPr>
          <a:lstStyle/>
          <a:p>
            <a:r>
              <a:rPr lang="ja-JP" altLang="en-US" b="1" dirty="0" smtClean="0"/>
              <a:t>学習</a:t>
            </a:r>
            <a:r>
              <a:rPr lang="ja-JP" altLang="en-US" b="1" dirty="0"/>
              <a:t>履歴</a:t>
            </a:r>
            <a:r>
              <a:rPr lang="ja-JP" altLang="en-US" b="1" dirty="0" smtClean="0"/>
              <a:t>集計機能</a:t>
            </a:r>
            <a:endParaRPr lang="en-US" altLang="ja-JP" b="1" dirty="0"/>
          </a:p>
        </p:txBody>
      </p:sp>
      <p:sp>
        <p:nvSpPr>
          <p:cNvPr id="64" name="左右矢印 63"/>
          <p:cNvSpPr/>
          <p:nvPr/>
        </p:nvSpPr>
        <p:spPr>
          <a:xfrm rot="20526364">
            <a:off x="5448483" y="4603175"/>
            <a:ext cx="1812660" cy="1900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425" y="2237295"/>
            <a:ext cx="667363" cy="667363"/>
          </a:xfrm>
          <a:prstGeom prst="rect">
            <a:avLst/>
          </a:prstGeom>
        </p:spPr>
      </p:pic>
      <p:sp>
        <p:nvSpPr>
          <p:cNvPr id="66" name="下矢印 65"/>
          <p:cNvSpPr/>
          <p:nvPr/>
        </p:nvSpPr>
        <p:spPr>
          <a:xfrm rot="5400000">
            <a:off x="2954304" y="1926293"/>
            <a:ext cx="197380" cy="86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2299979" y="2493515"/>
            <a:ext cx="1574721" cy="461665"/>
          </a:xfrm>
          <a:prstGeom prst="rect">
            <a:avLst/>
          </a:prstGeom>
          <a:noFill/>
        </p:spPr>
        <p:txBody>
          <a:bodyPr wrap="square" rtlCol="0">
            <a:spAutoFit/>
          </a:bodyPr>
          <a:lstStyle/>
          <a:p>
            <a:r>
              <a:rPr kumimoji="1" lang="ja-JP" altLang="en-US" sz="1200" dirty="0" smtClean="0"/>
              <a:t>②穴埋め問題の提示</a:t>
            </a:r>
            <a:endParaRPr kumimoji="1" lang="en-US" altLang="ja-JP" sz="1200" dirty="0" smtClean="0"/>
          </a:p>
          <a:p>
            <a:r>
              <a:rPr kumimoji="1" lang="ja-JP" altLang="en-US" sz="1200" dirty="0" smtClean="0"/>
              <a:t>音声の再生</a:t>
            </a:r>
            <a:endParaRPr kumimoji="1" lang="ja-JP" altLang="en-US" sz="1200" dirty="0"/>
          </a:p>
        </p:txBody>
      </p:sp>
      <p:sp>
        <p:nvSpPr>
          <p:cNvPr id="68" name="下矢印 67"/>
          <p:cNvSpPr/>
          <p:nvPr/>
        </p:nvSpPr>
        <p:spPr>
          <a:xfrm rot="16200000">
            <a:off x="2900417" y="3024371"/>
            <a:ext cx="264550" cy="862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2410272" y="3656072"/>
            <a:ext cx="1757429" cy="276999"/>
          </a:xfrm>
          <a:prstGeom prst="rect">
            <a:avLst/>
          </a:prstGeom>
          <a:noFill/>
        </p:spPr>
        <p:txBody>
          <a:bodyPr wrap="square" rtlCol="0">
            <a:spAutoFit/>
          </a:bodyPr>
          <a:lstStyle/>
          <a:p>
            <a:r>
              <a:rPr lang="ja-JP" altLang="en-US" sz="1200" dirty="0" smtClean="0"/>
              <a:t>③解答の送信</a:t>
            </a:r>
            <a:endParaRPr kumimoji="1" lang="ja-JP" altLang="en-US" sz="1200" dirty="0"/>
          </a:p>
        </p:txBody>
      </p:sp>
      <p:sp>
        <p:nvSpPr>
          <p:cNvPr id="70" name="下矢印 69"/>
          <p:cNvSpPr/>
          <p:nvPr/>
        </p:nvSpPr>
        <p:spPr>
          <a:xfrm rot="16200000">
            <a:off x="3040380" y="5109251"/>
            <a:ext cx="243749" cy="98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2259201" y="5837450"/>
            <a:ext cx="1757429" cy="276999"/>
          </a:xfrm>
          <a:prstGeom prst="rect">
            <a:avLst/>
          </a:prstGeom>
          <a:noFill/>
        </p:spPr>
        <p:txBody>
          <a:bodyPr wrap="square" rtlCol="0">
            <a:spAutoFit/>
          </a:bodyPr>
          <a:lstStyle/>
          <a:p>
            <a:r>
              <a:rPr kumimoji="1" lang="ja-JP" altLang="en-US" sz="1200" dirty="0" smtClean="0"/>
              <a:t>問題、音声の登録</a:t>
            </a:r>
            <a:endParaRPr kumimoji="1" lang="en-US" altLang="ja-JP" sz="1200" dirty="0" smtClean="0"/>
          </a:p>
        </p:txBody>
      </p:sp>
      <p:sp>
        <p:nvSpPr>
          <p:cNvPr id="73" name="下矢印 72"/>
          <p:cNvSpPr/>
          <p:nvPr/>
        </p:nvSpPr>
        <p:spPr>
          <a:xfrm rot="5400000">
            <a:off x="3030748" y="4724073"/>
            <a:ext cx="243749" cy="10036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2322242" y="4664431"/>
            <a:ext cx="1827150" cy="461665"/>
          </a:xfrm>
          <a:prstGeom prst="rect">
            <a:avLst/>
          </a:prstGeom>
          <a:noFill/>
        </p:spPr>
        <p:txBody>
          <a:bodyPr wrap="square" rtlCol="0">
            <a:spAutoFit/>
          </a:bodyPr>
          <a:lstStyle/>
          <a:p>
            <a:r>
              <a:rPr lang="ja-JP" altLang="en-US" sz="1200" dirty="0" smtClean="0"/>
              <a:t>学習</a:t>
            </a:r>
            <a:r>
              <a:rPr lang="ja-JP" altLang="en-US" sz="1200" dirty="0"/>
              <a:t>履歴</a:t>
            </a:r>
            <a:r>
              <a:rPr lang="ja-JP" altLang="en-US" sz="1200" dirty="0" smtClean="0"/>
              <a:t>、　　</a:t>
            </a:r>
            <a:endParaRPr lang="en-US" altLang="ja-JP" sz="1200" dirty="0" smtClean="0"/>
          </a:p>
          <a:p>
            <a:r>
              <a:rPr kumimoji="1" lang="ja-JP" altLang="en-US" sz="1200" dirty="0" smtClean="0"/>
              <a:t>学習者データの取得</a:t>
            </a:r>
            <a:endParaRPr kumimoji="1" lang="en-US" altLang="ja-JP" sz="1200" dirty="0" smtClean="0"/>
          </a:p>
        </p:txBody>
      </p:sp>
      <p:sp>
        <p:nvSpPr>
          <p:cNvPr id="44" name="直方体 43"/>
          <p:cNvSpPr/>
          <p:nvPr/>
        </p:nvSpPr>
        <p:spPr>
          <a:xfrm>
            <a:off x="7233513" y="2679058"/>
            <a:ext cx="1128655" cy="564876"/>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5" name="右矢印 44"/>
          <p:cNvSpPr/>
          <p:nvPr/>
        </p:nvSpPr>
        <p:spPr>
          <a:xfrm rot="11421663">
            <a:off x="5417151" y="2589754"/>
            <a:ext cx="1560694" cy="22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右矢印 45"/>
          <p:cNvSpPr/>
          <p:nvPr/>
        </p:nvSpPr>
        <p:spPr>
          <a:xfrm rot="16200000">
            <a:off x="7454414" y="3391211"/>
            <a:ext cx="516785" cy="266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953687"/>
            <a:ext cx="725203" cy="725203"/>
          </a:xfrm>
          <a:prstGeom prst="rect">
            <a:avLst/>
          </a:prstGeom>
        </p:spPr>
      </p:pic>
      <p:pic>
        <p:nvPicPr>
          <p:cNvPr id="53" name="図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208376"/>
            <a:ext cx="725203" cy="725203"/>
          </a:xfrm>
          <a:prstGeom prst="rect">
            <a:avLst/>
          </a:prstGeom>
        </p:spPr>
      </p:pic>
      <p:pic>
        <p:nvPicPr>
          <p:cNvPr id="54"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945" y="3039552"/>
            <a:ext cx="694715" cy="694715"/>
          </a:xfrm>
          <a:prstGeom prst="rect">
            <a:avLst/>
          </a:prstGeom>
        </p:spPr>
      </p:pic>
      <p:sp>
        <p:nvSpPr>
          <p:cNvPr id="56" name="テキスト ボックス 55"/>
          <p:cNvSpPr txBox="1"/>
          <p:nvPr/>
        </p:nvSpPr>
        <p:spPr>
          <a:xfrm>
            <a:off x="2179741" y="1419873"/>
            <a:ext cx="1746506" cy="276999"/>
          </a:xfrm>
          <a:prstGeom prst="rect">
            <a:avLst/>
          </a:prstGeom>
          <a:noFill/>
        </p:spPr>
        <p:txBody>
          <a:bodyPr wrap="square" rtlCol="0">
            <a:spAutoFit/>
          </a:bodyPr>
          <a:lstStyle/>
          <a:p>
            <a:r>
              <a:rPr lang="ja-JP" altLang="en-US" sz="1200" dirty="0" smtClean="0"/>
              <a:t>①地域発音英語の選択</a:t>
            </a:r>
            <a:endParaRPr kumimoji="1" lang="en-US" altLang="ja-JP" sz="1200" dirty="0" smtClean="0"/>
          </a:p>
        </p:txBody>
      </p:sp>
      <p:sp>
        <p:nvSpPr>
          <p:cNvPr id="57" name="テキスト ボックス 56"/>
          <p:cNvSpPr txBox="1"/>
          <p:nvPr/>
        </p:nvSpPr>
        <p:spPr>
          <a:xfrm>
            <a:off x="8027500" y="1381822"/>
            <a:ext cx="1061665" cy="738664"/>
          </a:xfrm>
          <a:prstGeom prst="rect">
            <a:avLst/>
          </a:prstGeom>
          <a:noFill/>
        </p:spPr>
        <p:txBody>
          <a:bodyPr wrap="square" rtlCol="0">
            <a:spAutoFit/>
          </a:bodyPr>
          <a:lstStyle/>
          <a:p>
            <a:r>
              <a:rPr lang="ja-JP" altLang="en-US" sz="1400" dirty="0" smtClean="0">
                <a:solidFill>
                  <a:schemeClr val="bg1"/>
                </a:solidFill>
              </a:rPr>
              <a:t>地域発音英語音声</a:t>
            </a:r>
            <a:r>
              <a:rPr lang="en-US" altLang="ja-JP" sz="1400" dirty="0" smtClean="0">
                <a:solidFill>
                  <a:schemeClr val="bg1"/>
                </a:solidFill>
              </a:rPr>
              <a:t>DB</a:t>
            </a:r>
            <a:endParaRPr lang="ja-JP" altLang="en-US" sz="1400" dirty="0">
              <a:solidFill>
                <a:schemeClr val="bg1"/>
              </a:solidFill>
            </a:endParaRPr>
          </a:p>
        </p:txBody>
      </p:sp>
      <p:sp>
        <p:nvSpPr>
          <p:cNvPr id="58" name="テキスト ボックス 57"/>
          <p:cNvSpPr txBox="1"/>
          <p:nvPr/>
        </p:nvSpPr>
        <p:spPr>
          <a:xfrm>
            <a:off x="7797841" y="3397200"/>
            <a:ext cx="1769628" cy="276999"/>
          </a:xfrm>
          <a:prstGeom prst="rect">
            <a:avLst/>
          </a:prstGeom>
          <a:noFill/>
        </p:spPr>
        <p:txBody>
          <a:bodyPr wrap="square" rtlCol="0">
            <a:spAutoFit/>
          </a:bodyPr>
          <a:lstStyle/>
          <a:p>
            <a:r>
              <a:rPr lang="ja-JP" altLang="en-US" sz="1200" dirty="0" smtClean="0"/>
              <a:t>⑤学習履歴の送信</a:t>
            </a:r>
            <a:endParaRPr kumimoji="1" lang="ja-JP" altLang="en-US" sz="1200" dirty="0"/>
          </a:p>
        </p:txBody>
      </p:sp>
      <p:sp>
        <p:nvSpPr>
          <p:cNvPr id="71" name="下矢印 70"/>
          <p:cNvSpPr/>
          <p:nvPr/>
        </p:nvSpPr>
        <p:spPr>
          <a:xfrm rot="16200000">
            <a:off x="5239960" y="393741"/>
            <a:ext cx="158636" cy="2339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0413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0755" y="1009106"/>
            <a:ext cx="6897330" cy="753753"/>
          </a:xfrm>
        </p:spPr>
        <p:txBody>
          <a:bodyPr>
            <a:noAutofit/>
          </a:bodyPr>
          <a:lstStyle/>
          <a:p>
            <a:r>
              <a:rPr lang="ja-JP" altLang="en-US" sz="4400" b="1" dirty="0" smtClean="0"/>
              <a:t>提案</a:t>
            </a:r>
            <a:r>
              <a:rPr lang="ja-JP" altLang="en-US" sz="4400" b="1" dirty="0"/>
              <a:t>方式</a:t>
            </a:r>
            <a:r>
              <a:rPr lang="ja-JP" altLang="en-US" sz="4400" b="1" dirty="0" smtClean="0"/>
              <a:t>による学習の対象</a:t>
            </a:r>
            <a:endParaRPr kumimoji="1" lang="ja-JP" altLang="en-US" sz="4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943207611"/>
              </p:ext>
            </p:extLst>
          </p:nvPr>
        </p:nvGraphicFramePr>
        <p:xfrm>
          <a:off x="1453899" y="2162869"/>
          <a:ext cx="6591985" cy="1329869"/>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513229">
                <a:tc>
                  <a:txBody>
                    <a:bodyPr/>
                    <a:lstStyle/>
                    <a:p>
                      <a:pPr algn="ctr"/>
                      <a:r>
                        <a:rPr kumimoji="1" lang="ja-JP" altLang="en-US" dirty="0" smtClean="0"/>
                        <a:t>遠隔</a:t>
                      </a:r>
                      <a:endParaRPr kumimoji="1" lang="ja-JP" altLang="en-US" dirty="0"/>
                    </a:p>
                  </a:txBody>
                  <a:tcPr/>
                </a:tc>
                <a:tc>
                  <a:txBody>
                    <a:bodyPr/>
                    <a:lstStyle/>
                    <a:p>
                      <a:pPr algn="ctr"/>
                      <a:r>
                        <a:rPr kumimoji="1" lang="ja-JP" altLang="en-US" dirty="0" smtClean="0"/>
                        <a:t>対面</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12"/>
          </p:nvPr>
        </p:nvSpPr>
        <p:spPr>
          <a:xfrm>
            <a:off x="7296917" y="6449511"/>
            <a:ext cx="984019" cy="365125"/>
          </a:xfrm>
        </p:spPr>
        <p:txBody>
          <a:bodyPr/>
          <a:lstStyle/>
          <a:p>
            <a:fld id="{3247BCFE-0AD1-4244-A368-9A6E6A4172EB}" type="slidenum">
              <a:rPr lang="ja-JP" altLang="en-US" smtClean="0"/>
              <a:t>37</a:t>
            </a:fld>
            <a:endParaRPr lang="ja-JP" altLang="en-US" dirty="0"/>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482507047"/>
              </p:ext>
            </p:extLst>
          </p:nvPr>
        </p:nvGraphicFramePr>
        <p:xfrm>
          <a:off x="1453898" y="4198397"/>
          <a:ext cx="6591985" cy="1293178"/>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476538">
                <a:tc>
                  <a:txBody>
                    <a:bodyPr/>
                    <a:lstStyle/>
                    <a:p>
                      <a:pPr algn="ctr"/>
                      <a:r>
                        <a:rPr kumimoji="1" lang="ja-JP" altLang="en-US" dirty="0" smtClean="0"/>
                        <a:t>一人</a:t>
                      </a:r>
                      <a:endParaRPr kumimoji="1" lang="ja-JP" altLang="en-US" dirty="0"/>
                    </a:p>
                  </a:txBody>
                  <a:tcPr/>
                </a:tc>
                <a:tc>
                  <a:txBody>
                    <a:bodyPr/>
                    <a:lstStyle/>
                    <a:p>
                      <a:pPr algn="ctr"/>
                      <a:r>
                        <a:rPr kumimoji="1" lang="ja-JP" altLang="en-US" dirty="0" smtClean="0"/>
                        <a:t>複数人</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7" name="テキスト ボックス 6"/>
          <p:cNvSpPr txBox="1"/>
          <p:nvPr/>
        </p:nvSpPr>
        <p:spPr>
          <a:xfrm>
            <a:off x="1507047" y="5791014"/>
            <a:ext cx="6589200" cy="369332"/>
          </a:xfrm>
          <a:prstGeom prst="rect">
            <a:avLst/>
          </a:prstGeom>
          <a:noFill/>
        </p:spPr>
        <p:txBody>
          <a:bodyPr wrap="square" rtlCol="0">
            <a:spAutoFit/>
          </a:bodyPr>
          <a:lstStyle/>
          <a:p>
            <a:r>
              <a:rPr lang="ja-JP" altLang="en-US" dirty="0" smtClean="0"/>
              <a:t>対面の</a:t>
            </a:r>
            <a:r>
              <a:rPr lang="ja-JP" altLang="en-US" dirty="0"/>
              <a:t>複</a:t>
            </a:r>
            <a:r>
              <a:rPr lang="ja-JP" altLang="en-US" dirty="0" smtClean="0"/>
              <a:t>数</a:t>
            </a:r>
            <a:r>
              <a:rPr lang="ja-JP" altLang="en-US" dirty="0"/>
              <a:t>人</a:t>
            </a:r>
            <a:r>
              <a:rPr lang="ja-JP" altLang="en-US" dirty="0" smtClean="0"/>
              <a:t>で行う学習を想定．</a:t>
            </a:r>
            <a:endParaRPr lang="en-US" altLang="ja-JP" dirty="0" smtClean="0"/>
          </a:p>
        </p:txBody>
      </p:sp>
      <p:sp>
        <p:nvSpPr>
          <p:cNvPr id="3" name="テキスト ボックス 2"/>
          <p:cNvSpPr txBox="1"/>
          <p:nvPr/>
        </p:nvSpPr>
        <p:spPr>
          <a:xfrm>
            <a:off x="1350123" y="1839705"/>
            <a:ext cx="3716306" cy="369332"/>
          </a:xfrm>
          <a:prstGeom prst="rect">
            <a:avLst/>
          </a:prstGeom>
          <a:noFill/>
        </p:spPr>
        <p:txBody>
          <a:bodyPr wrap="square" rtlCol="0">
            <a:spAutoFit/>
          </a:bodyPr>
          <a:lstStyle/>
          <a:p>
            <a:r>
              <a:rPr lang="ja-JP" altLang="en-US" dirty="0" smtClean="0"/>
              <a:t>提案</a:t>
            </a:r>
            <a:r>
              <a:rPr lang="ja-JP" altLang="en-US" dirty="0"/>
              <a:t>方式</a:t>
            </a:r>
            <a:r>
              <a:rPr lang="ja-JP" altLang="en-US" dirty="0" smtClean="0"/>
              <a:t>による学習の</a:t>
            </a:r>
            <a:r>
              <a:rPr kumimoji="1" lang="ja-JP" altLang="en-US" dirty="0" smtClean="0"/>
              <a:t>利用方法</a:t>
            </a:r>
            <a:endParaRPr kumimoji="1" lang="ja-JP" altLang="en-US" dirty="0"/>
          </a:p>
        </p:txBody>
      </p:sp>
      <p:sp>
        <p:nvSpPr>
          <p:cNvPr id="8" name="テキスト ボックス 7"/>
          <p:cNvSpPr txBox="1"/>
          <p:nvPr/>
        </p:nvSpPr>
        <p:spPr>
          <a:xfrm>
            <a:off x="1350123" y="3892748"/>
            <a:ext cx="3451524" cy="369332"/>
          </a:xfrm>
          <a:prstGeom prst="rect">
            <a:avLst/>
          </a:prstGeom>
          <a:noFill/>
        </p:spPr>
        <p:txBody>
          <a:bodyPr wrap="square" rtlCol="0">
            <a:spAutoFit/>
          </a:bodyPr>
          <a:lstStyle/>
          <a:p>
            <a:r>
              <a:rPr lang="ja-JP" altLang="en-US" dirty="0" smtClean="0"/>
              <a:t>提案方式の学習</a:t>
            </a:r>
            <a:r>
              <a:rPr lang="ja-JP" altLang="en-US" dirty="0"/>
              <a:t>方法</a:t>
            </a:r>
            <a:endParaRPr kumimoji="1" lang="ja-JP" altLang="en-US" dirty="0"/>
          </a:p>
        </p:txBody>
      </p:sp>
    </p:spTree>
    <p:extLst>
      <p:ext uri="{BB962C8B-B14F-4D97-AF65-F5344CB8AC3E}">
        <p14:creationId xmlns:p14="http://schemas.microsoft.com/office/powerpoint/2010/main" val="262934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977" y="3123671"/>
            <a:ext cx="741598" cy="741598"/>
          </a:xfrm>
          <a:prstGeom prst="rect">
            <a:avLst/>
          </a:prstGeom>
        </p:spPr>
      </p:pic>
      <p:sp>
        <p:nvSpPr>
          <p:cNvPr id="6" name="テキスト ボックス 5"/>
          <p:cNvSpPr txBox="1"/>
          <p:nvPr/>
        </p:nvSpPr>
        <p:spPr>
          <a:xfrm>
            <a:off x="2058776" y="3851149"/>
            <a:ext cx="2069062" cy="523220"/>
          </a:xfrm>
          <a:prstGeom prst="rect">
            <a:avLst/>
          </a:prstGeom>
          <a:noFill/>
        </p:spPr>
        <p:txBody>
          <a:bodyPr wrap="square" rtlCol="0">
            <a:spAutoFit/>
          </a:bodyPr>
          <a:lstStyle/>
          <a:p>
            <a:r>
              <a:rPr lang="en-US" altLang="ja-JP" sz="1400" dirty="0"/>
              <a:t>People who are not good at English listening</a:t>
            </a:r>
            <a:endParaRPr kumimoji="1" lang="ja-JP" altLang="en-US" sz="1400" dirty="0"/>
          </a:p>
        </p:txBody>
      </p:sp>
      <p:sp>
        <p:nvSpPr>
          <p:cNvPr id="7" name="テキスト ボックス 6"/>
          <p:cNvSpPr txBox="1"/>
          <p:nvPr/>
        </p:nvSpPr>
        <p:spPr>
          <a:xfrm>
            <a:off x="6110489" y="4497821"/>
            <a:ext cx="1217674" cy="461665"/>
          </a:xfrm>
          <a:prstGeom prst="rect">
            <a:avLst/>
          </a:prstGeom>
          <a:noFill/>
        </p:spPr>
        <p:txBody>
          <a:bodyPr wrap="square" rtlCol="0">
            <a:spAutoFit/>
          </a:bodyPr>
          <a:lstStyle/>
          <a:p>
            <a:r>
              <a:rPr kumimoji="1" lang="ja-JP" altLang="en-US" sz="2400" dirty="0" smtClean="0"/>
              <a:t>♪♪</a:t>
            </a:r>
            <a:endParaRPr kumimoji="1" lang="ja-JP" altLang="en-US" sz="2400" dirty="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3061" r="2899"/>
          <a:stretch/>
        </p:blipFill>
        <p:spPr>
          <a:xfrm>
            <a:off x="2594122" y="5101847"/>
            <a:ext cx="661308" cy="703228"/>
          </a:xfrm>
          <a:prstGeom prst="rect">
            <a:avLst/>
          </a:prstGeom>
        </p:spPr>
      </p:pic>
      <p:sp>
        <p:nvSpPr>
          <p:cNvPr id="9" name="テキスト ボックス 8"/>
          <p:cNvSpPr txBox="1"/>
          <p:nvPr/>
        </p:nvSpPr>
        <p:spPr>
          <a:xfrm>
            <a:off x="2058776" y="5786699"/>
            <a:ext cx="2015664" cy="523220"/>
          </a:xfrm>
          <a:prstGeom prst="rect">
            <a:avLst/>
          </a:prstGeom>
          <a:noFill/>
        </p:spPr>
        <p:txBody>
          <a:bodyPr wrap="square" rtlCol="0">
            <a:spAutoFit/>
          </a:bodyPr>
          <a:lstStyle/>
          <a:p>
            <a:r>
              <a:rPr lang="en-US" altLang="ja-JP" sz="1400" dirty="0" err="1"/>
              <a:t>P</a:t>
            </a:r>
            <a:r>
              <a:rPr lang="en-US" altLang="ja-JP" sz="1400" dirty="0" err="1" smtClean="0"/>
              <a:t>eple</a:t>
            </a:r>
            <a:r>
              <a:rPr lang="en-US" altLang="ja-JP" sz="1400" dirty="0" smtClean="0"/>
              <a:t> </a:t>
            </a:r>
            <a:r>
              <a:rPr lang="en-US" altLang="ja-JP" sz="1400" dirty="0"/>
              <a:t>who are studying English listening</a:t>
            </a:r>
            <a:endParaRPr kumimoji="1" lang="ja-JP" altLang="en-US" sz="1400" dirty="0"/>
          </a:p>
        </p:txBody>
      </p:sp>
      <p:sp>
        <p:nvSpPr>
          <p:cNvPr id="10" name="テキスト ボックス 9"/>
          <p:cNvSpPr txBox="1"/>
          <p:nvPr/>
        </p:nvSpPr>
        <p:spPr>
          <a:xfrm>
            <a:off x="6782457" y="5303895"/>
            <a:ext cx="2295396" cy="307777"/>
          </a:xfrm>
          <a:prstGeom prst="rect">
            <a:avLst/>
          </a:prstGeom>
          <a:noFill/>
        </p:spPr>
        <p:txBody>
          <a:bodyPr wrap="square" rtlCol="0">
            <a:spAutoFit/>
          </a:bodyPr>
          <a:lstStyle/>
          <a:p>
            <a:pPr algn="ctr"/>
            <a:r>
              <a:rPr lang="en-US" altLang="ja-JP" sz="1400" dirty="0" smtClean="0"/>
              <a:t>Local pronunciation </a:t>
            </a:r>
            <a:r>
              <a:rPr lang="en-US" altLang="ja-JP" sz="1400" dirty="0"/>
              <a:t>E</a:t>
            </a:r>
            <a:r>
              <a:rPr lang="en-US" altLang="ja-JP" sz="1400" dirty="0" smtClean="0"/>
              <a:t>nglish</a:t>
            </a:r>
            <a:endParaRPr kumimoji="1" lang="ja-JP" altLang="en-US" sz="1400" dirty="0"/>
          </a:p>
        </p:txBody>
      </p:sp>
      <p:sp>
        <p:nvSpPr>
          <p:cNvPr id="11" name="円形吹き出し 10"/>
          <p:cNvSpPr/>
          <p:nvPr/>
        </p:nvSpPr>
        <p:spPr>
          <a:xfrm>
            <a:off x="555864" y="3263599"/>
            <a:ext cx="1797836" cy="643037"/>
          </a:xfrm>
          <a:prstGeom prst="wedgeEllipseCallout">
            <a:avLst>
              <a:gd name="adj1" fmla="val 56216"/>
              <a:gd name="adj2" fmla="val -7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457" y="4150160"/>
            <a:ext cx="979192" cy="101488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2168" y="4086464"/>
            <a:ext cx="1085901" cy="1142277"/>
          </a:xfrm>
          <a:prstGeom prst="rect">
            <a:avLst/>
          </a:prstGeom>
        </p:spPr>
      </p:pic>
      <p:sp>
        <p:nvSpPr>
          <p:cNvPr id="14" name="円形吹き出し 13"/>
          <p:cNvSpPr/>
          <p:nvPr/>
        </p:nvSpPr>
        <p:spPr>
          <a:xfrm>
            <a:off x="336884" y="5253349"/>
            <a:ext cx="1721892" cy="622360"/>
          </a:xfrm>
          <a:prstGeom prst="wedgeEllipseCallout">
            <a:avLst>
              <a:gd name="adj1" fmla="val 60397"/>
              <a:gd name="adj2" fmla="val -2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5" name="左矢印 14"/>
          <p:cNvSpPr/>
          <p:nvPr/>
        </p:nvSpPr>
        <p:spPr>
          <a:xfrm rot="997935">
            <a:off x="4084025" y="3950402"/>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矢印 15"/>
          <p:cNvSpPr/>
          <p:nvPr/>
        </p:nvSpPr>
        <p:spPr>
          <a:xfrm rot="20900870">
            <a:off x="4043320" y="5185243"/>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365508" y="3410092"/>
            <a:ext cx="3303039" cy="338554"/>
          </a:xfrm>
          <a:prstGeom prst="rect">
            <a:avLst/>
          </a:prstGeom>
          <a:noFill/>
        </p:spPr>
        <p:txBody>
          <a:bodyPr wrap="square" rtlCol="0">
            <a:spAutoFit/>
          </a:bodyPr>
          <a:lstStyle/>
          <a:p>
            <a:r>
              <a:rPr lang="en-US" altLang="ja-JP" sz="1600" b="1" dirty="0"/>
              <a:t>Learning from easy-to-hear speech</a:t>
            </a:r>
            <a:endParaRPr kumimoji="1" lang="en-US" altLang="ja-JP" sz="1600" b="1" dirty="0" smtClean="0"/>
          </a:p>
        </p:txBody>
      </p:sp>
      <p:sp>
        <p:nvSpPr>
          <p:cNvPr id="18" name="テキスト ボックス 17"/>
          <p:cNvSpPr txBox="1"/>
          <p:nvPr/>
        </p:nvSpPr>
        <p:spPr>
          <a:xfrm>
            <a:off x="4023256" y="5786699"/>
            <a:ext cx="3496814" cy="338554"/>
          </a:xfrm>
          <a:prstGeom prst="rect">
            <a:avLst/>
          </a:prstGeom>
          <a:noFill/>
        </p:spPr>
        <p:txBody>
          <a:bodyPr wrap="square" rtlCol="0">
            <a:spAutoFit/>
          </a:bodyPr>
          <a:lstStyle/>
          <a:p>
            <a:r>
              <a:rPr lang="en-US" altLang="ja-JP" sz="1600" b="1" dirty="0"/>
              <a:t>Learning from difficulty to hear </a:t>
            </a:r>
            <a:r>
              <a:rPr lang="en-US" altLang="ja-JP" sz="1600" b="1" dirty="0" smtClean="0"/>
              <a:t>speech</a:t>
            </a:r>
            <a:endParaRPr lang="en-US" altLang="ja-JP" sz="1600" b="1" dirty="0"/>
          </a:p>
        </p:txBody>
      </p:sp>
      <p:sp>
        <p:nvSpPr>
          <p:cNvPr id="19" name="テキスト ボックス 18"/>
          <p:cNvSpPr txBox="1"/>
          <p:nvPr/>
        </p:nvSpPr>
        <p:spPr>
          <a:xfrm>
            <a:off x="1163647" y="2633615"/>
            <a:ext cx="3406536" cy="338554"/>
          </a:xfrm>
          <a:prstGeom prst="rect">
            <a:avLst/>
          </a:prstGeom>
          <a:noFill/>
          <a:ln>
            <a:solidFill>
              <a:schemeClr val="accent1"/>
            </a:solidFill>
          </a:ln>
        </p:spPr>
        <p:txBody>
          <a:bodyPr wrap="square" rtlCol="0">
            <a:spAutoFit/>
          </a:bodyPr>
          <a:lstStyle/>
          <a:p>
            <a:r>
              <a:rPr lang="en-US" altLang="ja-JP" sz="1600" b="1" dirty="0"/>
              <a:t>Improvement of weak consciousness</a:t>
            </a:r>
            <a:endParaRPr kumimoji="1" lang="ja-JP" altLang="en-US" sz="1600" b="1" dirty="0"/>
          </a:p>
        </p:txBody>
      </p:sp>
      <p:sp>
        <p:nvSpPr>
          <p:cNvPr id="20" name="テキスト ボックス 19"/>
          <p:cNvSpPr txBox="1"/>
          <p:nvPr/>
        </p:nvSpPr>
        <p:spPr>
          <a:xfrm>
            <a:off x="966794" y="4489479"/>
            <a:ext cx="3887102" cy="584775"/>
          </a:xfrm>
          <a:prstGeom prst="rect">
            <a:avLst/>
          </a:prstGeom>
          <a:noFill/>
          <a:ln>
            <a:solidFill>
              <a:schemeClr val="accent1"/>
            </a:solidFill>
          </a:ln>
        </p:spPr>
        <p:txBody>
          <a:bodyPr wrap="square" rtlCol="0">
            <a:spAutoFit/>
          </a:bodyPr>
          <a:lstStyle/>
          <a:p>
            <a:r>
              <a:rPr lang="en-US" altLang="ja-JP" sz="1600" b="1"/>
              <a:t>Acquisition of the ability to listen to English of characteristic pronunciation</a:t>
            </a:r>
            <a:endParaRPr lang="en-US" altLang="ja-JP" sz="1600" b="1" dirty="0" smtClean="0"/>
          </a:p>
        </p:txBody>
      </p:sp>
      <p:sp>
        <p:nvSpPr>
          <p:cNvPr id="21" name="正方形/長方形 20"/>
          <p:cNvSpPr/>
          <p:nvPr/>
        </p:nvSpPr>
        <p:spPr>
          <a:xfrm>
            <a:off x="948846" y="3231846"/>
            <a:ext cx="1212149" cy="646331"/>
          </a:xfrm>
          <a:prstGeom prst="rect">
            <a:avLst/>
          </a:prstGeom>
        </p:spPr>
        <p:txBody>
          <a:bodyPr wrap="square">
            <a:spAutoFit/>
          </a:bodyPr>
          <a:lstStyle/>
          <a:p>
            <a:r>
              <a:rPr lang="en-US" altLang="ja-JP" dirty="0"/>
              <a:t>I can hear! pleasant!</a:t>
            </a:r>
          </a:p>
        </p:txBody>
      </p:sp>
      <p:sp>
        <p:nvSpPr>
          <p:cNvPr id="22" name="正方形/長方形 21"/>
          <p:cNvSpPr/>
          <p:nvPr/>
        </p:nvSpPr>
        <p:spPr>
          <a:xfrm>
            <a:off x="403142" y="5334109"/>
            <a:ext cx="1589859" cy="369332"/>
          </a:xfrm>
          <a:prstGeom prst="rect">
            <a:avLst/>
          </a:prstGeom>
        </p:spPr>
        <p:txBody>
          <a:bodyPr wrap="none">
            <a:spAutoFit/>
          </a:bodyPr>
          <a:lstStyle/>
          <a:p>
            <a:r>
              <a:rPr lang="en-US" altLang="ja-JP" dirty="0"/>
              <a:t>I got to hear it!</a:t>
            </a:r>
            <a:endParaRPr lang="ja-JP" altLang="en-US" dirty="0"/>
          </a:p>
        </p:txBody>
      </p:sp>
    </p:spTree>
    <p:extLst>
      <p:ext uri="{BB962C8B-B14F-4D97-AF65-F5344CB8AC3E}">
        <p14:creationId xmlns:p14="http://schemas.microsoft.com/office/powerpoint/2010/main" val="145861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3024485" y="4603309"/>
            <a:ext cx="661308" cy="703228"/>
          </a:xfrm>
          <a:prstGeom prst="rect">
            <a:avLst/>
          </a:prstGeom>
        </p:spPr>
      </p:pic>
      <p:sp>
        <p:nvSpPr>
          <p:cNvPr id="6" name="テキスト ボックス 5"/>
          <p:cNvSpPr txBox="1"/>
          <p:nvPr/>
        </p:nvSpPr>
        <p:spPr>
          <a:xfrm>
            <a:off x="2542982" y="5404130"/>
            <a:ext cx="1724297" cy="523220"/>
          </a:xfrm>
          <a:prstGeom prst="rect">
            <a:avLst/>
          </a:prstGeom>
          <a:noFill/>
        </p:spPr>
        <p:txBody>
          <a:bodyPr wrap="square" rtlCol="0">
            <a:spAutoFit/>
          </a:bodyPr>
          <a:lstStyle/>
          <a:p>
            <a:r>
              <a:rPr lang="ja-JP" altLang="en-US" sz="1400" dirty="0" smtClean="0"/>
              <a:t>英語リスニングを修学している人</a:t>
            </a:r>
            <a:endParaRPr kumimoji="1" lang="ja-JP" altLang="en-US" sz="1400" dirty="0"/>
          </a:p>
        </p:txBody>
      </p:sp>
      <p:sp>
        <p:nvSpPr>
          <p:cNvPr id="7" name="テキスト ボックス 6"/>
          <p:cNvSpPr txBox="1"/>
          <p:nvPr/>
        </p:nvSpPr>
        <p:spPr>
          <a:xfrm>
            <a:off x="5900365" y="5408044"/>
            <a:ext cx="2450802" cy="523220"/>
          </a:xfrm>
          <a:prstGeom prst="rect">
            <a:avLst/>
          </a:prstGeom>
          <a:noFill/>
        </p:spPr>
        <p:txBody>
          <a:bodyPr wrap="square" rtlCol="0">
            <a:spAutoFit/>
          </a:bodyPr>
          <a:lstStyle/>
          <a:p>
            <a:r>
              <a:rPr lang="ja-JP" altLang="en-US" sz="1400" dirty="0" smtClean="0"/>
              <a:t>あまり慣れ親しんでいない発音</a:t>
            </a:r>
            <a:r>
              <a:rPr lang="en-US" altLang="ja-JP" sz="1400" dirty="0" smtClean="0"/>
              <a:t>(</a:t>
            </a:r>
            <a:r>
              <a:rPr lang="ja-JP" altLang="en-US" sz="1400" dirty="0" smtClean="0"/>
              <a:t>地域発音</a:t>
            </a:r>
            <a:r>
              <a:rPr lang="en-US" altLang="ja-JP" sz="1400" dirty="0" smtClean="0"/>
              <a:t>)</a:t>
            </a:r>
            <a:r>
              <a:rPr lang="ja-JP" altLang="en-US" sz="1400" dirty="0" smtClean="0"/>
              <a:t>による音声</a:t>
            </a:r>
            <a:endParaRPr kumimoji="1" lang="ja-JP" altLang="en-US" sz="1400"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533" y="4453879"/>
            <a:ext cx="900795" cy="900795"/>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766" y="4459486"/>
            <a:ext cx="882028" cy="895188"/>
          </a:xfrm>
          <a:prstGeom prst="rect">
            <a:avLst/>
          </a:prstGeom>
        </p:spPr>
      </p:pic>
      <p:sp>
        <p:nvSpPr>
          <p:cNvPr id="10" name="円形吹き出し 9"/>
          <p:cNvSpPr/>
          <p:nvPr/>
        </p:nvSpPr>
        <p:spPr>
          <a:xfrm>
            <a:off x="664350" y="4312387"/>
            <a:ext cx="2098536" cy="1066949"/>
          </a:xfrm>
          <a:prstGeom prst="wedgeEllipseCallout">
            <a:avLst>
              <a:gd name="adj1" fmla="val 58803"/>
              <a:gd name="adj2" fmla="val 25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聞き取れない時もあるな</a:t>
            </a:r>
            <a:r>
              <a:rPr lang="ja-JP" altLang="en-US" sz="1400" dirty="0" err="1" smtClean="0">
                <a:solidFill>
                  <a:schemeClr val="tx1"/>
                </a:solidFill>
              </a:rPr>
              <a:t>、、、</a:t>
            </a:r>
            <a:endParaRPr kumimoji="1" lang="ja-JP" altLang="en-US" sz="1400" dirty="0">
              <a:solidFill>
                <a:schemeClr val="tx1"/>
              </a:solidFill>
            </a:endParaRPr>
          </a:p>
        </p:txBody>
      </p:sp>
      <p:sp>
        <p:nvSpPr>
          <p:cNvPr id="11" name="テキスト ボックス 10"/>
          <p:cNvSpPr txBox="1"/>
          <p:nvPr/>
        </p:nvSpPr>
        <p:spPr>
          <a:xfrm>
            <a:off x="1165304" y="3865804"/>
            <a:ext cx="2755357" cy="369332"/>
          </a:xfrm>
          <a:prstGeom prst="rect">
            <a:avLst/>
          </a:prstGeom>
          <a:noFill/>
          <a:ln>
            <a:solidFill>
              <a:schemeClr val="accent1"/>
            </a:solidFill>
          </a:ln>
        </p:spPr>
        <p:txBody>
          <a:bodyPr wrap="square" rtlCol="0">
            <a:spAutoFit/>
          </a:bodyPr>
          <a:lstStyle/>
          <a:p>
            <a:r>
              <a:rPr lang="ja-JP" altLang="en-US" b="1" dirty="0" smtClean="0"/>
              <a:t>特定の発音に対する</a:t>
            </a:r>
            <a:r>
              <a:rPr lang="ja-JP" altLang="en-US" b="1" dirty="0"/>
              <a:t>慣</a:t>
            </a:r>
            <a:r>
              <a:rPr lang="ja-JP" altLang="en-US" b="1" dirty="0" smtClean="0"/>
              <a:t>れ</a:t>
            </a:r>
            <a:endParaRPr lang="en-US" altLang="ja-JP" b="1" dirty="0" smtClean="0"/>
          </a:p>
        </p:txBody>
      </p:sp>
      <p:sp>
        <p:nvSpPr>
          <p:cNvPr id="12" name="左矢印 11"/>
          <p:cNvSpPr/>
          <p:nvPr/>
        </p:nvSpPr>
        <p:spPr>
          <a:xfrm>
            <a:off x="4439672" y="5112714"/>
            <a:ext cx="887069" cy="387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形吹き出し 12"/>
          <p:cNvSpPr/>
          <p:nvPr/>
        </p:nvSpPr>
        <p:spPr>
          <a:xfrm>
            <a:off x="5233004" y="4171642"/>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14" name="円形吹き出し 13"/>
          <p:cNvSpPr/>
          <p:nvPr/>
        </p:nvSpPr>
        <p:spPr>
          <a:xfrm>
            <a:off x="7913751" y="4183950"/>
            <a:ext cx="1029367" cy="624355"/>
          </a:xfrm>
          <a:prstGeom prst="wedgeEllipseCallout">
            <a:avLst>
              <a:gd name="adj1" fmla="val -46005"/>
              <a:gd name="adj2" fmla="val 434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15" name="コンテンツ プレースホルダー 2"/>
          <p:cNvSpPr txBox="1">
            <a:spLocks noGrp="1"/>
          </p:cNvSpPr>
          <p:nvPr>
            <p:ph idx="1"/>
          </p:nvPr>
        </p:nvSpPr>
        <p:spPr>
          <a:xfrm>
            <a:off x="822959" y="1845734"/>
            <a:ext cx="7543801" cy="14203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sz="1800" dirty="0" smtClean="0"/>
              <a:t>英語リスニング学習者それぞれに適した学習コンテンツを提供することで、英語学習への動機付けや、リスニング能力の向上に繋がる．</a:t>
            </a:r>
            <a:endParaRPr lang="en-US" altLang="ja-JP" sz="1800" dirty="0" smtClean="0"/>
          </a:p>
          <a:p>
            <a:pPr marL="0" indent="0">
              <a:buFont typeface="Calibri" panose="020F0502020204030204" pitchFamily="34" charset="0"/>
              <a:buNone/>
            </a:pPr>
            <a:r>
              <a:rPr lang="ja-JP" altLang="en-US" dirty="0" smtClean="0">
                <a:solidFill>
                  <a:srgbClr val="FF0000"/>
                </a:solidFill>
              </a:rPr>
              <a:t>しかし</a:t>
            </a:r>
            <a:r>
              <a:rPr lang="ja-JP" altLang="en-US" dirty="0" err="1" smtClean="0">
                <a:solidFill>
                  <a:srgbClr val="FF0000"/>
                </a:solidFill>
              </a:rPr>
              <a:t>、、、</a:t>
            </a:r>
            <a:endParaRPr lang="en-US" altLang="ja-JP" dirty="0" smtClean="0">
              <a:solidFill>
                <a:srgbClr val="FF0000"/>
              </a:solidFill>
            </a:endParaRPr>
          </a:p>
        </p:txBody>
      </p:sp>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2537812" y="4921589"/>
            <a:ext cx="661308" cy="703228"/>
          </a:xfrm>
          <a:prstGeom prst="rect">
            <a:avLst/>
          </a:prstGeom>
        </p:spPr>
      </p:pic>
      <p:sp>
        <p:nvSpPr>
          <p:cNvPr id="17" name="テキスト ボックス 16"/>
          <p:cNvSpPr txBox="1"/>
          <p:nvPr/>
        </p:nvSpPr>
        <p:spPr>
          <a:xfrm>
            <a:off x="2095117" y="5635529"/>
            <a:ext cx="1625204" cy="523220"/>
          </a:xfrm>
          <a:prstGeom prst="rect">
            <a:avLst/>
          </a:prstGeom>
          <a:noFill/>
        </p:spPr>
        <p:txBody>
          <a:bodyPr wrap="square" rtlCol="0">
            <a:spAutoFit/>
          </a:bodyPr>
          <a:lstStyle/>
          <a:p>
            <a:r>
              <a:rPr lang="ja-JP" altLang="en-US" sz="1400" dirty="0" smtClean="0"/>
              <a:t>英語リスニングを　修学している人</a:t>
            </a:r>
            <a:endParaRPr kumimoji="1" lang="ja-JP" altLang="en-US" sz="1400" dirty="0"/>
          </a:p>
        </p:txBody>
      </p:sp>
      <p:sp>
        <p:nvSpPr>
          <p:cNvPr id="18" name="円形吹き出し 17"/>
          <p:cNvSpPr/>
          <p:nvPr/>
        </p:nvSpPr>
        <p:spPr>
          <a:xfrm>
            <a:off x="370202" y="4847986"/>
            <a:ext cx="2098423" cy="725069"/>
          </a:xfrm>
          <a:prstGeom prst="wedgeEllipseCallout">
            <a:avLst>
              <a:gd name="adj1" fmla="val 58017"/>
              <a:gd name="adj2" fmla="val 16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聞き取れるようになってきた！</a:t>
            </a:r>
            <a:endParaRPr kumimoji="1" lang="ja-JP" altLang="en-US" sz="1400" dirty="0">
              <a:solidFill>
                <a:schemeClr val="tx1"/>
              </a:solidFill>
            </a:endParaRPr>
          </a:p>
        </p:txBody>
      </p:sp>
      <p:sp>
        <p:nvSpPr>
          <p:cNvPr id="19" name="左矢印 18"/>
          <p:cNvSpPr/>
          <p:nvPr/>
        </p:nvSpPr>
        <p:spPr>
          <a:xfrm rot="20900870">
            <a:off x="4193808" y="4830760"/>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041088" y="5412631"/>
            <a:ext cx="2771822" cy="307777"/>
          </a:xfrm>
          <a:prstGeom prst="rect">
            <a:avLst/>
          </a:prstGeom>
          <a:noFill/>
        </p:spPr>
        <p:txBody>
          <a:bodyPr wrap="square" rtlCol="0">
            <a:spAutoFit/>
          </a:bodyPr>
          <a:lstStyle/>
          <a:p>
            <a:r>
              <a:rPr lang="ja-JP" altLang="en-US" sz="1400" b="1" dirty="0" smtClean="0"/>
              <a:t>聞き取りづらかった音声を学習</a:t>
            </a:r>
            <a:endParaRPr lang="en-US" altLang="ja-JP" sz="1400" b="1" dirty="0" smtClean="0"/>
          </a:p>
        </p:txBody>
      </p:sp>
      <p:sp>
        <p:nvSpPr>
          <p:cNvPr id="21" name="テキスト ボックス 20"/>
          <p:cNvSpPr txBox="1"/>
          <p:nvPr/>
        </p:nvSpPr>
        <p:spPr>
          <a:xfrm>
            <a:off x="561469" y="4453879"/>
            <a:ext cx="5338896" cy="338554"/>
          </a:xfrm>
          <a:prstGeom prst="rect">
            <a:avLst/>
          </a:prstGeom>
          <a:noFill/>
          <a:ln>
            <a:solidFill>
              <a:schemeClr val="accent1"/>
            </a:solidFill>
          </a:ln>
        </p:spPr>
        <p:txBody>
          <a:bodyPr wrap="square" rtlCol="0">
            <a:spAutoFit/>
          </a:bodyPr>
          <a:lstStyle/>
          <a:p>
            <a:r>
              <a:rPr lang="ja-JP" altLang="en-US" sz="1600" b="1" dirty="0" smtClean="0"/>
              <a:t>アジア諸国でも通じる実践的な英語リスニング力を獲得</a:t>
            </a:r>
            <a:endParaRPr lang="en-US" altLang="ja-JP" sz="1600" b="1" dirty="0" smtClean="0"/>
          </a:p>
        </p:txBody>
      </p:sp>
    </p:spTree>
    <p:extLst>
      <p:ext uri="{BB962C8B-B14F-4D97-AF65-F5344CB8AC3E}">
        <p14:creationId xmlns:p14="http://schemas.microsoft.com/office/powerpoint/2010/main" val="331601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8188"/>
            <a:ext cx="7543800" cy="769173"/>
          </a:xfrm>
        </p:spPr>
        <p:txBody>
          <a:bodyPr>
            <a:normAutofit/>
          </a:bodyPr>
          <a:lstStyle/>
          <a:p>
            <a:r>
              <a:rPr lang="ja-JP" altLang="en-US" sz="4400" b="1" dirty="0"/>
              <a:t>関連</a:t>
            </a:r>
            <a:r>
              <a:rPr lang="ja-JP" altLang="en-US" sz="4400" b="1" dirty="0" smtClean="0"/>
              <a:t>研究②</a:t>
            </a:r>
            <a:endParaRPr kumimoji="1" lang="ja-JP" altLang="en-US" sz="4400" dirty="0"/>
          </a:p>
        </p:txBody>
      </p:sp>
      <p:sp>
        <p:nvSpPr>
          <p:cNvPr id="3" name="コンテンツ プレースホルダー 2"/>
          <p:cNvSpPr>
            <a:spLocks noGrp="1"/>
          </p:cNvSpPr>
          <p:nvPr>
            <p:ph idx="1"/>
          </p:nvPr>
        </p:nvSpPr>
        <p:spPr>
          <a:xfrm>
            <a:off x="731519" y="1840992"/>
            <a:ext cx="7953715" cy="4169664"/>
          </a:xfrm>
        </p:spPr>
        <p:txBody>
          <a:bodyPr/>
          <a:lstStyle/>
          <a:p>
            <a:pPr marL="0" lvl="0" indent="0">
              <a:buClr>
                <a:srgbClr val="1CADE4"/>
              </a:buClr>
              <a:buNone/>
            </a:pPr>
            <a:r>
              <a:rPr lang="en-US" altLang="ja-JP" sz="1600" b="1" dirty="0">
                <a:solidFill>
                  <a:prstClr val="black">
                    <a:lumMod val="75000"/>
                    <a:lumOff val="25000"/>
                  </a:prstClr>
                </a:solidFill>
              </a:rPr>
              <a:t>【E-Learning</a:t>
            </a:r>
            <a:r>
              <a:rPr lang="ja-JP" altLang="en-US" sz="1600" b="1" dirty="0">
                <a:solidFill>
                  <a:prstClr val="black">
                    <a:lumMod val="75000"/>
                    <a:lumOff val="25000"/>
                  </a:prstClr>
                </a:solidFill>
              </a:rPr>
              <a:t>英語学習</a:t>
            </a:r>
            <a:r>
              <a:rPr lang="en-US" altLang="ja-JP" sz="1600" b="1" dirty="0">
                <a:solidFill>
                  <a:prstClr val="black">
                    <a:lumMod val="75000"/>
                    <a:lumOff val="25000"/>
                  </a:prstClr>
                </a:solidFill>
              </a:rPr>
              <a:t>】</a:t>
            </a:r>
          </a:p>
          <a:p>
            <a:pPr marL="0" lvl="0" indent="0">
              <a:buClr>
                <a:srgbClr val="1CADE4"/>
              </a:buClr>
              <a:buNone/>
            </a:pPr>
            <a:r>
              <a:rPr lang="ja-JP" altLang="en-US" sz="1600" dirty="0" smtClean="0">
                <a:solidFill>
                  <a:prstClr val="black">
                    <a:lumMod val="75000"/>
                    <a:lumOff val="25000"/>
                  </a:prstClr>
                </a:solidFill>
              </a:rPr>
              <a:t>［</a:t>
            </a:r>
            <a:r>
              <a:rPr lang="en-US" altLang="ja-JP" sz="1600" dirty="0">
                <a:solidFill>
                  <a:prstClr val="black">
                    <a:lumMod val="75000"/>
                    <a:lumOff val="25000"/>
                  </a:prstClr>
                </a:solidFill>
              </a:rPr>
              <a:t>1</a:t>
            </a:r>
            <a:r>
              <a:rPr lang="ja-JP" altLang="en-US" sz="1600" dirty="0" smtClean="0">
                <a:solidFill>
                  <a:prstClr val="black">
                    <a:lumMod val="75000"/>
                    <a:lumOff val="25000"/>
                  </a:prstClr>
                </a:solidFill>
              </a:rPr>
              <a:t>］</a:t>
            </a:r>
            <a:r>
              <a:rPr lang="ja-JP" altLang="en-US" sz="1600" dirty="0">
                <a:solidFill>
                  <a:prstClr val="black">
                    <a:lumMod val="75000"/>
                    <a:lumOff val="25000"/>
                  </a:prstClr>
                </a:solidFill>
              </a:rPr>
              <a:t>「</a:t>
            </a:r>
            <a:r>
              <a:rPr lang="ja-JP" altLang="ja-JP" sz="1600" dirty="0">
                <a:solidFill>
                  <a:prstClr val="black">
                    <a:lumMod val="75000"/>
                    <a:lumOff val="25000"/>
                  </a:prstClr>
                </a:solidFill>
              </a:rPr>
              <a:t>聞き取り箇所の正答率集計機能を備えた英語リスニング学習支援システム </a:t>
            </a:r>
            <a:r>
              <a:rPr lang="ja-JP" altLang="en-US" sz="1600" dirty="0">
                <a:solidFill>
                  <a:prstClr val="black">
                    <a:lumMod val="75000"/>
                    <a:lumOff val="25000"/>
                  </a:prstClr>
                </a:solidFill>
              </a:rPr>
              <a:t>」</a:t>
            </a:r>
            <a:r>
              <a:rPr lang="ja-JP" altLang="en-US" sz="1800" dirty="0">
                <a:solidFill>
                  <a:prstClr val="black">
                    <a:lumMod val="75000"/>
                    <a:lumOff val="25000"/>
                  </a:prstClr>
                </a:solidFill>
              </a:rPr>
              <a:t>　　　　　　　　　　　　　　　　　　　</a:t>
            </a:r>
            <a:r>
              <a:rPr lang="ja-JP" altLang="en-US" sz="1200" dirty="0">
                <a:solidFill>
                  <a:prstClr val="black">
                    <a:lumMod val="75000"/>
                    <a:lumOff val="25000"/>
                  </a:prstClr>
                </a:solidFill>
              </a:rPr>
              <a:t>（著者：</a:t>
            </a:r>
            <a:r>
              <a:rPr lang="ja-JP" altLang="ja-JP" sz="1200" dirty="0">
                <a:solidFill>
                  <a:prstClr val="black">
                    <a:lumMod val="75000"/>
                    <a:lumOff val="25000"/>
                  </a:prstClr>
                </a:solidFill>
              </a:rPr>
              <a:t>栗原 準</a:t>
            </a:r>
            <a:r>
              <a:rPr lang="en-US" altLang="ja-JP" sz="1200" dirty="0">
                <a:solidFill>
                  <a:prstClr val="black">
                    <a:lumMod val="75000"/>
                    <a:lumOff val="25000"/>
                  </a:prstClr>
                </a:solidFill>
              </a:rPr>
              <a:t>, </a:t>
            </a:r>
            <a:r>
              <a:rPr lang="ja-JP" altLang="ja-JP" sz="1200" dirty="0">
                <a:solidFill>
                  <a:prstClr val="black">
                    <a:lumMod val="75000"/>
                    <a:lumOff val="25000"/>
                  </a:prstClr>
                </a:solidFill>
              </a:rPr>
              <a:t>石川 俊明</a:t>
            </a:r>
            <a:r>
              <a:rPr lang="en-US" altLang="ja-JP" sz="1200" dirty="0">
                <a:solidFill>
                  <a:prstClr val="black">
                    <a:lumMod val="75000"/>
                    <a:lumOff val="25000"/>
                  </a:prstClr>
                </a:solidFill>
              </a:rPr>
              <a:t>, </a:t>
            </a:r>
            <a:r>
              <a:rPr lang="ja-JP" altLang="ja-JP" sz="1200" dirty="0">
                <a:solidFill>
                  <a:prstClr val="black">
                    <a:lumMod val="75000"/>
                    <a:lumOff val="25000"/>
                  </a:prstClr>
                </a:solidFill>
              </a:rPr>
              <a:t>上村 航平</a:t>
            </a:r>
            <a:r>
              <a:rPr lang="en-US" altLang="ja-JP" sz="1200" dirty="0">
                <a:solidFill>
                  <a:prstClr val="black">
                    <a:lumMod val="75000"/>
                    <a:lumOff val="25000"/>
                  </a:prstClr>
                </a:solidFill>
              </a:rPr>
              <a:t>, </a:t>
            </a:r>
            <a:r>
              <a:rPr lang="ja-JP" altLang="ja-JP" sz="1200" dirty="0">
                <a:solidFill>
                  <a:prstClr val="black">
                    <a:lumMod val="75000"/>
                    <a:lumOff val="25000"/>
                  </a:prstClr>
                </a:solidFill>
              </a:rPr>
              <a:t>笠井 貴之</a:t>
            </a:r>
            <a:r>
              <a:rPr lang="en-US" altLang="ja-JP" sz="1200" dirty="0">
                <a:solidFill>
                  <a:prstClr val="black">
                    <a:lumMod val="75000"/>
                    <a:lumOff val="25000"/>
                  </a:prstClr>
                </a:solidFill>
              </a:rPr>
              <a:t>, </a:t>
            </a:r>
            <a:r>
              <a:rPr lang="ja-JP" altLang="ja-JP" sz="1200" dirty="0">
                <a:solidFill>
                  <a:prstClr val="black">
                    <a:lumMod val="75000"/>
                    <a:lumOff val="25000"/>
                  </a:prstClr>
                </a:solidFill>
              </a:rPr>
              <a:t>鷹野 孝典</a:t>
            </a:r>
            <a:r>
              <a:rPr lang="ja-JP" altLang="en-US" sz="1200" dirty="0">
                <a:solidFill>
                  <a:prstClr val="black">
                    <a:lumMod val="75000"/>
                    <a:lumOff val="25000"/>
                  </a:prstClr>
                </a:solidFill>
              </a:rPr>
              <a:t>）</a:t>
            </a:r>
            <a:endParaRPr lang="ja-JP" altLang="ja-JP" sz="1200" dirty="0">
              <a:solidFill>
                <a:prstClr val="black">
                  <a:lumMod val="75000"/>
                  <a:lumOff val="25000"/>
                </a:prstClr>
              </a:solidFill>
            </a:endParaRPr>
          </a:p>
          <a:p>
            <a:pPr marL="0" lvl="0" indent="0">
              <a:buClr>
                <a:srgbClr val="1CADE4"/>
              </a:buClr>
              <a:buNone/>
            </a:pPr>
            <a:r>
              <a:rPr lang="ja-JP" altLang="en-US" sz="1600" dirty="0" smtClean="0">
                <a:solidFill>
                  <a:prstClr val="black">
                    <a:lumMod val="75000"/>
                    <a:lumOff val="25000"/>
                  </a:prstClr>
                </a:solidFill>
              </a:rPr>
              <a:t>［</a:t>
            </a:r>
            <a:r>
              <a:rPr lang="en-US" altLang="ja-JP" sz="1600" dirty="0" smtClean="0">
                <a:solidFill>
                  <a:prstClr val="black">
                    <a:lumMod val="75000"/>
                    <a:lumOff val="25000"/>
                  </a:prstClr>
                </a:solidFill>
              </a:rPr>
              <a:t>2</a:t>
            </a:r>
            <a:r>
              <a:rPr lang="ja-JP" altLang="en-US" sz="1600" dirty="0" smtClean="0">
                <a:solidFill>
                  <a:prstClr val="black">
                    <a:lumMod val="75000"/>
                    <a:lumOff val="25000"/>
                  </a:prstClr>
                </a:solidFill>
              </a:rPr>
              <a:t>］</a:t>
            </a:r>
            <a:r>
              <a:rPr lang="ja-JP" altLang="en-US" sz="1600" dirty="0">
                <a:solidFill>
                  <a:prstClr val="black">
                    <a:lumMod val="75000"/>
                    <a:lumOff val="25000"/>
                  </a:prstClr>
                </a:solidFill>
              </a:rPr>
              <a:t>「英語リスニング指導におけるポーズ挿入と減速の効果についての研究」　　</a:t>
            </a:r>
            <a:r>
              <a:rPr lang="ja-JP" altLang="en-US" sz="1800" dirty="0">
                <a:solidFill>
                  <a:prstClr val="black">
                    <a:lumMod val="75000"/>
                    <a:lumOff val="25000"/>
                  </a:prstClr>
                </a:solidFill>
              </a:rPr>
              <a:t>　　　　　　　　　　　　　　　　　　　　　　　</a:t>
            </a:r>
            <a:r>
              <a:rPr lang="ja-JP" altLang="en-US" sz="1200" dirty="0">
                <a:solidFill>
                  <a:prstClr val="black">
                    <a:lumMod val="75000"/>
                    <a:lumOff val="25000"/>
                  </a:prstClr>
                </a:solidFill>
              </a:rPr>
              <a:t>（著者：池上，収録刊行物：</a:t>
            </a:r>
            <a:r>
              <a:rPr lang="zh-TW" altLang="en-US" sz="1200" dirty="0">
                <a:solidFill>
                  <a:prstClr val="black">
                    <a:lumMod val="75000"/>
                    <a:lumOff val="25000"/>
                  </a:prstClr>
                </a:solidFill>
                <a:latin typeface="メイリオ" panose="020B0604030504040204" pitchFamily="50" charset="-128"/>
                <a:ea typeface="メイリオ" panose="020B0604030504040204" pitchFamily="50" charset="-128"/>
              </a:rPr>
              <a:t>言語文化研究 </a:t>
            </a:r>
            <a:r>
              <a:rPr lang="en-US" altLang="zh-TW" sz="1200" dirty="0">
                <a:solidFill>
                  <a:prstClr val="black">
                    <a:lumMod val="75000"/>
                    <a:lumOff val="25000"/>
                  </a:prstClr>
                </a:solidFill>
                <a:latin typeface="メイリオ" panose="020B0604030504040204" pitchFamily="50" charset="-128"/>
                <a:ea typeface="メイリオ" panose="020B0604030504040204" pitchFamily="50" charset="-128"/>
              </a:rPr>
              <a:t>35(2), 33-54, 2016-03</a:t>
            </a:r>
            <a:r>
              <a:rPr lang="ja-JP" altLang="en-US" sz="1200" dirty="0">
                <a:solidFill>
                  <a:prstClr val="black">
                    <a:lumMod val="75000"/>
                    <a:lumOff val="25000"/>
                  </a:prstClr>
                </a:solidFill>
              </a:rPr>
              <a:t>）</a:t>
            </a:r>
            <a:r>
              <a:rPr lang="ja-JP" altLang="en-US" sz="1200" b="1" dirty="0">
                <a:solidFill>
                  <a:prstClr val="black">
                    <a:lumMod val="75000"/>
                    <a:lumOff val="25000"/>
                  </a:prstClr>
                </a:solidFill>
              </a:rPr>
              <a:t>　　　　　　　　　　　　　　　　　　　　　　　　　　</a:t>
            </a:r>
            <a:r>
              <a:rPr lang="ja-JP" altLang="en-US" sz="1200" dirty="0">
                <a:solidFill>
                  <a:prstClr val="black">
                    <a:lumMod val="75000"/>
                    <a:lumOff val="25000"/>
                  </a:prstClr>
                </a:solidFill>
              </a:rPr>
              <a:t>音声スピードの変化よりも，「音声の間にポーズを入れる」方が，英語リスニング能力の不足している学生には効果的である，という考察</a:t>
            </a:r>
            <a:endParaRPr lang="en-US" altLang="ja-JP" sz="1200" dirty="0">
              <a:solidFill>
                <a:prstClr val="black">
                  <a:lumMod val="75000"/>
                  <a:lumOff val="25000"/>
                </a:prstClr>
              </a:solidFill>
            </a:endParaRPr>
          </a:p>
          <a:p>
            <a:endParaRPr kumimoji="1" lang="ja-JP" altLang="en-US" dirty="0"/>
          </a:p>
        </p:txBody>
      </p:sp>
      <p:sp>
        <p:nvSpPr>
          <p:cNvPr id="4" name="スライド番号プレースホルダー 3"/>
          <p:cNvSpPr>
            <a:spLocks noGrp="1"/>
          </p:cNvSpPr>
          <p:nvPr>
            <p:ph type="sldNum" sz="quarter" idx="12"/>
          </p:nvPr>
        </p:nvSpPr>
        <p:spPr>
          <a:xfrm>
            <a:off x="7701216" y="6403690"/>
            <a:ext cx="984019" cy="365125"/>
          </a:xfrm>
        </p:spPr>
        <p:txBody>
          <a:bodyPr/>
          <a:lstStyle/>
          <a:p>
            <a:fld id="{AB576BF2-0854-4A78-8B24-02137843AFE2}" type="slidenum">
              <a:rPr lang="ja-JP" altLang="en-US" smtClean="0"/>
              <a:t>4</a:t>
            </a:fld>
            <a:endParaRPr lang="ja-JP" altLang="en-US" dirty="0"/>
          </a:p>
        </p:txBody>
      </p:sp>
    </p:spTree>
    <p:extLst>
      <p:ext uri="{BB962C8B-B14F-4D97-AF65-F5344CB8AC3E}">
        <p14:creationId xmlns:p14="http://schemas.microsoft.com/office/powerpoint/2010/main" val="3787322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94" y="570536"/>
            <a:ext cx="7543800" cy="1184199"/>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92" y="2268525"/>
            <a:ext cx="703726" cy="70372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783" y="2228497"/>
            <a:ext cx="732820" cy="743754"/>
          </a:xfrm>
          <a:prstGeom prst="rect">
            <a:avLst/>
          </a:prstGeom>
        </p:spPr>
      </p:pic>
      <p:pic>
        <p:nvPicPr>
          <p:cNvPr id="7" name="コンテンツ プレースホルダ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44" y="4068871"/>
            <a:ext cx="603531" cy="603531"/>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126" y="4041696"/>
            <a:ext cx="585619" cy="585619"/>
          </a:xfrm>
          <a:prstGeom prst="rect">
            <a:avLst/>
          </a:prstGeom>
        </p:spPr>
      </p:pic>
      <p:sp>
        <p:nvSpPr>
          <p:cNvPr id="9" name="下矢印 8"/>
          <p:cNvSpPr/>
          <p:nvPr/>
        </p:nvSpPr>
        <p:spPr>
          <a:xfrm flipH="1">
            <a:off x="1819103" y="3441026"/>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714483" y="3061465"/>
            <a:ext cx="2209239" cy="307777"/>
          </a:xfrm>
          <a:prstGeom prst="rect">
            <a:avLst/>
          </a:prstGeom>
          <a:noFill/>
        </p:spPr>
        <p:txBody>
          <a:bodyPr wrap="square" rtlCol="0">
            <a:spAutoFit/>
          </a:bodyPr>
          <a:lstStyle/>
          <a:p>
            <a:r>
              <a:rPr lang="ja-JP" altLang="en-US" sz="1400" dirty="0" smtClean="0"/>
              <a:t>♪地域発音英語♪</a:t>
            </a:r>
            <a:endParaRPr lang="en-US" altLang="ja-JP" sz="1400" dirty="0"/>
          </a:p>
        </p:txBody>
      </p:sp>
      <p:sp>
        <p:nvSpPr>
          <p:cNvPr id="11" name="正方形/長方形 10"/>
          <p:cNvSpPr/>
          <p:nvPr/>
        </p:nvSpPr>
        <p:spPr>
          <a:xfrm>
            <a:off x="447833" y="2048313"/>
            <a:ext cx="2089930" cy="297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059397" y="1771342"/>
            <a:ext cx="959538" cy="307777"/>
          </a:xfrm>
          <a:prstGeom prst="rect">
            <a:avLst/>
          </a:prstGeom>
          <a:noFill/>
        </p:spPr>
        <p:txBody>
          <a:bodyPr wrap="square" rtlCol="0">
            <a:spAutoFit/>
          </a:bodyPr>
          <a:lstStyle/>
          <a:p>
            <a:r>
              <a:rPr lang="ja-JP" altLang="en-US" sz="1400" dirty="0" smtClean="0"/>
              <a:t>音声収集</a:t>
            </a:r>
            <a:endParaRPr lang="en-US" altLang="ja-JP" sz="1400" dirty="0"/>
          </a:p>
        </p:txBody>
      </p:sp>
      <p:sp>
        <p:nvSpPr>
          <p:cNvPr id="13" name="テキスト ボックス 12"/>
          <p:cNvSpPr txBox="1"/>
          <p:nvPr/>
        </p:nvSpPr>
        <p:spPr>
          <a:xfrm>
            <a:off x="1190781" y="4333258"/>
            <a:ext cx="635593" cy="310664"/>
          </a:xfrm>
          <a:prstGeom prst="rect">
            <a:avLst/>
          </a:prstGeom>
          <a:noFill/>
        </p:spPr>
        <p:txBody>
          <a:bodyPr wrap="square" rtlCol="0">
            <a:spAutoFit/>
          </a:bodyPr>
          <a:lstStyle/>
          <a:p>
            <a:r>
              <a:rPr lang="ja-JP" altLang="en-US" sz="1400" dirty="0"/>
              <a:t>録音</a:t>
            </a:r>
            <a:endParaRPr lang="en-US" altLang="ja-JP" sz="1400" dirty="0"/>
          </a:p>
        </p:txBody>
      </p:sp>
      <p:sp>
        <p:nvSpPr>
          <p:cNvPr id="14" name="下矢印 13"/>
          <p:cNvSpPr/>
          <p:nvPr/>
        </p:nvSpPr>
        <p:spPr>
          <a:xfrm flipH="1">
            <a:off x="827594" y="3441026"/>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522351" y="5274080"/>
            <a:ext cx="2033629" cy="307777"/>
          </a:xfrm>
          <a:prstGeom prst="rect">
            <a:avLst/>
          </a:prstGeom>
          <a:noFill/>
        </p:spPr>
        <p:txBody>
          <a:bodyPr wrap="square" rtlCol="0">
            <a:spAutoFit/>
          </a:bodyPr>
          <a:lstStyle/>
          <a:p>
            <a:r>
              <a:rPr lang="ja-JP" altLang="en-US" sz="1400" dirty="0" smtClean="0"/>
              <a:t>問題</a:t>
            </a:r>
            <a:r>
              <a:rPr lang="en-US" altLang="ja-JP" sz="1400" dirty="0" smtClean="0"/>
              <a:t>DB</a:t>
            </a:r>
            <a:r>
              <a:rPr lang="ja-JP" altLang="en-US" sz="1400" dirty="0" smtClean="0"/>
              <a:t>に音声を格納</a:t>
            </a:r>
            <a:endParaRPr lang="en-US" altLang="ja-JP" sz="1400" dirty="0"/>
          </a:p>
        </p:txBody>
      </p:sp>
      <p:sp>
        <p:nvSpPr>
          <p:cNvPr id="18" name="テキスト ボックス 17"/>
          <p:cNvSpPr txBox="1"/>
          <p:nvPr/>
        </p:nvSpPr>
        <p:spPr>
          <a:xfrm>
            <a:off x="8061972" y="4488906"/>
            <a:ext cx="908930" cy="307777"/>
          </a:xfrm>
          <a:prstGeom prst="rect">
            <a:avLst/>
          </a:prstGeom>
          <a:noFill/>
        </p:spPr>
        <p:txBody>
          <a:bodyPr wrap="square" rtlCol="0">
            <a:spAutoFit/>
          </a:bodyPr>
          <a:lstStyle/>
          <a:p>
            <a:r>
              <a:rPr kumimoji="1" lang="ja-JP" altLang="en-US" sz="1400" dirty="0" smtClean="0"/>
              <a:t>♪♪</a:t>
            </a:r>
            <a:endParaRPr kumimoji="1" lang="ja-JP" altLang="en-US" sz="1400" dirty="0"/>
          </a:p>
        </p:txBody>
      </p:sp>
      <p:pic>
        <p:nvPicPr>
          <p:cNvPr id="19" name="図 18"/>
          <p:cNvPicPr>
            <a:picLocks noChangeAspect="1"/>
          </p:cNvPicPr>
          <p:nvPr/>
        </p:nvPicPr>
        <p:blipFill rotWithShape="1">
          <a:blip r:embed="rId6">
            <a:extLst>
              <a:ext uri="{28A0092B-C50C-407E-A947-70E740481C1C}">
                <a14:useLocalDpi xmlns:a14="http://schemas.microsoft.com/office/drawing/2010/main" val="0"/>
              </a:ext>
            </a:extLst>
          </a:blip>
          <a:srcRect l="4056" r="3475"/>
          <a:stretch/>
        </p:blipFill>
        <p:spPr>
          <a:xfrm>
            <a:off x="7175797" y="4283668"/>
            <a:ext cx="740635" cy="695155"/>
          </a:xfrm>
          <a:prstGeom prst="rect">
            <a:avLst/>
          </a:prstGeom>
        </p:spPr>
      </p:pic>
      <p:sp>
        <p:nvSpPr>
          <p:cNvPr id="20" name="テキスト ボックス 19"/>
          <p:cNvSpPr txBox="1"/>
          <p:nvPr/>
        </p:nvSpPr>
        <p:spPr>
          <a:xfrm>
            <a:off x="7189226" y="5069476"/>
            <a:ext cx="763930" cy="307777"/>
          </a:xfrm>
          <a:prstGeom prst="rect">
            <a:avLst/>
          </a:prstGeom>
          <a:noFill/>
        </p:spPr>
        <p:txBody>
          <a:bodyPr wrap="square" rtlCol="0">
            <a:spAutoFit/>
          </a:bodyPr>
          <a:lstStyle/>
          <a:p>
            <a:r>
              <a:rPr lang="ja-JP" altLang="en-US" sz="1400" dirty="0"/>
              <a:t>指導者</a:t>
            </a:r>
            <a:endParaRPr kumimoji="1" lang="ja-JP" altLang="en-US" sz="1400" dirty="0"/>
          </a:p>
        </p:txBody>
      </p:sp>
      <p:sp>
        <p:nvSpPr>
          <p:cNvPr id="21" name="テキスト ボックス 20"/>
          <p:cNvSpPr txBox="1"/>
          <p:nvPr/>
        </p:nvSpPr>
        <p:spPr>
          <a:xfrm>
            <a:off x="5102287" y="2115887"/>
            <a:ext cx="3538490" cy="400110"/>
          </a:xfrm>
          <a:prstGeom prst="rect">
            <a:avLst/>
          </a:prstGeom>
          <a:noFill/>
          <a:ln>
            <a:solidFill>
              <a:schemeClr val="accent1"/>
            </a:solidFill>
          </a:ln>
        </p:spPr>
        <p:txBody>
          <a:bodyPr wrap="square" rtlCol="0">
            <a:spAutoFit/>
          </a:bodyPr>
          <a:lstStyle/>
          <a:p>
            <a:r>
              <a:rPr kumimoji="1" lang="ja-JP" altLang="en-US" sz="2000" b="1" dirty="0" smtClean="0"/>
              <a:t>学習者のレベルの把握が困難</a:t>
            </a:r>
            <a:endParaRPr kumimoji="1" lang="ja-JP" altLang="en-US" sz="2000" b="1" dirty="0"/>
          </a:p>
        </p:txBody>
      </p:sp>
      <p:sp>
        <p:nvSpPr>
          <p:cNvPr id="22" name="円形吹き出し 21"/>
          <p:cNvSpPr/>
          <p:nvPr/>
        </p:nvSpPr>
        <p:spPr>
          <a:xfrm>
            <a:off x="6390415" y="3000087"/>
            <a:ext cx="2621700" cy="560175"/>
          </a:xfrm>
          <a:prstGeom prst="wedgeEllipseCallout">
            <a:avLst>
              <a:gd name="adj1" fmla="val -11134"/>
              <a:gd name="adj2" fmla="val 946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どこが聞き取れていないのかわからない</a:t>
            </a:r>
            <a:endParaRPr kumimoji="1" lang="ja-JP" altLang="en-US" sz="1400" dirty="0">
              <a:solidFill>
                <a:schemeClr val="tx1"/>
              </a:solidFill>
            </a:endParaRPr>
          </a:p>
        </p:txBody>
      </p:sp>
      <p:sp>
        <p:nvSpPr>
          <p:cNvPr id="23" name="テキスト ボックス 22"/>
          <p:cNvSpPr txBox="1"/>
          <p:nvPr/>
        </p:nvSpPr>
        <p:spPr>
          <a:xfrm>
            <a:off x="7058033" y="3885238"/>
            <a:ext cx="1286464" cy="307777"/>
          </a:xfrm>
          <a:prstGeom prst="rect">
            <a:avLst/>
          </a:prstGeom>
          <a:noFill/>
        </p:spPr>
        <p:txBody>
          <a:bodyPr wrap="square" rtlCol="0">
            <a:spAutoFit/>
          </a:bodyPr>
          <a:lstStyle/>
          <a:p>
            <a:r>
              <a:rPr lang="ja-JP" altLang="en-US" sz="1400" dirty="0" smtClean="0"/>
              <a:t>？？？？</a:t>
            </a:r>
            <a:r>
              <a:rPr lang="ja-JP" altLang="en-US" sz="1400" dirty="0"/>
              <a:t>？</a:t>
            </a:r>
            <a:endParaRPr kumimoji="1" lang="ja-JP" altLang="en-US" sz="1400" dirty="0"/>
          </a:p>
        </p:txBody>
      </p:sp>
      <p:pic>
        <p:nvPicPr>
          <p:cNvPr id="24" name="図 23"/>
          <p:cNvPicPr>
            <a:picLocks noChangeAspect="1"/>
          </p:cNvPicPr>
          <p:nvPr/>
        </p:nvPicPr>
        <p:blipFill rotWithShape="1">
          <a:blip r:embed="rId6">
            <a:extLst>
              <a:ext uri="{28A0092B-C50C-407E-A947-70E740481C1C}">
                <a14:useLocalDpi xmlns:a14="http://schemas.microsoft.com/office/drawing/2010/main" val="0"/>
              </a:ext>
            </a:extLst>
          </a:blip>
          <a:srcRect l="4056" r="3475"/>
          <a:stretch/>
        </p:blipFill>
        <p:spPr>
          <a:xfrm>
            <a:off x="3088657" y="5108265"/>
            <a:ext cx="740635" cy="695155"/>
          </a:xfrm>
          <a:prstGeom prst="rect">
            <a:avLst/>
          </a:prstGeom>
        </p:spPr>
      </p:pic>
      <p:sp>
        <p:nvSpPr>
          <p:cNvPr id="25" name="テキスト ボックス 24"/>
          <p:cNvSpPr txBox="1"/>
          <p:nvPr/>
        </p:nvSpPr>
        <p:spPr>
          <a:xfrm>
            <a:off x="4583474" y="5336510"/>
            <a:ext cx="2700328" cy="307777"/>
          </a:xfrm>
          <a:prstGeom prst="rect">
            <a:avLst/>
          </a:prstGeom>
          <a:noFill/>
        </p:spPr>
        <p:txBody>
          <a:bodyPr wrap="square" rtlCol="0">
            <a:spAutoFit/>
          </a:bodyPr>
          <a:lstStyle/>
          <a:p>
            <a:r>
              <a:rPr kumimoji="1" lang="ja-JP" altLang="en-US" sz="1400" b="1" dirty="0" smtClean="0"/>
              <a:t>計測した聞き取りやすさの数値</a:t>
            </a:r>
            <a:endParaRPr kumimoji="1" lang="en-US" altLang="ja-JP" sz="1400" b="1" dirty="0" smtClean="0"/>
          </a:p>
        </p:txBody>
      </p:sp>
      <p:sp>
        <p:nvSpPr>
          <p:cNvPr id="26" name="左矢印 25"/>
          <p:cNvSpPr/>
          <p:nvPr/>
        </p:nvSpPr>
        <p:spPr>
          <a:xfrm rot="21048235">
            <a:off x="4934513" y="4779370"/>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65998" y="4717489"/>
            <a:ext cx="3127708" cy="338554"/>
          </a:xfrm>
          <a:prstGeom prst="rect">
            <a:avLst/>
          </a:prstGeom>
          <a:noFill/>
          <a:ln>
            <a:solidFill>
              <a:schemeClr val="accent1"/>
            </a:solidFill>
          </a:ln>
        </p:spPr>
        <p:txBody>
          <a:bodyPr wrap="square" rtlCol="0">
            <a:spAutoFit/>
          </a:bodyPr>
          <a:lstStyle/>
          <a:p>
            <a:r>
              <a:rPr lang="ja-JP" altLang="en-US" sz="1600" b="1" dirty="0" smtClean="0"/>
              <a:t>学習者のレベルの把握が容易に</a:t>
            </a:r>
            <a:endParaRPr kumimoji="1" lang="ja-JP" altLang="en-US" sz="1600" b="1" dirty="0"/>
          </a:p>
        </p:txBody>
      </p:sp>
      <p:sp>
        <p:nvSpPr>
          <p:cNvPr id="28" name="円形吹き出し 27"/>
          <p:cNvSpPr/>
          <p:nvPr/>
        </p:nvSpPr>
        <p:spPr>
          <a:xfrm>
            <a:off x="433886" y="5143086"/>
            <a:ext cx="2151688" cy="507510"/>
          </a:xfrm>
          <a:prstGeom prst="wedgeEllipseCallout">
            <a:avLst>
              <a:gd name="adj1" fmla="val 63552"/>
              <a:gd name="adj2" fmla="val -107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ここが聞き取れていないのか！</a:t>
            </a:r>
            <a:endParaRPr kumimoji="1" lang="ja-JP" altLang="en-US" sz="1400" dirty="0">
              <a:solidFill>
                <a:schemeClr val="tx1"/>
              </a:solidFill>
            </a:endParaRPr>
          </a:p>
        </p:txBody>
      </p:sp>
    </p:spTree>
    <p:extLst>
      <p:ext uri="{BB962C8B-B14F-4D97-AF65-F5344CB8AC3E}">
        <p14:creationId xmlns:p14="http://schemas.microsoft.com/office/powerpoint/2010/main" val="290327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endParaRPr lang="ja-JP" altLang="en-US" dirty="0"/>
          </a:p>
        </p:txBody>
      </p:sp>
      <p:sp>
        <p:nvSpPr>
          <p:cNvPr id="5" name="テキスト ボックス 4"/>
          <p:cNvSpPr txBox="1"/>
          <p:nvPr/>
        </p:nvSpPr>
        <p:spPr>
          <a:xfrm>
            <a:off x="387920" y="4433729"/>
            <a:ext cx="1876309" cy="338554"/>
          </a:xfrm>
          <a:prstGeom prst="rect">
            <a:avLst/>
          </a:prstGeom>
          <a:noFill/>
          <a:ln>
            <a:solidFill>
              <a:schemeClr val="accent1"/>
            </a:solidFill>
          </a:ln>
        </p:spPr>
        <p:txBody>
          <a:bodyPr wrap="square" rtlCol="0">
            <a:spAutoFit/>
          </a:bodyPr>
          <a:lstStyle/>
          <a:p>
            <a:r>
              <a:rPr lang="ja-JP" altLang="en-US" sz="1600" dirty="0" smtClean="0">
                <a:solidFill>
                  <a:srgbClr val="FF0000"/>
                </a:solidFill>
              </a:rPr>
              <a:t>地域発音学習</a:t>
            </a:r>
            <a:r>
              <a:rPr kumimoji="1" lang="ja-JP" altLang="en-US" sz="1600" dirty="0" smtClean="0">
                <a:solidFill>
                  <a:srgbClr val="FF0000"/>
                </a:solidFill>
              </a:rPr>
              <a:t>方式</a:t>
            </a:r>
            <a:endParaRPr kumimoji="1" lang="ja-JP" altLang="en-US" sz="1600" dirty="0">
              <a:solidFill>
                <a:srgbClr val="FF0000"/>
              </a:solidFill>
            </a:endParaRPr>
          </a:p>
        </p:txBody>
      </p:sp>
      <p:graphicFrame>
        <p:nvGraphicFramePr>
          <p:cNvPr id="6" name="表 5"/>
          <p:cNvGraphicFramePr>
            <a:graphicFrameLocks noGrp="1"/>
          </p:cNvGraphicFramePr>
          <p:nvPr>
            <p:extLst>
              <p:ext uri="{D42A27DB-BD31-4B8C-83A1-F6EECF244321}">
                <p14:modId xmlns:p14="http://schemas.microsoft.com/office/powerpoint/2010/main" val="2785121303"/>
              </p:ext>
            </p:extLst>
          </p:nvPr>
        </p:nvGraphicFramePr>
        <p:xfrm>
          <a:off x="511991" y="5276622"/>
          <a:ext cx="2028206" cy="91440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37952">
                  <a:extLst>
                    <a:ext uri="{9D8B030D-6E8A-4147-A177-3AD203B41FA5}">
                      <a16:colId xmlns:a16="http://schemas.microsoft.com/office/drawing/2014/main" val="46954385"/>
                    </a:ext>
                  </a:extLst>
                </a:gridCol>
              </a:tblGrid>
              <a:tr h="290238">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t>30%</a:t>
                      </a:r>
                      <a:endParaRPr kumimoji="1" lang="ja-JP" altLang="en-US" sz="1400" b="0" dirty="0"/>
                    </a:p>
                  </a:txBody>
                  <a:tcPr/>
                </a:tc>
                <a:extLst>
                  <a:ext uri="{0D108BD9-81ED-4DB2-BD59-A6C34878D82A}">
                    <a16:rowId xmlns:a16="http://schemas.microsoft.com/office/drawing/2014/main" val="3914155503"/>
                  </a:ext>
                </a:extLst>
              </a:tr>
              <a:tr h="290238">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290238">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7" name="テキスト ボックス 6"/>
          <p:cNvSpPr txBox="1"/>
          <p:nvPr/>
        </p:nvSpPr>
        <p:spPr>
          <a:xfrm>
            <a:off x="1269558" y="4708272"/>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8" name="右矢印 7"/>
          <p:cNvSpPr/>
          <p:nvPr/>
        </p:nvSpPr>
        <p:spPr>
          <a:xfrm>
            <a:off x="2579411" y="5560894"/>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6758397" y="5488480"/>
            <a:ext cx="333073" cy="288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244068" y="5303814"/>
            <a:ext cx="65273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1" name="テキスト ボックス 10"/>
          <p:cNvSpPr txBox="1"/>
          <p:nvPr/>
        </p:nvSpPr>
        <p:spPr>
          <a:xfrm>
            <a:off x="5123983" y="5733822"/>
            <a:ext cx="2095454" cy="523220"/>
          </a:xfrm>
          <a:prstGeom prst="rect">
            <a:avLst/>
          </a:prstGeom>
          <a:noFill/>
        </p:spPr>
        <p:txBody>
          <a:bodyPr wrap="square" rtlCol="0">
            <a:spAutoFit/>
          </a:bodyPr>
          <a:lstStyle/>
          <a:p>
            <a:r>
              <a:rPr lang="ja-JP" altLang="en-US" sz="1400" dirty="0"/>
              <a:t>推薦</a:t>
            </a:r>
            <a:r>
              <a:rPr lang="ja-JP" altLang="en-US" sz="1400" dirty="0" smtClean="0"/>
              <a:t>されたリスト内の　地域発音英語を</a:t>
            </a:r>
            <a:r>
              <a:rPr kumimoji="1" lang="ja-JP" altLang="en-US" sz="1400" dirty="0" smtClean="0"/>
              <a:t>学習</a:t>
            </a:r>
            <a:endParaRPr kumimoji="1" lang="ja-JP" altLang="en-US" sz="1400" dirty="0"/>
          </a:p>
        </p:txBody>
      </p:sp>
      <p:sp>
        <p:nvSpPr>
          <p:cNvPr id="12" name="テキスト ボックス 11"/>
          <p:cNvSpPr txBox="1"/>
          <p:nvPr/>
        </p:nvSpPr>
        <p:spPr>
          <a:xfrm>
            <a:off x="91683" y="5192795"/>
            <a:ext cx="420308" cy="307777"/>
          </a:xfrm>
          <a:prstGeom prst="rect">
            <a:avLst/>
          </a:prstGeom>
          <a:noFill/>
        </p:spPr>
        <p:txBody>
          <a:bodyPr wrap="none" rtlCol="0">
            <a:spAutoFit/>
          </a:bodyPr>
          <a:lstStyle/>
          <a:p>
            <a:r>
              <a:rPr kumimoji="1" lang="en-US" altLang="ja-JP" sz="1400" dirty="0" smtClean="0"/>
              <a:t>EX)</a:t>
            </a:r>
            <a:endParaRPr kumimoji="1" lang="ja-JP" altLang="en-US" sz="1400" dirty="0"/>
          </a:p>
        </p:txBody>
      </p:sp>
      <p:sp>
        <p:nvSpPr>
          <p:cNvPr id="13" name="テキスト ボックス 12"/>
          <p:cNvSpPr txBox="1"/>
          <p:nvPr/>
        </p:nvSpPr>
        <p:spPr>
          <a:xfrm>
            <a:off x="2957221" y="5378159"/>
            <a:ext cx="1971576" cy="954107"/>
          </a:xfrm>
          <a:prstGeom prst="rect">
            <a:avLst/>
          </a:prstGeom>
          <a:noFill/>
        </p:spPr>
        <p:txBody>
          <a:bodyPr wrap="square" rtlCol="0">
            <a:spAutoFit/>
          </a:bodyPr>
          <a:lstStyle/>
          <a:p>
            <a:r>
              <a:rPr lang="ja-JP" altLang="en-US" sz="1400" dirty="0" smtClean="0">
                <a:solidFill>
                  <a:srgbClr val="FF0000"/>
                </a:solidFill>
              </a:rPr>
              <a:t>正答率が一定以下の　地域</a:t>
            </a:r>
            <a:r>
              <a:rPr lang="ja-JP" altLang="en-US" sz="1400" dirty="0">
                <a:solidFill>
                  <a:srgbClr val="FF0000"/>
                </a:solidFill>
              </a:rPr>
              <a:t>リスト</a:t>
            </a:r>
            <a:r>
              <a:rPr lang="ja-JP" altLang="en-US" sz="1400" dirty="0" smtClean="0">
                <a:solidFill>
                  <a:srgbClr val="FF0000"/>
                </a:solidFill>
              </a:rPr>
              <a:t>を推薦</a:t>
            </a:r>
            <a:endParaRPr lang="en-US" altLang="ja-JP" sz="1400" dirty="0" smtClean="0">
              <a:solidFill>
                <a:srgbClr val="FF0000"/>
              </a:solidFill>
            </a:endParaRPr>
          </a:p>
          <a:p>
            <a:r>
              <a:rPr lang="en-US" altLang="ja-JP" sz="1400" dirty="0" smtClean="0"/>
              <a:t>(</a:t>
            </a:r>
            <a:r>
              <a:rPr lang="ja-JP" altLang="en-US" sz="1400" dirty="0" smtClean="0"/>
              <a:t>判定を受けたら再度リストアップする</a:t>
            </a:r>
            <a:r>
              <a:rPr lang="en-US" altLang="ja-JP" sz="1400" dirty="0" smtClean="0"/>
              <a:t>)</a:t>
            </a:r>
          </a:p>
        </p:txBody>
      </p:sp>
      <p:sp>
        <p:nvSpPr>
          <p:cNvPr id="14" name="右矢印 13"/>
          <p:cNvSpPr/>
          <p:nvPr/>
        </p:nvSpPr>
        <p:spPr>
          <a:xfrm>
            <a:off x="4831165" y="5561283"/>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329172837"/>
              </p:ext>
            </p:extLst>
          </p:nvPr>
        </p:nvGraphicFramePr>
        <p:xfrm>
          <a:off x="7353709" y="5303814"/>
          <a:ext cx="1674293" cy="957568"/>
        </p:xfrm>
        <a:graphic>
          <a:graphicData uri="http://schemas.openxmlformats.org/drawingml/2006/table">
            <a:tbl>
              <a:tblPr firstRow="1" bandRow="1">
                <a:tableStyleId>{5C22544A-7EE6-4342-B048-85BDC9FD1C3A}</a:tableStyleId>
              </a:tblPr>
              <a:tblGrid>
                <a:gridCol w="741035">
                  <a:extLst>
                    <a:ext uri="{9D8B030D-6E8A-4147-A177-3AD203B41FA5}">
                      <a16:colId xmlns:a16="http://schemas.microsoft.com/office/drawing/2014/main" val="1522409519"/>
                    </a:ext>
                  </a:extLst>
                </a:gridCol>
                <a:gridCol w="406626">
                  <a:extLst>
                    <a:ext uri="{9D8B030D-6E8A-4147-A177-3AD203B41FA5}">
                      <a16:colId xmlns:a16="http://schemas.microsoft.com/office/drawing/2014/main" val="1560925707"/>
                    </a:ext>
                  </a:extLst>
                </a:gridCol>
                <a:gridCol w="526632">
                  <a:extLst>
                    <a:ext uri="{9D8B030D-6E8A-4147-A177-3AD203B41FA5}">
                      <a16:colId xmlns:a16="http://schemas.microsoft.com/office/drawing/2014/main" val="46954385"/>
                    </a:ext>
                  </a:extLst>
                </a:gridCol>
              </a:tblGrid>
              <a:tr h="325904">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solidFill>
                            <a:srgbClr val="FF0000"/>
                          </a:solidFill>
                        </a:rPr>
                        <a:t>50%</a:t>
                      </a:r>
                      <a:endParaRPr kumimoji="1" lang="ja-JP" altLang="en-US" sz="1400" b="0" dirty="0">
                        <a:solidFill>
                          <a:srgbClr val="FF0000"/>
                        </a:solidFill>
                      </a:endParaRPr>
                    </a:p>
                  </a:txBody>
                  <a:tcPr/>
                </a:tc>
                <a:extLst>
                  <a:ext uri="{0D108BD9-81ED-4DB2-BD59-A6C34878D82A}">
                    <a16:rowId xmlns:a16="http://schemas.microsoft.com/office/drawing/2014/main" val="3914155503"/>
                  </a:ext>
                </a:extLst>
              </a:tr>
              <a:tr h="315832">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315832">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16" name="テキスト ボックス 15"/>
          <p:cNvSpPr txBox="1"/>
          <p:nvPr/>
        </p:nvSpPr>
        <p:spPr>
          <a:xfrm>
            <a:off x="7914785" y="4700353"/>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17" name="下カーブ矢印 16"/>
          <p:cNvSpPr/>
          <p:nvPr/>
        </p:nvSpPr>
        <p:spPr>
          <a:xfrm rot="21445805" flipH="1">
            <a:off x="3349792" y="4379992"/>
            <a:ext cx="4226848" cy="763856"/>
          </a:xfrm>
          <a:prstGeom prst="curvedDownArrow">
            <a:avLst>
              <a:gd name="adj1" fmla="val 18204"/>
              <a:gd name="adj2" fmla="val 38401"/>
              <a:gd name="adj3" fmla="val 28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p:cNvSpPr txBox="1"/>
          <p:nvPr/>
        </p:nvSpPr>
        <p:spPr>
          <a:xfrm>
            <a:off x="4428314" y="4524948"/>
            <a:ext cx="2422806" cy="523220"/>
          </a:xfrm>
          <a:prstGeom prst="rect">
            <a:avLst/>
          </a:prstGeom>
          <a:noFill/>
        </p:spPr>
        <p:txBody>
          <a:bodyPr wrap="square" rtlCol="0">
            <a:spAutoFit/>
          </a:bodyPr>
          <a:lstStyle/>
          <a:p>
            <a:r>
              <a:rPr kumimoji="1" lang="ja-JP" altLang="en-US" sz="1400" dirty="0" smtClean="0"/>
              <a:t>正答率</a:t>
            </a:r>
            <a:r>
              <a:rPr kumimoji="1" lang="en-US" altLang="ja-JP" sz="1400" dirty="0" smtClean="0"/>
              <a:t>(cx)</a:t>
            </a:r>
            <a:r>
              <a:rPr kumimoji="1" lang="ja-JP" altLang="en-US" sz="1400" dirty="0" smtClean="0"/>
              <a:t>が一定</a:t>
            </a:r>
            <a:r>
              <a:rPr lang="ja-JP" altLang="en-US" sz="1400" dirty="0"/>
              <a:t>以上</a:t>
            </a:r>
            <a:r>
              <a:rPr kumimoji="1" lang="ja-JP" altLang="en-US" sz="1400" dirty="0" smtClean="0"/>
              <a:t>に　なった地域を判定</a:t>
            </a:r>
            <a:endParaRPr kumimoji="1" lang="ja-JP" altLang="en-US" sz="1400" dirty="0"/>
          </a:p>
        </p:txBody>
      </p:sp>
      <p:pic>
        <p:nvPicPr>
          <p:cNvPr id="19" name="図 18"/>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5846574" y="5071553"/>
            <a:ext cx="589358" cy="613213"/>
          </a:xfrm>
          <a:prstGeom prst="rect">
            <a:avLst/>
          </a:prstGeom>
        </p:spPr>
      </p:pic>
      <p:sp>
        <p:nvSpPr>
          <p:cNvPr id="20" name="テキスト ボックス 19"/>
          <p:cNvSpPr txBox="1"/>
          <p:nvPr/>
        </p:nvSpPr>
        <p:spPr>
          <a:xfrm>
            <a:off x="818291" y="1249722"/>
            <a:ext cx="1818636" cy="307777"/>
          </a:xfrm>
          <a:prstGeom prst="rect">
            <a:avLst/>
          </a:prstGeom>
          <a:noFill/>
          <a:ln>
            <a:solidFill>
              <a:schemeClr val="accent1"/>
            </a:solidFill>
          </a:ln>
        </p:spPr>
        <p:txBody>
          <a:bodyPr wrap="square" rtlCol="0">
            <a:spAutoFit/>
          </a:bodyPr>
          <a:lstStyle/>
          <a:p>
            <a:r>
              <a:rPr lang="ja-JP" altLang="en-US" sz="1400" dirty="0" smtClean="0">
                <a:solidFill>
                  <a:srgbClr val="FF0000"/>
                </a:solidFill>
              </a:rPr>
              <a:t>苦手克服</a:t>
            </a:r>
            <a:r>
              <a:rPr kumimoji="1" lang="ja-JP" altLang="en-US" sz="1400" dirty="0" smtClean="0">
                <a:solidFill>
                  <a:srgbClr val="FF0000"/>
                </a:solidFill>
              </a:rPr>
              <a:t>型</a:t>
            </a:r>
            <a:r>
              <a:rPr lang="ja-JP" altLang="en-US" sz="1400" dirty="0">
                <a:solidFill>
                  <a:srgbClr val="FF0000"/>
                </a:solidFill>
              </a:rPr>
              <a:t>学習</a:t>
            </a:r>
            <a:r>
              <a:rPr kumimoji="1" lang="ja-JP" altLang="en-US" sz="1400" dirty="0" smtClean="0">
                <a:solidFill>
                  <a:srgbClr val="FF0000"/>
                </a:solidFill>
              </a:rPr>
              <a:t>方式</a:t>
            </a:r>
            <a:endParaRPr kumimoji="1" lang="ja-JP" altLang="en-US" sz="1400" dirty="0">
              <a:solidFill>
                <a:srgbClr val="FF0000"/>
              </a:solidFill>
            </a:endParaRPr>
          </a:p>
        </p:txBody>
      </p:sp>
      <p:graphicFrame>
        <p:nvGraphicFramePr>
          <p:cNvPr id="21" name="表 20"/>
          <p:cNvGraphicFramePr>
            <a:graphicFrameLocks noGrp="1"/>
          </p:cNvGraphicFramePr>
          <p:nvPr>
            <p:extLst>
              <p:ext uri="{D42A27DB-BD31-4B8C-83A1-F6EECF244321}">
                <p14:modId xmlns:p14="http://schemas.microsoft.com/office/powerpoint/2010/main" val="3554680744"/>
              </p:ext>
            </p:extLst>
          </p:nvPr>
        </p:nvGraphicFramePr>
        <p:xfrm>
          <a:off x="6962352" y="1500643"/>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0">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98208">
                <a:tc>
                  <a:txBody>
                    <a:bodyPr/>
                    <a:lstStyle/>
                    <a:p>
                      <a:r>
                        <a:rPr kumimoji="1" lang="en-US" altLang="ja-JP" sz="1100" dirty="0" smtClean="0">
                          <a:solidFill>
                            <a:srgbClr val="FF0000"/>
                          </a:solidFill>
                        </a:rPr>
                        <a:t>1</a:t>
                      </a:r>
                      <a:r>
                        <a:rPr kumimoji="1" lang="ja-JP" altLang="en-US" sz="1100" dirty="0" smtClean="0">
                          <a:solidFill>
                            <a:srgbClr val="FF0000"/>
                          </a:solidFill>
                        </a:rPr>
                        <a:t>位</a:t>
                      </a:r>
                      <a:endParaRPr kumimoji="1" lang="ja-JP" altLang="en-US" sz="1100" dirty="0">
                        <a:solidFill>
                          <a:srgbClr val="FF0000"/>
                        </a:solidFill>
                      </a:endParaRPr>
                    </a:p>
                  </a:txBody>
                  <a:tcPr/>
                </a:tc>
                <a:tc>
                  <a:txBody>
                    <a:bodyPr/>
                    <a:lstStyle/>
                    <a:p>
                      <a:r>
                        <a:rPr kumimoji="1" lang="en-US" altLang="ja-JP" sz="1400" dirty="0" smtClean="0">
                          <a:solidFill>
                            <a:srgbClr val="FF0000"/>
                          </a:solidFill>
                        </a:rPr>
                        <a:t>c1</a:t>
                      </a:r>
                      <a:endParaRPr kumimoji="1" lang="ja-JP" altLang="en-US" sz="1400" dirty="0">
                        <a:solidFill>
                          <a:srgbClr val="FF0000"/>
                        </a:solidFill>
                      </a:endParaRPr>
                    </a:p>
                  </a:txBody>
                  <a:tcPr/>
                </a:tc>
                <a:tc>
                  <a:txBody>
                    <a:bodyPr/>
                    <a:lstStyle/>
                    <a:p>
                      <a:r>
                        <a:rPr kumimoji="1" lang="en-US" altLang="ja-JP" sz="1400" dirty="0" smtClean="0">
                          <a:solidFill>
                            <a:srgbClr val="FF0000"/>
                          </a:solidFill>
                        </a:rPr>
                        <a:t>80%</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98208">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22" name="テキスト ボックス 21"/>
          <p:cNvSpPr txBox="1"/>
          <p:nvPr/>
        </p:nvSpPr>
        <p:spPr>
          <a:xfrm>
            <a:off x="6853214" y="2636554"/>
            <a:ext cx="2417417" cy="461665"/>
          </a:xfrm>
          <a:prstGeom prst="rect">
            <a:avLst/>
          </a:prstGeom>
          <a:noFill/>
        </p:spPr>
        <p:txBody>
          <a:bodyPr wrap="square" rtlCol="0">
            <a:spAutoFit/>
          </a:bodyPr>
          <a:lstStyle/>
          <a:p>
            <a:r>
              <a:rPr kumimoji="1" lang="en-US" altLang="ja-JP" sz="1200" dirty="0" smtClean="0"/>
              <a:t>※</a:t>
            </a:r>
            <a:r>
              <a:rPr kumimoji="1" lang="ja-JP" altLang="en-US" sz="1200" dirty="0" smtClean="0"/>
              <a:t>正答率</a:t>
            </a:r>
            <a:r>
              <a:rPr lang="en-US" altLang="ja-JP" sz="1200" dirty="0"/>
              <a:t>(</a:t>
            </a:r>
            <a:r>
              <a:rPr kumimoji="1" lang="en-US" altLang="ja-JP" sz="1200" dirty="0" smtClean="0"/>
              <a:t>cx)</a:t>
            </a:r>
            <a:r>
              <a:rPr kumimoji="1" lang="ja-JP" altLang="en-US" sz="1200" dirty="0" smtClean="0"/>
              <a:t>が一定以上になった地域</a:t>
            </a:r>
            <a:r>
              <a:rPr lang="ja-JP" altLang="en-US" sz="1200" dirty="0" smtClean="0"/>
              <a:t>は判定して除外</a:t>
            </a:r>
            <a:endParaRPr kumimoji="1" lang="ja-JP" altLang="en-US" sz="1200" dirty="0"/>
          </a:p>
        </p:txBody>
      </p:sp>
      <p:sp>
        <p:nvSpPr>
          <p:cNvPr id="23" name="テキスト ボックス 22"/>
          <p:cNvSpPr txBox="1"/>
          <p:nvPr/>
        </p:nvSpPr>
        <p:spPr>
          <a:xfrm>
            <a:off x="3086963" y="1464034"/>
            <a:ext cx="1988144" cy="461665"/>
          </a:xfrm>
          <a:prstGeom prst="rect">
            <a:avLst/>
          </a:prstGeom>
          <a:noFill/>
        </p:spPr>
        <p:txBody>
          <a:bodyPr wrap="square" rtlCol="0">
            <a:spAutoFit/>
          </a:bodyPr>
          <a:lstStyle/>
          <a:p>
            <a:r>
              <a:rPr lang="ja-JP" altLang="en-US" sz="1200" dirty="0" smtClean="0">
                <a:solidFill>
                  <a:srgbClr val="FF0000"/>
                </a:solidFill>
              </a:rPr>
              <a:t>学習者が聞き取りやすい音声の地域を推薦</a:t>
            </a:r>
            <a:endParaRPr lang="en-US" altLang="ja-JP" sz="1200" dirty="0" smtClean="0">
              <a:solidFill>
                <a:srgbClr val="FF0000"/>
              </a:solidFill>
            </a:endParaRPr>
          </a:p>
        </p:txBody>
      </p:sp>
      <p:sp>
        <p:nvSpPr>
          <p:cNvPr id="24" name="テキスト ボックス 23"/>
          <p:cNvSpPr txBox="1"/>
          <p:nvPr/>
        </p:nvSpPr>
        <p:spPr>
          <a:xfrm>
            <a:off x="2495311" y="3131929"/>
            <a:ext cx="5566611" cy="338554"/>
          </a:xfrm>
          <a:prstGeom prst="rect">
            <a:avLst/>
          </a:prstGeom>
          <a:noFill/>
        </p:spPr>
        <p:txBody>
          <a:bodyPr wrap="square" rtlCol="0">
            <a:spAutoFit/>
          </a:bodyPr>
          <a:lstStyle/>
          <a:p>
            <a:pPr marL="201168" lvl="1" indent="0">
              <a:buNone/>
            </a:pPr>
            <a:r>
              <a:rPr lang="ja-JP" altLang="en-US" sz="1400" dirty="0" smtClean="0"/>
              <a:t>聞き取りやすさ</a:t>
            </a:r>
            <a:r>
              <a:rPr lang="ja-JP" altLang="en-US" sz="1400" dirty="0"/>
              <a:t>ランキングの上位</a:t>
            </a:r>
            <a:r>
              <a:rPr lang="en-US" altLang="ja-JP" sz="1400" dirty="0"/>
              <a:t>3</a:t>
            </a:r>
            <a:r>
              <a:rPr lang="ja-JP" altLang="en-US" sz="1400" dirty="0"/>
              <a:t>地域まで繰り返す</a:t>
            </a:r>
            <a:r>
              <a:rPr lang="en-US" altLang="ja-JP" sz="1600" dirty="0"/>
              <a:t>.</a:t>
            </a:r>
          </a:p>
        </p:txBody>
      </p:sp>
      <p:sp>
        <p:nvSpPr>
          <p:cNvPr id="25" name="テキスト ボックス 24"/>
          <p:cNvSpPr txBox="1"/>
          <p:nvPr/>
        </p:nvSpPr>
        <p:spPr>
          <a:xfrm>
            <a:off x="2264229" y="656712"/>
            <a:ext cx="807381"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26" name="直方体 25"/>
          <p:cNvSpPr/>
          <p:nvPr/>
        </p:nvSpPr>
        <p:spPr>
          <a:xfrm>
            <a:off x="4960018" y="1851035"/>
            <a:ext cx="1543430" cy="98934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kumimoji="1" lang="ja-JP" altLang="en-US" sz="1400" dirty="0" smtClean="0">
                <a:solidFill>
                  <a:schemeClr val="tx1"/>
                </a:solidFill>
              </a:rPr>
              <a:t>システム</a:t>
            </a:r>
            <a:endParaRPr kumimoji="1" lang="ja-JP" altLang="en-US" sz="1400" dirty="0">
              <a:solidFill>
                <a:schemeClr val="tx1"/>
              </a:solidFill>
            </a:endParaRPr>
          </a:p>
        </p:txBody>
      </p:sp>
      <p:sp>
        <p:nvSpPr>
          <p:cNvPr id="27" name="テキスト ボックス 26"/>
          <p:cNvSpPr txBox="1"/>
          <p:nvPr/>
        </p:nvSpPr>
        <p:spPr>
          <a:xfrm>
            <a:off x="3774045" y="738016"/>
            <a:ext cx="638532" cy="276999"/>
          </a:xfrm>
          <a:prstGeom prst="rect">
            <a:avLst/>
          </a:prstGeom>
          <a:noFill/>
        </p:spPr>
        <p:txBody>
          <a:bodyPr wrap="square" rtlCol="0">
            <a:spAutoFit/>
          </a:bodyPr>
          <a:lstStyle/>
          <a:p>
            <a:r>
              <a:rPr kumimoji="1" lang="ja-JP" altLang="en-US" sz="1200" dirty="0" smtClean="0"/>
              <a:t>解答</a:t>
            </a:r>
            <a:endParaRPr kumimoji="1" lang="ja-JP" altLang="en-US" sz="1200" dirty="0"/>
          </a:p>
        </p:txBody>
      </p:sp>
      <p:pic>
        <p:nvPicPr>
          <p:cNvPr id="28" name="図 27"/>
          <p:cNvPicPr>
            <a:picLocks noChangeAspect="1"/>
          </p:cNvPicPr>
          <p:nvPr/>
        </p:nvPicPr>
        <p:blipFill rotWithShape="1">
          <a:blip r:embed="rId3" cstate="print">
            <a:extLst>
              <a:ext uri="{28A0092B-C50C-407E-A947-70E740481C1C}">
                <a14:useLocalDpi xmlns:a14="http://schemas.microsoft.com/office/drawing/2010/main" val="0"/>
              </a:ext>
            </a:extLst>
          </a:blip>
          <a:srcRect l="1645" r="1317"/>
          <a:stretch/>
        </p:blipFill>
        <p:spPr>
          <a:xfrm>
            <a:off x="2108474" y="1921411"/>
            <a:ext cx="689461" cy="710496"/>
          </a:xfrm>
          <a:prstGeom prst="rect">
            <a:avLst/>
          </a:prstGeom>
        </p:spPr>
      </p:pic>
      <p:sp>
        <p:nvSpPr>
          <p:cNvPr id="29" name="テキスト ボックス 28"/>
          <p:cNvSpPr txBox="1"/>
          <p:nvPr/>
        </p:nvSpPr>
        <p:spPr>
          <a:xfrm>
            <a:off x="2065736" y="2631907"/>
            <a:ext cx="807381"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30" name="左矢印 29"/>
          <p:cNvSpPr/>
          <p:nvPr/>
        </p:nvSpPr>
        <p:spPr>
          <a:xfrm>
            <a:off x="3364034" y="2061569"/>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左矢印 30"/>
          <p:cNvSpPr/>
          <p:nvPr/>
        </p:nvSpPr>
        <p:spPr>
          <a:xfrm rot="10800000">
            <a:off x="3364035" y="2405686"/>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ボックス 31"/>
          <p:cNvSpPr txBox="1"/>
          <p:nvPr/>
        </p:nvSpPr>
        <p:spPr>
          <a:xfrm>
            <a:off x="3533251" y="2728886"/>
            <a:ext cx="638532" cy="276999"/>
          </a:xfrm>
          <a:prstGeom prst="rect">
            <a:avLst/>
          </a:prstGeom>
          <a:noFill/>
        </p:spPr>
        <p:txBody>
          <a:bodyPr wrap="square" rtlCol="0">
            <a:spAutoFit/>
          </a:bodyPr>
          <a:lstStyle/>
          <a:p>
            <a:r>
              <a:rPr kumimoji="1" lang="ja-JP" altLang="en-US" sz="1200" dirty="0" smtClean="0"/>
              <a:t>解答</a:t>
            </a:r>
            <a:endParaRPr kumimoji="1" lang="ja-JP" altLang="en-US" sz="1200" dirty="0"/>
          </a:p>
        </p:txBody>
      </p:sp>
      <p:sp>
        <p:nvSpPr>
          <p:cNvPr id="33" name="コンテンツ プレースホルダー 32"/>
          <p:cNvSpPr txBox="1">
            <a:spLocks noGrp="1"/>
          </p:cNvSpPr>
          <p:nvPr>
            <p:ph idx="1"/>
          </p:nvPr>
        </p:nvSpPr>
        <p:spPr>
          <a:xfrm>
            <a:off x="786988" y="3550878"/>
            <a:ext cx="1477241" cy="757130"/>
          </a:xfrm>
          <a:prstGeom prst="rect">
            <a:avLst/>
          </a:prstGeom>
          <a:noFill/>
        </p:spPr>
        <p:txBody>
          <a:bodyPr wrap="square" rtlCol="0">
            <a:spAutoFit/>
          </a:bodyPr>
          <a:lstStyle/>
          <a:p>
            <a:r>
              <a:rPr kumimoji="1" lang="ja-JP" altLang="en-US" sz="1200" dirty="0" smtClean="0"/>
              <a:t>推薦された地域発音英語の音声で学習（</a:t>
            </a:r>
            <a:r>
              <a:rPr kumimoji="1" lang="en-US" altLang="ja-JP" sz="1200" dirty="0" smtClean="0"/>
              <a:t>1</a:t>
            </a:r>
            <a:r>
              <a:rPr kumimoji="1" lang="ja-JP" altLang="en-US" sz="1200" dirty="0" smtClean="0"/>
              <a:t>地域</a:t>
            </a:r>
            <a:r>
              <a:rPr kumimoji="1" lang="en-US" altLang="ja-JP" sz="1200" dirty="0" smtClean="0"/>
              <a:t>3</a:t>
            </a:r>
            <a:r>
              <a:rPr kumimoji="1" lang="ja-JP" altLang="en-US" sz="1200" dirty="0" smtClean="0"/>
              <a:t>～</a:t>
            </a:r>
            <a:r>
              <a:rPr kumimoji="1" lang="en-US" altLang="ja-JP" sz="1200" dirty="0" smtClean="0"/>
              <a:t>4</a:t>
            </a:r>
            <a:r>
              <a:rPr kumimoji="1" lang="ja-JP" altLang="en-US" sz="1200" dirty="0" smtClean="0"/>
              <a:t>問，　全部で</a:t>
            </a:r>
            <a:r>
              <a:rPr kumimoji="1" lang="en-US" altLang="ja-JP" sz="1200" dirty="0" smtClean="0"/>
              <a:t>10</a:t>
            </a:r>
            <a:r>
              <a:rPr kumimoji="1" lang="ja-JP" altLang="en-US" sz="1200" dirty="0" smtClean="0"/>
              <a:t>問～）</a:t>
            </a:r>
            <a:endParaRPr kumimoji="1" lang="ja-JP" altLang="en-US" sz="1200" dirty="0"/>
          </a:p>
        </p:txBody>
      </p:sp>
    </p:spTree>
    <p:extLst>
      <p:ext uri="{BB962C8B-B14F-4D97-AF65-F5344CB8AC3E}">
        <p14:creationId xmlns:p14="http://schemas.microsoft.com/office/powerpoint/2010/main" val="79163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7917353" y="745971"/>
            <a:ext cx="984019" cy="365125"/>
          </a:xfrm>
        </p:spPr>
        <p:txBody>
          <a:bodyPr/>
          <a:lstStyle/>
          <a:p>
            <a:endParaRPr lang="ja-JP" altLang="en-US" dirty="0"/>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512285" y="2529611"/>
            <a:ext cx="805146" cy="869027"/>
          </a:xfrm>
          <a:prstGeom prst="rect">
            <a:avLst/>
          </a:prstGeom>
        </p:spPr>
      </p:pic>
      <p:sp>
        <p:nvSpPr>
          <p:cNvPr id="7" name="テキスト ボックス 6"/>
          <p:cNvSpPr txBox="1"/>
          <p:nvPr/>
        </p:nvSpPr>
        <p:spPr>
          <a:xfrm>
            <a:off x="869020" y="3490023"/>
            <a:ext cx="986010"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8"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817" y="2710267"/>
            <a:ext cx="688371" cy="688371"/>
          </a:xfrm>
          <a:prstGeom prst="rect">
            <a:avLst/>
          </a:prstGeom>
        </p:spPr>
      </p:pic>
      <p:sp>
        <p:nvSpPr>
          <p:cNvPr id="9" name="左右矢印 8"/>
          <p:cNvSpPr/>
          <p:nvPr/>
        </p:nvSpPr>
        <p:spPr>
          <a:xfrm>
            <a:off x="2856275" y="2224726"/>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61627" y="1813693"/>
            <a:ext cx="2500829" cy="307777"/>
          </a:xfrm>
          <a:prstGeom prst="rect">
            <a:avLst/>
          </a:prstGeom>
          <a:noFill/>
        </p:spPr>
        <p:txBody>
          <a:bodyPr wrap="square" rtlCol="0">
            <a:spAutoFit/>
          </a:bodyPr>
          <a:lstStyle/>
          <a:p>
            <a:r>
              <a:rPr kumimoji="1" lang="ja-JP" altLang="en-US" sz="1400" dirty="0" smtClean="0"/>
              <a:t>①従来方式による学習</a:t>
            </a:r>
            <a:endParaRPr kumimoji="1" lang="ja-JP" altLang="en-US" sz="1400" dirty="0"/>
          </a:p>
        </p:txBody>
      </p:sp>
      <p:sp>
        <p:nvSpPr>
          <p:cNvPr id="11" name="正方形/長方形 10"/>
          <p:cNvSpPr/>
          <p:nvPr/>
        </p:nvSpPr>
        <p:spPr>
          <a:xfrm>
            <a:off x="4472003" y="1962214"/>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従来システム</a:t>
            </a:r>
            <a:endParaRPr kumimoji="1" lang="ja-JP" altLang="en-US" sz="1400" dirty="0">
              <a:solidFill>
                <a:schemeClr val="tx1"/>
              </a:solidFill>
            </a:endParaRPr>
          </a:p>
        </p:txBody>
      </p:sp>
      <p:sp>
        <p:nvSpPr>
          <p:cNvPr id="12" name="右矢印 11"/>
          <p:cNvSpPr/>
          <p:nvPr/>
        </p:nvSpPr>
        <p:spPr>
          <a:xfrm>
            <a:off x="6194766" y="2218535"/>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395824" y="1740000"/>
            <a:ext cx="2089534" cy="307777"/>
          </a:xfrm>
          <a:prstGeom prst="rect">
            <a:avLst/>
          </a:prstGeom>
          <a:noFill/>
        </p:spPr>
        <p:txBody>
          <a:bodyPr wrap="square" rtlCol="0">
            <a:spAutoFit/>
          </a:bodyPr>
          <a:lstStyle/>
          <a:p>
            <a:r>
              <a:rPr lang="ja-JP" altLang="en-US" sz="1400" dirty="0" smtClean="0"/>
              <a:t>②テスト実施（</a:t>
            </a:r>
            <a:r>
              <a:rPr lang="en-US" altLang="ja-JP" sz="1400" dirty="0" smtClean="0"/>
              <a:t>1</a:t>
            </a:r>
            <a:r>
              <a:rPr lang="ja-JP" altLang="en-US" sz="1400" dirty="0" smtClean="0"/>
              <a:t>回目）</a:t>
            </a:r>
            <a:endParaRPr kumimoji="1" lang="ja-JP" altLang="en-US" sz="1400" dirty="0"/>
          </a:p>
        </p:txBody>
      </p:sp>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1845" y="2111176"/>
            <a:ext cx="609600" cy="609600"/>
          </a:xfrm>
          <a:prstGeom prst="rect">
            <a:avLst/>
          </a:prstGeom>
        </p:spPr>
      </p:pic>
      <p:sp>
        <p:nvSpPr>
          <p:cNvPr id="15" name="左右矢印 14"/>
          <p:cNvSpPr/>
          <p:nvPr/>
        </p:nvSpPr>
        <p:spPr>
          <a:xfrm>
            <a:off x="2813401" y="3960019"/>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2165960" y="3459117"/>
            <a:ext cx="2500829" cy="307777"/>
          </a:xfrm>
          <a:prstGeom prst="rect">
            <a:avLst/>
          </a:prstGeom>
          <a:noFill/>
        </p:spPr>
        <p:txBody>
          <a:bodyPr wrap="square" rtlCol="0">
            <a:spAutoFit/>
          </a:bodyPr>
          <a:lstStyle/>
          <a:p>
            <a:r>
              <a:rPr lang="ja-JP" altLang="en-US" sz="1400" dirty="0" smtClean="0"/>
              <a:t>③提案システム</a:t>
            </a:r>
            <a:r>
              <a:rPr kumimoji="1" lang="ja-JP" altLang="en-US" sz="1400" dirty="0" smtClean="0"/>
              <a:t>による学習</a:t>
            </a:r>
            <a:endParaRPr kumimoji="1" lang="ja-JP" altLang="en-US" sz="1400" dirty="0"/>
          </a:p>
        </p:txBody>
      </p:sp>
      <p:sp>
        <p:nvSpPr>
          <p:cNvPr id="17" name="正方形/長方形 16"/>
          <p:cNvSpPr/>
          <p:nvPr/>
        </p:nvSpPr>
        <p:spPr>
          <a:xfrm>
            <a:off x="4451261" y="3745593"/>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18" name="右矢印 17"/>
          <p:cNvSpPr/>
          <p:nvPr/>
        </p:nvSpPr>
        <p:spPr>
          <a:xfrm>
            <a:off x="6156740" y="3949886"/>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452180" y="3452847"/>
            <a:ext cx="2089534" cy="307777"/>
          </a:xfrm>
          <a:prstGeom prst="rect">
            <a:avLst/>
          </a:prstGeom>
          <a:noFill/>
        </p:spPr>
        <p:txBody>
          <a:bodyPr wrap="square" rtlCol="0">
            <a:spAutoFit/>
          </a:bodyPr>
          <a:lstStyle/>
          <a:p>
            <a:r>
              <a:rPr lang="ja-JP" altLang="en-US" sz="1400" dirty="0"/>
              <a:t>④</a:t>
            </a:r>
            <a:r>
              <a:rPr lang="ja-JP" altLang="en-US" sz="1400" dirty="0" smtClean="0"/>
              <a:t>テスト実施（</a:t>
            </a:r>
            <a:r>
              <a:rPr lang="en-US" altLang="ja-JP" sz="1400" dirty="0"/>
              <a:t>2</a:t>
            </a:r>
            <a:r>
              <a:rPr lang="ja-JP" altLang="en-US" sz="1400" dirty="0" smtClean="0"/>
              <a:t>回目）</a:t>
            </a:r>
            <a:endParaRPr kumimoji="1" lang="ja-JP" altLang="en-US" sz="1400" dirty="0"/>
          </a:p>
        </p:txBody>
      </p:sp>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666" y="3797800"/>
            <a:ext cx="609600" cy="609600"/>
          </a:xfrm>
          <a:prstGeom prst="rect">
            <a:avLst/>
          </a:prstGeom>
        </p:spPr>
      </p:pic>
      <p:sp>
        <p:nvSpPr>
          <p:cNvPr id="22" name="左矢印 21"/>
          <p:cNvSpPr/>
          <p:nvPr/>
        </p:nvSpPr>
        <p:spPr>
          <a:xfrm rot="20909292">
            <a:off x="4423989" y="2924832"/>
            <a:ext cx="1540725" cy="2492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rot="5400000">
            <a:off x="7290559" y="4469664"/>
            <a:ext cx="203812" cy="345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596882" y="4791465"/>
            <a:ext cx="2089534" cy="307777"/>
          </a:xfrm>
          <a:prstGeom prst="rect">
            <a:avLst/>
          </a:prstGeom>
          <a:noFill/>
        </p:spPr>
        <p:txBody>
          <a:bodyPr wrap="square" rtlCol="0">
            <a:spAutoFit/>
          </a:bodyPr>
          <a:lstStyle/>
          <a:p>
            <a:r>
              <a:rPr lang="ja-JP" altLang="en-US" sz="1400" dirty="0" smtClean="0"/>
              <a:t>⑤アンケート実施</a:t>
            </a:r>
            <a:endParaRPr kumimoji="1" lang="ja-JP" altLang="en-US" sz="1400" dirty="0"/>
          </a:p>
        </p:txBody>
      </p:sp>
      <p:pic>
        <p:nvPicPr>
          <p:cNvPr id="25" name="図 24"/>
          <p:cNvPicPr>
            <a:picLocks noChangeAspect="1"/>
          </p:cNvPicPr>
          <p:nvPr/>
        </p:nvPicPr>
        <p:blipFill rotWithShape="1">
          <a:blip r:embed="rId5">
            <a:extLst>
              <a:ext uri="{28A0092B-C50C-407E-A947-70E740481C1C}">
                <a14:useLocalDpi xmlns:a14="http://schemas.microsoft.com/office/drawing/2010/main" val="0"/>
              </a:ext>
            </a:extLst>
          </a:blip>
          <a:srcRect t="3065" b="2069"/>
          <a:stretch/>
        </p:blipFill>
        <p:spPr>
          <a:xfrm>
            <a:off x="7131138" y="5034083"/>
            <a:ext cx="731617" cy="694063"/>
          </a:xfrm>
          <a:prstGeom prst="rect">
            <a:avLst/>
          </a:prstGeom>
        </p:spPr>
      </p:pic>
      <p:sp>
        <p:nvSpPr>
          <p:cNvPr id="26" name="テキスト ボックス 25"/>
          <p:cNvSpPr txBox="1"/>
          <p:nvPr/>
        </p:nvSpPr>
        <p:spPr>
          <a:xfrm>
            <a:off x="216569" y="5016358"/>
            <a:ext cx="1849036" cy="338554"/>
          </a:xfrm>
          <a:prstGeom prst="rect">
            <a:avLst/>
          </a:prstGeom>
          <a:noFill/>
        </p:spPr>
        <p:txBody>
          <a:bodyPr wrap="square" rtlCol="0">
            <a:spAutoFit/>
          </a:bodyPr>
          <a:lstStyle/>
          <a:p>
            <a:r>
              <a:rPr kumimoji="1" lang="en-US" altLang="ja-JP" sz="1600" dirty="0" smtClean="0"/>
              <a:t>Ex</a:t>
            </a:r>
            <a:r>
              <a:rPr lang="en-US" altLang="ja-JP" sz="1600" dirty="0" smtClean="0"/>
              <a:t>)</a:t>
            </a:r>
            <a:r>
              <a:rPr lang="ja-JP" altLang="en-US" sz="1600" dirty="0" smtClean="0"/>
              <a:t>地域推薦の例</a:t>
            </a:r>
            <a:endParaRPr kumimoji="1" lang="ja-JP" altLang="en-US" sz="1600" dirty="0"/>
          </a:p>
        </p:txBody>
      </p:sp>
      <p:pic>
        <p:nvPicPr>
          <p:cNvPr id="27" name="図 26"/>
          <p:cNvPicPr>
            <a:picLocks noChangeAspect="1"/>
          </p:cNvPicPr>
          <p:nvPr/>
        </p:nvPicPr>
        <p:blipFill rotWithShape="1">
          <a:blip r:embed="rId6"/>
          <a:srcRect l="4876" t="39292" r="76797" b="25305"/>
          <a:stretch/>
        </p:blipFill>
        <p:spPr>
          <a:xfrm>
            <a:off x="2505737" y="5076363"/>
            <a:ext cx="1701388" cy="1255787"/>
          </a:xfrm>
          <a:prstGeom prst="rect">
            <a:avLst/>
          </a:prstGeom>
        </p:spPr>
      </p:pic>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l="8075" t="25965" r="61863" b="36824"/>
          <a:stretch/>
        </p:blipFill>
        <p:spPr>
          <a:xfrm>
            <a:off x="4557494" y="5016358"/>
            <a:ext cx="1686810" cy="1309786"/>
          </a:xfrm>
          <a:prstGeom prst="rect">
            <a:avLst/>
          </a:prstGeom>
        </p:spPr>
      </p:pic>
      <p:sp>
        <p:nvSpPr>
          <p:cNvPr id="29" name="テキスト ボックス 28"/>
          <p:cNvSpPr txBox="1"/>
          <p:nvPr/>
        </p:nvSpPr>
        <p:spPr>
          <a:xfrm>
            <a:off x="3928829" y="5501974"/>
            <a:ext cx="556591" cy="338554"/>
          </a:xfrm>
          <a:prstGeom prst="rect">
            <a:avLst/>
          </a:prstGeom>
          <a:noFill/>
        </p:spPr>
        <p:txBody>
          <a:bodyPr wrap="square" rtlCol="0">
            <a:spAutoFit/>
          </a:bodyPr>
          <a:lstStyle/>
          <a:p>
            <a:r>
              <a:rPr kumimoji="1" lang="en-US" altLang="ja-JP" sz="1600" dirty="0" smtClean="0"/>
              <a:t>OR</a:t>
            </a:r>
            <a:endParaRPr kumimoji="1" lang="ja-JP" altLang="en-US" sz="1600" dirty="0"/>
          </a:p>
        </p:txBody>
      </p:sp>
    </p:spTree>
    <p:extLst>
      <p:ext uri="{BB962C8B-B14F-4D97-AF65-F5344CB8AC3E}">
        <p14:creationId xmlns:p14="http://schemas.microsoft.com/office/powerpoint/2010/main" val="98178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0731" y="895890"/>
            <a:ext cx="8287163" cy="814797"/>
          </a:xfrm>
        </p:spPr>
        <p:txBody>
          <a:bodyPr>
            <a:normAutofit fontScale="90000"/>
          </a:bodyPr>
          <a:lstStyle/>
          <a:p>
            <a:r>
              <a:rPr kumimoji="1" lang="ja-JP" altLang="en-US" sz="4400" b="1" dirty="0" smtClean="0"/>
              <a:t>現状の英語リスニング学習の問題点</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6F96D2D1-11E0-4FFA-BB69-88E9829AAB0D}" type="slidenum">
              <a:rPr lang="ja-JP" altLang="en-US" smtClean="0"/>
              <a:t>5</a:t>
            </a:fld>
            <a:endParaRPr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7315" y="3174084"/>
            <a:ext cx="743445" cy="743445"/>
          </a:xfrm>
          <a:prstGeom prst="rect">
            <a:avLst/>
          </a:prstGeom>
        </p:spPr>
      </p:pic>
      <p:sp>
        <p:nvSpPr>
          <p:cNvPr id="6" name="テキスト ボックス 5"/>
          <p:cNvSpPr txBox="1"/>
          <p:nvPr/>
        </p:nvSpPr>
        <p:spPr>
          <a:xfrm>
            <a:off x="233637" y="3917529"/>
            <a:ext cx="1890800" cy="584775"/>
          </a:xfrm>
          <a:prstGeom prst="rect">
            <a:avLst/>
          </a:prstGeom>
          <a:noFill/>
        </p:spPr>
        <p:txBody>
          <a:bodyPr wrap="square" rtlCol="0">
            <a:spAutoFit/>
          </a:bodyPr>
          <a:lstStyle/>
          <a:p>
            <a:r>
              <a:rPr kumimoji="1" lang="ja-JP" altLang="en-US" sz="1600" dirty="0" smtClean="0"/>
              <a:t>英語リスニングに　　　苦手意識がある人</a:t>
            </a:r>
            <a:endParaRPr kumimoji="1" lang="ja-JP" altLang="en-US" sz="1600" dirty="0"/>
          </a:p>
        </p:txBody>
      </p:sp>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3014" r="2321"/>
          <a:stretch/>
        </p:blipFill>
        <p:spPr>
          <a:xfrm>
            <a:off x="4132532" y="3525251"/>
            <a:ext cx="663483" cy="641164"/>
          </a:xfrm>
          <a:prstGeom prst="rect">
            <a:avLst/>
          </a:prstGeom>
        </p:spPr>
      </p:pic>
      <p:sp>
        <p:nvSpPr>
          <p:cNvPr id="16" name="テキスト ボックス 15"/>
          <p:cNvSpPr txBox="1"/>
          <p:nvPr/>
        </p:nvSpPr>
        <p:spPr>
          <a:xfrm>
            <a:off x="3419082" y="2677067"/>
            <a:ext cx="2628468" cy="584775"/>
          </a:xfrm>
          <a:prstGeom prst="rect">
            <a:avLst/>
          </a:prstGeom>
          <a:noFill/>
        </p:spPr>
        <p:txBody>
          <a:bodyPr wrap="square" rtlCol="0">
            <a:spAutoFit/>
          </a:bodyPr>
          <a:lstStyle/>
          <a:p>
            <a:r>
              <a:rPr kumimoji="1" lang="ja-JP" altLang="en-US" sz="1600" dirty="0" smtClean="0"/>
              <a:t>学習者の聞き取りやすさを考慮しない音声</a:t>
            </a:r>
            <a:endParaRPr kumimoji="1" lang="ja-JP" altLang="en-US" sz="1600" dirty="0"/>
          </a:p>
        </p:txBody>
      </p:sp>
      <p:sp>
        <p:nvSpPr>
          <p:cNvPr id="20" name="円形吹き出し 19"/>
          <p:cNvSpPr/>
          <p:nvPr/>
        </p:nvSpPr>
        <p:spPr>
          <a:xfrm>
            <a:off x="374298" y="2034188"/>
            <a:ext cx="2503013" cy="568642"/>
          </a:xfrm>
          <a:prstGeom prst="wedgeEllipseCallout">
            <a:avLst>
              <a:gd name="adj1" fmla="val -16613"/>
              <a:gd name="adj2" fmla="val 872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聞き取れない</a:t>
            </a:r>
            <a:r>
              <a:rPr lang="ja-JP" altLang="en-US" sz="1600" dirty="0" err="1" smtClean="0">
                <a:solidFill>
                  <a:schemeClr val="tx1"/>
                </a:solidFill>
              </a:rPr>
              <a:t>、、</a:t>
            </a:r>
            <a:endParaRPr kumimoji="1" lang="ja-JP" altLang="en-US" sz="1600" dirty="0">
              <a:solidFill>
                <a:schemeClr val="tx1"/>
              </a:solidFill>
            </a:endParaRPr>
          </a:p>
        </p:txBody>
      </p:sp>
      <p:sp>
        <p:nvSpPr>
          <p:cNvPr id="26" name="テキスト ボックス 25"/>
          <p:cNvSpPr txBox="1"/>
          <p:nvPr/>
        </p:nvSpPr>
        <p:spPr>
          <a:xfrm>
            <a:off x="1211032" y="4762065"/>
            <a:ext cx="3730978" cy="1015663"/>
          </a:xfrm>
          <a:prstGeom prst="rect">
            <a:avLst/>
          </a:prstGeom>
          <a:noFill/>
          <a:ln>
            <a:solidFill>
              <a:schemeClr val="accent1"/>
            </a:solidFill>
          </a:ln>
        </p:spPr>
        <p:txBody>
          <a:bodyPr wrap="square" rtlCol="0">
            <a:spAutoFit/>
          </a:bodyPr>
          <a:lstStyle/>
          <a:p>
            <a:r>
              <a:rPr kumimoji="1" lang="en-US" altLang="ja-JP" sz="2000" dirty="0" smtClean="0">
                <a:solidFill>
                  <a:srgbClr val="FF0000"/>
                </a:solidFill>
              </a:rPr>
              <a:t>1.</a:t>
            </a:r>
            <a:r>
              <a:rPr lang="ja-JP" altLang="en-US" sz="2000" dirty="0" smtClean="0">
                <a:solidFill>
                  <a:srgbClr val="FF0000"/>
                </a:solidFill>
              </a:rPr>
              <a:t>学習意識の低下</a:t>
            </a:r>
            <a:r>
              <a:rPr lang="en-US" altLang="ja-JP" sz="2000" dirty="0" smtClean="0">
                <a:solidFill>
                  <a:srgbClr val="FF0000"/>
                </a:solidFill>
              </a:rPr>
              <a:t>*</a:t>
            </a:r>
            <a:endParaRPr kumimoji="1" lang="en-US" altLang="ja-JP" sz="2000" dirty="0" smtClean="0">
              <a:solidFill>
                <a:srgbClr val="FF0000"/>
              </a:solidFill>
            </a:endParaRPr>
          </a:p>
          <a:p>
            <a:r>
              <a:rPr lang="en-US" altLang="ja-JP" sz="2000" dirty="0" smtClean="0">
                <a:solidFill>
                  <a:srgbClr val="FF0000"/>
                </a:solidFill>
              </a:rPr>
              <a:t>2.</a:t>
            </a:r>
            <a:r>
              <a:rPr lang="ja-JP" altLang="en-US" sz="2000" dirty="0" smtClean="0">
                <a:solidFill>
                  <a:srgbClr val="FF0000"/>
                </a:solidFill>
              </a:rPr>
              <a:t>学習継続率が下がる</a:t>
            </a:r>
            <a:endParaRPr lang="en-US" altLang="ja-JP" sz="2000" dirty="0" smtClean="0">
              <a:solidFill>
                <a:srgbClr val="FF0000"/>
              </a:solidFill>
            </a:endParaRPr>
          </a:p>
          <a:p>
            <a:r>
              <a:rPr kumimoji="1" lang="en-US" altLang="ja-JP" sz="2000" dirty="0" smtClean="0">
                <a:solidFill>
                  <a:srgbClr val="FF0000"/>
                </a:solidFill>
              </a:rPr>
              <a:t>3.</a:t>
            </a:r>
            <a:r>
              <a:rPr kumimoji="1" lang="ja-JP" altLang="en-US" sz="2000" dirty="0" smtClean="0">
                <a:solidFill>
                  <a:srgbClr val="FF0000"/>
                </a:solidFill>
              </a:rPr>
              <a:t>リスニング能力が向上</a:t>
            </a:r>
            <a:r>
              <a:rPr lang="ja-JP" altLang="en-US" sz="2000" dirty="0" smtClean="0">
                <a:solidFill>
                  <a:srgbClr val="FF0000"/>
                </a:solidFill>
              </a:rPr>
              <a:t>しな</a:t>
            </a:r>
            <a:r>
              <a:rPr lang="ja-JP" altLang="en-US" sz="2000" dirty="0">
                <a:solidFill>
                  <a:srgbClr val="FF0000"/>
                </a:solidFill>
              </a:rPr>
              <a:t>い</a:t>
            </a:r>
            <a:endParaRPr kumimoji="1" lang="en-US" altLang="ja-JP" sz="2000" dirty="0" smtClean="0">
              <a:solidFill>
                <a:srgbClr val="FF0000"/>
              </a:solidFill>
            </a:endParaRPr>
          </a:p>
        </p:txBody>
      </p:sp>
      <p:sp>
        <p:nvSpPr>
          <p:cNvPr id="7" name="テキスト ボックス 6"/>
          <p:cNvSpPr txBox="1"/>
          <p:nvPr/>
        </p:nvSpPr>
        <p:spPr>
          <a:xfrm>
            <a:off x="3143089" y="6034774"/>
            <a:ext cx="3585584" cy="276999"/>
          </a:xfrm>
          <a:prstGeom prst="rect">
            <a:avLst/>
          </a:prstGeom>
          <a:noFill/>
        </p:spPr>
        <p:txBody>
          <a:bodyPr wrap="square" rtlCol="0">
            <a:spAutoFit/>
          </a:bodyPr>
          <a:lstStyle/>
          <a:p>
            <a:r>
              <a:rPr kumimoji="1" lang="en-US" altLang="ja-JP" sz="1200" dirty="0" smtClean="0"/>
              <a:t>Figure1 </a:t>
            </a:r>
            <a:r>
              <a:rPr kumimoji="1" lang="ja-JP" altLang="en-US" sz="1200" dirty="0" smtClean="0"/>
              <a:t>　英語リスニング学習の問題点</a:t>
            </a:r>
            <a:endParaRPr kumimoji="1" lang="ja-JP" altLang="en-US" sz="1200" dirty="0"/>
          </a:p>
        </p:txBody>
      </p:sp>
      <p:sp>
        <p:nvSpPr>
          <p:cNvPr id="33" name="テキスト ボックス 32"/>
          <p:cNvSpPr txBox="1"/>
          <p:nvPr/>
        </p:nvSpPr>
        <p:spPr>
          <a:xfrm>
            <a:off x="634653" y="2912474"/>
            <a:ext cx="1214954" cy="307777"/>
          </a:xfrm>
          <a:prstGeom prst="rect">
            <a:avLst/>
          </a:prstGeom>
          <a:noFill/>
        </p:spPr>
        <p:txBody>
          <a:bodyPr wrap="square" rtlCol="0">
            <a:spAutoFit/>
          </a:bodyPr>
          <a:lstStyle/>
          <a:p>
            <a:r>
              <a:rPr lang="ja-JP" altLang="en-US" sz="1400" dirty="0" smtClean="0"/>
              <a:t>？？？？？</a:t>
            </a:r>
            <a:endParaRPr kumimoji="1" lang="ja-JP" altLang="en-US" sz="1400" dirty="0"/>
          </a:p>
        </p:txBody>
      </p:sp>
      <p:sp>
        <p:nvSpPr>
          <p:cNvPr id="21" name="テキスト ボックス 20"/>
          <p:cNvSpPr txBox="1"/>
          <p:nvPr/>
        </p:nvSpPr>
        <p:spPr>
          <a:xfrm>
            <a:off x="3657894" y="3813533"/>
            <a:ext cx="552536" cy="307777"/>
          </a:xfrm>
          <a:prstGeom prst="rect">
            <a:avLst/>
          </a:prstGeom>
          <a:noFill/>
        </p:spPr>
        <p:txBody>
          <a:bodyPr wrap="square" rtlCol="0">
            <a:spAutoFit/>
          </a:bodyPr>
          <a:lstStyle/>
          <a:p>
            <a:r>
              <a:rPr kumimoji="1" lang="ja-JP" altLang="en-US" sz="1400" dirty="0" smtClean="0"/>
              <a:t>♪♪</a:t>
            </a:r>
            <a:endParaRPr kumimoji="1" lang="ja-JP" altLang="en-US" sz="1400" dirty="0"/>
          </a:p>
        </p:txBody>
      </p:sp>
      <p:sp>
        <p:nvSpPr>
          <p:cNvPr id="22" name="テキスト ボックス 21"/>
          <p:cNvSpPr txBox="1"/>
          <p:nvPr/>
        </p:nvSpPr>
        <p:spPr>
          <a:xfrm>
            <a:off x="4733316" y="3811338"/>
            <a:ext cx="597814" cy="307777"/>
          </a:xfrm>
          <a:prstGeom prst="rect">
            <a:avLst/>
          </a:prstGeom>
          <a:noFill/>
        </p:spPr>
        <p:txBody>
          <a:bodyPr wrap="square" rtlCol="0">
            <a:spAutoFit/>
          </a:bodyPr>
          <a:lstStyle/>
          <a:p>
            <a:r>
              <a:rPr kumimoji="1" lang="ja-JP" altLang="en-US" sz="1400" dirty="0" smtClean="0"/>
              <a:t>♪♪</a:t>
            </a:r>
            <a:endParaRPr kumimoji="1" lang="ja-JP" altLang="en-US" sz="1400" dirty="0"/>
          </a:p>
        </p:txBody>
      </p:sp>
      <p:pic>
        <p:nvPicPr>
          <p:cNvPr id="23"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968" y="3113882"/>
            <a:ext cx="763212" cy="692766"/>
          </a:xfrm>
          <a:prstGeom prst="rect">
            <a:avLst/>
          </a:prstGeom>
        </p:spPr>
      </p:pic>
      <p:sp>
        <p:nvSpPr>
          <p:cNvPr id="24" name="円形吹き出し 23"/>
          <p:cNvSpPr/>
          <p:nvPr/>
        </p:nvSpPr>
        <p:spPr>
          <a:xfrm>
            <a:off x="6728673" y="2034188"/>
            <a:ext cx="2067750" cy="554382"/>
          </a:xfrm>
          <a:prstGeom prst="wedgeEllipseCallout">
            <a:avLst>
              <a:gd name="adj1" fmla="val -7597"/>
              <a:gd name="adj2" fmla="val 846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聞き取れる！</a:t>
            </a:r>
            <a:endParaRPr kumimoji="1" lang="ja-JP" altLang="en-US" sz="1600" dirty="0">
              <a:solidFill>
                <a:schemeClr val="tx1"/>
              </a:solidFill>
            </a:endParaRPr>
          </a:p>
        </p:txBody>
      </p:sp>
      <p:sp>
        <p:nvSpPr>
          <p:cNvPr id="25" name="テキスト ボックス 24"/>
          <p:cNvSpPr txBox="1"/>
          <p:nvPr/>
        </p:nvSpPr>
        <p:spPr>
          <a:xfrm>
            <a:off x="7129373" y="2817752"/>
            <a:ext cx="1160763" cy="307777"/>
          </a:xfrm>
          <a:prstGeom prst="rect">
            <a:avLst/>
          </a:prstGeom>
          <a:noFill/>
        </p:spPr>
        <p:txBody>
          <a:bodyPr wrap="square" rtlCol="0">
            <a:spAutoFit/>
          </a:bodyPr>
          <a:lstStyle/>
          <a:p>
            <a:r>
              <a:rPr lang="ja-JP" altLang="en-US" sz="1400" dirty="0" smtClean="0"/>
              <a:t>！！！！</a:t>
            </a:r>
            <a:r>
              <a:rPr lang="ja-JP" altLang="en-US" sz="1400" dirty="0"/>
              <a:t>！</a:t>
            </a:r>
            <a:endParaRPr kumimoji="1" lang="ja-JP" altLang="en-US" sz="1400" dirty="0"/>
          </a:p>
        </p:txBody>
      </p:sp>
      <p:sp>
        <p:nvSpPr>
          <p:cNvPr id="27" name="テキスト ボックス 26"/>
          <p:cNvSpPr txBox="1"/>
          <p:nvPr/>
        </p:nvSpPr>
        <p:spPr>
          <a:xfrm>
            <a:off x="6837365" y="3826225"/>
            <a:ext cx="1867963" cy="584775"/>
          </a:xfrm>
          <a:prstGeom prst="rect">
            <a:avLst/>
          </a:prstGeom>
          <a:noFill/>
        </p:spPr>
        <p:txBody>
          <a:bodyPr wrap="square" rtlCol="0">
            <a:spAutoFit/>
          </a:bodyPr>
          <a:lstStyle/>
          <a:p>
            <a:r>
              <a:rPr kumimoji="1" lang="ja-JP" altLang="en-US" sz="1600" dirty="0" smtClean="0"/>
              <a:t>英語リスニングに苦手</a:t>
            </a:r>
            <a:r>
              <a:rPr lang="ja-JP" altLang="en-US" sz="1600" dirty="0"/>
              <a:t>意識</a:t>
            </a:r>
            <a:r>
              <a:rPr kumimoji="1" lang="ja-JP" altLang="en-US" sz="1600" dirty="0" smtClean="0"/>
              <a:t>がない人</a:t>
            </a:r>
            <a:endParaRPr kumimoji="1" lang="ja-JP" altLang="en-US" sz="1600" dirty="0"/>
          </a:p>
        </p:txBody>
      </p:sp>
      <p:sp>
        <p:nvSpPr>
          <p:cNvPr id="9" name="下カーブ矢印 8"/>
          <p:cNvSpPr/>
          <p:nvPr/>
        </p:nvSpPr>
        <p:spPr>
          <a:xfrm>
            <a:off x="5567989" y="3185544"/>
            <a:ext cx="758147" cy="2747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下カーブ矢印 27"/>
          <p:cNvSpPr/>
          <p:nvPr/>
        </p:nvSpPr>
        <p:spPr>
          <a:xfrm rot="10800000">
            <a:off x="5541135" y="3580569"/>
            <a:ext cx="758147" cy="2747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下カーブ矢印 28"/>
          <p:cNvSpPr/>
          <p:nvPr/>
        </p:nvSpPr>
        <p:spPr>
          <a:xfrm flipH="1">
            <a:off x="2571056" y="3174084"/>
            <a:ext cx="742299" cy="2549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下カーブ矢印 34"/>
          <p:cNvSpPr/>
          <p:nvPr/>
        </p:nvSpPr>
        <p:spPr>
          <a:xfrm rot="10800000" flipH="1">
            <a:off x="2615514" y="3608638"/>
            <a:ext cx="697841" cy="2525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p:cNvSpPr txBox="1"/>
          <p:nvPr/>
        </p:nvSpPr>
        <p:spPr>
          <a:xfrm>
            <a:off x="2344790" y="3903345"/>
            <a:ext cx="1596598" cy="307777"/>
          </a:xfrm>
          <a:prstGeom prst="rect">
            <a:avLst/>
          </a:prstGeom>
          <a:noFill/>
        </p:spPr>
        <p:txBody>
          <a:bodyPr wrap="square" rtlCol="0">
            <a:spAutoFit/>
          </a:bodyPr>
          <a:lstStyle/>
          <a:p>
            <a:r>
              <a:rPr kumimoji="1" lang="ja-JP" altLang="en-US" sz="1400" dirty="0" smtClean="0"/>
              <a:t>繰り返し学習</a:t>
            </a:r>
            <a:endParaRPr kumimoji="1" lang="ja-JP" altLang="en-US" sz="1400" dirty="0"/>
          </a:p>
        </p:txBody>
      </p:sp>
      <p:sp>
        <p:nvSpPr>
          <p:cNvPr id="36" name="テキスト ボックス 35"/>
          <p:cNvSpPr txBox="1"/>
          <p:nvPr/>
        </p:nvSpPr>
        <p:spPr>
          <a:xfrm>
            <a:off x="5406319" y="3892444"/>
            <a:ext cx="1596598" cy="307777"/>
          </a:xfrm>
          <a:prstGeom prst="rect">
            <a:avLst/>
          </a:prstGeom>
          <a:noFill/>
        </p:spPr>
        <p:txBody>
          <a:bodyPr wrap="square" rtlCol="0">
            <a:spAutoFit/>
          </a:bodyPr>
          <a:lstStyle/>
          <a:p>
            <a:r>
              <a:rPr kumimoji="1" lang="ja-JP" altLang="en-US" sz="1400" dirty="0" smtClean="0"/>
              <a:t>繰り返し学習</a:t>
            </a:r>
            <a:endParaRPr kumimoji="1" lang="ja-JP" altLang="en-US" sz="1400" dirty="0"/>
          </a:p>
        </p:txBody>
      </p:sp>
      <p:sp>
        <p:nvSpPr>
          <p:cNvPr id="12" name="下矢印 11"/>
          <p:cNvSpPr/>
          <p:nvPr/>
        </p:nvSpPr>
        <p:spPr>
          <a:xfrm>
            <a:off x="2584806" y="4336892"/>
            <a:ext cx="558283" cy="348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右カーブ矢印 2"/>
          <p:cNvSpPr/>
          <p:nvPr/>
        </p:nvSpPr>
        <p:spPr>
          <a:xfrm flipV="1">
            <a:off x="686930" y="4885253"/>
            <a:ext cx="432223" cy="7692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p:cNvSpPr txBox="1"/>
          <p:nvPr/>
        </p:nvSpPr>
        <p:spPr>
          <a:xfrm>
            <a:off x="5032223" y="5272129"/>
            <a:ext cx="3989857" cy="523220"/>
          </a:xfrm>
          <a:prstGeom prst="rect">
            <a:avLst/>
          </a:prstGeom>
          <a:noFill/>
        </p:spPr>
        <p:txBody>
          <a:bodyPr wrap="square" rtlCol="0">
            <a:spAutoFit/>
          </a:bodyPr>
          <a:lstStyle/>
          <a:p>
            <a:r>
              <a:rPr kumimoji="1" lang="en-US" altLang="ja-JP" sz="1400" dirty="0" smtClean="0"/>
              <a:t>*</a:t>
            </a:r>
            <a:r>
              <a:rPr kumimoji="1" lang="ja-JP" altLang="en-US" sz="1400" dirty="0" smtClean="0"/>
              <a:t>学習意識の低下</a:t>
            </a:r>
            <a:endParaRPr kumimoji="1" lang="en-US" altLang="ja-JP" sz="1400" dirty="0" smtClean="0"/>
          </a:p>
          <a:p>
            <a:r>
              <a:rPr lang="ja-JP" altLang="en-US" sz="1400" dirty="0" smtClean="0"/>
              <a:t>→苦手意識の</a:t>
            </a:r>
            <a:r>
              <a:rPr lang="ja-JP" altLang="en-US" sz="1400" dirty="0"/>
              <a:t>発生</a:t>
            </a:r>
            <a:r>
              <a:rPr lang="ja-JP" altLang="en-US" sz="1400" dirty="0" smtClean="0"/>
              <a:t>や学習意欲の低下</a:t>
            </a:r>
            <a:endParaRPr lang="en-US" altLang="ja-JP" sz="1400" dirty="0" smtClean="0"/>
          </a:p>
        </p:txBody>
      </p:sp>
    </p:spTree>
    <p:extLst>
      <p:ext uri="{BB962C8B-B14F-4D97-AF65-F5344CB8AC3E}">
        <p14:creationId xmlns:p14="http://schemas.microsoft.com/office/powerpoint/2010/main" val="2777245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7846" y="751202"/>
            <a:ext cx="7557020" cy="977197"/>
          </a:xfrm>
        </p:spPr>
        <p:txBody>
          <a:bodyPr>
            <a:normAutofit/>
          </a:bodyPr>
          <a:lstStyle/>
          <a:p>
            <a:r>
              <a:rPr lang="ja-JP" altLang="en-US" sz="4400" b="1" dirty="0" smtClean="0"/>
              <a:t>研究課題</a:t>
            </a:r>
            <a:endParaRPr kumimoji="1" lang="ja-JP" altLang="en-US" sz="4400" b="1" dirty="0"/>
          </a:p>
        </p:txBody>
      </p:sp>
      <p:sp>
        <p:nvSpPr>
          <p:cNvPr id="4" name="スライド番号プレースホルダー 3"/>
          <p:cNvSpPr>
            <a:spLocks noGrp="1"/>
          </p:cNvSpPr>
          <p:nvPr>
            <p:ph type="sldNum" sz="quarter" idx="12"/>
          </p:nvPr>
        </p:nvSpPr>
        <p:spPr>
          <a:xfrm>
            <a:off x="7632608" y="6427144"/>
            <a:ext cx="984019" cy="365125"/>
          </a:xfrm>
        </p:spPr>
        <p:txBody>
          <a:bodyPr/>
          <a:lstStyle/>
          <a:p>
            <a:fld id="{2244CB37-B25B-459B-897F-7072058A0BDB}" type="slidenum">
              <a:rPr lang="ja-JP" altLang="en-US" smtClean="0"/>
              <a:t>6</a:t>
            </a:fld>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718" y="2775528"/>
            <a:ext cx="741598" cy="683745"/>
          </a:xfrm>
          <a:prstGeom prst="rect">
            <a:avLst/>
          </a:prstGeom>
        </p:spPr>
      </p:pic>
      <p:sp>
        <p:nvSpPr>
          <p:cNvPr id="6" name="テキスト ボックス 5"/>
          <p:cNvSpPr txBox="1"/>
          <p:nvPr/>
        </p:nvSpPr>
        <p:spPr>
          <a:xfrm>
            <a:off x="1615673" y="3494383"/>
            <a:ext cx="1624312"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sp>
        <p:nvSpPr>
          <p:cNvPr id="7" name="円形吹き出し 6"/>
          <p:cNvSpPr/>
          <p:nvPr/>
        </p:nvSpPr>
        <p:spPr>
          <a:xfrm>
            <a:off x="766082" y="1903313"/>
            <a:ext cx="2358190" cy="630890"/>
          </a:xfrm>
          <a:prstGeom prst="wedgeEllipseCallout">
            <a:avLst>
              <a:gd name="adj1" fmla="val 16560"/>
              <a:gd name="adj2" fmla="val 651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こっちのほうが　聞き取りやすい！</a:t>
            </a:r>
            <a:endParaRPr kumimoji="1" lang="ja-JP" altLang="en-US" sz="1400" dirty="0">
              <a:solidFill>
                <a:schemeClr val="tx1"/>
              </a:solidFill>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407" y="2315756"/>
            <a:ext cx="817412" cy="817412"/>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459" y="3356154"/>
            <a:ext cx="804493" cy="816496"/>
          </a:xfrm>
          <a:prstGeom prst="rect">
            <a:avLst/>
          </a:prstGeom>
        </p:spPr>
      </p:pic>
      <p:sp>
        <p:nvSpPr>
          <p:cNvPr id="14" name="左矢印 13"/>
          <p:cNvSpPr/>
          <p:nvPr/>
        </p:nvSpPr>
        <p:spPr>
          <a:xfrm rot="9978774">
            <a:off x="3651154" y="2564763"/>
            <a:ext cx="1676400" cy="2378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矢印 14"/>
          <p:cNvSpPr/>
          <p:nvPr/>
        </p:nvSpPr>
        <p:spPr>
          <a:xfrm rot="11397624">
            <a:off x="3633050" y="3266820"/>
            <a:ext cx="1669504" cy="2483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 15"/>
          <p:cNvSpPr/>
          <p:nvPr/>
        </p:nvSpPr>
        <p:spPr>
          <a:xfrm>
            <a:off x="4141687" y="2338119"/>
            <a:ext cx="730561" cy="69087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204995" y="3088566"/>
            <a:ext cx="603944" cy="530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722957" y="2067871"/>
            <a:ext cx="1647650" cy="307777"/>
          </a:xfrm>
          <a:prstGeom prst="rect">
            <a:avLst/>
          </a:prstGeom>
          <a:noFill/>
        </p:spPr>
        <p:txBody>
          <a:bodyPr wrap="square" rtlCol="0">
            <a:spAutoFit/>
          </a:bodyPr>
          <a:lstStyle/>
          <a:p>
            <a:r>
              <a:rPr kumimoji="1" lang="ja-JP" altLang="en-US" sz="1400" dirty="0" smtClean="0"/>
              <a:t>聞き取りづらい</a:t>
            </a:r>
            <a:endParaRPr kumimoji="1" lang="ja-JP" altLang="en-US" sz="1400" dirty="0"/>
          </a:p>
        </p:txBody>
      </p:sp>
      <p:sp>
        <p:nvSpPr>
          <p:cNvPr id="19" name="テキスト ボックス 18"/>
          <p:cNvSpPr txBox="1"/>
          <p:nvPr/>
        </p:nvSpPr>
        <p:spPr>
          <a:xfrm>
            <a:off x="3722957" y="3655728"/>
            <a:ext cx="1647650" cy="307777"/>
          </a:xfrm>
          <a:prstGeom prst="rect">
            <a:avLst/>
          </a:prstGeom>
          <a:noFill/>
        </p:spPr>
        <p:txBody>
          <a:bodyPr wrap="square" rtlCol="0">
            <a:spAutoFit/>
          </a:bodyPr>
          <a:lstStyle/>
          <a:p>
            <a:r>
              <a:rPr kumimoji="1" lang="ja-JP" altLang="en-US" sz="1400" dirty="0" smtClean="0"/>
              <a:t>聞き取り</a:t>
            </a:r>
            <a:r>
              <a:rPr lang="ja-JP" altLang="en-US" sz="1400" dirty="0" smtClean="0"/>
              <a:t>やすい！</a:t>
            </a:r>
            <a:endParaRPr kumimoji="1" lang="ja-JP" altLang="en-US" sz="1400" dirty="0"/>
          </a:p>
        </p:txBody>
      </p:sp>
      <p:sp>
        <p:nvSpPr>
          <p:cNvPr id="20" name="テキスト ボックス 19"/>
          <p:cNvSpPr txBox="1"/>
          <p:nvPr/>
        </p:nvSpPr>
        <p:spPr>
          <a:xfrm>
            <a:off x="766082" y="5018063"/>
            <a:ext cx="7836626" cy="1015663"/>
          </a:xfrm>
          <a:prstGeom prst="rect">
            <a:avLst/>
          </a:prstGeom>
          <a:noFill/>
          <a:ln>
            <a:solidFill>
              <a:schemeClr val="accent1"/>
            </a:solidFill>
          </a:ln>
        </p:spPr>
        <p:txBody>
          <a:bodyPr wrap="square" rtlCol="0">
            <a:spAutoFit/>
          </a:bodyPr>
          <a:lstStyle/>
          <a:p>
            <a:r>
              <a:rPr kumimoji="1" lang="ja-JP" altLang="en-US" sz="2000" dirty="0" smtClean="0">
                <a:solidFill>
                  <a:srgbClr val="FF0000"/>
                </a:solidFill>
              </a:rPr>
              <a:t>学習者によって異なる様々な地域発音</a:t>
            </a:r>
            <a:r>
              <a:rPr lang="ja-JP" altLang="en-US" sz="2000" dirty="0" smtClean="0">
                <a:solidFill>
                  <a:srgbClr val="FF0000"/>
                </a:solidFill>
              </a:rPr>
              <a:t>英語</a:t>
            </a:r>
            <a:r>
              <a:rPr kumimoji="1" lang="ja-JP" altLang="en-US" sz="2000" dirty="0" smtClean="0">
                <a:solidFill>
                  <a:srgbClr val="FF0000"/>
                </a:solidFill>
              </a:rPr>
              <a:t>の「聞き取りやすさ」</a:t>
            </a:r>
            <a:r>
              <a:rPr lang="ja-JP" altLang="en-US" sz="2000" dirty="0" smtClean="0">
                <a:solidFill>
                  <a:srgbClr val="FF0000"/>
                </a:solidFill>
              </a:rPr>
              <a:t>を算出し，算出結果を</a:t>
            </a:r>
            <a:r>
              <a:rPr kumimoji="1" lang="ja-JP" altLang="en-US" sz="2000" dirty="0" smtClean="0">
                <a:solidFill>
                  <a:srgbClr val="FF0000"/>
                </a:solidFill>
              </a:rPr>
              <a:t>用いて学習者に適した音源</a:t>
            </a:r>
            <a:r>
              <a:rPr lang="ja-JP" altLang="en-US" sz="2000" dirty="0" smtClean="0">
                <a:solidFill>
                  <a:srgbClr val="FF0000"/>
                </a:solidFill>
              </a:rPr>
              <a:t>を推薦することで，</a:t>
            </a:r>
            <a:r>
              <a:rPr kumimoji="1" lang="ja-JP" altLang="en-US" sz="2000" dirty="0" smtClean="0">
                <a:solidFill>
                  <a:srgbClr val="FF0000"/>
                </a:solidFill>
              </a:rPr>
              <a:t>英語リスニング学習を支援</a:t>
            </a:r>
            <a:r>
              <a:rPr lang="ja-JP" altLang="en-US" sz="2000" dirty="0" smtClean="0">
                <a:solidFill>
                  <a:srgbClr val="FF0000"/>
                </a:solidFill>
              </a:rPr>
              <a:t>する</a:t>
            </a:r>
            <a:r>
              <a:rPr kumimoji="1" lang="ja-JP" altLang="en-US" sz="2000" dirty="0" smtClean="0">
                <a:solidFill>
                  <a:srgbClr val="FF0000"/>
                </a:solidFill>
              </a:rPr>
              <a:t>システムは存在して</a:t>
            </a:r>
            <a:r>
              <a:rPr lang="ja-JP" altLang="en-US" sz="2000" dirty="0" smtClean="0">
                <a:solidFill>
                  <a:srgbClr val="FF0000"/>
                </a:solidFill>
              </a:rPr>
              <a:t>いない</a:t>
            </a:r>
            <a:r>
              <a:rPr lang="ja-JP" altLang="en-US" b="1" dirty="0" smtClean="0">
                <a:solidFill>
                  <a:srgbClr val="FF0000"/>
                </a:solidFill>
              </a:rPr>
              <a:t>．</a:t>
            </a:r>
            <a:endParaRPr kumimoji="1" lang="ja-JP" altLang="en-US" b="1" dirty="0">
              <a:solidFill>
                <a:srgbClr val="FF0000"/>
              </a:solidFill>
            </a:endParaRPr>
          </a:p>
        </p:txBody>
      </p:sp>
      <p:sp>
        <p:nvSpPr>
          <p:cNvPr id="22" name="角丸四角形 21"/>
          <p:cNvSpPr/>
          <p:nvPr/>
        </p:nvSpPr>
        <p:spPr>
          <a:xfrm>
            <a:off x="3463410" y="2085311"/>
            <a:ext cx="2005996" cy="18873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3463410" y="4194974"/>
            <a:ext cx="2542608" cy="276999"/>
          </a:xfrm>
          <a:prstGeom prst="rect">
            <a:avLst/>
          </a:prstGeom>
          <a:noFill/>
        </p:spPr>
        <p:txBody>
          <a:bodyPr wrap="square" rtlCol="0">
            <a:spAutoFit/>
          </a:bodyPr>
          <a:lstStyle/>
          <a:p>
            <a:r>
              <a:rPr kumimoji="1" lang="en-US" altLang="ja-JP" sz="1200" dirty="0" smtClean="0"/>
              <a:t>Figure2 </a:t>
            </a:r>
            <a:r>
              <a:rPr lang="ja-JP" altLang="en-US" sz="1200" dirty="0"/>
              <a:t> </a:t>
            </a:r>
            <a:r>
              <a:rPr lang="ja-JP" altLang="en-US" sz="1200" dirty="0" smtClean="0"/>
              <a:t>研究課題の概要（例）</a:t>
            </a:r>
            <a:endParaRPr kumimoji="1" lang="ja-JP" altLang="en-US" sz="1200" dirty="0"/>
          </a:p>
        </p:txBody>
      </p:sp>
      <p:sp>
        <p:nvSpPr>
          <p:cNvPr id="25" name="下矢印 24"/>
          <p:cNvSpPr/>
          <p:nvPr/>
        </p:nvSpPr>
        <p:spPr>
          <a:xfrm>
            <a:off x="4022847" y="4532000"/>
            <a:ext cx="968240" cy="327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形吹き出し 25"/>
          <p:cNvSpPr/>
          <p:nvPr/>
        </p:nvSpPr>
        <p:spPr>
          <a:xfrm>
            <a:off x="5926231" y="2056637"/>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7" name="円形吹き出し 26"/>
          <p:cNvSpPr/>
          <p:nvPr/>
        </p:nvSpPr>
        <p:spPr>
          <a:xfrm>
            <a:off x="5916256" y="3261477"/>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8" name="テキスト ボックス 27"/>
          <p:cNvSpPr txBox="1"/>
          <p:nvPr/>
        </p:nvSpPr>
        <p:spPr>
          <a:xfrm>
            <a:off x="6827262" y="4247403"/>
            <a:ext cx="1934307" cy="307777"/>
          </a:xfrm>
          <a:prstGeom prst="rect">
            <a:avLst/>
          </a:prstGeom>
          <a:noFill/>
        </p:spPr>
        <p:txBody>
          <a:bodyPr wrap="square" rtlCol="0">
            <a:spAutoFit/>
          </a:bodyPr>
          <a:lstStyle/>
          <a:p>
            <a:r>
              <a:rPr kumimoji="1" lang="ja-JP" altLang="en-US" sz="1400" dirty="0" smtClean="0"/>
              <a:t>地域発音英語 </a:t>
            </a:r>
            <a:endParaRPr kumimoji="1" lang="en-US" altLang="ja-JP" sz="1400" dirty="0" smtClean="0"/>
          </a:p>
        </p:txBody>
      </p:sp>
    </p:spTree>
    <p:extLst>
      <p:ext uri="{BB962C8B-B14F-4D97-AF65-F5344CB8AC3E}">
        <p14:creationId xmlns:p14="http://schemas.microsoft.com/office/powerpoint/2010/main" val="2199251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1194" y="982326"/>
            <a:ext cx="8298466" cy="766354"/>
          </a:xfrm>
        </p:spPr>
        <p:txBody>
          <a:bodyPr>
            <a:noAutofit/>
          </a:bodyPr>
          <a:lstStyle/>
          <a:p>
            <a:r>
              <a:rPr lang="ja-JP" altLang="en-US" sz="4400" b="1" dirty="0" smtClean="0"/>
              <a:t>提案</a:t>
            </a:r>
            <a:r>
              <a:rPr lang="ja-JP" altLang="en-US" sz="4400" b="1" dirty="0"/>
              <a:t>システム</a:t>
            </a:r>
            <a:r>
              <a:rPr lang="ja-JP" altLang="en-US" sz="4400" b="1" dirty="0" smtClean="0"/>
              <a:t>　</a:t>
            </a:r>
            <a:r>
              <a:rPr lang="en-US" altLang="ja-JP" sz="4400" b="1" dirty="0" smtClean="0"/>
              <a:t>‐</a:t>
            </a:r>
            <a:r>
              <a:rPr lang="ja-JP" altLang="en-US" sz="4400" b="1" dirty="0" smtClean="0"/>
              <a:t>概要・利点</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08242" y="6448807"/>
            <a:ext cx="984019" cy="365125"/>
          </a:xfrm>
        </p:spPr>
        <p:txBody>
          <a:bodyPr/>
          <a:lstStyle/>
          <a:p>
            <a:fld id="{945D6251-11C6-4352-AC0D-B710D9D38B8A}" type="slidenum">
              <a:rPr lang="ja-JP" altLang="en-US" smtClean="0"/>
              <a:t>7</a:t>
            </a:fld>
            <a:endParaRPr lang="ja-JP" altLang="en-US" dirty="0"/>
          </a:p>
        </p:txBody>
      </p:sp>
      <p:pic>
        <p:nvPicPr>
          <p:cNvPr id="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693" y="3640129"/>
            <a:ext cx="603339" cy="548662"/>
          </a:xfrm>
          <a:prstGeom prst="rect">
            <a:avLst/>
          </a:prstGeom>
        </p:spPr>
      </p:pic>
      <p:sp>
        <p:nvSpPr>
          <p:cNvPr id="6" name="テキスト ボックス 5"/>
          <p:cNvSpPr txBox="1"/>
          <p:nvPr/>
        </p:nvSpPr>
        <p:spPr>
          <a:xfrm>
            <a:off x="4550355" y="4200800"/>
            <a:ext cx="1491768" cy="461665"/>
          </a:xfrm>
          <a:prstGeom prst="rect">
            <a:avLst/>
          </a:prstGeom>
          <a:noFill/>
        </p:spPr>
        <p:txBody>
          <a:bodyPr wrap="square" rtlCol="0">
            <a:spAutoFit/>
          </a:bodyPr>
          <a:lstStyle/>
          <a:p>
            <a:r>
              <a:rPr kumimoji="1" lang="ja-JP" altLang="en-US" sz="1200" dirty="0" smtClean="0"/>
              <a:t>英語リスニングに　　　　　　苦手意識がある人</a:t>
            </a:r>
            <a:endParaRPr kumimoji="1" lang="ja-JP" altLang="en-US" sz="1200" dirty="0"/>
          </a:p>
        </p:txBody>
      </p:sp>
      <p:sp>
        <p:nvSpPr>
          <p:cNvPr id="14" name="円形吹き出し 13"/>
          <p:cNvSpPr/>
          <p:nvPr/>
        </p:nvSpPr>
        <p:spPr>
          <a:xfrm>
            <a:off x="2952141" y="3482983"/>
            <a:ext cx="1778090" cy="587226"/>
          </a:xfrm>
          <a:prstGeom prst="wedgeEllipseCallout">
            <a:avLst>
              <a:gd name="adj1" fmla="val 56856"/>
              <a:gd name="adj2" fmla="val 15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rgbClr val="FF0000"/>
                </a:solidFill>
              </a:rPr>
              <a:t>聞き取れる！　楽しい！</a:t>
            </a:r>
            <a:endParaRPr kumimoji="1" lang="ja-JP" altLang="en-US" sz="1400" dirty="0">
              <a:solidFill>
                <a:srgbClr val="FF0000"/>
              </a:solidFill>
            </a:endParaRPr>
          </a:p>
        </p:txBody>
      </p:sp>
      <p:sp>
        <p:nvSpPr>
          <p:cNvPr id="18" name="テキスト ボックス 17"/>
          <p:cNvSpPr txBox="1"/>
          <p:nvPr/>
        </p:nvSpPr>
        <p:spPr>
          <a:xfrm>
            <a:off x="6685956" y="3640129"/>
            <a:ext cx="2029878" cy="523220"/>
          </a:xfrm>
          <a:prstGeom prst="rect">
            <a:avLst/>
          </a:prstGeom>
          <a:noFill/>
        </p:spPr>
        <p:txBody>
          <a:bodyPr wrap="square" rtlCol="0">
            <a:spAutoFit/>
          </a:bodyPr>
          <a:lstStyle/>
          <a:p>
            <a:r>
              <a:rPr lang="ja-JP" altLang="en-US" sz="1400" b="1" dirty="0" smtClean="0"/>
              <a:t>聞き取りやすい地域の　　音声から順に学習</a:t>
            </a:r>
            <a:endParaRPr kumimoji="1" lang="en-US" altLang="ja-JP" sz="1400" b="1" dirty="0" smtClean="0"/>
          </a:p>
        </p:txBody>
      </p:sp>
      <p:sp>
        <p:nvSpPr>
          <p:cNvPr id="23" name="テキスト ボックス 22"/>
          <p:cNvSpPr txBox="1"/>
          <p:nvPr/>
        </p:nvSpPr>
        <p:spPr>
          <a:xfrm>
            <a:off x="435282" y="1825162"/>
            <a:ext cx="8421339" cy="707886"/>
          </a:xfrm>
          <a:prstGeom prst="rect">
            <a:avLst/>
          </a:prstGeom>
          <a:noFill/>
          <a:ln>
            <a:solidFill>
              <a:schemeClr val="accent1"/>
            </a:solidFill>
          </a:ln>
        </p:spPr>
        <p:txBody>
          <a:bodyPr wrap="square" rtlCol="0">
            <a:spAutoFit/>
          </a:bodyPr>
          <a:lstStyle/>
          <a:p>
            <a:r>
              <a:rPr lang="ja-JP" altLang="en-US" sz="2000" dirty="0">
                <a:solidFill>
                  <a:srgbClr val="FF0000"/>
                </a:solidFill>
              </a:rPr>
              <a:t>学習者</a:t>
            </a:r>
            <a:r>
              <a:rPr lang="ja-JP" altLang="en-US" sz="2000" dirty="0" smtClean="0">
                <a:solidFill>
                  <a:srgbClr val="FF0000"/>
                </a:solidFill>
              </a:rPr>
              <a:t>によって異なる「地域発音英語の聞き取りやすさ」を算出し，</a:t>
            </a:r>
            <a:r>
              <a:rPr lang="ja-JP" altLang="en-US" sz="2000" dirty="0">
                <a:solidFill>
                  <a:srgbClr val="FF0000"/>
                </a:solidFill>
              </a:rPr>
              <a:t>　</a:t>
            </a:r>
            <a:r>
              <a:rPr lang="ja-JP" altLang="en-US" sz="2000" dirty="0" smtClean="0">
                <a:solidFill>
                  <a:srgbClr val="FF0000"/>
                </a:solidFill>
              </a:rPr>
              <a:t>　算出結果を用いて学習者に適した順番の音声で学習す</a:t>
            </a:r>
            <a:r>
              <a:rPr lang="ja-JP" altLang="en-US" sz="2000" dirty="0">
                <a:solidFill>
                  <a:srgbClr val="FF0000"/>
                </a:solidFill>
              </a:rPr>
              <a:t>る</a:t>
            </a:r>
            <a:r>
              <a:rPr lang="ja-JP" altLang="en-US" sz="2000" dirty="0" smtClean="0">
                <a:solidFill>
                  <a:srgbClr val="FF0000"/>
                </a:solidFill>
              </a:rPr>
              <a:t>システムを提案</a:t>
            </a:r>
            <a:r>
              <a:rPr lang="ja-JP" altLang="en-US" sz="2000" b="1" dirty="0" smtClean="0">
                <a:solidFill>
                  <a:srgbClr val="FF0000"/>
                </a:solidFill>
              </a:rPr>
              <a:t>．</a:t>
            </a:r>
            <a:endParaRPr lang="en-US" altLang="ja-JP" sz="2000" b="1" dirty="0">
              <a:solidFill>
                <a:srgbClr val="FF0000"/>
              </a:solidFill>
            </a:endParaRPr>
          </a:p>
        </p:txBody>
      </p:sp>
      <p:sp>
        <p:nvSpPr>
          <p:cNvPr id="24" name="テキスト ボックス 23"/>
          <p:cNvSpPr txBox="1"/>
          <p:nvPr/>
        </p:nvSpPr>
        <p:spPr>
          <a:xfrm>
            <a:off x="3019864" y="3012213"/>
            <a:ext cx="2039816" cy="338554"/>
          </a:xfrm>
          <a:prstGeom prst="rect">
            <a:avLst/>
          </a:prstGeom>
          <a:noFill/>
          <a:ln>
            <a:solidFill>
              <a:schemeClr val="accent1"/>
            </a:solidFill>
          </a:ln>
        </p:spPr>
        <p:txBody>
          <a:bodyPr wrap="square" rtlCol="0">
            <a:spAutoFit/>
          </a:bodyPr>
          <a:lstStyle/>
          <a:p>
            <a:r>
              <a:rPr kumimoji="1" lang="en-US" altLang="ja-JP" sz="1600" b="1" dirty="0" smtClean="0"/>
              <a:t>1.</a:t>
            </a:r>
            <a:r>
              <a:rPr lang="ja-JP" altLang="en-US" sz="1600" b="1" dirty="0" smtClean="0"/>
              <a:t>学習意識の改善＊</a:t>
            </a:r>
            <a:endParaRPr kumimoji="1" lang="ja-JP" altLang="en-US" sz="1600" b="1" dirty="0"/>
          </a:p>
        </p:txBody>
      </p:sp>
      <p:sp>
        <p:nvSpPr>
          <p:cNvPr id="3" name="下矢印 2"/>
          <p:cNvSpPr/>
          <p:nvPr/>
        </p:nvSpPr>
        <p:spPr>
          <a:xfrm>
            <a:off x="3894112" y="2627237"/>
            <a:ext cx="562299" cy="318868"/>
          </a:xfrm>
          <a:prstGeom prst="downArrow">
            <a:avLst>
              <a:gd name="adj1" fmla="val 50000"/>
              <a:gd name="adj2" fmla="val 5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434343" y="6074507"/>
            <a:ext cx="2116257" cy="283066"/>
          </a:xfrm>
          <a:prstGeom prst="rect">
            <a:avLst/>
          </a:prstGeom>
          <a:noFill/>
        </p:spPr>
        <p:txBody>
          <a:bodyPr wrap="square" rtlCol="0">
            <a:spAutoFit/>
          </a:bodyPr>
          <a:lstStyle/>
          <a:p>
            <a:r>
              <a:rPr kumimoji="1" lang="en-US" altLang="ja-JP" sz="1200" dirty="0" smtClean="0"/>
              <a:t>Figure3 </a:t>
            </a:r>
            <a:r>
              <a:rPr lang="ja-JP" altLang="en-US" sz="1200" dirty="0" smtClean="0"/>
              <a:t> 提案</a:t>
            </a:r>
            <a:r>
              <a:rPr lang="ja-JP" altLang="en-US" sz="1200" dirty="0"/>
              <a:t>システム</a:t>
            </a:r>
            <a:r>
              <a:rPr lang="ja-JP" altLang="en-US" sz="1200" dirty="0" smtClean="0"/>
              <a:t>の利点</a:t>
            </a:r>
            <a:endParaRPr kumimoji="1" lang="ja-JP" altLang="en-US" sz="1200" dirty="0"/>
          </a:p>
        </p:txBody>
      </p:sp>
      <p:sp>
        <p:nvSpPr>
          <p:cNvPr id="7" name="直方体 6"/>
          <p:cNvSpPr/>
          <p:nvPr/>
        </p:nvSpPr>
        <p:spPr>
          <a:xfrm>
            <a:off x="7758745" y="4348630"/>
            <a:ext cx="1252587" cy="749834"/>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提案システム</a:t>
            </a:r>
            <a:endParaRPr kumimoji="1" lang="ja-JP" altLang="en-US" sz="1400" dirty="0">
              <a:solidFill>
                <a:schemeClr val="tx1"/>
              </a:solidFill>
            </a:endParaRPr>
          </a:p>
        </p:txBody>
      </p:sp>
      <p:sp>
        <p:nvSpPr>
          <p:cNvPr id="19" name="テキスト ボックス 18"/>
          <p:cNvSpPr txBox="1"/>
          <p:nvPr/>
        </p:nvSpPr>
        <p:spPr>
          <a:xfrm>
            <a:off x="2943286" y="4671259"/>
            <a:ext cx="1994490" cy="338554"/>
          </a:xfrm>
          <a:prstGeom prst="rect">
            <a:avLst/>
          </a:prstGeom>
          <a:noFill/>
          <a:ln>
            <a:solidFill>
              <a:schemeClr val="accent1"/>
            </a:solidFill>
          </a:ln>
        </p:spPr>
        <p:txBody>
          <a:bodyPr wrap="square" rtlCol="0">
            <a:spAutoFit/>
          </a:bodyPr>
          <a:lstStyle/>
          <a:p>
            <a:r>
              <a:rPr kumimoji="1" lang="en-US" altLang="ja-JP" sz="1600" b="1" dirty="0" smtClean="0"/>
              <a:t>2.</a:t>
            </a:r>
            <a:r>
              <a:rPr kumimoji="1" lang="ja-JP" altLang="en-US" sz="1600" b="1" dirty="0" smtClean="0"/>
              <a:t>学習継続率の</a:t>
            </a:r>
            <a:r>
              <a:rPr lang="ja-JP" altLang="en-US" sz="1600" b="1" dirty="0"/>
              <a:t>向上</a:t>
            </a:r>
            <a:endParaRPr kumimoji="1" lang="ja-JP" altLang="en-US" sz="1600" b="1" dirty="0"/>
          </a:p>
        </p:txBody>
      </p:sp>
      <p:sp>
        <p:nvSpPr>
          <p:cNvPr id="22" name="円形吹き出し 21"/>
          <p:cNvSpPr/>
          <p:nvPr/>
        </p:nvSpPr>
        <p:spPr>
          <a:xfrm>
            <a:off x="2983756" y="5125955"/>
            <a:ext cx="1662196" cy="585083"/>
          </a:xfrm>
          <a:prstGeom prst="wedgeEllipseCallout">
            <a:avLst>
              <a:gd name="adj1" fmla="val 56784"/>
              <a:gd name="adj2" fmla="val -298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rgbClr val="FF0000"/>
                </a:solidFill>
              </a:rPr>
              <a:t>これなら　続けられる</a:t>
            </a:r>
            <a:endParaRPr kumimoji="1" lang="ja-JP" altLang="en-US" sz="1400" dirty="0">
              <a:solidFill>
                <a:srgbClr val="FF0000"/>
              </a:solidFill>
            </a:endParaRPr>
          </a:p>
        </p:txBody>
      </p:sp>
      <p:pic>
        <p:nvPicPr>
          <p:cNvPr id="2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76" y="4992780"/>
            <a:ext cx="603339" cy="548662"/>
          </a:xfrm>
          <a:prstGeom prst="rect">
            <a:avLst/>
          </a:prstGeom>
        </p:spPr>
      </p:pic>
      <p:sp>
        <p:nvSpPr>
          <p:cNvPr id="30" name="テキスト ボックス 29"/>
          <p:cNvSpPr txBox="1"/>
          <p:nvPr/>
        </p:nvSpPr>
        <p:spPr>
          <a:xfrm>
            <a:off x="4637852" y="5561423"/>
            <a:ext cx="1491768" cy="461665"/>
          </a:xfrm>
          <a:prstGeom prst="rect">
            <a:avLst/>
          </a:prstGeom>
          <a:noFill/>
        </p:spPr>
        <p:txBody>
          <a:bodyPr wrap="square" rtlCol="0">
            <a:spAutoFit/>
          </a:bodyPr>
          <a:lstStyle/>
          <a:p>
            <a:r>
              <a:rPr kumimoji="1" lang="ja-JP" altLang="en-US" sz="1200" dirty="0" smtClean="0"/>
              <a:t>英語リスニングに　　　　　　苦手意識がある人</a:t>
            </a:r>
            <a:endParaRPr kumimoji="1" lang="ja-JP" altLang="en-US" sz="1200" dirty="0"/>
          </a:p>
        </p:txBody>
      </p:sp>
      <p:sp>
        <p:nvSpPr>
          <p:cNvPr id="8" name="左矢印 7"/>
          <p:cNvSpPr/>
          <p:nvPr/>
        </p:nvSpPr>
        <p:spPr>
          <a:xfrm>
            <a:off x="6854424" y="4370928"/>
            <a:ext cx="536061" cy="583073"/>
          </a:xfrm>
          <a:prstGeom prst="leftArrow">
            <a:avLst>
              <a:gd name="adj1" fmla="val 50000"/>
              <a:gd name="adj2" fmla="val 46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カーブ矢印 8"/>
          <p:cNvSpPr/>
          <p:nvPr/>
        </p:nvSpPr>
        <p:spPr>
          <a:xfrm flipH="1">
            <a:off x="5837365" y="3845532"/>
            <a:ext cx="492258" cy="1651453"/>
          </a:xfrm>
          <a:prstGeom prst="curvedRightArrow">
            <a:avLst>
              <a:gd name="adj1" fmla="val 40233"/>
              <a:gd name="adj2" fmla="val 78804"/>
              <a:gd name="adj3" fmla="val 34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上カーブ矢印 9"/>
          <p:cNvSpPr/>
          <p:nvPr/>
        </p:nvSpPr>
        <p:spPr>
          <a:xfrm flipH="1">
            <a:off x="1391235" y="5892650"/>
            <a:ext cx="1592521" cy="3883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95734" y="3424873"/>
            <a:ext cx="2427658" cy="338554"/>
          </a:xfrm>
          <a:prstGeom prst="rect">
            <a:avLst/>
          </a:prstGeom>
          <a:noFill/>
          <a:ln>
            <a:solidFill>
              <a:schemeClr val="accent1"/>
            </a:solidFill>
          </a:ln>
        </p:spPr>
        <p:txBody>
          <a:bodyPr wrap="square" rtlCol="0">
            <a:spAutoFit/>
          </a:bodyPr>
          <a:lstStyle/>
          <a:p>
            <a:r>
              <a:rPr lang="en-US" altLang="ja-JP" sz="1600" b="1" dirty="0" smtClean="0"/>
              <a:t>3.</a:t>
            </a:r>
            <a:r>
              <a:rPr lang="ja-JP" altLang="en-US" sz="1600" b="1" dirty="0" smtClean="0"/>
              <a:t>リスニング能力</a:t>
            </a:r>
            <a:r>
              <a:rPr kumimoji="1" lang="ja-JP" altLang="en-US" sz="1600" b="1" dirty="0" smtClean="0"/>
              <a:t>の</a:t>
            </a:r>
            <a:r>
              <a:rPr lang="ja-JP" altLang="en-US" sz="1600" b="1" dirty="0"/>
              <a:t>向上</a:t>
            </a:r>
            <a:endParaRPr kumimoji="1" lang="ja-JP" altLang="en-US" sz="1600" b="1" dirty="0"/>
          </a:p>
        </p:txBody>
      </p:sp>
      <p:pic>
        <p:nvPicPr>
          <p:cNvPr id="34"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682" y="4625765"/>
            <a:ext cx="603339" cy="548662"/>
          </a:xfrm>
          <a:prstGeom prst="rect">
            <a:avLst/>
          </a:prstGeom>
        </p:spPr>
      </p:pic>
      <p:sp>
        <p:nvSpPr>
          <p:cNvPr id="35" name="テキスト ボックス 34"/>
          <p:cNvSpPr txBox="1"/>
          <p:nvPr/>
        </p:nvSpPr>
        <p:spPr>
          <a:xfrm>
            <a:off x="901194" y="5302706"/>
            <a:ext cx="1491768" cy="461665"/>
          </a:xfrm>
          <a:prstGeom prst="rect">
            <a:avLst/>
          </a:prstGeom>
          <a:noFill/>
        </p:spPr>
        <p:txBody>
          <a:bodyPr wrap="square" rtlCol="0">
            <a:spAutoFit/>
          </a:bodyPr>
          <a:lstStyle/>
          <a:p>
            <a:r>
              <a:rPr kumimoji="1" lang="ja-JP" altLang="en-US" sz="1200" dirty="0" smtClean="0"/>
              <a:t>英語リスニングに　　　　　　苦手意識がある人</a:t>
            </a:r>
            <a:endParaRPr kumimoji="1" lang="ja-JP" altLang="en-US" sz="1200" dirty="0"/>
          </a:p>
        </p:txBody>
      </p:sp>
      <p:sp>
        <p:nvSpPr>
          <p:cNvPr id="36" name="上カーブ矢印 35"/>
          <p:cNvSpPr/>
          <p:nvPr/>
        </p:nvSpPr>
        <p:spPr>
          <a:xfrm rot="10800000" flipH="1">
            <a:off x="1141485" y="2633386"/>
            <a:ext cx="1586719" cy="376826"/>
          </a:xfrm>
          <a:prstGeom prst="curvedUpArrow">
            <a:avLst>
              <a:gd name="adj1" fmla="val 29198"/>
              <a:gd name="adj2" fmla="val 58080"/>
              <a:gd name="adj3" fmla="val 33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 name="図 10"/>
          <p:cNvPicPr>
            <a:picLocks noChangeAspect="1"/>
          </p:cNvPicPr>
          <p:nvPr/>
        </p:nvPicPr>
        <p:blipFill rotWithShape="1">
          <a:blip r:embed="rId4">
            <a:extLst>
              <a:ext uri="{28A0092B-C50C-407E-A947-70E740481C1C}">
                <a14:useLocalDpi xmlns:a14="http://schemas.microsoft.com/office/drawing/2010/main" val="0"/>
              </a:ext>
            </a:extLst>
          </a:blip>
          <a:srcRect l="3094" t="2245" r="4159" b="1966"/>
          <a:stretch/>
        </p:blipFill>
        <p:spPr>
          <a:xfrm>
            <a:off x="1662199" y="4639209"/>
            <a:ext cx="545292" cy="563159"/>
          </a:xfrm>
          <a:prstGeom prst="rect">
            <a:avLst/>
          </a:prstGeom>
        </p:spPr>
      </p:pic>
      <p:sp>
        <p:nvSpPr>
          <p:cNvPr id="38" name="円形吹き出し 37"/>
          <p:cNvSpPr/>
          <p:nvPr/>
        </p:nvSpPr>
        <p:spPr>
          <a:xfrm>
            <a:off x="63980" y="3899919"/>
            <a:ext cx="1787782" cy="585083"/>
          </a:xfrm>
          <a:prstGeom prst="wedgeEllipseCallout">
            <a:avLst>
              <a:gd name="adj1" fmla="val 30914"/>
              <a:gd name="adj2" fmla="val 633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rgbClr val="FF0000"/>
                </a:solidFill>
              </a:rPr>
              <a:t>テスト</a:t>
            </a:r>
            <a:r>
              <a:rPr lang="ja-JP" altLang="en-US" sz="1400" dirty="0" smtClean="0">
                <a:solidFill>
                  <a:srgbClr val="FF0000"/>
                </a:solidFill>
              </a:rPr>
              <a:t>の点が上がった！</a:t>
            </a:r>
            <a:endParaRPr lang="en-US" altLang="ja-JP" sz="1400" dirty="0" smtClean="0">
              <a:solidFill>
                <a:srgbClr val="FF0000"/>
              </a:solidFill>
            </a:endParaRPr>
          </a:p>
        </p:txBody>
      </p:sp>
      <p:sp>
        <p:nvSpPr>
          <p:cNvPr id="26" name="テキスト ボックス 25"/>
          <p:cNvSpPr txBox="1"/>
          <p:nvPr/>
        </p:nvSpPr>
        <p:spPr>
          <a:xfrm>
            <a:off x="5550600" y="2844162"/>
            <a:ext cx="3247393" cy="523220"/>
          </a:xfrm>
          <a:prstGeom prst="rect">
            <a:avLst/>
          </a:prstGeom>
          <a:noFill/>
        </p:spPr>
        <p:txBody>
          <a:bodyPr wrap="square" rtlCol="0">
            <a:spAutoFit/>
          </a:bodyPr>
          <a:lstStyle/>
          <a:p>
            <a:r>
              <a:rPr kumimoji="1" lang="en-US" altLang="ja-JP" sz="1400" dirty="0" smtClean="0"/>
              <a:t>*</a:t>
            </a:r>
            <a:r>
              <a:rPr kumimoji="1" lang="ja-JP" altLang="en-US" sz="1400" dirty="0" smtClean="0"/>
              <a:t>学習意識の改善</a:t>
            </a:r>
            <a:endParaRPr kumimoji="1" lang="en-US" altLang="ja-JP" sz="1400" dirty="0" smtClean="0"/>
          </a:p>
          <a:p>
            <a:r>
              <a:rPr lang="ja-JP" altLang="en-US" sz="1400" dirty="0" smtClean="0"/>
              <a:t>→苦手意識の緩和・学習への動機付け</a:t>
            </a:r>
            <a:endParaRPr lang="en-US" altLang="ja-JP" sz="1400" dirty="0" smtClean="0"/>
          </a:p>
        </p:txBody>
      </p:sp>
    </p:spTree>
    <p:extLst>
      <p:ext uri="{BB962C8B-B14F-4D97-AF65-F5344CB8AC3E}">
        <p14:creationId xmlns:p14="http://schemas.microsoft.com/office/powerpoint/2010/main" val="1819779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7663" y="1006827"/>
            <a:ext cx="6845390" cy="697596"/>
          </a:xfrm>
        </p:spPr>
        <p:txBody>
          <a:bodyPr>
            <a:noAutofit/>
          </a:bodyPr>
          <a:lstStyle/>
          <a:p>
            <a:r>
              <a:rPr lang="ja-JP" altLang="en-US" sz="4400" b="1" dirty="0" smtClean="0"/>
              <a:t>提案システム　　</a:t>
            </a:r>
            <a:r>
              <a:rPr lang="en-US" altLang="ja-JP" sz="4400" b="1" dirty="0" smtClean="0"/>
              <a:t>‐</a:t>
            </a:r>
            <a:r>
              <a:rPr lang="ja-JP" altLang="en-US" sz="4400" b="1" dirty="0" smtClean="0"/>
              <a:t>概要図</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22578" y="6436102"/>
            <a:ext cx="984019" cy="365125"/>
          </a:xfrm>
        </p:spPr>
        <p:txBody>
          <a:bodyPr/>
          <a:lstStyle/>
          <a:p>
            <a:fld id="{0EA5BA5C-CDE7-497D-9261-6A40424EDE0C}" type="slidenum">
              <a:rPr kumimoji="1" lang="ja-JP" altLang="en-US" smtClean="0"/>
              <a:t>8</a:t>
            </a:fld>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083" y="2036978"/>
            <a:ext cx="747417" cy="734409"/>
          </a:xfrm>
          <a:prstGeom prst="rect">
            <a:avLst/>
          </a:prstGeom>
        </p:spPr>
      </p:pic>
      <p:sp>
        <p:nvSpPr>
          <p:cNvPr id="23" name="円柱 22"/>
          <p:cNvSpPr/>
          <p:nvPr/>
        </p:nvSpPr>
        <p:spPr>
          <a:xfrm>
            <a:off x="5869631" y="5023669"/>
            <a:ext cx="1395372" cy="766996"/>
          </a:xfrm>
          <a:prstGeom prst="can">
            <a:avLst>
              <a:gd name="adj" fmla="val 2675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問題</a:t>
            </a:r>
            <a:r>
              <a:rPr lang="en-US" altLang="ja-JP" sz="1400" dirty="0" smtClean="0">
                <a:solidFill>
                  <a:schemeClr val="tx1"/>
                </a:solidFill>
              </a:rPr>
              <a:t>DB</a:t>
            </a:r>
            <a:endParaRPr lang="ja-JP" altLang="en-US" sz="1400" dirty="0">
              <a:solidFill>
                <a:schemeClr val="tx1"/>
              </a:solidFill>
            </a:endParaRPr>
          </a:p>
        </p:txBody>
      </p:sp>
      <p:sp>
        <p:nvSpPr>
          <p:cNvPr id="36" name="テキスト ボックス 35"/>
          <p:cNvSpPr txBox="1"/>
          <p:nvPr/>
        </p:nvSpPr>
        <p:spPr>
          <a:xfrm>
            <a:off x="4728624" y="2189993"/>
            <a:ext cx="1392872" cy="318486"/>
          </a:xfrm>
          <a:prstGeom prst="rect">
            <a:avLst/>
          </a:prstGeom>
          <a:noFill/>
        </p:spPr>
        <p:txBody>
          <a:bodyPr wrap="square" rtlCol="0">
            <a:spAutoFit/>
          </a:bodyPr>
          <a:lstStyle/>
          <a:p>
            <a:r>
              <a:rPr lang="ja-JP" altLang="en-US" sz="1400" dirty="0" smtClean="0"/>
              <a:t>解答の送信</a:t>
            </a:r>
            <a:endParaRPr kumimoji="1" lang="en-US" altLang="ja-JP" sz="1400" dirty="0" smtClean="0"/>
          </a:p>
        </p:txBody>
      </p:sp>
      <p:sp>
        <p:nvSpPr>
          <p:cNvPr id="43" name="円柱 42"/>
          <p:cNvSpPr/>
          <p:nvPr/>
        </p:nvSpPr>
        <p:spPr>
          <a:xfrm>
            <a:off x="5918641" y="4058438"/>
            <a:ext cx="1395372" cy="71478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rPr>
              <a:t>学習履歴</a:t>
            </a:r>
            <a:r>
              <a:rPr lang="en-US" altLang="ja-JP" sz="1350" dirty="0" smtClean="0">
                <a:solidFill>
                  <a:schemeClr val="tx1"/>
                </a:solidFill>
              </a:rPr>
              <a:t>DB</a:t>
            </a:r>
            <a:endParaRPr lang="en-US" altLang="ja-JP" sz="1350" b="1" dirty="0" smtClean="0">
              <a:solidFill>
                <a:schemeClr val="tx1"/>
              </a:solidFill>
            </a:endParaRPr>
          </a:p>
        </p:txBody>
      </p:sp>
      <p:sp>
        <p:nvSpPr>
          <p:cNvPr id="45" name="テキスト ボックス 44"/>
          <p:cNvSpPr txBox="1"/>
          <p:nvPr/>
        </p:nvSpPr>
        <p:spPr>
          <a:xfrm>
            <a:off x="1488083" y="2828741"/>
            <a:ext cx="809505" cy="318486"/>
          </a:xfrm>
          <a:prstGeom prst="rect">
            <a:avLst/>
          </a:prstGeom>
          <a:noFill/>
        </p:spPr>
        <p:txBody>
          <a:bodyPr wrap="square" rtlCol="0">
            <a:spAutoFit/>
          </a:bodyPr>
          <a:lstStyle/>
          <a:p>
            <a:r>
              <a:rPr lang="ja-JP" altLang="en-US" sz="1400" dirty="0" smtClean="0"/>
              <a:t>学習者</a:t>
            </a:r>
            <a:endParaRPr lang="en-US" altLang="ja-JP" sz="1400" dirty="0" smtClean="0"/>
          </a:p>
        </p:txBody>
      </p:sp>
      <p:sp>
        <p:nvSpPr>
          <p:cNvPr id="57" name="右矢印 56"/>
          <p:cNvSpPr/>
          <p:nvPr/>
        </p:nvSpPr>
        <p:spPr>
          <a:xfrm rot="16200000">
            <a:off x="1703958" y="3169544"/>
            <a:ext cx="377756" cy="321969"/>
          </a:xfrm>
          <a:prstGeom prst="rightArrow">
            <a:avLst>
              <a:gd name="adj1" fmla="val 53803"/>
              <a:gd name="adj2" fmla="val 44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直方体 9"/>
          <p:cNvSpPr/>
          <p:nvPr/>
        </p:nvSpPr>
        <p:spPr>
          <a:xfrm>
            <a:off x="1044270" y="4231821"/>
            <a:ext cx="1791038" cy="59112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地域推薦</a:t>
            </a:r>
            <a:r>
              <a:rPr kumimoji="1" lang="ja-JP" altLang="en-US" sz="1600" dirty="0" smtClean="0">
                <a:solidFill>
                  <a:schemeClr val="tx1"/>
                </a:solidFill>
              </a:rPr>
              <a:t>機能</a:t>
            </a:r>
            <a:endParaRPr kumimoji="1" lang="ja-JP" altLang="en-US" sz="1600" dirty="0">
              <a:solidFill>
                <a:schemeClr val="tx1"/>
              </a:solidFill>
            </a:endParaRPr>
          </a:p>
        </p:txBody>
      </p:sp>
      <p:sp>
        <p:nvSpPr>
          <p:cNvPr id="12" name="直方体 11"/>
          <p:cNvSpPr/>
          <p:nvPr/>
        </p:nvSpPr>
        <p:spPr>
          <a:xfrm>
            <a:off x="5869631" y="2252949"/>
            <a:ext cx="1407010" cy="75816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正答率算出機能</a:t>
            </a:r>
            <a:endParaRPr kumimoji="1" lang="ja-JP" altLang="en-US" sz="1400" dirty="0">
              <a:solidFill>
                <a:schemeClr val="tx1"/>
              </a:solidFill>
            </a:endParaRPr>
          </a:p>
        </p:txBody>
      </p:sp>
      <p:sp>
        <p:nvSpPr>
          <p:cNvPr id="56" name="右矢印 55"/>
          <p:cNvSpPr/>
          <p:nvPr/>
        </p:nvSpPr>
        <p:spPr>
          <a:xfrm rot="10800000">
            <a:off x="3985731" y="4287905"/>
            <a:ext cx="981650" cy="228674"/>
          </a:xfrm>
          <a:prstGeom prst="rightArrow">
            <a:avLst>
              <a:gd name="adj1" fmla="val 67721"/>
              <a:gd name="adj2" fmla="val 405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右矢印 59"/>
          <p:cNvSpPr/>
          <p:nvPr/>
        </p:nvSpPr>
        <p:spPr>
          <a:xfrm>
            <a:off x="4990567" y="2561655"/>
            <a:ext cx="567392" cy="205463"/>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rot="5400000">
            <a:off x="6146931" y="3474195"/>
            <a:ext cx="762937" cy="175855"/>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p:cNvSpPr txBox="1"/>
          <p:nvPr/>
        </p:nvSpPr>
        <p:spPr>
          <a:xfrm>
            <a:off x="4899067" y="3284767"/>
            <a:ext cx="1529422" cy="523220"/>
          </a:xfrm>
          <a:prstGeom prst="rect">
            <a:avLst/>
          </a:prstGeom>
          <a:noFill/>
        </p:spPr>
        <p:txBody>
          <a:bodyPr wrap="square" rtlCol="0">
            <a:spAutoFit/>
          </a:bodyPr>
          <a:lstStyle/>
          <a:p>
            <a:r>
              <a:rPr lang="ja-JP" altLang="en-US" sz="1400" dirty="0" smtClean="0"/>
              <a:t>集計結果と解答を格納</a:t>
            </a:r>
            <a:endParaRPr kumimoji="1" lang="en-US" altLang="ja-JP" sz="1400" dirty="0" smtClean="0"/>
          </a:p>
        </p:txBody>
      </p:sp>
      <p:sp>
        <p:nvSpPr>
          <p:cNvPr id="37" name="テキスト ボックス 36"/>
          <p:cNvSpPr txBox="1"/>
          <p:nvPr/>
        </p:nvSpPr>
        <p:spPr>
          <a:xfrm>
            <a:off x="1317079" y="3613016"/>
            <a:ext cx="1518229" cy="523220"/>
          </a:xfrm>
          <a:prstGeom prst="rect">
            <a:avLst/>
          </a:prstGeom>
          <a:noFill/>
        </p:spPr>
        <p:txBody>
          <a:bodyPr wrap="square" rtlCol="0">
            <a:spAutoFit/>
          </a:bodyPr>
          <a:lstStyle/>
          <a:p>
            <a:r>
              <a:rPr lang="ja-JP" altLang="en-US" sz="1400" dirty="0" smtClean="0"/>
              <a:t>推薦情報と共に問題選択を表示</a:t>
            </a:r>
            <a:endParaRPr kumimoji="1" lang="en-US" altLang="ja-JP" sz="1400" dirty="0" smtClean="0"/>
          </a:p>
        </p:txBody>
      </p:sp>
      <p:sp>
        <p:nvSpPr>
          <p:cNvPr id="48" name="テキスト ボックス 47"/>
          <p:cNvSpPr txBox="1"/>
          <p:nvPr/>
        </p:nvSpPr>
        <p:spPr>
          <a:xfrm>
            <a:off x="3718272" y="3954276"/>
            <a:ext cx="1678650" cy="307777"/>
          </a:xfrm>
          <a:prstGeom prst="rect">
            <a:avLst/>
          </a:prstGeom>
          <a:noFill/>
        </p:spPr>
        <p:txBody>
          <a:bodyPr wrap="square" rtlCol="0">
            <a:spAutoFit/>
          </a:bodyPr>
          <a:lstStyle/>
          <a:p>
            <a:r>
              <a:rPr kumimoji="1" lang="ja-JP" altLang="en-US" sz="1400" dirty="0" smtClean="0"/>
              <a:t>集計結果を送信</a:t>
            </a:r>
            <a:endParaRPr kumimoji="1" lang="en-US" altLang="ja-JP" sz="1400" dirty="0" smtClean="0"/>
          </a:p>
        </p:txBody>
      </p:sp>
      <p:sp>
        <p:nvSpPr>
          <p:cNvPr id="49" name="テキスト ボックス 48"/>
          <p:cNvSpPr txBox="1"/>
          <p:nvPr/>
        </p:nvSpPr>
        <p:spPr>
          <a:xfrm>
            <a:off x="4024898" y="4994215"/>
            <a:ext cx="903316" cy="318486"/>
          </a:xfrm>
          <a:prstGeom prst="rect">
            <a:avLst/>
          </a:prstGeom>
          <a:noFill/>
        </p:spPr>
        <p:txBody>
          <a:bodyPr wrap="square" rtlCol="0">
            <a:spAutoFit/>
          </a:bodyPr>
          <a:lstStyle/>
          <a:p>
            <a:r>
              <a:rPr lang="ja-JP" altLang="en-US" sz="1400" dirty="0" smtClean="0"/>
              <a:t>問題</a:t>
            </a:r>
            <a:r>
              <a:rPr lang="ja-JP" altLang="en-US" sz="1400" dirty="0"/>
              <a:t>表示</a:t>
            </a:r>
            <a:endParaRPr lang="en-US" altLang="ja-JP" sz="1400" dirty="0" smtClean="0"/>
          </a:p>
        </p:txBody>
      </p:sp>
      <p:sp>
        <p:nvSpPr>
          <p:cNvPr id="38" name="テキスト ボックス 37"/>
          <p:cNvSpPr txBox="1"/>
          <p:nvPr/>
        </p:nvSpPr>
        <p:spPr>
          <a:xfrm>
            <a:off x="3227468" y="5936955"/>
            <a:ext cx="3343199" cy="276999"/>
          </a:xfrm>
          <a:prstGeom prst="rect">
            <a:avLst/>
          </a:prstGeom>
          <a:noFill/>
        </p:spPr>
        <p:txBody>
          <a:bodyPr wrap="square" rtlCol="0">
            <a:spAutoFit/>
          </a:bodyPr>
          <a:lstStyle/>
          <a:p>
            <a:pPr algn="ctr"/>
            <a:r>
              <a:rPr kumimoji="1" lang="en-US" altLang="ja-JP" sz="1200" dirty="0" smtClean="0"/>
              <a:t>Figure4 </a:t>
            </a:r>
            <a:r>
              <a:rPr lang="ja-JP" altLang="en-US" sz="1200" dirty="0" smtClean="0"/>
              <a:t> 提案システムによる学習の概要図</a:t>
            </a:r>
            <a:endParaRPr kumimoji="1" lang="ja-JP" altLang="en-US" sz="1200" dirty="0"/>
          </a:p>
        </p:txBody>
      </p:sp>
      <p:sp>
        <p:nvSpPr>
          <p:cNvPr id="42" name="直方体 41"/>
          <p:cNvSpPr/>
          <p:nvPr/>
        </p:nvSpPr>
        <p:spPr>
          <a:xfrm>
            <a:off x="3338652" y="2322683"/>
            <a:ext cx="1294155" cy="6834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穴埋め問題生成</a:t>
            </a:r>
            <a:r>
              <a:rPr kumimoji="1" lang="ja-JP" altLang="en-US" sz="1400" dirty="0" smtClean="0">
                <a:solidFill>
                  <a:schemeClr val="tx1"/>
                </a:solidFill>
              </a:rPr>
              <a:t>機能</a:t>
            </a:r>
            <a:endParaRPr kumimoji="1" lang="ja-JP" altLang="en-US" sz="1400" dirty="0">
              <a:solidFill>
                <a:schemeClr val="tx1"/>
              </a:solidFill>
            </a:endParaRPr>
          </a:p>
        </p:txBody>
      </p:sp>
      <p:sp>
        <p:nvSpPr>
          <p:cNvPr id="13" name="屈折矢印 12"/>
          <p:cNvSpPr/>
          <p:nvPr/>
        </p:nvSpPr>
        <p:spPr>
          <a:xfrm flipH="1">
            <a:off x="1731851" y="5005477"/>
            <a:ext cx="3425364" cy="55861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2329716" y="2183521"/>
            <a:ext cx="903316" cy="318486"/>
          </a:xfrm>
          <a:prstGeom prst="rect">
            <a:avLst/>
          </a:prstGeom>
          <a:noFill/>
        </p:spPr>
        <p:txBody>
          <a:bodyPr wrap="square" rtlCol="0">
            <a:spAutoFit/>
          </a:bodyPr>
          <a:lstStyle/>
          <a:p>
            <a:r>
              <a:rPr lang="ja-JP" altLang="en-US" sz="1400" dirty="0" smtClean="0"/>
              <a:t>問題選択</a:t>
            </a:r>
            <a:endParaRPr lang="en-US" altLang="ja-JP" sz="1400" dirty="0" smtClean="0"/>
          </a:p>
        </p:txBody>
      </p:sp>
      <p:sp>
        <p:nvSpPr>
          <p:cNvPr id="29" name="右矢印 28"/>
          <p:cNvSpPr/>
          <p:nvPr/>
        </p:nvSpPr>
        <p:spPr>
          <a:xfrm>
            <a:off x="2573238" y="2537845"/>
            <a:ext cx="464968" cy="205717"/>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15341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3171" y="845545"/>
            <a:ext cx="8569905" cy="864525"/>
          </a:xfrm>
        </p:spPr>
        <p:txBody>
          <a:bodyPr>
            <a:normAutofit/>
          </a:bodyPr>
          <a:lstStyle/>
          <a:p>
            <a:r>
              <a:rPr kumimoji="1" lang="ja-JP" altLang="en-US" sz="4400" b="1" dirty="0" smtClean="0"/>
              <a:t>提案</a:t>
            </a:r>
            <a:r>
              <a:rPr lang="ja-JP" altLang="en-US" sz="4400" b="1" dirty="0"/>
              <a:t>システム</a:t>
            </a:r>
            <a:r>
              <a:rPr kumimoji="1" lang="ja-JP" altLang="en-US" sz="4400" b="1" dirty="0" smtClean="0"/>
              <a:t>　</a:t>
            </a:r>
            <a:r>
              <a:rPr kumimoji="1" lang="en-US" altLang="ja-JP" sz="4400" b="1" dirty="0" smtClean="0"/>
              <a:t>‐</a:t>
            </a:r>
            <a:r>
              <a:rPr lang="ja-JP" altLang="en-US" sz="4400" b="1" dirty="0" smtClean="0"/>
              <a:t>正答</a:t>
            </a:r>
            <a:r>
              <a:rPr lang="ja-JP" altLang="en-US" sz="4400" b="1" dirty="0"/>
              <a:t>率</a:t>
            </a:r>
            <a:r>
              <a:rPr kumimoji="1" lang="ja-JP" altLang="en-US" sz="4400" b="1" dirty="0" smtClean="0"/>
              <a:t>算出</a:t>
            </a:r>
            <a:r>
              <a:rPr kumimoji="1"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5AE55193-C5F3-4E01-B166-5EB7626496AA}" type="slidenum">
              <a:rPr lang="ja-JP" altLang="en-US" smtClean="0"/>
              <a:t>9</a:t>
            </a:fld>
            <a:endParaRPr lang="ja-JP" altLang="en-US" dirty="0"/>
          </a:p>
        </p:txBody>
      </p:sp>
      <p:sp>
        <p:nvSpPr>
          <p:cNvPr id="5" name="テキスト ボックス 4"/>
          <p:cNvSpPr txBox="1"/>
          <p:nvPr/>
        </p:nvSpPr>
        <p:spPr>
          <a:xfrm>
            <a:off x="443319" y="1739827"/>
            <a:ext cx="4443747" cy="584775"/>
          </a:xfrm>
          <a:prstGeom prst="rect">
            <a:avLst/>
          </a:prstGeom>
          <a:noFill/>
        </p:spPr>
        <p:txBody>
          <a:bodyPr wrap="square" rtlCol="0">
            <a:spAutoFit/>
          </a:bodyPr>
          <a:lstStyle/>
          <a:p>
            <a:r>
              <a:rPr kumimoji="1" lang="en-US" altLang="ja-JP" sz="1400" dirty="0" smtClean="0"/>
              <a:t>Step</a:t>
            </a:r>
            <a:r>
              <a:rPr lang="en-US" altLang="ja-JP" sz="1400" dirty="0" smtClean="0"/>
              <a:t>1</a:t>
            </a:r>
            <a:endParaRPr kumimoji="1" lang="ja-JP" altLang="en-US" sz="1400" dirty="0" smtClean="0"/>
          </a:p>
          <a:p>
            <a:r>
              <a:rPr lang="ja-JP" altLang="en-US" sz="1400" dirty="0" smtClean="0"/>
              <a:t>ある地域発音音声</a:t>
            </a:r>
            <a:r>
              <a:rPr lang="en-US" altLang="ja-JP" sz="1400" dirty="0" smtClean="0"/>
              <a:t>S</a:t>
            </a:r>
            <a:r>
              <a:rPr lang="ja-JP" altLang="en-US" sz="1400" dirty="0" smtClean="0"/>
              <a:t>について，その正答率</a:t>
            </a:r>
            <a:r>
              <a:rPr lang="en-US" altLang="ja-JP" sz="1400" dirty="0" smtClean="0"/>
              <a:t>(x</a:t>
            </a:r>
            <a:r>
              <a:rPr lang="en-US" altLang="ja-JP" sz="1400" dirty="0"/>
              <a:t>)</a:t>
            </a:r>
            <a:r>
              <a:rPr lang="ja-JP" altLang="en-US" sz="1400" dirty="0" err="1" smtClean="0"/>
              <a:t>を</a:t>
            </a:r>
            <a:r>
              <a:rPr lang="ja-JP" altLang="en-US" sz="1400" dirty="0" err="1"/>
              <a:t>算</a:t>
            </a:r>
            <a:r>
              <a:rPr lang="ja-JP" altLang="en-US" sz="1400" dirty="0"/>
              <a:t>出</a:t>
            </a:r>
            <a:r>
              <a:rPr lang="en-US" altLang="ja-JP" dirty="0" smtClean="0"/>
              <a:t>.</a:t>
            </a: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423247853"/>
              </p:ext>
            </p:extLst>
          </p:nvPr>
        </p:nvGraphicFramePr>
        <p:xfrm>
          <a:off x="1055850" y="2317035"/>
          <a:ext cx="2824845" cy="1737360"/>
        </p:xfrm>
        <a:graphic>
          <a:graphicData uri="http://schemas.openxmlformats.org/drawingml/2006/table">
            <a:tbl>
              <a:tblPr firstRow="1" bandRow="1">
                <a:tableStyleId>{5C22544A-7EE6-4342-B048-85BDC9FD1C3A}</a:tableStyleId>
              </a:tblPr>
              <a:tblGrid>
                <a:gridCol w="1027149">
                  <a:extLst>
                    <a:ext uri="{9D8B030D-6E8A-4147-A177-3AD203B41FA5}">
                      <a16:colId xmlns:a16="http://schemas.microsoft.com/office/drawing/2014/main" val="576407680"/>
                    </a:ext>
                  </a:extLst>
                </a:gridCol>
                <a:gridCol w="1013629">
                  <a:extLst>
                    <a:ext uri="{9D8B030D-6E8A-4147-A177-3AD203B41FA5}">
                      <a16:colId xmlns:a16="http://schemas.microsoft.com/office/drawing/2014/main" val="2523321238"/>
                    </a:ext>
                  </a:extLst>
                </a:gridCol>
                <a:gridCol w="784067">
                  <a:extLst>
                    <a:ext uri="{9D8B030D-6E8A-4147-A177-3AD203B41FA5}">
                      <a16:colId xmlns:a16="http://schemas.microsoft.com/office/drawing/2014/main" val="3731776151"/>
                    </a:ext>
                  </a:extLst>
                </a:gridCol>
              </a:tblGrid>
              <a:tr h="383806">
                <a:tc>
                  <a:txBody>
                    <a:bodyPr/>
                    <a:lstStyle/>
                    <a:p>
                      <a:r>
                        <a:rPr kumimoji="1" lang="ja-JP" altLang="en-US" sz="1400" dirty="0" smtClean="0"/>
                        <a:t>問題文章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r>
                        <a:rPr kumimoji="1" lang="en-US" altLang="ja-JP" sz="1400" dirty="0" smtClean="0"/>
                        <a:t>*</a:t>
                      </a:r>
                      <a:endParaRPr kumimoji="1" lang="ja-JP" altLang="en-US" sz="1400" dirty="0"/>
                    </a:p>
                  </a:txBody>
                  <a:tcPr/>
                </a:tc>
                <a:tc>
                  <a:txBody>
                    <a:bodyPr/>
                    <a:lstStyle/>
                    <a:p>
                      <a:r>
                        <a:rPr kumimoji="1" lang="ja-JP" altLang="en-US" sz="1400" dirty="0" smtClean="0">
                          <a:solidFill>
                            <a:srgbClr val="FF0000"/>
                          </a:solidFill>
                        </a:rPr>
                        <a:t>音声別　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7092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a:txBody>
                    <a:bodyPr/>
                    <a:lstStyle/>
                    <a:p>
                      <a:r>
                        <a:rPr kumimoji="1" lang="en-US" altLang="ja-JP" sz="1400" dirty="0" smtClean="0">
                          <a:solidFill>
                            <a:srgbClr val="FF0000"/>
                          </a:solidFill>
                        </a:rPr>
                        <a:t>x1</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70922">
                <a:tc vMerge="1">
                  <a:txBody>
                    <a:bodyPr/>
                    <a:lstStyle/>
                    <a:p>
                      <a:endParaRPr kumimoji="1" lang="ja-JP" altLang="en-US" dirty="0"/>
                    </a:p>
                  </a:txBody>
                  <a:tcPr/>
                </a:tc>
                <a:tc>
                  <a:txBody>
                    <a:bodyPr/>
                    <a:lstStyle/>
                    <a:p>
                      <a:r>
                        <a:rPr kumimoji="1" lang="en-US" altLang="ja-JP" sz="1400" dirty="0" smtClean="0"/>
                        <a:t>s1-2</a:t>
                      </a:r>
                      <a:endParaRPr kumimoji="1" lang="ja-JP" altLang="en-US" sz="1400" dirty="0"/>
                    </a:p>
                  </a:txBody>
                  <a:tcPr/>
                </a:tc>
                <a:tc>
                  <a:txBody>
                    <a:bodyPr/>
                    <a:lstStyle/>
                    <a:p>
                      <a:r>
                        <a:rPr kumimoji="1" lang="en-US" altLang="ja-JP" sz="1400" dirty="0" smtClean="0">
                          <a:solidFill>
                            <a:srgbClr val="FF0000"/>
                          </a:solidFill>
                        </a:rPr>
                        <a:t>x2</a:t>
                      </a:r>
                      <a:endParaRPr kumimoji="1" lang="ja-JP" altLang="en-US" sz="1400" dirty="0">
                        <a:solidFill>
                          <a:srgbClr val="FF0000"/>
                        </a:solidFill>
                      </a:endParaRPr>
                    </a:p>
                  </a:txBody>
                  <a:tcPr/>
                </a:tc>
                <a:extLst>
                  <a:ext uri="{0D108BD9-81ED-4DB2-BD59-A6C34878D82A}">
                    <a16:rowId xmlns:a16="http://schemas.microsoft.com/office/drawing/2014/main" val="3987622944"/>
                  </a:ext>
                </a:extLst>
              </a:tr>
              <a:tr h="27092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a:txBody>
                    <a:bodyPr/>
                    <a:lstStyle/>
                    <a:p>
                      <a:r>
                        <a:rPr kumimoji="1" lang="en-US" altLang="ja-JP" sz="1400" dirty="0" smtClean="0">
                          <a:solidFill>
                            <a:srgbClr val="FF0000"/>
                          </a:solidFill>
                        </a:rPr>
                        <a:t>x3</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7092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a:txBody>
                    <a:bodyPr/>
                    <a:lstStyle/>
                    <a:p>
                      <a:r>
                        <a:rPr kumimoji="1" lang="en-US" altLang="ja-JP" sz="1400" dirty="0" smtClean="0">
                          <a:solidFill>
                            <a:srgbClr val="FF0000"/>
                          </a:solidFill>
                        </a:rPr>
                        <a:t>x4</a:t>
                      </a:r>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7" name="テキスト ボックス 6"/>
          <p:cNvSpPr txBox="1"/>
          <p:nvPr/>
        </p:nvSpPr>
        <p:spPr>
          <a:xfrm>
            <a:off x="638093" y="2275947"/>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8" name="テキスト ボックス 7"/>
          <p:cNvSpPr txBox="1"/>
          <p:nvPr/>
        </p:nvSpPr>
        <p:spPr>
          <a:xfrm>
            <a:off x="4750924" y="1732534"/>
            <a:ext cx="4443747" cy="584775"/>
          </a:xfrm>
          <a:prstGeom prst="rect">
            <a:avLst/>
          </a:prstGeom>
          <a:noFill/>
        </p:spPr>
        <p:txBody>
          <a:bodyPr wrap="square" rtlCol="0">
            <a:spAutoFit/>
          </a:bodyPr>
          <a:lstStyle/>
          <a:p>
            <a:r>
              <a:rPr kumimoji="1" lang="en-US" altLang="ja-JP" sz="1400" dirty="0" smtClean="0"/>
              <a:t>Step</a:t>
            </a:r>
            <a:r>
              <a:rPr lang="en-US" altLang="ja-JP" sz="1400" dirty="0" smtClean="0"/>
              <a:t>2</a:t>
            </a:r>
            <a:endParaRPr kumimoji="1" lang="ja-JP" altLang="en-US" sz="1400" dirty="0" smtClean="0"/>
          </a:p>
          <a:p>
            <a:r>
              <a:rPr lang="ja-JP" altLang="en-US" sz="1400" dirty="0" smtClean="0"/>
              <a:t>ある</a:t>
            </a:r>
            <a:r>
              <a:rPr lang="ja-JP" altLang="en-US" sz="1400" dirty="0"/>
              <a:t>音声</a:t>
            </a:r>
            <a:r>
              <a:rPr lang="en-US" altLang="ja-JP" sz="1400" dirty="0" smtClean="0"/>
              <a:t>S</a:t>
            </a:r>
            <a:r>
              <a:rPr lang="ja-JP" altLang="en-US" sz="1400" dirty="0" smtClean="0"/>
              <a:t>の地域</a:t>
            </a:r>
            <a:r>
              <a:rPr lang="en-US" altLang="ja-JP" sz="1400" dirty="0" smtClean="0"/>
              <a:t>C</a:t>
            </a:r>
            <a:r>
              <a:rPr lang="ja-JP" altLang="en-US" sz="1400" dirty="0" smtClean="0"/>
              <a:t>について，その正答率</a:t>
            </a:r>
            <a:r>
              <a:rPr lang="en-US" altLang="ja-JP" sz="1400" dirty="0" smtClean="0"/>
              <a:t>(cx)</a:t>
            </a:r>
            <a:r>
              <a:rPr lang="ja-JP" altLang="en-US" sz="1400" dirty="0" err="1" smtClean="0"/>
              <a:t>を算</a:t>
            </a:r>
            <a:r>
              <a:rPr lang="ja-JP" altLang="en-US" sz="1400" dirty="0" smtClean="0"/>
              <a:t>出</a:t>
            </a:r>
            <a:r>
              <a:rPr lang="en-US" altLang="ja-JP" dirty="0" smtClean="0"/>
              <a:t>.</a:t>
            </a:r>
            <a:endParaRPr kumimoji="1" lang="en-US" altLang="ja-JP" dirty="0" smtClean="0"/>
          </a:p>
        </p:txBody>
      </p:sp>
      <p:sp>
        <p:nvSpPr>
          <p:cNvPr id="10" name="下矢印 9"/>
          <p:cNvSpPr/>
          <p:nvPr/>
        </p:nvSpPr>
        <p:spPr>
          <a:xfrm rot="16200000">
            <a:off x="4229437" y="2903950"/>
            <a:ext cx="319093" cy="481354"/>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497533563"/>
              </p:ext>
            </p:extLst>
          </p:nvPr>
        </p:nvGraphicFramePr>
        <p:xfrm>
          <a:off x="4937228" y="2332705"/>
          <a:ext cx="3644912" cy="1737360"/>
        </p:xfrm>
        <a:graphic>
          <a:graphicData uri="http://schemas.openxmlformats.org/drawingml/2006/table">
            <a:tbl>
              <a:tblPr firstRow="1" bandRow="1">
                <a:tableStyleId>{5C22544A-7EE6-4342-B048-85BDC9FD1C3A}</a:tableStyleId>
              </a:tblPr>
              <a:tblGrid>
                <a:gridCol w="1055948">
                  <a:extLst>
                    <a:ext uri="{9D8B030D-6E8A-4147-A177-3AD203B41FA5}">
                      <a16:colId xmlns:a16="http://schemas.microsoft.com/office/drawing/2014/main" val="576407680"/>
                    </a:ext>
                  </a:extLst>
                </a:gridCol>
                <a:gridCol w="963976">
                  <a:extLst>
                    <a:ext uri="{9D8B030D-6E8A-4147-A177-3AD203B41FA5}">
                      <a16:colId xmlns:a16="http://schemas.microsoft.com/office/drawing/2014/main" val="2523321238"/>
                    </a:ext>
                  </a:extLst>
                </a:gridCol>
                <a:gridCol w="710588">
                  <a:extLst>
                    <a:ext uri="{9D8B030D-6E8A-4147-A177-3AD203B41FA5}">
                      <a16:colId xmlns:a16="http://schemas.microsoft.com/office/drawing/2014/main" val="3731776151"/>
                    </a:ext>
                  </a:extLst>
                </a:gridCol>
                <a:gridCol w="914400">
                  <a:extLst>
                    <a:ext uri="{9D8B030D-6E8A-4147-A177-3AD203B41FA5}">
                      <a16:colId xmlns:a16="http://schemas.microsoft.com/office/drawing/2014/main" val="23177214"/>
                    </a:ext>
                  </a:extLst>
                </a:gridCol>
              </a:tblGrid>
              <a:tr h="505822">
                <a:tc>
                  <a:txBody>
                    <a:bodyPr/>
                    <a:lstStyle/>
                    <a:p>
                      <a:r>
                        <a:rPr kumimoji="1" lang="ja-JP" altLang="en-US" sz="1400" dirty="0" smtClean="0"/>
                        <a:t>問題文章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endParaRPr kumimoji="1" lang="ja-JP" altLang="en-US" sz="1400" dirty="0"/>
                    </a:p>
                  </a:txBody>
                  <a:tcPr/>
                </a:tc>
                <a:tc>
                  <a:txBody>
                    <a:bodyPr/>
                    <a:lstStyle/>
                    <a:p>
                      <a:r>
                        <a:rPr kumimoji="1" lang="ja-JP" altLang="en-US" sz="1400" dirty="0" smtClean="0"/>
                        <a:t>地域＊</a:t>
                      </a:r>
                      <a:endParaRPr kumimoji="1" lang="en-US" altLang="ja-JP" sz="1400" dirty="0" smtClean="0"/>
                    </a:p>
                  </a:txBody>
                  <a:tcPr/>
                </a:tc>
                <a:tc>
                  <a:txBody>
                    <a:bodyPr/>
                    <a:lstStyle/>
                    <a:p>
                      <a:r>
                        <a:rPr kumimoji="1" lang="ja-JP" altLang="en-US" sz="1400" dirty="0" smtClean="0">
                          <a:solidFill>
                            <a:srgbClr val="FF0000"/>
                          </a:solidFill>
                        </a:rPr>
                        <a:t>地域別正答率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9754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rowSpan="2">
                  <a:txBody>
                    <a:bodyPr/>
                    <a:lstStyle/>
                    <a:p>
                      <a:endParaRPr kumimoji="1" lang="en-US" altLang="ja-JP" sz="1400" dirty="0" smtClean="0"/>
                    </a:p>
                    <a:p>
                      <a:r>
                        <a:rPr kumimoji="1" lang="en-US" altLang="ja-JP" sz="1400" dirty="0" smtClean="0"/>
                        <a:t>c1</a:t>
                      </a:r>
                      <a:endParaRPr kumimoji="1" lang="ja-JP" altLang="en-US" sz="1400" dirty="0"/>
                    </a:p>
                  </a:txBody>
                  <a:tcPr/>
                </a:tc>
                <a:tc rowSpan="2">
                  <a:txBody>
                    <a:bodyPr/>
                    <a:lstStyle/>
                    <a:p>
                      <a:r>
                        <a:rPr kumimoji="1" lang="en-US" altLang="ja-JP" sz="1400" dirty="0" smtClean="0">
                          <a:solidFill>
                            <a:srgbClr val="FF0000"/>
                          </a:solidFill>
                        </a:rPr>
                        <a:t>cx1=</a:t>
                      </a:r>
                    </a:p>
                    <a:p>
                      <a:r>
                        <a:rPr kumimoji="1" lang="en-US" altLang="ja-JP" sz="1400" dirty="0" smtClean="0">
                          <a:solidFill>
                            <a:srgbClr val="FF0000"/>
                          </a:solidFill>
                        </a:rPr>
                        <a:t>(x1+x2)/2</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97542">
                <a:tc vMerge="1">
                  <a:txBody>
                    <a:bodyPr/>
                    <a:lstStyle/>
                    <a:p>
                      <a:endParaRPr kumimoji="1" lang="ja-JP" altLang="en-US"/>
                    </a:p>
                  </a:txBody>
                  <a:tcPr/>
                </a:tc>
                <a:tc>
                  <a:txBody>
                    <a:bodyPr/>
                    <a:lstStyle/>
                    <a:p>
                      <a:r>
                        <a:rPr kumimoji="1" lang="en-US" altLang="ja-JP" sz="1400" dirty="0" smtClean="0"/>
                        <a:t>s1-2</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a:p>
                  </a:txBody>
                  <a:tcPr/>
                </a:tc>
                <a:extLst>
                  <a:ext uri="{0D108BD9-81ED-4DB2-BD59-A6C34878D82A}">
                    <a16:rowId xmlns:a16="http://schemas.microsoft.com/office/drawing/2014/main" val="3728560957"/>
                  </a:ext>
                </a:extLst>
              </a:tr>
              <a:tr h="29754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rowSpan="2">
                  <a:txBody>
                    <a:bodyPr/>
                    <a:lstStyle/>
                    <a:p>
                      <a:endParaRPr kumimoji="1" lang="en-US" altLang="ja-JP" sz="1400" dirty="0" smtClean="0"/>
                    </a:p>
                    <a:p>
                      <a:r>
                        <a:rPr kumimoji="1" lang="en-US" altLang="ja-JP" sz="1400" dirty="0" smtClean="0"/>
                        <a:t>c2</a:t>
                      </a:r>
                      <a:endParaRPr kumimoji="1" lang="ja-JP" altLang="en-US" sz="1400" dirty="0"/>
                    </a:p>
                  </a:txBody>
                  <a:tcPr/>
                </a:tc>
                <a:tc rowSpan="2">
                  <a:txBody>
                    <a:bodyPr/>
                    <a:lstStyle/>
                    <a:p>
                      <a:r>
                        <a:rPr kumimoji="1" lang="en-US" altLang="ja-JP" sz="1400" dirty="0" smtClean="0">
                          <a:solidFill>
                            <a:srgbClr val="FF0000"/>
                          </a:solidFill>
                        </a:rPr>
                        <a:t>cx2=</a:t>
                      </a:r>
                    </a:p>
                    <a:p>
                      <a:r>
                        <a:rPr kumimoji="1" lang="en-US" altLang="ja-JP" sz="1400" dirty="0" smtClean="0">
                          <a:solidFill>
                            <a:srgbClr val="FF0000"/>
                          </a:solidFill>
                        </a:rPr>
                        <a:t>(x3+x4)/2</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9754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12" name="テキスト ボックス 11"/>
          <p:cNvSpPr txBox="1"/>
          <p:nvPr/>
        </p:nvSpPr>
        <p:spPr>
          <a:xfrm>
            <a:off x="4528346" y="2319029"/>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13" name="下矢印 12"/>
          <p:cNvSpPr/>
          <p:nvPr/>
        </p:nvSpPr>
        <p:spPr>
          <a:xfrm rot="2486010">
            <a:off x="4292237" y="3976158"/>
            <a:ext cx="379970" cy="479318"/>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760164" y="4423864"/>
            <a:ext cx="4550530" cy="523220"/>
          </a:xfrm>
          <a:prstGeom prst="rect">
            <a:avLst/>
          </a:prstGeom>
          <a:noFill/>
        </p:spPr>
        <p:txBody>
          <a:bodyPr wrap="square" rtlCol="0">
            <a:spAutoFit/>
          </a:bodyPr>
          <a:lstStyle/>
          <a:p>
            <a:r>
              <a:rPr kumimoji="1" lang="en-US" altLang="ja-JP" sz="1400" dirty="0" smtClean="0"/>
              <a:t>Step</a:t>
            </a:r>
            <a:r>
              <a:rPr lang="en-US" altLang="ja-JP" sz="1400" dirty="0" smtClean="0"/>
              <a:t>3</a:t>
            </a:r>
            <a:endParaRPr lang="en-US" altLang="ja-JP" dirty="0" smtClean="0"/>
          </a:p>
          <a:p>
            <a:pPr algn="r"/>
            <a:r>
              <a:rPr kumimoji="1" lang="ja-JP" altLang="en-US" sz="1400" dirty="0" smtClean="0"/>
              <a:t>すべての問題について，その</a:t>
            </a:r>
            <a:r>
              <a:rPr kumimoji="1" lang="ja-JP" altLang="en-US" sz="1400" dirty="0" smtClean="0">
                <a:solidFill>
                  <a:srgbClr val="FF0000"/>
                </a:solidFill>
              </a:rPr>
              <a:t>地域別正答率</a:t>
            </a:r>
            <a:r>
              <a:rPr kumimoji="1" lang="en-US" altLang="ja-JP" sz="1400" dirty="0" smtClean="0">
                <a:solidFill>
                  <a:srgbClr val="FF0000"/>
                </a:solidFill>
              </a:rPr>
              <a:t>(cx</a:t>
            </a:r>
            <a:r>
              <a:rPr lang="en-US" altLang="ja-JP" sz="1400" dirty="0" smtClean="0">
                <a:solidFill>
                  <a:srgbClr val="FF0000"/>
                </a:solidFill>
              </a:rPr>
              <a:t>)</a:t>
            </a:r>
            <a:r>
              <a:rPr lang="ja-JP" altLang="en-US" sz="1400" dirty="0" err="1" smtClean="0"/>
              <a:t>を算</a:t>
            </a:r>
            <a:r>
              <a:rPr lang="ja-JP" altLang="en-US" sz="1400" dirty="0" smtClean="0"/>
              <a:t>出．</a:t>
            </a:r>
            <a:endParaRPr kumimoji="1" lang="en-US" altLang="ja-JP" sz="1400" dirty="0" smtClean="0"/>
          </a:p>
        </p:txBody>
      </p:sp>
      <p:graphicFrame>
        <p:nvGraphicFramePr>
          <p:cNvPr id="15" name="表 14"/>
          <p:cNvGraphicFramePr>
            <a:graphicFrameLocks noGrp="1"/>
          </p:cNvGraphicFramePr>
          <p:nvPr>
            <p:extLst>
              <p:ext uri="{D42A27DB-BD31-4B8C-83A1-F6EECF244321}">
                <p14:modId xmlns:p14="http://schemas.microsoft.com/office/powerpoint/2010/main" val="4139069994"/>
              </p:ext>
            </p:extLst>
          </p:nvPr>
        </p:nvGraphicFramePr>
        <p:xfrm>
          <a:off x="2239682" y="4941351"/>
          <a:ext cx="3343863" cy="1036320"/>
        </p:xfrm>
        <a:graphic>
          <a:graphicData uri="http://schemas.openxmlformats.org/drawingml/2006/table">
            <a:tbl>
              <a:tblPr firstRow="1" bandRow="1">
                <a:tableStyleId>{5C22544A-7EE6-4342-B048-85BDC9FD1C3A}</a:tableStyleId>
              </a:tblPr>
              <a:tblGrid>
                <a:gridCol w="1127585">
                  <a:extLst>
                    <a:ext uri="{9D8B030D-6E8A-4147-A177-3AD203B41FA5}">
                      <a16:colId xmlns:a16="http://schemas.microsoft.com/office/drawing/2014/main" val="1522409519"/>
                    </a:ext>
                  </a:extLst>
                </a:gridCol>
                <a:gridCol w="1127585">
                  <a:extLst>
                    <a:ext uri="{9D8B030D-6E8A-4147-A177-3AD203B41FA5}">
                      <a16:colId xmlns:a16="http://schemas.microsoft.com/office/drawing/2014/main" val="1560925707"/>
                    </a:ext>
                  </a:extLst>
                </a:gridCol>
                <a:gridCol w="1088693">
                  <a:extLst>
                    <a:ext uri="{9D8B030D-6E8A-4147-A177-3AD203B41FA5}">
                      <a16:colId xmlns:a16="http://schemas.microsoft.com/office/drawing/2014/main" val="46954385"/>
                    </a:ext>
                  </a:extLst>
                </a:gridCol>
              </a:tblGrid>
              <a:tr h="251312">
                <a:tc>
                  <a:txBody>
                    <a:bodyPr/>
                    <a:lstStyle/>
                    <a:p>
                      <a:r>
                        <a:rPr kumimoji="1" lang="ja-JP" altLang="en-US" sz="1400" dirty="0" smtClean="0"/>
                        <a:t>ランキング</a:t>
                      </a:r>
                      <a:endParaRPr kumimoji="1" lang="en-US" altLang="ja-JP" sz="1400" dirty="0" smtClean="0"/>
                    </a:p>
                  </a:txBody>
                  <a:tcPr/>
                </a:tc>
                <a:tc>
                  <a:txBody>
                    <a:bodyPr/>
                    <a:lstStyle/>
                    <a:p>
                      <a:r>
                        <a:rPr kumimoji="1" lang="ja-JP" altLang="en-US" sz="1400" dirty="0" smtClean="0"/>
                        <a:t>地域</a:t>
                      </a:r>
                      <a:endParaRPr kumimoji="1" lang="ja-JP" altLang="en-US" sz="1400" dirty="0"/>
                    </a:p>
                  </a:txBody>
                  <a:tcPr/>
                </a:tc>
                <a:tc>
                  <a:txBody>
                    <a:bodyPr/>
                    <a:lstStyle/>
                    <a:p>
                      <a:r>
                        <a:rPr kumimoji="1" lang="ja-JP" altLang="en-US" sz="1400" dirty="0" smtClean="0"/>
                        <a:t>正答率</a:t>
                      </a:r>
                      <a:r>
                        <a:rPr kumimoji="1" lang="en-US" altLang="ja-JP" sz="1400" dirty="0" smtClean="0"/>
                        <a:t>(cx)</a:t>
                      </a:r>
                    </a:p>
                  </a:txBody>
                  <a:tcPr/>
                </a:tc>
                <a:extLst>
                  <a:ext uri="{0D108BD9-81ED-4DB2-BD59-A6C34878D82A}">
                    <a16:rowId xmlns:a16="http://schemas.microsoft.com/office/drawing/2014/main" val="3238524916"/>
                  </a:ext>
                </a:extLst>
              </a:tr>
              <a:tr h="240787">
                <a:tc>
                  <a:txBody>
                    <a:bodyPr/>
                    <a:lstStyle/>
                    <a:p>
                      <a:r>
                        <a:rPr kumimoji="1" lang="en-US" altLang="ja-JP" sz="1400" dirty="0" smtClean="0"/>
                        <a:t>1</a:t>
                      </a:r>
                      <a:r>
                        <a:rPr kumimoji="1" lang="ja-JP" altLang="en-US" sz="1400" dirty="0" smtClean="0"/>
                        <a:t>位</a:t>
                      </a:r>
                      <a:endParaRPr kumimoji="1" lang="ja-JP" altLang="en-US" sz="1400" dirty="0"/>
                    </a:p>
                  </a:txBody>
                  <a:tcPr/>
                </a:tc>
                <a:tc>
                  <a:txBody>
                    <a:bodyPr/>
                    <a:lstStyle/>
                    <a:p>
                      <a:r>
                        <a:rPr kumimoji="1" lang="en-US" altLang="ja-JP" dirty="0" smtClean="0"/>
                        <a:t>c1</a:t>
                      </a:r>
                      <a:endParaRPr kumimoji="1" lang="ja-JP" altLang="en-US" dirty="0"/>
                    </a:p>
                  </a:txBody>
                  <a:tcPr/>
                </a:tc>
                <a:tc>
                  <a:txBody>
                    <a:bodyPr/>
                    <a:lstStyle/>
                    <a:p>
                      <a:r>
                        <a:rPr kumimoji="1" lang="en-US" altLang="ja-JP" dirty="0" smtClean="0"/>
                        <a:t>80%</a:t>
                      </a:r>
                      <a:endParaRPr kumimoji="1" lang="ja-JP" altLang="en-US" dirty="0"/>
                    </a:p>
                  </a:txBody>
                  <a:tcPr/>
                </a:tc>
                <a:extLst>
                  <a:ext uri="{0D108BD9-81ED-4DB2-BD59-A6C34878D82A}">
                    <a16:rowId xmlns:a16="http://schemas.microsoft.com/office/drawing/2014/main" val="3914155503"/>
                  </a:ext>
                </a:extLst>
              </a:tr>
              <a:tr h="351466">
                <a:tc>
                  <a:txBody>
                    <a:bodyPr/>
                    <a:lstStyle/>
                    <a:p>
                      <a:r>
                        <a:rPr kumimoji="1" lang="en-US" altLang="ja-JP" sz="1400" dirty="0" smtClean="0"/>
                        <a:t>2</a:t>
                      </a:r>
                      <a:r>
                        <a:rPr kumimoji="1" lang="ja-JP" altLang="en-US" sz="1400" dirty="0" smtClean="0"/>
                        <a:t>位</a:t>
                      </a:r>
                      <a:endParaRPr kumimoji="1" lang="ja-JP" altLang="en-US" sz="1400" dirty="0"/>
                    </a:p>
                  </a:txBody>
                  <a:tcPr/>
                </a:tc>
                <a:tc>
                  <a:txBody>
                    <a:bodyPr/>
                    <a:lstStyle/>
                    <a:p>
                      <a:r>
                        <a:rPr kumimoji="1" lang="en-US" altLang="ja-JP" dirty="0" smtClean="0"/>
                        <a:t>c2</a:t>
                      </a:r>
                      <a:endParaRPr kumimoji="1" lang="ja-JP" altLang="en-US" dirty="0"/>
                    </a:p>
                  </a:txBody>
                  <a:tcPr/>
                </a:tc>
                <a:tc>
                  <a:txBody>
                    <a:bodyPr/>
                    <a:lstStyle/>
                    <a:p>
                      <a:r>
                        <a:rPr kumimoji="1" lang="en-US" altLang="ja-JP" dirty="0" smtClean="0"/>
                        <a:t>70%</a:t>
                      </a:r>
                      <a:endParaRPr kumimoji="1" lang="ja-JP" altLang="en-US" dirty="0"/>
                    </a:p>
                  </a:txBody>
                  <a:tcPr/>
                </a:tc>
                <a:extLst>
                  <a:ext uri="{0D108BD9-81ED-4DB2-BD59-A6C34878D82A}">
                    <a16:rowId xmlns:a16="http://schemas.microsoft.com/office/drawing/2014/main" val="1514954308"/>
                  </a:ext>
                </a:extLst>
              </a:tr>
            </a:tbl>
          </a:graphicData>
        </a:graphic>
      </p:graphicFrame>
      <p:sp>
        <p:nvSpPr>
          <p:cNvPr id="16" name="テキスト ボックス 15"/>
          <p:cNvSpPr txBox="1"/>
          <p:nvPr/>
        </p:nvSpPr>
        <p:spPr>
          <a:xfrm>
            <a:off x="1760164" y="4904798"/>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3" name="テキスト ボックス 2"/>
          <p:cNvSpPr txBox="1"/>
          <p:nvPr/>
        </p:nvSpPr>
        <p:spPr>
          <a:xfrm>
            <a:off x="6816429" y="4123329"/>
            <a:ext cx="1765711" cy="276999"/>
          </a:xfrm>
          <a:prstGeom prst="rect">
            <a:avLst/>
          </a:prstGeom>
          <a:noFill/>
          <a:ln>
            <a:solidFill>
              <a:schemeClr val="accent1"/>
            </a:solidFill>
          </a:ln>
        </p:spPr>
        <p:txBody>
          <a:bodyPr wrap="square" rtlCol="0">
            <a:spAutoFit/>
          </a:bodyPr>
          <a:lstStyle/>
          <a:p>
            <a:r>
              <a:rPr lang="en-US" altLang="ja-JP" sz="1200" dirty="0" smtClean="0"/>
              <a:t>*EX)C1=</a:t>
            </a:r>
            <a:r>
              <a:rPr lang="ja-JP" altLang="en-US" sz="1200" dirty="0" smtClean="0"/>
              <a:t>日本，</a:t>
            </a:r>
            <a:r>
              <a:rPr lang="en-US" altLang="ja-JP" sz="1200" dirty="0" smtClean="0"/>
              <a:t>C2=</a:t>
            </a:r>
            <a:r>
              <a:rPr lang="ja-JP" altLang="en-US" sz="1200" dirty="0" smtClean="0"/>
              <a:t>タイ</a:t>
            </a:r>
            <a:endParaRPr kumimoji="1" lang="ja-JP" altLang="en-US" sz="1200" dirty="0"/>
          </a:p>
        </p:txBody>
      </p:sp>
      <p:sp>
        <p:nvSpPr>
          <p:cNvPr id="9" name="テキスト ボックス 8"/>
          <p:cNvSpPr txBox="1"/>
          <p:nvPr/>
        </p:nvSpPr>
        <p:spPr>
          <a:xfrm>
            <a:off x="3644610" y="5848827"/>
            <a:ext cx="360647"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17" name="テキスト ボックス 16"/>
          <p:cNvSpPr txBox="1"/>
          <p:nvPr/>
        </p:nvSpPr>
        <p:spPr>
          <a:xfrm>
            <a:off x="1035137" y="4110312"/>
            <a:ext cx="2845558" cy="276999"/>
          </a:xfrm>
          <a:prstGeom prst="rect">
            <a:avLst/>
          </a:prstGeom>
          <a:noFill/>
          <a:ln>
            <a:solidFill>
              <a:schemeClr val="accent1"/>
            </a:solidFill>
          </a:ln>
        </p:spPr>
        <p:txBody>
          <a:bodyPr wrap="square" rtlCol="0">
            <a:spAutoFit/>
          </a:bodyPr>
          <a:lstStyle/>
          <a:p>
            <a:r>
              <a:rPr lang="en-US" altLang="ja-JP" sz="1200" dirty="0" smtClean="0"/>
              <a:t>*s1-1</a:t>
            </a:r>
            <a:r>
              <a:rPr lang="ja-JP" altLang="en-US" sz="1200" dirty="0" smtClean="0"/>
              <a:t>～</a:t>
            </a:r>
            <a:r>
              <a:rPr lang="en-US" altLang="ja-JP" sz="1200" dirty="0" smtClean="0"/>
              <a:t>s1-4</a:t>
            </a:r>
            <a:r>
              <a:rPr lang="ja-JP" altLang="en-US" sz="1200" dirty="0" smtClean="0"/>
              <a:t>の音声は別々の人から収集</a:t>
            </a:r>
            <a:endParaRPr kumimoji="1" lang="ja-JP" altLang="en-US" sz="1200" dirty="0"/>
          </a:p>
        </p:txBody>
      </p:sp>
      <p:sp>
        <p:nvSpPr>
          <p:cNvPr id="18" name="四角形吹き出し 17"/>
          <p:cNvSpPr/>
          <p:nvPr/>
        </p:nvSpPr>
        <p:spPr>
          <a:xfrm>
            <a:off x="5772414" y="5182619"/>
            <a:ext cx="3305859" cy="616640"/>
          </a:xfrm>
          <a:prstGeom prst="wedgeRectCallout">
            <a:avLst>
              <a:gd name="adj1" fmla="val -53771"/>
              <a:gd name="adj2" fmla="val -458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solidFill>
                  <a:srgbClr val="FF0000"/>
                </a:solidFill>
              </a:rPr>
              <a:t>正答</a:t>
            </a:r>
            <a:r>
              <a:rPr lang="ja-JP" altLang="en-US" sz="1600" dirty="0">
                <a:solidFill>
                  <a:srgbClr val="FF0000"/>
                </a:solidFill>
              </a:rPr>
              <a:t>率</a:t>
            </a:r>
            <a:r>
              <a:rPr kumimoji="1" lang="ja-JP" altLang="en-US" sz="1600" dirty="0" smtClean="0">
                <a:solidFill>
                  <a:srgbClr val="FF0000"/>
                </a:solidFill>
              </a:rPr>
              <a:t>が高い</a:t>
            </a:r>
            <a:endParaRPr kumimoji="1" lang="en-US" altLang="ja-JP" sz="1600" dirty="0" smtClean="0">
              <a:solidFill>
                <a:srgbClr val="FF0000"/>
              </a:solidFill>
            </a:endParaRPr>
          </a:p>
          <a:p>
            <a:r>
              <a:rPr lang="ja-JP" altLang="en-US" sz="1600" dirty="0" smtClean="0">
                <a:solidFill>
                  <a:srgbClr val="FF0000"/>
                </a:solidFill>
              </a:rPr>
              <a:t>＝学習者にと</a:t>
            </a:r>
            <a:r>
              <a:rPr lang="ja-JP" altLang="en-US" sz="1600" dirty="0">
                <a:solidFill>
                  <a:srgbClr val="FF0000"/>
                </a:solidFill>
              </a:rPr>
              <a:t>って</a:t>
            </a:r>
            <a:r>
              <a:rPr lang="ja-JP" altLang="en-US" sz="1600" dirty="0" smtClean="0">
                <a:solidFill>
                  <a:srgbClr val="FF0000"/>
                </a:solidFill>
              </a:rPr>
              <a:t>聞き取りやすい</a:t>
            </a:r>
            <a:endParaRPr kumimoji="1" lang="ja-JP" altLang="en-US" sz="1600" dirty="0">
              <a:solidFill>
                <a:srgbClr val="FF0000"/>
              </a:solidFill>
            </a:endParaRPr>
          </a:p>
        </p:txBody>
      </p:sp>
    </p:spTree>
    <p:extLst>
      <p:ext uri="{BB962C8B-B14F-4D97-AF65-F5344CB8AC3E}">
        <p14:creationId xmlns:p14="http://schemas.microsoft.com/office/powerpoint/2010/main" val="176358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114016</TotalTime>
  <Words>2890</Words>
  <Application>Microsoft Office PowerPoint</Application>
  <PresentationFormat>画面に合わせる (4:3)</PresentationFormat>
  <Paragraphs>881</Paragraphs>
  <Slides>42</Slides>
  <Notes>22</Notes>
  <HiddenSlides>16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42</vt:i4>
      </vt:variant>
    </vt:vector>
  </HeadingPairs>
  <TitlesOfParts>
    <vt:vector size="48" baseType="lpstr">
      <vt:lpstr>ＭＳ Ｐゴシック</vt:lpstr>
      <vt:lpstr>メイリオ</vt:lpstr>
      <vt:lpstr>游ゴシック</vt:lpstr>
      <vt:lpstr>Calibri</vt:lpstr>
      <vt:lpstr>Wingdings</vt:lpstr>
      <vt:lpstr>レトロスペクト</vt:lpstr>
      <vt:lpstr>地域発音英語を活用した英語リスニング学習支援システムの設計・開発</vt:lpstr>
      <vt:lpstr>                     研究背景　</vt:lpstr>
      <vt:lpstr>関連研究①</vt:lpstr>
      <vt:lpstr>関連研究②</vt:lpstr>
      <vt:lpstr>現状の英語リスニング学習の問題点</vt:lpstr>
      <vt:lpstr>研究課題</vt:lpstr>
      <vt:lpstr>提案システム　‐概要・利点‐</vt:lpstr>
      <vt:lpstr>提案システム　　‐概要図‐</vt:lpstr>
      <vt:lpstr>提案システム　‐正答率算出‐</vt:lpstr>
      <vt:lpstr>提案システム　　‐地域推薦‐</vt:lpstr>
      <vt:lpstr>実験</vt:lpstr>
      <vt:lpstr>実験目的</vt:lpstr>
      <vt:lpstr>実験環境　-音源と問題の種類-</vt:lpstr>
      <vt:lpstr>実験環境  -テスト問題と被験者-</vt:lpstr>
      <vt:lpstr>実験環境　-アンケート-</vt:lpstr>
      <vt:lpstr>実験システム  -ベースライン-</vt:lpstr>
      <vt:lpstr>実験システム      -提案システム-</vt:lpstr>
      <vt:lpstr>実験システム　　　　　　　　　　　　　　　　　　　　　　　    ‐穴埋め問題生成機能-</vt:lpstr>
      <vt:lpstr>実験方法</vt:lpstr>
      <vt:lpstr>実験手順  　-学習継続率-</vt:lpstr>
      <vt:lpstr>実験手順  　-学習継続率-</vt:lpstr>
      <vt:lpstr>実験手順    -リスニング能力-</vt:lpstr>
      <vt:lpstr>実験手順　-リスニング能力-</vt:lpstr>
      <vt:lpstr>実験手順    -リスニング能力-</vt:lpstr>
      <vt:lpstr>実験手順  　-学習意識の変化-</vt:lpstr>
      <vt:lpstr>今後のスケジュール</vt:lpstr>
      <vt:lpstr>現在の進捗</vt:lpstr>
      <vt:lpstr>実験⑤　　-実験方法-</vt:lpstr>
      <vt:lpstr>本研究のアプローチ</vt:lpstr>
      <vt:lpstr>研究課題</vt:lpstr>
      <vt:lpstr>提案方式　-学習履歴‐</vt:lpstr>
      <vt:lpstr>提案方式　‐難易度変更機能‐</vt:lpstr>
      <vt:lpstr>モデル化①</vt:lpstr>
      <vt:lpstr>モデル化②</vt:lpstr>
      <vt:lpstr>穴埋め問題生成機能</vt:lpstr>
      <vt:lpstr>提案システム概要図　</vt:lpstr>
      <vt:lpstr>提案方式による学習の対象</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E-listening 英語学習システムの開発と拡張</dc:title>
  <dc:creator>Administrator</dc:creator>
  <cp:lastModifiedBy>kamimura</cp:lastModifiedBy>
  <cp:revision>1815</cp:revision>
  <cp:lastPrinted>2017-09-07T08:22:17Z</cp:lastPrinted>
  <dcterms:created xsi:type="dcterms:W3CDTF">2017-04-11T04:27:16Z</dcterms:created>
  <dcterms:modified xsi:type="dcterms:W3CDTF">2017-11-08T05:03:46Z</dcterms:modified>
</cp:coreProperties>
</file>