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64"/>
  </p:notesMasterIdLst>
  <p:handoutMasterIdLst>
    <p:handoutMasterId r:id="rId65"/>
  </p:handoutMasterIdLst>
  <p:sldIdLst>
    <p:sldId id="256" r:id="rId2"/>
    <p:sldId id="270" r:id="rId3"/>
    <p:sldId id="267" r:id="rId4"/>
    <p:sldId id="326" r:id="rId5"/>
    <p:sldId id="295" r:id="rId6"/>
    <p:sldId id="360" r:id="rId7"/>
    <p:sldId id="345" r:id="rId8"/>
    <p:sldId id="296" r:id="rId9"/>
    <p:sldId id="369" r:id="rId10"/>
    <p:sldId id="268" r:id="rId11"/>
    <p:sldId id="361" r:id="rId12"/>
    <p:sldId id="293" r:id="rId13"/>
    <p:sldId id="343" r:id="rId14"/>
    <p:sldId id="365" r:id="rId15"/>
    <p:sldId id="349" r:id="rId16"/>
    <p:sldId id="350" r:id="rId17"/>
    <p:sldId id="366" r:id="rId18"/>
    <p:sldId id="367" r:id="rId19"/>
    <p:sldId id="368" r:id="rId20"/>
    <p:sldId id="370" r:id="rId21"/>
    <p:sldId id="358" r:id="rId22"/>
    <p:sldId id="359" r:id="rId23"/>
    <p:sldId id="364" r:id="rId24"/>
    <p:sldId id="339" r:id="rId25"/>
    <p:sldId id="353" r:id="rId26"/>
    <p:sldId id="363" r:id="rId27"/>
    <p:sldId id="327" r:id="rId28"/>
    <p:sldId id="305" r:id="rId29"/>
    <p:sldId id="328" r:id="rId30"/>
    <p:sldId id="354" r:id="rId31"/>
    <p:sldId id="321" r:id="rId32"/>
    <p:sldId id="355" r:id="rId33"/>
    <p:sldId id="329" r:id="rId34"/>
    <p:sldId id="324" r:id="rId35"/>
    <p:sldId id="371" r:id="rId36"/>
    <p:sldId id="356" r:id="rId37"/>
    <p:sldId id="331" r:id="rId38"/>
    <p:sldId id="341" r:id="rId39"/>
    <p:sldId id="318" r:id="rId40"/>
    <p:sldId id="333" r:id="rId41"/>
    <p:sldId id="342" r:id="rId42"/>
    <p:sldId id="325" r:id="rId43"/>
    <p:sldId id="260" r:id="rId44"/>
    <p:sldId id="346" r:id="rId45"/>
    <p:sldId id="303" r:id="rId46"/>
    <p:sldId id="301" r:id="rId47"/>
    <p:sldId id="340" r:id="rId48"/>
    <p:sldId id="344" r:id="rId49"/>
    <p:sldId id="323" r:id="rId50"/>
    <p:sldId id="332" r:id="rId51"/>
    <p:sldId id="352" r:id="rId52"/>
    <p:sldId id="334" r:id="rId53"/>
    <p:sldId id="284" r:id="rId54"/>
    <p:sldId id="300" r:id="rId55"/>
    <p:sldId id="322" r:id="rId56"/>
    <p:sldId id="362" r:id="rId57"/>
    <p:sldId id="336" r:id="rId58"/>
    <p:sldId id="337" r:id="rId59"/>
    <p:sldId id="351" r:id="rId60"/>
    <p:sldId id="309" r:id="rId61"/>
    <p:sldId id="348" r:id="rId62"/>
    <p:sldId id="357" r:id="rId63"/>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FC559BE-01FE-4472-AD7A-41D48CEFE1CF}">
          <p14:sldIdLst>
            <p14:sldId id="256"/>
            <p14:sldId id="270"/>
            <p14:sldId id="267"/>
            <p14:sldId id="326"/>
            <p14:sldId id="295"/>
            <p14:sldId id="360"/>
            <p14:sldId id="345"/>
            <p14:sldId id="296"/>
            <p14:sldId id="369"/>
            <p14:sldId id="268"/>
            <p14:sldId id="361"/>
            <p14:sldId id="293"/>
            <p14:sldId id="343"/>
            <p14:sldId id="365"/>
            <p14:sldId id="349"/>
            <p14:sldId id="350"/>
            <p14:sldId id="366"/>
            <p14:sldId id="367"/>
            <p14:sldId id="368"/>
            <p14:sldId id="370"/>
            <p14:sldId id="358"/>
            <p14:sldId id="359"/>
            <p14:sldId id="364"/>
            <p14:sldId id="339"/>
            <p14:sldId id="353"/>
            <p14:sldId id="363"/>
            <p14:sldId id="327"/>
            <p14:sldId id="305"/>
            <p14:sldId id="328"/>
            <p14:sldId id="354"/>
            <p14:sldId id="321"/>
            <p14:sldId id="355"/>
            <p14:sldId id="329"/>
            <p14:sldId id="324"/>
            <p14:sldId id="371"/>
            <p14:sldId id="356"/>
            <p14:sldId id="331"/>
            <p14:sldId id="341"/>
            <p14:sldId id="318"/>
            <p14:sldId id="333"/>
            <p14:sldId id="342"/>
            <p14:sldId id="325"/>
            <p14:sldId id="260"/>
            <p14:sldId id="346"/>
            <p14:sldId id="303"/>
            <p14:sldId id="301"/>
            <p14:sldId id="340"/>
            <p14:sldId id="344"/>
            <p14:sldId id="323"/>
            <p14:sldId id="332"/>
            <p14:sldId id="352"/>
            <p14:sldId id="334"/>
          </p14:sldIdLst>
        </p14:section>
        <p14:section name="タイトルなしのセクション" id="{0CF5F9EE-B66A-4391-963D-DD9060C380CF}">
          <p14:sldIdLst>
            <p14:sldId id="284"/>
            <p14:sldId id="300"/>
            <p14:sldId id="322"/>
            <p14:sldId id="362"/>
            <p14:sldId id="336"/>
            <p14:sldId id="337"/>
            <p14:sldId id="351"/>
            <p14:sldId id="309"/>
            <p14:sldId id="348"/>
            <p14:sldId id="3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1" autoAdjust="0"/>
    <p:restoredTop sz="82503" autoAdjust="0"/>
  </p:normalViewPr>
  <p:slideViewPr>
    <p:cSldViewPr snapToGrid="0">
      <p:cViewPr varScale="1">
        <p:scale>
          <a:sx n="88" d="100"/>
          <a:sy n="88" d="100"/>
        </p:scale>
        <p:origin x="1485" y="-17"/>
      </p:cViewPr>
      <p:guideLst/>
    </p:cSldViewPr>
  </p:slideViewPr>
  <p:outlineViewPr>
    <p:cViewPr>
      <p:scale>
        <a:sx n="33" d="100"/>
        <a:sy n="33" d="100"/>
      </p:scale>
      <p:origin x="0" y="-792"/>
    </p:cViewPr>
  </p:outlineViewPr>
  <p:notesTextViewPr>
    <p:cViewPr>
      <p:scale>
        <a:sx n="125" d="100"/>
        <a:sy n="125"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276255" cy="33814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7733" y="0"/>
            <a:ext cx="4276254" cy="338143"/>
          </a:xfrm>
          <a:prstGeom prst="rect">
            <a:avLst/>
          </a:prstGeom>
        </p:spPr>
        <p:txBody>
          <a:bodyPr vert="horz" lIns="91440" tIns="45720" rIns="91440" bIns="45720" rtlCol="0"/>
          <a:lstStyle>
            <a:lvl1pPr algn="r">
              <a:defRPr sz="1200"/>
            </a:lvl1pPr>
          </a:lstStyle>
          <a:p>
            <a:fld id="{7EAADFA8-5F7F-45EA-8603-E484D09A29E3}" type="datetimeFigureOut">
              <a:rPr kumimoji="1" lang="ja-JP" altLang="en-US" smtClean="0"/>
              <a:t>2017/12/20</a:t>
            </a:fld>
            <a:endParaRPr kumimoji="1" lang="ja-JP" altLang="en-US"/>
          </a:p>
        </p:txBody>
      </p:sp>
      <p:sp>
        <p:nvSpPr>
          <p:cNvPr id="4" name="フッター プレースホルダー 3"/>
          <p:cNvSpPr>
            <a:spLocks noGrp="1"/>
          </p:cNvSpPr>
          <p:nvPr>
            <p:ph type="ftr" sz="quarter" idx="2"/>
          </p:nvPr>
        </p:nvSpPr>
        <p:spPr>
          <a:xfrm>
            <a:off x="1" y="6397620"/>
            <a:ext cx="4276255" cy="33814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7733" y="6397620"/>
            <a:ext cx="4276254" cy="338143"/>
          </a:xfrm>
          <a:prstGeom prst="rect">
            <a:avLst/>
          </a:prstGeom>
        </p:spPr>
        <p:txBody>
          <a:bodyPr vert="horz" lIns="91440" tIns="45720" rIns="91440" bIns="45720" rtlCol="0" anchor="b"/>
          <a:lstStyle>
            <a:lvl1pPr algn="r">
              <a:defRPr sz="1200"/>
            </a:lvl1pPr>
          </a:lstStyle>
          <a:p>
            <a:fld id="{B0A04141-2612-4FD9-BCCE-DA4B71DA0113}" type="slidenum">
              <a:rPr kumimoji="1" lang="ja-JP" altLang="en-US" smtClean="0"/>
              <a:t>‹#›</a:t>
            </a:fld>
            <a:endParaRPr kumimoji="1" lang="ja-JP" altLang="en-US"/>
          </a:p>
        </p:txBody>
      </p:sp>
    </p:spTree>
    <p:extLst>
      <p:ext uri="{BB962C8B-B14F-4D97-AF65-F5344CB8AC3E}">
        <p14:creationId xmlns:p14="http://schemas.microsoft.com/office/powerpoint/2010/main" val="25498674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4275403" cy="337958"/>
          </a:xfrm>
          <a:prstGeom prst="rect">
            <a:avLst/>
          </a:prstGeom>
        </p:spPr>
        <p:txBody>
          <a:bodyPr vert="horz" lIns="94854" tIns="47426" rIns="94854" bIns="47426" rtlCol="0"/>
          <a:lstStyle>
            <a:lvl1pPr algn="l">
              <a:defRPr sz="1300"/>
            </a:lvl1pPr>
          </a:lstStyle>
          <a:p>
            <a:endParaRPr kumimoji="1" lang="ja-JP" altLang="en-US" dirty="0"/>
          </a:p>
        </p:txBody>
      </p:sp>
      <p:sp>
        <p:nvSpPr>
          <p:cNvPr id="3" name="日付プレースホルダー 2"/>
          <p:cNvSpPr>
            <a:spLocks noGrp="1"/>
          </p:cNvSpPr>
          <p:nvPr>
            <p:ph type="dt" idx="1"/>
          </p:nvPr>
        </p:nvSpPr>
        <p:spPr>
          <a:xfrm>
            <a:off x="5588630" y="1"/>
            <a:ext cx="4275403" cy="337958"/>
          </a:xfrm>
          <a:prstGeom prst="rect">
            <a:avLst/>
          </a:prstGeom>
        </p:spPr>
        <p:txBody>
          <a:bodyPr vert="horz" lIns="94854" tIns="47426" rIns="94854" bIns="47426" rtlCol="0"/>
          <a:lstStyle>
            <a:lvl1pPr algn="r">
              <a:defRPr sz="1300"/>
            </a:lvl1pPr>
          </a:lstStyle>
          <a:p>
            <a:fld id="{F3B5A63B-7D33-47FD-B6B4-1D38FD60865A}" type="datetimeFigureOut">
              <a:rPr kumimoji="1" lang="ja-JP" altLang="en-US" smtClean="0"/>
              <a:t>2017/12/20</a:t>
            </a:fld>
            <a:endParaRPr kumimoji="1" lang="ja-JP" altLang="en-US" dirty="0"/>
          </a:p>
        </p:txBody>
      </p:sp>
      <p:sp>
        <p:nvSpPr>
          <p:cNvPr id="4" name="スライド イメージ プレースホルダー 3"/>
          <p:cNvSpPr>
            <a:spLocks noGrp="1" noRot="1" noChangeAspect="1"/>
          </p:cNvSpPr>
          <p:nvPr>
            <p:ph type="sldImg" idx="2"/>
          </p:nvPr>
        </p:nvSpPr>
        <p:spPr>
          <a:xfrm>
            <a:off x="3416300" y="841375"/>
            <a:ext cx="3033713" cy="2274888"/>
          </a:xfrm>
          <a:prstGeom prst="rect">
            <a:avLst/>
          </a:prstGeom>
          <a:noFill/>
          <a:ln w="12700">
            <a:solidFill>
              <a:prstClr val="black"/>
            </a:solidFill>
          </a:ln>
        </p:spPr>
        <p:txBody>
          <a:bodyPr vert="horz" lIns="94854" tIns="47426" rIns="94854" bIns="47426" rtlCol="0" anchor="ctr"/>
          <a:lstStyle/>
          <a:p>
            <a:endParaRPr lang="ja-JP" altLang="en-US" dirty="0"/>
          </a:p>
        </p:txBody>
      </p:sp>
      <p:sp>
        <p:nvSpPr>
          <p:cNvPr id="5" name="ノート プレースホルダー 4"/>
          <p:cNvSpPr>
            <a:spLocks noGrp="1"/>
          </p:cNvSpPr>
          <p:nvPr>
            <p:ph type="body" sz="quarter" idx="3"/>
          </p:nvPr>
        </p:nvSpPr>
        <p:spPr>
          <a:xfrm>
            <a:off x="986632" y="3241586"/>
            <a:ext cx="7893050" cy="2652207"/>
          </a:xfrm>
          <a:prstGeom prst="rect">
            <a:avLst/>
          </a:prstGeom>
        </p:spPr>
        <p:txBody>
          <a:bodyPr vert="horz" lIns="94854" tIns="47426" rIns="94854" bIns="4742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6397807"/>
            <a:ext cx="4275403" cy="337957"/>
          </a:xfrm>
          <a:prstGeom prst="rect">
            <a:avLst/>
          </a:prstGeom>
        </p:spPr>
        <p:txBody>
          <a:bodyPr vert="horz" lIns="94854" tIns="47426" rIns="94854" bIns="47426" rtlCol="0" anchor="b"/>
          <a:lstStyle>
            <a:lvl1pPr algn="l">
              <a:defRPr sz="1300"/>
            </a:lvl1pPr>
          </a:lstStyle>
          <a:p>
            <a:endParaRPr kumimoji="1" lang="ja-JP" altLang="en-US" dirty="0"/>
          </a:p>
        </p:txBody>
      </p:sp>
      <p:sp>
        <p:nvSpPr>
          <p:cNvPr id="7" name="スライド番号プレースホルダー 6"/>
          <p:cNvSpPr>
            <a:spLocks noGrp="1"/>
          </p:cNvSpPr>
          <p:nvPr>
            <p:ph type="sldNum" sz="quarter" idx="5"/>
          </p:nvPr>
        </p:nvSpPr>
        <p:spPr>
          <a:xfrm>
            <a:off x="5588630" y="6397807"/>
            <a:ext cx="4275403" cy="337957"/>
          </a:xfrm>
          <a:prstGeom prst="rect">
            <a:avLst/>
          </a:prstGeom>
        </p:spPr>
        <p:txBody>
          <a:bodyPr vert="horz" lIns="94854" tIns="47426" rIns="94854" bIns="47426" rtlCol="0" anchor="b"/>
          <a:lstStyle>
            <a:lvl1pPr algn="r">
              <a:defRPr sz="1300"/>
            </a:lvl1pPr>
          </a:lstStyle>
          <a:p>
            <a:fld id="{E62CE1CE-61F2-4758-98BE-D29B44AE969D}" type="slidenum">
              <a:rPr kumimoji="1" lang="ja-JP" altLang="en-US" smtClean="0"/>
              <a:t>‹#›</a:t>
            </a:fld>
            <a:endParaRPr kumimoji="1" lang="ja-JP" altLang="en-US" dirty="0"/>
          </a:p>
        </p:txBody>
      </p:sp>
    </p:spTree>
    <p:extLst>
      <p:ext uri="{BB962C8B-B14F-4D97-AF65-F5344CB8AC3E}">
        <p14:creationId xmlns:p14="http://schemas.microsoft.com/office/powerpoint/2010/main" val="7438227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a:t>
            </a:fld>
            <a:endParaRPr kumimoji="1" lang="ja-JP" altLang="en-US" dirty="0"/>
          </a:p>
        </p:txBody>
      </p:sp>
    </p:spTree>
    <p:extLst>
      <p:ext uri="{BB962C8B-B14F-4D97-AF65-F5344CB8AC3E}">
        <p14:creationId xmlns:p14="http://schemas.microsoft.com/office/powerpoint/2010/main" val="53111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Step1: </a:t>
            </a:r>
            <a:r>
              <a:rPr kumimoji="1" lang="ja-JP" altLang="en-US" dirty="0" smtClean="0"/>
              <a:t>すべての音声について，音声別正答率</a:t>
            </a:r>
            <a:r>
              <a:rPr kumimoji="1" lang="en-US" altLang="ja-JP" dirty="0" smtClean="0"/>
              <a:t>(X_1~X_M)</a:t>
            </a:r>
            <a:r>
              <a:rPr kumimoji="1" lang="ja-JP" altLang="en-US" dirty="0" err="1" smtClean="0"/>
              <a:t>を算</a:t>
            </a:r>
            <a:r>
              <a:rPr kumimoji="1" lang="ja-JP" altLang="en-US" dirty="0" smtClean="0"/>
              <a:t>出する．</a:t>
            </a:r>
          </a:p>
          <a:p>
            <a:r>
              <a:rPr kumimoji="1" lang="en-US" altLang="ja-JP" dirty="0" smtClean="0"/>
              <a:t>Step2:1</a:t>
            </a:r>
            <a:r>
              <a:rPr kumimoji="1" lang="ja-JP" altLang="en-US" dirty="0" smtClean="0"/>
              <a:t>地域について，その地域別問題正答率</a:t>
            </a:r>
            <a:r>
              <a:rPr kumimoji="1" lang="en-US" altLang="ja-JP" dirty="0" smtClean="0"/>
              <a:t>(</a:t>
            </a:r>
            <a:r>
              <a:rPr kumimoji="1" lang="en-US" altLang="ja-JP" dirty="0" err="1" smtClean="0"/>
              <a:t>Cx</a:t>
            </a:r>
            <a:r>
              <a:rPr kumimoji="1" lang="en-US" altLang="ja-JP" dirty="0" smtClean="0"/>
              <a:t>)</a:t>
            </a:r>
            <a:r>
              <a:rPr kumimoji="1" lang="ja-JP" altLang="en-US" dirty="0" err="1" smtClean="0"/>
              <a:t>を算</a:t>
            </a:r>
            <a:r>
              <a:rPr kumimoji="1" lang="ja-JP" altLang="en-US" dirty="0" smtClean="0"/>
              <a:t>出する．</a:t>
            </a:r>
          </a:p>
          <a:p>
            <a:r>
              <a:rPr kumimoji="1" lang="ja-JP" altLang="en-US" dirty="0" smtClean="0"/>
              <a:t>          式：</a:t>
            </a:r>
            <a:r>
              <a:rPr kumimoji="1" lang="en-US" altLang="ja-JP" dirty="0" err="1" smtClean="0"/>
              <a:t>Cx</a:t>
            </a:r>
            <a:r>
              <a:rPr kumimoji="1" lang="en-US" altLang="ja-JP" dirty="0" smtClean="0"/>
              <a:t>=(X_1+..+X_M) / M</a:t>
            </a:r>
          </a:p>
          <a:p>
            <a:r>
              <a:rPr kumimoji="1" lang="en-US" altLang="ja-JP" dirty="0" smtClean="0"/>
              <a:t>Step3:Cx</a:t>
            </a:r>
            <a:r>
              <a:rPr kumimoji="1" lang="ja-JP" altLang="en-US" dirty="0" smtClean="0"/>
              <a:t>を地域の数だけ算出する．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12</a:t>
            </a:fld>
            <a:endParaRPr kumimoji="1" lang="ja-JP" altLang="en-US" dirty="0"/>
          </a:p>
        </p:txBody>
      </p:sp>
    </p:spTree>
    <p:extLst>
      <p:ext uri="{BB962C8B-B14F-4D97-AF65-F5344CB8AC3E}">
        <p14:creationId xmlns:p14="http://schemas.microsoft.com/office/powerpoint/2010/main" val="1722780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Step1: </a:t>
            </a:r>
            <a:r>
              <a:rPr kumimoji="1" lang="ja-JP" altLang="en-US" dirty="0" smtClean="0"/>
              <a:t>すべての音声について，音声別正答率</a:t>
            </a:r>
            <a:r>
              <a:rPr kumimoji="1" lang="en-US" altLang="ja-JP" dirty="0" smtClean="0"/>
              <a:t>(X_1~X_M)</a:t>
            </a:r>
            <a:r>
              <a:rPr kumimoji="1" lang="ja-JP" altLang="en-US" dirty="0" err="1" smtClean="0"/>
              <a:t>を算</a:t>
            </a:r>
            <a:r>
              <a:rPr kumimoji="1" lang="ja-JP" altLang="en-US" dirty="0" smtClean="0"/>
              <a:t>出する．</a:t>
            </a:r>
          </a:p>
          <a:p>
            <a:r>
              <a:rPr kumimoji="1" lang="en-US" altLang="ja-JP" dirty="0" smtClean="0"/>
              <a:t>Step2:1</a:t>
            </a:r>
            <a:r>
              <a:rPr kumimoji="1" lang="ja-JP" altLang="en-US" dirty="0" smtClean="0"/>
              <a:t>地域について，その地域別問題正答率</a:t>
            </a:r>
            <a:r>
              <a:rPr kumimoji="1" lang="en-US" altLang="ja-JP" dirty="0" smtClean="0"/>
              <a:t>(</a:t>
            </a:r>
            <a:r>
              <a:rPr kumimoji="1" lang="en-US" altLang="ja-JP" dirty="0" err="1" smtClean="0"/>
              <a:t>Cx</a:t>
            </a:r>
            <a:r>
              <a:rPr kumimoji="1" lang="en-US" altLang="ja-JP" dirty="0" smtClean="0"/>
              <a:t>)</a:t>
            </a:r>
            <a:r>
              <a:rPr kumimoji="1" lang="ja-JP" altLang="en-US" dirty="0" err="1" smtClean="0"/>
              <a:t>を算</a:t>
            </a:r>
            <a:r>
              <a:rPr kumimoji="1" lang="ja-JP" altLang="en-US" dirty="0" smtClean="0"/>
              <a:t>出する．</a:t>
            </a:r>
          </a:p>
          <a:p>
            <a:r>
              <a:rPr kumimoji="1" lang="ja-JP" altLang="en-US" dirty="0" smtClean="0"/>
              <a:t>          式：</a:t>
            </a:r>
            <a:r>
              <a:rPr kumimoji="1" lang="en-US" altLang="ja-JP" dirty="0" err="1" smtClean="0"/>
              <a:t>Cx</a:t>
            </a:r>
            <a:r>
              <a:rPr kumimoji="1" lang="en-US" altLang="ja-JP" dirty="0" smtClean="0"/>
              <a:t>=(X_1+..+X_M) / M</a:t>
            </a:r>
          </a:p>
          <a:p>
            <a:r>
              <a:rPr kumimoji="1" lang="en-US" altLang="ja-JP" dirty="0" smtClean="0"/>
              <a:t>Step3:Cx</a:t>
            </a:r>
            <a:r>
              <a:rPr kumimoji="1" lang="ja-JP" altLang="en-US" dirty="0" smtClean="0"/>
              <a:t>を地域の数だけ算出する．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13</a:t>
            </a:fld>
            <a:endParaRPr kumimoji="1" lang="ja-JP" altLang="en-US" dirty="0"/>
          </a:p>
        </p:txBody>
      </p:sp>
    </p:spTree>
    <p:extLst>
      <p:ext uri="{BB962C8B-B14F-4D97-AF65-F5344CB8AC3E}">
        <p14:creationId xmlns:p14="http://schemas.microsoft.com/office/powerpoint/2010/main" val="1411279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16</a:t>
            </a:fld>
            <a:endParaRPr kumimoji="1" lang="ja-JP" altLang="en-US" dirty="0"/>
          </a:p>
        </p:txBody>
      </p:sp>
    </p:spTree>
    <p:extLst>
      <p:ext uri="{BB962C8B-B14F-4D97-AF65-F5344CB8AC3E}">
        <p14:creationId xmlns:p14="http://schemas.microsoft.com/office/powerpoint/2010/main" val="3479096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正答率の比率に関係なく，</a:t>
            </a:r>
            <a:endParaRPr kumimoji="1" lang="en-US" altLang="ja-JP" dirty="0" smtClean="0"/>
          </a:p>
          <a:p>
            <a:r>
              <a:rPr kumimoji="1" lang="ja-JP" altLang="en-US" dirty="0" smtClean="0"/>
              <a:t>正答率の比率に着目し，</a:t>
            </a:r>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17</a:t>
            </a:fld>
            <a:endParaRPr kumimoji="1" lang="ja-JP" altLang="en-US" dirty="0"/>
          </a:p>
        </p:txBody>
      </p:sp>
    </p:spTree>
    <p:extLst>
      <p:ext uri="{BB962C8B-B14F-4D97-AF65-F5344CB8AC3E}">
        <p14:creationId xmlns:p14="http://schemas.microsoft.com/office/powerpoint/2010/main" val="3371688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DB</a:t>
            </a:r>
            <a:r>
              <a:rPr kumimoji="1" lang="ja-JP" altLang="en-US" dirty="0" err="1" smtClean="0"/>
              <a:t>に登</a:t>
            </a:r>
            <a:r>
              <a:rPr kumimoji="1" lang="ja-JP" altLang="en-US" dirty="0" smtClean="0"/>
              <a:t>録されている問題を元に，指定個数の空欄をランダムな箇所に持つ穴埋め問題を生成</a:t>
            </a:r>
            <a:r>
              <a:rPr kumimoji="1" lang="en-US" altLang="ja-JP" dirty="0" smtClean="0"/>
              <a:t>(</a:t>
            </a:r>
            <a:r>
              <a:rPr kumimoji="1" lang="ja-JP" altLang="en-US" dirty="0" smtClean="0"/>
              <a:t>空欄は，</a:t>
            </a:r>
            <a:r>
              <a:rPr kumimoji="1" lang="en-US" altLang="ja-JP" dirty="0" smtClean="0"/>
              <a:t>1.</a:t>
            </a:r>
            <a:r>
              <a:rPr kumimoji="1" lang="ja-JP" altLang="en-US" dirty="0" smtClean="0"/>
              <a:t>全空欄，</a:t>
            </a:r>
            <a:r>
              <a:rPr kumimoji="1" lang="en-US" altLang="ja-JP" dirty="0" smtClean="0"/>
              <a:t>2.</a:t>
            </a:r>
            <a:r>
              <a:rPr kumimoji="1" lang="ja-JP" altLang="en-US" dirty="0" smtClean="0"/>
              <a:t>頭文字表示，</a:t>
            </a:r>
            <a:r>
              <a:rPr kumimoji="1" lang="en-US" altLang="ja-JP" dirty="0" smtClean="0"/>
              <a:t>3.</a:t>
            </a:r>
            <a:r>
              <a:rPr kumimoji="1" lang="ja-JP" altLang="en-US" dirty="0" smtClean="0"/>
              <a:t>どちらも含む，の三つのオプション選択可能）．</a:t>
            </a:r>
          </a:p>
          <a:p>
            <a:endParaRPr kumimoji="1" lang="ja-JP" altLang="en-US" dirty="0" smtClean="0"/>
          </a:p>
          <a:p>
            <a:r>
              <a:rPr kumimoji="1" lang="ja-JP" altLang="en-US" dirty="0" smtClean="0"/>
              <a:t>学習者は聞き取れなかった単語の空欄箇所をクリック．　　　　　　　　　　　　　　　　　　　　　　　　　→空欄箇所の単語を表示・空欄箇所の単語を</a:t>
            </a:r>
            <a:r>
              <a:rPr kumimoji="1" lang="en-US" altLang="ja-JP" dirty="0" smtClean="0"/>
              <a:t>DB</a:t>
            </a:r>
            <a:r>
              <a:rPr kumimoji="1" lang="ja-JP" altLang="en-US" dirty="0" smtClean="0"/>
              <a:t>に聞き取れなかった　単語として登録</a:t>
            </a:r>
          </a:p>
          <a:p>
            <a:endParaRPr kumimoji="1" lang="ja-JP" altLang="en-US" dirty="0" smtClean="0"/>
          </a:p>
          <a:p>
            <a:r>
              <a:rPr kumimoji="1" lang="ja-JP" altLang="en-US" dirty="0" smtClean="0"/>
              <a:t>解答を送信→空欄個数</a:t>
            </a:r>
            <a:r>
              <a:rPr kumimoji="1" lang="en-US" altLang="ja-JP" dirty="0" smtClean="0"/>
              <a:t>N</a:t>
            </a:r>
            <a:r>
              <a:rPr kumimoji="1" lang="ja-JP" altLang="en-US" dirty="0" err="1" smtClean="0"/>
              <a:t>，</a:t>
            </a:r>
            <a:r>
              <a:rPr kumimoji="1" lang="ja-JP" altLang="en-US" dirty="0" smtClean="0"/>
              <a:t>聞き取れなかった単語数</a:t>
            </a:r>
            <a:r>
              <a:rPr kumimoji="1" lang="en-US" altLang="ja-JP" dirty="0" smtClean="0"/>
              <a:t>F</a:t>
            </a:r>
            <a:r>
              <a:rPr kumimoji="1" lang="ja-JP" altLang="en-US" dirty="0" smtClean="0"/>
              <a:t>として　　　　　　　</a:t>
            </a:r>
            <a:r>
              <a:rPr kumimoji="1" lang="en-US" altLang="ja-JP" dirty="0" smtClean="0"/>
              <a:t>(N-F)/N</a:t>
            </a:r>
            <a:r>
              <a:rPr kumimoji="1" lang="ja-JP" altLang="en-US" dirty="0" smtClean="0"/>
              <a:t>を正答率．</a:t>
            </a:r>
          </a:p>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24</a:t>
            </a:fld>
            <a:endParaRPr kumimoji="1" lang="ja-JP" altLang="en-US" dirty="0"/>
          </a:p>
        </p:txBody>
      </p:sp>
    </p:spTree>
    <p:extLst>
      <p:ext uri="{BB962C8B-B14F-4D97-AF65-F5344CB8AC3E}">
        <p14:creationId xmlns:p14="http://schemas.microsoft.com/office/powerpoint/2010/main" val="1213811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28</a:t>
            </a:fld>
            <a:endParaRPr kumimoji="1" lang="ja-JP" altLang="en-US" dirty="0"/>
          </a:p>
        </p:txBody>
      </p:sp>
    </p:spTree>
    <p:extLst>
      <p:ext uri="{BB962C8B-B14F-4D97-AF65-F5344CB8AC3E}">
        <p14:creationId xmlns:p14="http://schemas.microsoft.com/office/powerpoint/2010/main" val="2707735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実力テストの正答率</a:t>
            </a:r>
            <a:endParaRPr kumimoji="1" lang="en-US" altLang="ja-JP" dirty="0" smtClean="0"/>
          </a:p>
          <a:p>
            <a:r>
              <a:rPr kumimoji="1" lang="ja-JP" altLang="en-US" dirty="0" smtClean="0"/>
              <a:t>学習継続率</a:t>
            </a:r>
            <a:endParaRPr kumimoji="1" lang="en-US" altLang="ja-JP" dirty="0" smtClean="0"/>
          </a:p>
          <a:p>
            <a:r>
              <a:rPr kumimoji="1" lang="ja-JP" altLang="en-US" dirty="0" smtClean="0"/>
              <a:t>学習意識の変化</a:t>
            </a:r>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31</a:t>
            </a:fld>
            <a:endParaRPr kumimoji="1" lang="ja-JP" altLang="en-US" dirty="0"/>
          </a:p>
        </p:txBody>
      </p:sp>
    </p:spTree>
    <p:extLst>
      <p:ext uri="{BB962C8B-B14F-4D97-AF65-F5344CB8AC3E}">
        <p14:creationId xmlns:p14="http://schemas.microsoft.com/office/powerpoint/2010/main" val="4012307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44</a:t>
            </a:fld>
            <a:endParaRPr kumimoji="1" lang="ja-JP" altLang="en-US" dirty="0"/>
          </a:p>
        </p:txBody>
      </p:sp>
    </p:spTree>
    <p:extLst>
      <p:ext uri="{BB962C8B-B14F-4D97-AF65-F5344CB8AC3E}">
        <p14:creationId xmlns:p14="http://schemas.microsoft.com/office/powerpoint/2010/main" val="299435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46</a:t>
            </a:fld>
            <a:endParaRPr kumimoji="1" lang="ja-JP" altLang="en-US" dirty="0"/>
          </a:p>
        </p:txBody>
      </p:sp>
    </p:spTree>
    <p:extLst>
      <p:ext uri="{BB962C8B-B14F-4D97-AF65-F5344CB8AC3E}">
        <p14:creationId xmlns:p14="http://schemas.microsoft.com/office/powerpoint/2010/main" val="165368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段階的な学習をさせる．その指標は様々（スピードや</a:t>
            </a:r>
            <a:r>
              <a:rPr kumimoji="1" lang="en-US" altLang="ja-JP" dirty="0" smtClean="0"/>
              <a:t>,</a:t>
            </a:r>
            <a:r>
              <a:rPr kumimoji="1" lang="ja-JP" altLang="en-US" dirty="0" smtClean="0"/>
              <a:t>問題の種類）</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48</a:t>
            </a:fld>
            <a:endParaRPr kumimoji="1" lang="ja-JP" altLang="en-US" dirty="0"/>
          </a:p>
        </p:txBody>
      </p:sp>
    </p:spTree>
    <p:extLst>
      <p:ext uri="{BB962C8B-B14F-4D97-AF65-F5344CB8AC3E}">
        <p14:creationId xmlns:p14="http://schemas.microsoft.com/office/powerpoint/2010/main" val="2852359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a:t>
            </a:fld>
            <a:endParaRPr kumimoji="1" lang="ja-JP" altLang="en-US" dirty="0"/>
          </a:p>
        </p:txBody>
      </p:sp>
    </p:spTree>
    <p:extLst>
      <p:ext uri="{BB962C8B-B14F-4D97-AF65-F5344CB8AC3E}">
        <p14:creationId xmlns:p14="http://schemas.microsoft.com/office/powerpoint/2010/main" val="2531254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50</a:t>
            </a:fld>
            <a:endParaRPr kumimoji="1" lang="ja-JP" altLang="en-US" dirty="0"/>
          </a:p>
        </p:txBody>
      </p:sp>
    </p:spTree>
    <p:extLst>
      <p:ext uri="{BB962C8B-B14F-4D97-AF65-F5344CB8AC3E}">
        <p14:creationId xmlns:p14="http://schemas.microsoft.com/office/powerpoint/2010/main" val="2295051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指導者がついていること，一緒に学習する人が居ることも学習意欲の向上に繋がると考えた。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53</a:t>
            </a:fld>
            <a:endParaRPr kumimoji="1" lang="ja-JP" altLang="en-US" dirty="0"/>
          </a:p>
        </p:txBody>
      </p:sp>
    </p:spTree>
    <p:extLst>
      <p:ext uri="{BB962C8B-B14F-4D97-AF65-F5344CB8AC3E}">
        <p14:creationId xmlns:p14="http://schemas.microsoft.com/office/powerpoint/2010/main" val="1036848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55</a:t>
            </a:fld>
            <a:endParaRPr kumimoji="1" lang="ja-JP" altLang="en-US" dirty="0"/>
          </a:p>
        </p:txBody>
      </p:sp>
    </p:spTree>
    <p:extLst>
      <p:ext uri="{BB962C8B-B14F-4D97-AF65-F5344CB8AC3E}">
        <p14:creationId xmlns:p14="http://schemas.microsoft.com/office/powerpoint/2010/main" val="108884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算出した地域別正答率（聞き取りやすさ）の高い順に地域を推薦し，学習</a:t>
            </a:r>
          </a:p>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58</a:t>
            </a:fld>
            <a:endParaRPr kumimoji="1" lang="ja-JP" altLang="en-US" dirty="0"/>
          </a:p>
        </p:txBody>
      </p:sp>
    </p:spTree>
    <p:extLst>
      <p:ext uri="{BB962C8B-B14F-4D97-AF65-F5344CB8AC3E}">
        <p14:creationId xmlns:p14="http://schemas.microsoft.com/office/powerpoint/2010/main" val="3885831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900" dirty="0" smtClean="0"/>
              <a:t>発音やアクセント等の，音声の変化に着目した，日本人にとって，聞き取りやすい音についての研究が盛んに行われている．</a:t>
            </a:r>
            <a:endParaRPr kumimoji="1" lang="en-US" altLang="ja-JP" sz="900" dirty="0" smtClean="0"/>
          </a:p>
          <a:p>
            <a:r>
              <a:rPr kumimoji="1" lang="ja-JP" altLang="en-US" sz="900" dirty="0" smtClean="0"/>
              <a:t>地域発音英語には，そのような，聞き取りやすい音が多く含まれている可能性があると考えられる．</a:t>
            </a:r>
            <a:endParaRPr kumimoji="1" lang="ja-JP" altLang="en-US" sz="900"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3</a:t>
            </a:fld>
            <a:endParaRPr kumimoji="1" lang="ja-JP" altLang="en-US" dirty="0"/>
          </a:p>
        </p:txBody>
      </p:sp>
    </p:spTree>
    <p:extLst>
      <p:ext uri="{BB962C8B-B14F-4D97-AF65-F5344CB8AC3E}">
        <p14:creationId xmlns:p14="http://schemas.microsoft.com/office/powerpoint/2010/main" val="2180444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英語リスニング学習における，音源が変化することによる効果を検証する研究や，音源や教材を変化させることによって学習者に興味や関心を持たせることで，継続的に学習させるような研究も多く行われている。</a:t>
            </a:r>
            <a:endParaRPr kumimoji="1" lang="en-US" altLang="ja-JP" dirty="0" smtClean="0"/>
          </a:p>
          <a:p>
            <a:r>
              <a:rPr kumimoji="1" lang="ja-JP" altLang="en-US" dirty="0" smtClean="0"/>
              <a:t>本研究→聞き取りやすい音を多く含む可能性のある地域発音英語を，英語リスニング学習に取り入れることで，学習者が継続的に英語リスニング学習を行えるような情報システム・機能の設計・開発を行っていく．</a:t>
            </a:r>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4</a:t>
            </a:fld>
            <a:endParaRPr kumimoji="1" lang="ja-JP" altLang="en-US" dirty="0"/>
          </a:p>
        </p:txBody>
      </p:sp>
    </p:spTree>
    <p:extLst>
      <p:ext uri="{BB962C8B-B14F-4D97-AF65-F5344CB8AC3E}">
        <p14:creationId xmlns:p14="http://schemas.microsoft.com/office/powerpoint/2010/main" val="524111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5</a:t>
            </a:fld>
            <a:endParaRPr kumimoji="1" lang="ja-JP" altLang="en-US" dirty="0"/>
          </a:p>
        </p:txBody>
      </p:sp>
    </p:spTree>
    <p:extLst>
      <p:ext uri="{BB962C8B-B14F-4D97-AF65-F5344CB8AC3E}">
        <p14:creationId xmlns:p14="http://schemas.microsoft.com/office/powerpoint/2010/main" val="247601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その発話者の出身地域ごとに発音やアクセントに特徴が現れる．</a:t>
            </a:r>
            <a:endParaRPr kumimoji="1" lang="en-US" altLang="ja-JP" dirty="0" smtClean="0"/>
          </a:p>
          <a:p>
            <a:r>
              <a:rPr kumimoji="1" lang="ja-JP" altLang="en-US" dirty="0" smtClean="0"/>
              <a:t>そのような学習者に対しては，通常の，欧米英語や英国英語を用いた英語リスニング学習よりも，聞き取りやすお地域発音英語を用いた学習の方が，学習意識の改善や継続率の上昇が期待される．</a:t>
            </a:r>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6</a:t>
            </a:fld>
            <a:endParaRPr kumimoji="1" lang="ja-JP" altLang="en-US" dirty="0"/>
          </a:p>
        </p:txBody>
      </p:sp>
    </p:spTree>
    <p:extLst>
      <p:ext uri="{BB962C8B-B14F-4D97-AF65-F5344CB8AC3E}">
        <p14:creationId xmlns:p14="http://schemas.microsoft.com/office/powerpoint/2010/main" val="2898884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地域発音英語の種類は非常に多く，また個々人によって聞き取りやすさも異なると考えられるが，しかし，き</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7</a:t>
            </a:fld>
            <a:endParaRPr kumimoji="1" lang="ja-JP" altLang="en-US" dirty="0"/>
          </a:p>
        </p:txBody>
      </p:sp>
    </p:spTree>
    <p:extLst>
      <p:ext uri="{BB962C8B-B14F-4D97-AF65-F5344CB8AC3E}">
        <p14:creationId xmlns:p14="http://schemas.microsoft.com/office/powerpoint/2010/main" val="1076478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このような段階で学習継続しやすい音声を推定し，学習者に</a:t>
            </a:r>
            <a:r>
              <a:rPr kumimoji="1" lang="ja-JP" altLang="en-US" dirty="0" smtClean="0"/>
              <a:t>提供</a:t>
            </a:r>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sz="2000" b="1" dirty="0" smtClean="0">
                <a:solidFill>
                  <a:srgbClr val="FF0000"/>
                </a:solidFill>
              </a:rPr>
              <a:t>##</a:t>
            </a:r>
            <a:r>
              <a:rPr lang="ja-JP" altLang="en-US" sz="2000" b="1" dirty="0" smtClean="0">
                <a:solidFill>
                  <a:srgbClr val="FF0000"/>
                </a:solidFill>
              </a:rPr>
              <a:t>算出した「聞き取りやすさ」を用いて，段階的にリスニング問題を出題するような学習方法</a:t>
            </a:r>
            <a:r>
              <a:rPr lang="en-US" altLang="ja-JP" sz="2000" b="1" dirty="0" smtClean="0">
                <a:solidFill>
                  <a:srgbClr val="FF0000"/>
                </a:solidFill>
              </a:rPr>
              <a:t>##</a:t>
            </a:r>
            <a:r>
              <a:rPr lang="ja-JP" altLang="en-US" sz="2000" b="1" dirty="0" err="1" smtClean="0">
                <a:solidFill>
                  <a:srgbClr val="FF0000"/>
                </a:solidFill>
              </a:rPr>
              <a:t>．</a:t>
            </a:r>
            <a:endParaRPr lang="en-US" altLang="ja-JP" sz="2000" b="1"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8</a:t>
            </a:fld>
            <a:endParaRPr kumimoji="1" lang="ja-JP" altLang="en-US" dirty="0"/>
          </a:p>
        </p:txBody>
      </p:sp>
    </p:spTree>
    <p:extLst>
      <p:ext uri="{BB962C8B-B14F-4D97-AF65-F5344CB8AC3E}">
        <p14:creationId xmlns:p14="http://schemas.microsoft.com/office/powerpoint/2010/main" val="984869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10</a:t>
            </a:fld>
            <a:endParaRPr kumimoji="1" lang="ja-JP" altLang="en-US" dirty="0"/>
          </a:p>
        </p:txBody>
      </p:sp>
    </p:spTree>
    <p:extLst>
      <p:ext uri="{BB962C8B-B14F-4D97-AF65-F5344CB8AC3E}">
        <p14:creationId xmlns:p14="http://schemas.microsoft.com/office/powerpoint/2010/main" val="274699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6516F06-AD54-4826-B3A5-4B105E4673A1}" type="datetime1">
              <a:rPr kumimoji="1" lang="ja-JP" altLang="en-US" smtClean="0"/>
              <a:t>2017/12/20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sz="2400"/>
            </a:lvl1pPr>
          </a:lstStyle>
          <a:p>
            <a:fld id="{0EA5BA5C-CDE7-497D-9261-6A40424EDE0C}"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1024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927EDF-8B88-4995-B0F2-F361D06059E7}" type="datetime1">
              <a:rPr kumimoji="1" lang="ja-JP" altLang="en-US" smtClean="0"/>
              <a:t>2017/12/20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427747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9072C5C-A8E5-4F6A-A847-A8631C7DFBEC}" type="datetime1">
              <a:rPr kumimoji="1" lang="ja-JP" altLang="en-US" smtClean="0"/>
              <a:t>2017/12/20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218164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EBF73A-741D-45A6-BAA8-727A6DD2E0BB}" type="datetime1">
              <a:rPr kumimoji="1" lang="ja-JP" altLang="en-US" smtClean="0"/>
              <a:t>2017/12/20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sz="2400"/>
            </a:lvl1pPr>
          </a:lstStyle>
          <a:p>
            <a:endParaRPr lang="ja-JP" altLang="en-US" dirty="0"/>
          </a:p>
        </p:txBody>
      </p:sp>
    </p:spTree>
    <p:extLst>
      <p:ext uri="{BB962C8B-B14F-4D97-AF65-F5344CB8AC3E}">
        <p14:creationId xmlns:p14="http://schemas.microsoft.com/office/powerpoint/2010/main" val="3747907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F0F6A2E-43C3-441E-9349-BD7FBB11089A}" type="datetime1">
              <a:rPr kumimoji="1" lang="ja-JP" altLang="en-US" smtClean="0"/>
              <a:t>2017/12/20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5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25401E8-B18F-4094-A7E5-E5DF1F616F08}" type="datetime1">
              <a:rPr kumimoji="1" lang="ja-JP" altLang="en-US" smtClean="0"/>
              <a:t>2017/12/20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853965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AFD88D4-A323-42B5-8260-A964BC330AB0}" type="datetime1">
              <a:rPr kumimoji="1" lang="ja-JP" altLang="en-US" smtClean="0"/>
              <a:t>2017/12/20</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303544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69451F6-43C5-44BE-9BCB-CD12E5DDF29D}" type="datetime1">
              <a:rPr kumimoji="1" lang="ja-JP" altLang="en-US" smtClean="0"/>
              <a:t>2017/12/20</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10477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3FE0CB-1E24-4D4C-A6C9-E1D50E0A2C1E}" type="datetime1">
              <a:rPr kumimoji="1" lang="ja-JP" altLang="en-US" smtClean="0"/>
              <a:t>2017/12/20</a:t>
            </a:fld>
            <a:endParaRPr kumimoji="1" lang="ja-JP"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dirty="0"/>
          </a:p>
        </p:txBody>
      </p:sp>
      <p:sp>
        <p:nvSpPr>
          <p:cNvPr id="9" name="Slide Number Placeholder 8"/>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348267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F5536ED-476B-43AE-9E7C-9AF3F909CB58}" type="datetime1">
              <a:rPr kumimoji="1" lang="ja-JP" altLang="en-US" smtClean="0"/>
              <a:t>2017/12/20</a:t>
            </a:fld>
            <a:endParaRPr kumimoji="1" lang="ja-JP" alt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78093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81FA5C1-5E26-4F4E-A12B-2D979237CE0D}" type="datetime1">
              <a:rPr kumimoji="1" lang="ja-JP" altLang="en-US" smtClean="0"/>
              <a:t>2017/12/20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143139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FC1D2F9-D80C-4C20-9D9C-2C0FEF16ADCB}" type="datetime1">
              <a:rPr kumimoji="1" lang="ja-JP" altLang="en-US" smtClean="0"/>
              <a:t>2017/12/20</a:t>
            </a:fld>
            <a:endParaRPr kumimoji="1" lang="ja-JP" alt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EA5BA5C-CDE7-497D-9261-6A40424EDE0C}" type="slidenum">
              <a:rPr kumimoji="1" lang="ja-JP" altLang="en-US" smtClean="0"/>
              <a:t>‹#›</a:t>
            </a:fld>
            <a:endParaRPr kumimoji="1"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29442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g"/></Relationships>
</file>

<file path=ppt/slides/_rels/slide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g"/></Relationships>
</file>

<file path=ppt/slides/_rels/slide5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6.jpeg"/><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6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65917" y="2853467"/>
            <a:ext cx="8526285" cy="1377894"/>
          </a:xfrm>
        </p:spPr>
        <p:txBody>
          <a:bodyPr>
            <a:normAutofit/>
          </a:bodyPr>
          <a:lstStyle/>
          <a:p>
            <a:pPr algn="ctr"/>
            <a:r>
              <a:rPr lang="ja-JP" altLang="en-US" sz="3600" b="1" dirty="0" smtClean="0"/>
              <a:t>地域発音英語を活用した</a:t>
            </a:r>
            <a:r>
              <a:rPr kumimoji="1" lang="ja-JP" altLang="en-US" sz="3600" b="1" dirty="0" smtClean="0"/>
              <a:t>英語リスニング学習支援システムの</a:t>
            </a:r>
            <a:r>
              <a:rPr lang="ja-JP" altLang="en-US" sz="3600" b="1" dirty="0" smtClean="0"/>
              <a:t>設計・開発</a:t>
            </a:r>
            <a:endParaRPr kumimoji="1" lang="ja-JP" altLang="en-US" sz="3600" b="1" dirty="0"/>
          </a:p>
        </p:txBody>
      </p:sp>
      <p:sp>
        <p:nvSpPr>
          <p:cNvPr id="3" name="サブタイトル 2"/>
          <p:cNvSpPr>
            <a:spLocks noGrp="1"/>
          </p:cNvSpPr>
          <p:nvPr>
            <p:ph type="subTitle" idx="1"/>
          </p:nvPr>
        </p:nvSpPr>
        <p:spPr>
          <a:xfrm>
            <a:off x="1149384" y="4435390"/>
            <a:ext cx="6781800" cy="1358741"/>
          </a:xfrm>
        </p:spPr>
        <p:txBody>
          <a:bodyPr>
            <a:normAutofit/>
          </a:bodyPr>
          <a:lstStyle/>
          <a:p>
            <a:pPr algn="ctr"/>
            <a:r>
              <a:rPr lang="ja-JP" altLang="en-US" sz="2000" dirty="0"/>
              <a:t>　</a:t>
            </a:r>
            <a:r>
              <a:rPr kumimoji="1" lang="ja-JP" altLang="en-US" sz="2000" dirty="0" smtClean="0"/>
              <a:t>神奈川工科大学　情報工学科</a:t>
            </a:r>
            <a:endParaRPr kumimoji="1" lang="en-US" altLang="ja-JP" sz="2000" dirty="0" smtClean="0"/>
          </a:p>
          <a:p>
            <a:pPr algn="ctr"/>
            <a:r>
              <a:rPr kumimoji="1" lang="ja-JP" altLang="en-US" sz="2000" dirty="0" smtClean="0"/>
              <a:t>学籍番号：</a:t>
            </a:r>
            <a:r>
              <a:rPr kumimoji="1" lang="en-US" altLang="ja-JP" sz="2000" dirty="0" smtClean="0"/>
              <a:t>1421172</a:t>
            </a:r>
            <a:r>
              <a:rPr kumimoji="1" lang="ja-JP" altLang="en-US" sz="2000" dirty="0" smtClean="0"/>
              <a:t>　</a:t>
            </a:r>
            <a:r>
              <a:rPr lang="ja-JP" altLang="en-US" sz="2000" dirty="0" smtClean="0"/>
              <a:t>氏名：</a:t>
            </a:r>
            <a:r>
              <a:rPr kumimoji="1" lang="ja-JP" altLang="en-US" sz="2000" dirty="0" smtClean="0"/>
              <a:t>上村 航平</a:t>
            </a:r>
            <a:endParaRPr kumimoji="1" lang="en-US" altLang="ja-JP" sz="2000" dirty="0" smtClean="0"/>
          </a:p>
          <a:p>
            <a:pPr algn="ctr"/>
            <a:r>
              <a:rPr lang="ja-JP" altLang="en-US" sz="2000" dirty="0" smtClean="0"/>
              <a:t>指導教員：鷹野 孝典 准教授</a:t>
            </a:r>
            <a:endParaRPr kumimoji="1" lang="ja-JP" altLang="en-US" sz="2000" dirty="0"/>
          </a:p>
        </p:txBody>
      </p:sp>
    </p:spTree>
    <p:extLst>
      <p:ext uri="{BB962C8B-B14F-4D97-AF65-F5344CB8AC3E}">
        <p14:creationId xmlns:p14="http://schemas.microsoft.com/office/powerpoint/2010/main" val="1999502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36817" y="1015277"/>
            <a:ext cx="6845390" cy="697596"/>
          </a:xfrm>
        </p:spPr>
        <p:txBody>
          <a:bodyPr>
            <a:noAutofit/>
          </a:bodyPr>
          <a:lstStyle/>
          <a:p>
            <a:r>
              <a:rPr lang="ja-JP" altLang="en-US" sz="4400" b="1" dirty="0" smtClean="0"/>
              <a:t>提案システム　</a:t>
            </a:r>
            <a:r>
              <a:rPr lang="en-US" altLang="ja-JP" sz="4400" b="1" dirty="0" smtClean="0"/>
              <a:t>-</a:t>
            </a:r>
            <a:r>
              <a:rPr lang="ja-JP" altLang="en-US" sz="4400" b="1" dirty="0" smtClean="0"/>
              <a:t>概要図</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a:xfrm>
            <a:off x="7522578" y="6436102"/>
            <a:ext cx="984019" cy="365125"/>
          </a:xfrm>
        </p:spPr>
        <p:txBody>
          <a:bodyPr/>
          <a:lstStyle/>
          <a:p>
            <a:fld id="{0EA5BA5C-CDE7-497D-9261-6A40424EDE0C}" type="slidenum">
              <a:rPr kumimoji="1" lang="ja-JP" altLang="en-US" smtClean="0"/>
              <a:t>10</a:t>
            </a:fld>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053" y="2576008"/>
            <a:ext cx="699841" cy="687661"/>
          </a:xfrm>
          <a:prstGeom prst="rect">
            <a:avLst/>
          </a:prstGeom>
        </p:spPr>
      </p:pic>
      <p:sp>
        <p:nvSpPr>
          <p:cNvPr id="23" name="円柱 22"/>
          <p:cNvSpPr/>
          <p:nvPr/>
        </p:nvSpPr>
        <p:spPr>
          <a:xfrm>
            <a:off x="907444" y="4374970"/>
            <a:ext cx="1395372" cy="766996"/>
          </a:xfrm>
          <a:prstGeom prst="can">
            <a:avLst>
              <a:gd name="adj" fmla="val 2675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問題</a:t>
            </a:r>
            <a:r>
              <a:rPr lang="en-US" altLang="ja-JP" sz="1600" dirty="0" smtClean="0">
                <a:solidFill>
                  <a:schemeClr val="tx1"/>
                </a:solidFill>
              </a:rPr>
              <a:t>DB</a:t>
            </a:r>
            <a:endParaRPr lang="ja-JP" altLang="en-US" sz="1600" dirty="0">
              <a:solidFill>
                <a:schemeClr val="tx1"/>
              </a:solidFill>
            </a:endParaRPr>
          </a:p>
        </p:txBody>
      </p:sp>
      <p:sp>
        <p:nvSpPr>
          <p:cNvPr id="36" name="テキスト ボックス 35"/>
          <p:cNvSpPr txBox="1"/>
          <p:nvPr/>
        </p:nvSpPr>
        <p:spPr>
          <a:xfrm>
            <a:off x="4416318" y="2466494"/>
            <a:ext cx="1392872" cy="338554"/>
          </a:xfrm>
          <a:prstGeom prst="rect">
            <a:avLst/>
          </a:prstGeom>
          <a:noFill/>
        </p:spPr>
        <p:txBody>
          <a:bodyPr wrap="square" rtlCol="0">
            <a:spAutoFit/>
          </a:bodyPr>
          <a:lstStyle/>
          <a:p>
            <a:r>
              <a:rPr lang="ja-JP" altLang="en-US" sz="1600" dirty="0" smtClean="0"/>
              <a:t>解答の送信</a:t>
            </a:r>
            <a:endParaRPr kumimoji="1" lang="en-US" altLang="ja-JP" sz="1600" dirty="0" smtClean="0"/>
          </a:p>
        </p:txBody>
      </p:sp>
      <p:sp>
        <p:nvSpPr>
          <p:cNvPr id="43" name="円柱 42"/>
          <p:cNvSpPr/>
          <p:nvPr/>
        </p:nvSpPr>
        <p:spPr>
          <a:xfrm>
            <a:off x="6135676" y="2512427"/>
            <a:ext cx="1395372" cy="714780"/>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学習履歴</a:t>
            </a:r>
            <a:r>
              <a:rPr lang="en-US" altLang="ja-JP" sz="1600" dirty="0" smtClean="0">
                <a:solidFill>
                  <a:schemeClr val="tx1"/>
                </a:solidFill>
              </a:rPr>
              <a:t>DB</a:t>
            </a:r>
            <a:endParaRPr lang="en-US" altLang="ja-JP" sz="1600" b="1" dirty="0" smtClean="0">
              <a:solidFill>
                <a:schemeClr val="tx1"/>
              </a:solidFill>
            </a:endParaRPr>
          </a:p>
        </p:txBody>
      </p:sp>
      <p:sp>
        <p:nvSpPr>
          <p:cNvPr id="45" name="テキスト ボックス 44"/>
          <p:cNvSpPr txBox="1"/>
          <p:nvPr/>
        </p:nvSpPr>
        <p:spPr>
          <a:xfrm>
            <a:off x="3350053" y="2224493"/>
            <a:ext cx="809505" cy="338554"/>
          </a:xfrm>
          <a:prstGeom prst="rect">
            <a:avLst/>
          </a:prstGeom>
          <a:noFill/>
        </p:spPr>
        <p:txBody>
          <a:bodyPr wrap="square" rtlCol="0">
            <a:spAutoFit/>
          </a:bodyPr>
          <a:lstStyle/>
          <a:p>
            <a:r>
              <a:rPr lang="ja-JP" altLang="en-US" sz="1600" dirty="0" smtClean="0"/>
              <a:t>学習者</a:t>
            </a:r>
            <a:endParaRPr lang="en-US" altLang="ja-JP" sz="1600" dirty="0" smtClean="0"/>
          </a:p>
        </p:txBody>
      </p:sp>
      <p:sp>
        <p:nvSpPr>
          <p:cNvPr id="10" name="直方体 9"/>
          <p:cNvSpPr/>
          <p:nvPr/>
        </p:nvSpPr>
        <p:spPr>
          <a:xfrm>
            <a:off x="2778906" y="4363454"/>
            <a:ext cx="1841433" cy="709394"/>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rgbClr val="FF0000"/>
                </a:solidFill>
              </a:rPr>
              <a:t>出題数</a:t>
            </a:r>
            <a:r>
              <a:rPr lang="ja-JP" altLang="en-US" sz="1600" dirty="0">
                <a:solidFill>
                  <a:srgbClr val="FF0000"/>
                </a:solidFill>
              </a:rPr>
              <a:t>算出</a:t>
            </a:r>
            <a:r>
              <a:rPr kumimoji="1" lang="ja-JP" altLang="en-US" sz="1600" dirty="0" smtClean="0">
                <a:solidFill>
                  <a:srgbClr val="FF0000"/>
                </a:solidFill>
              </a:rPr>
              <a:t>機能</a:t>
            </a:r>
            <a:endParaRPr kumimoji="1" lang="ja-JP" altLang="en-US" sz="1600" dirty="0">
              <a:solidFill>
                <a:srgbClr val="FF0000"/>
              </a:solidFill>
            </a:endParaRPr>
          </a:p>
        </p:txBody>
      </p:sp>
      <p:sp>
        <p:nvSpPr>
          <p:cNvPr id="12" name="直方体 11"/>
          <p:cNvSpPr/>
          <p:nvPr/>
        </p:nvSpPr>
        <p:spPr>
          <a:xfrm>
            <a:off x="5968484" y="4314685"/>
            <a:ext cx="1884043" cy="758163"/>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FF0000"/>
                </a:solidFill>
              </a:rPr>
              <a:t>聞き取</a:t>
            </a:r>
            <a:r>
              <a:rPr lang="ja-JP" altLang="en-US" sz="1600" dirty="0" smtClean="0">
                <a:solidFill>
                  <a:srgbClr val="FF0000"/>
                </a:solidFill>
              </a:rPr>
              <a:t>りやすさ</a:t>
            </a:r>
            <a:r>
              <a:rPr kumimoji="1" lang="ja-JP" altLang="en-US" sz="1600" dirty="0" smtClean="0">
                <a:solidFill>
                  <a:srgbClr val="FF0000"/>
                </a:solidFill>
              </a:rPr>
              <a:t>算出機能</a:t>
            </a:r>
            <a:endParaRPr kumimoji="1" lang="ja-JP" altLang="en-US" sz="1600" dirty="0">
              <a:solidFill>
                <a:srgbClr val="FF0000"/>
              </a:solidFill>
            </a:endParaRPr>
          </a:p>
        </p:txBody>
      </p:sp>
      <p:sp>
        <p:nvSpPr>
          <p:cNvPr id="56" name="右矢印 55"/>
          <p:cNvSpPr/>
          <p:nvPr/>
        </p:nvSpPr>
        <p:spPr>
          <a:xfrm rot="10800000">
            <a:off x="4919495" y="4599193"/>
            <a:ext cx="771518" cy="318549"/>
          </a:xfrm>
          <a:prstGeom prst="rightArrow">
            <a:avLst>
              <a:gd name="adj1" fmla="val 44949"/>
              <a:gd name="adj2" fmla="val 746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右矢印 59"/>
          <p:cNvSpPr/>
          <p:nvPr/>
        </p:nvSpPr>
        <p:spPr>
          <a:xfrm>
            <a:off x="4587480" y="2811700"/>
            <a:ext cx="920479" cy="253087"/>
          </a:xfrm>
          <a:prstGeom prst="rightArrow">
            <a:avLst>
              <a:gd name="adj1" fmla="val 52822"/>
              <a:gd name="adj2" fmla="val 851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右矢印 60"/>
          <p:cNvSpPr/>
          <p:nvPr/>
        </p:nvSpPr>
        <p:spPr>
          <a:xfrm rot="5400000">
            <a:off x="6446400" y="3656561"/>
            <a:ext cx="773924" cy="349230"/>
          </a:xfrm>
          <a:prstGeom prst="rightArrow">
            <a:avLst>
              <a:gd name="adj1" fmla="val 57407"/>
              <a:gd name="adj2" fmla="val 42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テキスト ボックス 61"/>
          <p:cNvSpPr txBox="1"/>
          <p:nvPr/>
        </p:nvSpPr>
        <p:spPr>
          <a:xfrm>
            <a:off x="5282970" y="3430285"/>
            <a:ext cx="1458989" cy="584775"/>
          </a:xfrm>
          <a:prstGeom prst="rect">
            <a:avLst/>
          </a:prstGeom>
          <a:noFill/>
        </p:spPr>
        <p:txBody>
          <a:bodyPr wrap="square" rtlCol="0">
            <a:spAutoFit/>
          </a:bodyPr>
          <a:lstStyle/>
          <a:p>
            <a:r>
              <a:rPr lang="ja-JP" altLang="en-US" sz="1600" dirty="0" smtClean="0"/>
              <a:t>正答</a:t>
            </a:r>
            <a:r>
              <a:rPr lang="ja-JP" altLang="en-US" sz="1600" dirty="0"/>
              <a:t>率</a:t>
            </a:r>
            <a:r>
              <a:rPr lang="ja-JP" altLang="en-US" sz="1600" dirty="0" smtClean="0"/>
              <a:t>などの情報を取得</a:t>
            </a:r>
            <a:endParaRPr kumimoji="1" lang="en-US" altLang="ja-JP" sz="1600" dirty="0" smtClean="0"/>
          </a:p>
        </p:txBody>
      </p:sp>
      <p:sp>
        <p:nvSpPr>
          <p:cNvPr id="48" name="テキスト ボックス 47"/>
          <p:cNvSpPr txBox="1"/>
          <p:nvPr/>
        </p:nvSpPr>
        <p:spPr>
          <a:xfrm>
            <a:off x="4534142" y="4110827"/>
            <a:ext cx="1795915" cy="338554"/>
          </a:xfrm>
          <a:prstGeom prst="rect">
            <a:avLst/>
          </a:prstGeom>
          <a:noFill/>
        </p:spPr>
        <p:txBody>
          <a:bodyPr wrap="square" rtlCol="0">
            <a:spAutoFit/>
          </a:bodyPr>
          <a:lstStyle/>
          <a:p>
            <a:r>
              <a:rPr lang="ja-JP" altLang="en-US" sz="1600" dirty="0"/>
              <a:t>算出</a:t>
            </a:r>
            <a:r>
              <a:rPr kumimoji="1" lang="ja-JP" altLang="en-US" sz="1600" dirty="0" smtClean="0"/>
              <a:t>結果を送信</a:t>
            </a:r>
            <a:endParaRPr kumimoji="1" lang="en-US" altLang="ja-JP" sz="1600" dirty="0" smtClean="0"/>
          </a:p>
        </p:txBody>
      </p:sp>
      <p:sp>
        <p:nvSpPr>
          <p:cNvPr id="38" name="テキスト ボックス 37"/>
          <p:cNvSpPr txBox="1"/>
          <p:nvPr/>
        </p:nvSpPr>
        <p:spPr>
          <a:xfrm>
            <a:off x="2948740" y="6016967"/>
            <a:ext cx="3343199" cy="276999"/>
          </a:xfrm>
          <a:prstGeom prst="rect">
            <a:avLst/>
          </a:prstGeom>
          <a:noFill/>
        </p:spPr>
        <p:txBody>
          <a:bodyPr wrap="square" rtlCol="0">
            <a:spAutoFit/>
          </a:bodyPr>
          <a:lstStyle/>
          <a:p>
            <a:pPr algn="ctr"/>
            <a:r>
              <a:rPr kumimoji="1" lang="en-US" altLang="ja-JP" sz="1200" dirty="0" smtClean="0"/>
              <a:t>Figure5 </a:t>
            </a:r>
            <a:r>
              <a:rPr lang="ja-JP" altLang="en-US" sz="1200" dirty="0" smtClean="0"/>
              <a:t> 提案システムによる学習の概要図</a:t>
            </a:r>
            <a:endParaRPr kumimoji="1" lang="ja-JP" altLang="en-US" sz="1200" dirty="0"/>
          </a:p>
        </p:txBody>
      </p:sp>
      <p:sp>
        <p:nvSpPr>
          <p:cNvPr id="24" name="テキスト ボックス 23"/>
          <p:cNvSpPr txBox="1"/>
          <p:nvPr/>
        </p:nvSpPr>
        <p:spPr>
          <a:xfrm>
            <a:off x="3765446" y="3544301"/>
            <a:ext cx="1392872" cy="338554"/>
          </a:xfrm>
          <a:prstGeom prst="rect">
            <a:avLst/>
          </a:prstGeom>
          <a:noFill/>
        </p:spPr>
        <p:txBody>
          <a:bodyPr wrap="square" rtlCol="0">
            <a:spAutoFit/>
          </a:bodyPr>
          <a:lstStyle/>
          <a:p>
            <a:r>
              <a:rPr lang="ja-JP" altLang="en-US" sz="1600" dirty="0"/>
              <a:t>問題</a:t>
            </a:r>
            <a:r>
              <a:rPr lang="ja-JP" altLang="en-US" sz="1600" dirty="0" smtClean="0"/>
              <a:t>の提示</a:t>
            </a:r>
            <a:endParaRPr kumimoji="1" lang="en-US" altLang="ja-JP" sz="1600" dirty="0" smtClean="0"/>
          </a:p>
        </p:txBody>
      </p:sp>
      <p:sp>
        <p:nvSpPr>
          <p:cNvPr id="25" name="右矢印 24"/>
          <p:cNvSpPr/>
          <p:nvPr/>
        </p:nvSpPr>
        <p:spPr>
          <a:xfrm rot="16200000">
            <a:off x="3238203" y="3714645"/>
            <a:ext cx="874148" cy="214527"/>
          </a:xfrm>
          <a:prstGeom prst="rightArrow">
            <a:avLst>
              <a:gd name="adj1" fmla="val 57407"/>
              <a:gd name="adj2" fmla="val 42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下矢印 6"/>
          <p:cNvSpPr/>
          <p:nvPr/>
        </p:nvSpPr>
        <p:spPr>
          <a:xfrm>
            <a:off x="1461680" y="3575865"/>
            <a:ext cx="286901" cy="613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903" y="2531333"/>
            <a:ext cx="691909" cy="664780"/>
          </a:xfrm>
          <a:prstGeom prst="rect">
            <a:avLst/>
          </a:prstGeom>
        </p:spPr>
      </p:pic>
      <p:pic>
        <p:nvPicPr>
          <p:cNvPr id="31" name="図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6842" y="2512427"/>
            <a:ext cx="720515" cy="702593"/>
          </a:xfrm>
          <a:prstGeom prst="rect">
            <a:avLst/>
          </a:prstGeom>
        </p:spPr>
      </p:pic>
      <p:sp>
        <p:nvSpPr>
          <p:cNvPr id="32" name="テキスト ボックス 31"/>
          <p:cNvSpPr txBox="1"/>
          <p:nvPr/>
        </p:nvSpPr>
        <p:spPr>
          <a:xfrm>
            <a:off x="936817" y="3247189"/>
            <a:ext cx="1770948" cy="307777"/>
          </a:xfrm>
          <a:prstGeom prst="rect">
            <a:avLst/>
          </a:prstGeom>
          <a:noFill/>
        </p:spPr>
        <p:txBody>
          <a:bodyPr wrap="square" rtlCol="0">
            <a:spAutoFit/>
          </a:bodyPr>
          <a:lstStyle/>
          <a:p>
            <a:r>
              <a:rPr lang="ja-JP" altLang="en-US" sz="1400" dirty="0" smtClean="0"/>
              <a:t>地域発音英語音声</a:t>
            </a:r>
            <a:endParaRPr lang="en-US" altLang="ja-JP" sz="1400" dirty="0"/>
          </a:p>
        </p:txBody>
      </p:sp>
      <p:sp>
        <p:nvSpPr>
          <p:cNvPr id="3" name="右矢印 2"/>
          <p:cNvSpPr/>
          <p:nvPr/>
        </p:nvSpPr>
        <p:spPr>
          <a:xfrm>
            <a:off x="2407154" y="4630253"/>
            <a:ext cx="320408" cy="289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53412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b="1" dirty="0" smtClean="0"/>
              <a:t>提案システム　　　　　　　　</a:t>
            </a:r>
            <a:r>
              <a:rPr kumimoji="1" lang="en-US" altLang="ja-JP" sz="4400" b="1" dirty="0" smtClean="0"/>
              <a:t>‐</a:t>
            </a:r>
            <a:r>
              <a:rPr kumimoji="1" lang="ja-JP" altLang="en-US" sz="4400" b="1" dirty="0" smtClean="0"/>
              <a:t>聞き取りやすさ算出機能</a:t>
            </a:r>
            <a:r>
              <a:rPr kumimoji="1"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822960" y="2186248"/>
            <a:ext cx="8028810" cy="2998494"/>
          </a:xfrm>
        </p:spPr>
        <p:txBody>
          <a:bodyPr>
            <a:normAutofit/>
          </a:bodyPr>
          <a:lstStyle/>
          <a:p>
            <a:pPr>
              <a:buFont typeface="Wingdings" panose="05000000000000000000" pitchFamily="2" charset="2"/>
              <a:buChar char="l"/>
            </a:pPr>
            <a:r>
              <a:rPr lang="ja-JP" altLang="en-US" dirty="0"/>
              <a:t>算出</a:t>
            </a:r>
            <a:r>
              <a:rPr lang="ja-JP" altLang="en-US" dirty="0" smtClean="0"/>
              <a:t>した</a:t>
            </a:r>
            <a:r>
              <a:rPr lang="ja-JP" altLang="en-US" sz="2000" b="1" dirty="0" smtClean="0"/>
              <a:t>地域別正答率</a:t>
            </a:r>
            <a:r>
              <a:rPr lang="ja-JP" altLang="en-US" dirty="0" smtClean="0"/>
              <a:t>を「聞き取りやすさ」とする</a:t>
            </a:r>
            <a:r>
              <a:rPr lang="ja-JP" altLang="en-US" sz="2000" dirty="0" smtClean="0"/>
              <a:t>．</a:t>
            </a:r>
            <a:endParaRPr lang="en-US" altLang="ja-JP" sz="2000" dirty="0" smtClean="0"/>
          </a:p>
          <a:p>
            <a:pPr marL="201168" lvl="1" indent="0">
              <a:buNone/>
            </a:pPr>
            <a:endParaRPr lang="en-US" altLang="ja-JP" sz="2000" dirty="0" smtClean="0"/>
          </a:p>
          <a:p>
            <a:pPr marL="201168" lvl="1" indent="0">
              <a:buNone/>
            </a:pPr>
            <a:endParaRPr lang="en-US" altLang="ja-JP" sz="2000" b="1" dirty="0" smtClean="0"/>
          </a:p>
          <a:p>
            <a:pPr marL="201168" lvl="1" indent="0">
              <a:buNone/>
            </a:pPr>
            <a:r>
              <a:rPr lang="ja-JP" altLang="en-US" sz="2000" b="1" dirty="0" smtClean="0"/>
              <a:t>地域</a:t>
            </a:r>
            <a:r>
              <a:rPr lang="ja-JP" altLang="en-US" sz="2000" b="1" dirty="0"/>
              <a:t>別</a:t>
            </a:r>
            <a:r>
              <a:rPr lang="ja-JP" altLang="en-US" sz="2000" b="1" dirty="0" smtClean="0"/>
              <a:t>正答率</a:t>
            </a:r>
            <a:endParaRPr lang="en-US" altLang="ja-JP" sz="2000" b="1" dirty="0"/>
          </a:p>
          <a:p>
            <a:pPr marL="201168" lvl="1" indent="0">
              <a:buNone/>
            </a:pPr>
            <a:r>
              <a:rPr lang="ja-JP" altLang="en-US" sz="2000" dirty="0" smtClean="0"/>
              <a:t>→</a:t>
            </a:r>
            <a:r>
              <a:rPr lang="ja-JP" altLang="en-US" sz="2000" dirty="0"/>
              <a:t>地域発音英語による</a:t>
            </a:r>
            <a:r>
              <a:rPr lang="ja-JP" altLang="en-US" sz="2000" dirty="0" smtClean="0"/>
              <a:t>学習の履歴</a:t>
            </a:r>
            <a:r>
              <a:rPr lang="ja-JP" altLang="en-US" sz="2000" dirty="0"/>
              <a:t>から，</a:t>
            </a:r>
            <a:r>
              <a:rPr lang="ja-JP" altLang="en-US" sz="2000" dirty="0" smtClean="0"/>
              <a:t>問題</a:t>
            </a:r>
            <a:r>
              <a:rPr lang="ja-JP" altLang="en-US" sz="2000" dirty="0"/>
              <a:t>別</a:t>
            </a:r>
            <a:r>
              <a:rPr lang="ja-JP" altLang="en-US" sz="2000" dirty="0" smtClean="0"/>
              <a:t>やセッション別の　　　　　正答率ではなく，</a:t>
            </a:r>
            <a:r>
              <a:rPr lang="ja-JP" altLang="en-US" sz="2000" u="sng" dirty="0" smtClean="0"/>
              <a:t>地域発音英語の地域別に算出した</a:t>
            </a:r>
            <a:r>
              <a:rPr lang="ja-JP" altLang="en-US" sz="2000" b="1" u="sng" dirty="0" smtClean="0"/>
              <a:t>正答率</a:t>
            </a:r>
            <a:r>
              <a:rPr lang="ja-JP" altLang="en-US" sz="2000" u="sng" dirty="0" smtClean="0"/>
              <a:t>のこと</a:t>
            </a:r>
            <a:r>
              <a:rPr lang="ja-JP" altLang="en-US" sz="2000" dirty="0" smtClean="0"/>
              <a:t>．</a:t>
            </a:r>
          </a:p>
          <a:p>
            <a:pPr lvl="1">
              <a:buFont typeface="Wingdings" panose="05000000000000000000" pitchFamily="2" charset="2"/>
              <a:buChar char="l"/>
            </a:pPr>
            <a:endParaRPr lang="en-US" altLang="ja-JP" sz="2000" dirty="0" smtClean="0"/>
          </a:p>
        </p:txBody>
      </p:sp>
      <p:sp>
        <p:nvSpPr>
          <p:cNvPr id="4" name="スライド番号プレースホルダー 3"/>
          <p:cNvSpPr>
            <a:spLocks noGrp="1"/>
          </p:cNvSpPr>
          <p:nvPr>
            <p:ph type="sldNum" sz="quarter" idx="12"/>
          </p:nvPr>
        </p:nvSpPr>
        <p:spPr/>
        <p:txBody>
          <a:bodyPr/>
          <a:lstStyle/>
          <a:p>
            <a:fld id="{B783865C-8EFF-4A63-A0E6-020AE38F5AC3}" type="slidenum">
              <a:rPr lang="ja-JP" altLang="en-US" smtClean="0"/>
              <a:t>11</a:t>
            </a:fld>
            <a:endParaRPr lang="ja-JP" altLang="en-US" dirty="0"/>
          </a:p>
        </p:txBody>
      </p:sp>
    </p:spTree>
    <p:extLst>
      <p:ext uri="{BB962C8B-B14F-4D97-AF65-F5344CB8AC3E}">
        <p14:creationId xmlns:p14="http://schemas.microsoft.com/office/powerpoint/2010/main" val="2336763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3813" y="818840"/>
            <a:ext cx="8569905" cy="864525"/>
          </a:xfrm>
        </p:spPr>
        <p:txBody>
          <a:bodyPr>
            <a:normAutofit/>
          </a:bodyPr>
          <a:lstStyle/>
          <a:p>
            <a:r>
              <a:rPr lang="ja-JP" altLang="en-US" sz="4400" b="1" dirty="0" smtClean="0"/>
              <a:t>地域別正答率の算出方法</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5AE55193-C5F3-4E01-B166-5EB7626496AA}" type="slidenum">
              <a:rPr lang="ja-JP" altLang="en-US" smtClean="0"/>
              <a:t>12</a:t>
            </a:fld>
            <a:endParaRPr lang="ja-JP" altLang="en-US" dirty="0"/>
          </a:p>
        </p:txBody>
      </p:sp>
      <p:graphicFrame>
        <p:nvGraphicFramePr>
          <p:cNvPr id="21" name="表 20"/>
          <p:cNvGraphicFramePr>
            <a:graphicFrameLocks noGrp="1"/>
          </p:cNvGraphicFramePr>
          <p:nvPr>
            <p:extLst>
              <p:ext uri="{D42A27DB-BD31-4B8C-83A1-F6EECF244321}">
                <p14:modId xmlns:p14="http://schemas.microsoft.com/office/powerpoint/2010/main" val="2859077347"/>
              </p:ext>
            </p:extLst>
          </p:nvPr>
        </p:nvGraphicFramePr>
        <p:xfrm>
          <a:off x="1281678" y="2768305"/>
          <a:ext cx="6087149" cy="3114886"/>
        </p:xfrm>
        <a:graphic>
          <a:graphicData uri="http://schemas.openxmlformats.org/drawingml/2006/table">
            <a:tbl>
              <a:tblPr>
                <a:tableStyleId>{5C22544A-7EE6-4342-B048-85BDC9FD1C3A}</a:tableStyleId>
              </a:tblPr>
              <a:tblGrid>
                <a:gridCol w="791107">
                  <a:extLst>
                    <a:ext uri="{9D8B030D-6E8A-4147-A177-3AD203B41FA5}">
                      <a16:colId xmlns:a16="http://schemas.microsoft.com/office/drawing/2014/main" val="1701630353"/>
                    </a:ext>
                  </a:extLst>
                </a:gridCol>
                <a:gridCol w="801191">
                  <a:extLst>
                    <a:ext uri="{9D8B030D-6E8A-4147-A177-3AD203B41FA5}">
                      <a16:colId xmlns:a16="http://schemas.microsoft.com/office/drawing/2014/main" val="420958670"/>
                    </a:ext>
                  </a:extLst>
                </a:gridCol>
                <a:gridCol w="801191">
                  <a:extLst>
                    <a:ext uri="{9D8B030D-6E8A-4147-A177-3AD203B41FA5}">
                      <a16:colId xmlns:a16="http://schemas.microsoft.com/office/drawing/2014/main" val="3567439545"/>
                    </a:ext>
                  </a:extLst>
                </a:gridCol>
                <a:gridCol w="1514249">
                  <a:extLst>
                    <a:ext uri="{9D8B030D-6E8A-4147-A177-3AD203B41FA5}">
                      <a16:colId xmlns:a16="http://schemas.microsoft.com/office/drawing/2014/main" val="787371553"/>
                    </a:ext>
                  </a:extLst>
                </a:gridCol>
                <a:gridCol w="2179411">
                  <a:extLst>
                    <a:ext uri="{9D8B030D-6E8A-4147-A177-3AD203B41FA5}">
                      <a16:colId xmlns:a16="http://schemas.microsoft.com/office/drawing/2014/main" val="1513993032"/>
                    </a:ext>
                  </a:extLst>
                </a:gridCol>
              </a:tblGrid>
              <a:tr h="357309">
                <a:tc>
                  <a:txBody>
                    <a:bodyPr/>
                    <a:lstStyle/>
                    <a:p>
                      <a:pPr algn="l" fontAlgn="ctr"/>
                      <a:r>
                        <a:rPr lang="ja-JP" altLang="en-US" sz="1400" b="1" u="none" strike="noStrike" dirty="0">
                          <a:solidFill>
                            <a:schemeClr val="bg1"/>
                          </a:solidFill>
                          <a:effectLst/>
                          <a:latin typeface="+mn-ea"/>
                          <a:ea typeface="+mn-ea"/>
                        </a:rPr>
                        <a:t>問題</a:t>
                      </a:r>
                      <a:endParaRPr lang="ja-JP" altLang="en-US" sz="1400" b="1" i="0" u="none" strike="noStrike" dirty="0">
                        <a:solidFill>
                          <a:schemeClr val="bg1"/>
                        </a:solidFill>
                        <a:effectLst/>
                        <a:latin typeface="+mn-ea"/>
                        <a:ea typeface="+mn-ea"/>
                      </a:endParaRPr>
                    </a:p>
                  </a:txBody>
                  <a:tcPr marL="5443" marR="5443" marT="5443" marB="0" anchor="ctr">
                    <a:solidFill>
                      <a:schemeClr val="accent1"/>
                    </a:solidFill>
                  </a:tcPr>
                </a:tc>
                <a:tc>
                  <a:txBody>
                    <a:bodyPr/>
                    <a:lstStyle/>
                    <a:p>
                      <a:pPr algn="l" fontAlgn="ctr"/>
                      <a:r>
                        <a:rPr lang="ja-JP" altLang="en-US" sz="1400" b="1" u="none" strike="noStrike" dirty="0">
                          <a:solidFill>
                            <a:schemeClr val="bg1"/>
                          </a:solidFill>
                          <a:effectLst/>
                          <a:latin typeface="+mn-ea"/>
                          <a:ea typeface="+mn-ea"/>
                        </a:rPr>
                        <a:t>音源</a:t>
                      </a:r>
                      <a:endParaRPr lang="ja-JP" altLang="en-US" sz="1400" b="1" i="0" u="none" strike="noStrike" dirty="0">
                        <a:solidFill>
                          <a:schemeClr val="bg1"/>
                        </a:solidFill>
                        <a:effectLst/>
                        <a:latin typeface="+mn-ea"/>
                        <a:ea typeface="+mn-ea"/>
                      </a:endParaRPr>
                    </a:p>
                  </a:txBody>
                  <a:tcPr marL="5443" marR="5443" marT="5443" marB="0" anchor="ctr">
                    <a:solidFill>
                      <a:schemeClr val="accent1"/>
                    </a:solidFill>
                  </a:tcPr>
                </a:tc>
                <a:tc>
                  <a:txBody>
                    <a:bodyPr/>
                    <a:lstStyle/>
                    <a:p>
                      <a:pPr algn="l" fontAlgn="ctr"/>
                      <a:r>
                        <a:rPr lang="ja-JP" altLang="en-US" sz="1400" b="1" u="none" strike="noStrike" dirty="0">
                          <a:solidFill>
                            <a:schemeClr val="bg1"/>
                          </a:solidFill>
                          <a:effectLst/>
                          <a:latin typeface="+mn-ea"/>
                          <a:ea typeface="+mn-ea"/>
                        </a:rPr>
                        <a:t>地域</a:t>
                      </a:r>
                      <a:endParaRPr lang="ja-JP" altLang="en-US" sz="1400" b="1" i="0" u="none" strike="noStrike" dirty="0">
                        <a:solidFill>
                          <a:schemeClr val="bg1"/>
                        </a:solidFill>
                        <a:effectLst/>
                        <a:latin typeface="+mn-ea"/>
                        <a:ea typeface="+mn-ea"/>
                      </a:endParaRPr>
                    </a:p>
                  </a:txBody>
                  <a:tcPr marL="5443" marR="5443" marT="5443" marB="0" anchor="ctr">
                    <a:solidFill>
                      <a:schemeClr val="accent1"/>
                    </a:solidFill>
                  </a:tcPr>
                </a:tc>
                <a:tc>
                  <a:txBody>
                    <a:bodyPr/>
                    <a:lstStyle/>
                    <a:p>
                      <a:pPr algn="l" fontAlgn="ctr"/>
                      <a:r>
                        <a:rPr lang="ja-JP" altLang="en-US" sz="1400" b="1" u="none" strike="noStrike" dirty="0">
                          <a:solidFill>
                            <a:srgbClr val="FF0000"/>
                          </a:solidFill>
                          <a:effectLst/>
                          <a:latin typeface="+mn-ea"/>
                          <a:ea typeface="+mn-ea"/>
                        </a:rPr>
                        <a:t>音声別</a:t>
                      </a:r>
                      <a:r>
                        <a:rPr lang="ja-JP" altLang="en-US" sz="1400" b="1" u="none" strike="noStrike" dirty="0" smtClean="0">
                          <a:solidFill>
                            <a:srgbClr val="FF0000"/>
                          </a:solidFill>
                          <a:effectLst/>
                          <a:latin typeface="+mn-ea"/>
                          <a:ea typeface="+mn-ea"/>
                        </a:rPr>
                        <a:t>正答率</a:t>
                      </a:r>
                      <a:r>
                        <a:rPr lang="en-US" altLang="ja-JP" sz="1400" b="1" u="none" strike="noStrike" dirty="0" smtClean="0">
                          <a:solidFill>
                            <a:srgbClr val="FF0000"/>
                          </a:solidFill>
                          <a:effectLst/>
                          <a:latin typeface="+mn-ea"/>
                          <a:ea typeface="+mn-ea"/>
                        </a:rPr>
                        <a:t>(%)</a:t>
                      </a:r>
                      <a:endParaRPr lang="ja-JP" altLang="en-US" sz="1400" b="1" i="0" u="none" strike="noStrike" dirty="0">
                        <a:solidFill>
                          <a:srgbClr val="FF0000"/>
                        </a:solidFill>
                        <a:effectLst/>
                        <a:latin typeface="+mn-ea"/>
                        <a:ea typeface="+mn-ea"/>
                      </a:endParaRPr>
                    </a:p>
                  </a:txBody>
                  <a:tcPr marL="5443" marR="5443" marT="5443" marB="0" anchor="ctr">
                    <a:solidFill>
                      <a:schemeClr val="accent1"/>
                    </a:solidFill>
                  </a:tcPr>
                </a:tc>
                <a:tc>
                  <a:txBody>
                    <a:bodyPr/>
                    <a:lstStyle/>
                    <a:p>
                      <a:pPr algn="l" fontAlgn="ctr"/>
                      <a:r>
                        <a:rPr lang="ja-JP" altLang="en-US" sz="1400" b="1" u="none" strike="noStrike" dirty="0">
                          <a:solidFill>
                            <a:srgbClr val="FF0000"/>
                          </a:solidFill>
                          <a:effectLst/>
                          <a:latin typeface="+mn-ea"/>
                          <a:ea typeface="+mn-ea"/>
                        </a:rPr>
                        <a:t>地域別正答率</a:t>
                      </a:r>
                      <a:r>
                        <a:rPr lang="en-US" altLang="ja-JP" sz="1400" b="1" u="none" strike="noStrike" dirty="0" smtClean="0">
                          <a:solidFill>
                            <a:srgbClr val="FF0000"/>
                          </a:solidFill>
                          <a:effectLst/>
                          <a:latin typeface="+mn-ea"/>
                          <a:ea typeface="+mn-ea"/>
                        </a:rPr>
                        <a:t>(%</a:t>
                      </a:r>
                      <a:r>
                        <a:rPr lang="en-US" sz="1400" b="1" u="none" strike="noStrike" dirty="0" smtClean="0">
                          <a:solidFill>
                            <a:srgbClr val="FF0000"/>
                          </a:solidFill>
                          <a:effectLst/>
                          <a:latin typeface="+mn-ea"/>
                          <a:ea typeface="+mn-ea"/>
                        </a:rPr>
                        <a:t>)</a:t>
                      </a:r>
                      <a:endParaRPr lang="en-US" sz="1400" b="1" i="0" u="none" strike="noStrike" dirty="0">
                        <a:solidFill>
                          <a:srgbClr val="FF0000"/>
                        </a:solidFill>
                        <a:effectLst/>
                        <a:latin typeface="+mn-ea"/>
                        <a:ea typeface="+mn-ea"/>
                      </a:endParaRPr>
                    </a:p>
                  </a:txBody>
                  <a:tcPr marL="5443" marR="5443" marT="5443" marB="0" anchor="ctr">
                    <a:solidFill>
                      <a:schemeClr val="accent1"/>
                    </a:solidFill>
                  </a:tcPr>
                </a:tc>
                <a:extLst>
                  <a:ext uri="{0D108BD9-81ED-4DB2-BD59-A6C34878D82A}">
                    <a16:rowId xmlns:a16="http://schemas.microsoft.com/office/drawing/2014/main" val="1110966126"/>
                  </a:ext>
                </a:extLst>
              </a:tr>
              <a:tr h="349904">
                <a:tc rowSpan="2">
                  <a:txBody>
                    <a:bodyPr/>
                    <a:lstStyle/>
                    <a:p>
                      <a:pPr algn="ctr" fontAlgn="ctr"/>
                      <a:r>
                        <a:rPr lang="en-US" altLang="ja-JP" sz="1400" u="none" strike="noStrike" dirty="0" smtClean="0">
                          <a:effectLst/>
                          <a:latin typeface="+mn-ea"/>
                          <a:ea typeface="+mn-ea"/>
                        </a:rPr>
                        <a:t>P</a:t>
                      </a:r>
                      <a:r>
                        <a:rPr lang="en-US" sz="1400" u="none" strike="noStrike" dirty="0" smtClean="0">
                          <a:effectLst/>
                          <a:latin typeface="+mn-ea"/>
                          <a:ea typeface="+mn-ea"/>
                        </a:rPr>
                        <a:t>1</a:t>
                      </a:r>
                      <a:endParaRPr lang="en-US" sz="1400" b="0" i="0" u="none" strike="noStrike" dirty="0">
                        <a:solidFill>
                          <a:srgbClr val="000000"/>
                        </a:solidFill>
                        <a:effectLst/>
                        <a:latin typeface="+mn-ea"/>
                        <a:ea typeface="+mn-ea"/>
                      </a:endParaRPr>
                    </a:p>
                  </a:txBody>
                  <a:tcPr marL="5443" marR="5443" marT="5443" marB="0" anchor="ctr"/>
                </a:tc>
                <a:tc>
                  <a:txBody>
                    <a:bodyPr/>
                    <a:lstStyle/>
                    <a:p>
                      <a:pPr algn="l" fontAlgn="ctr"/>
                      <a:r>
                        <a:rPr lang="en-US" sz="1400" u="none" strike="noStrike" dirty="0" smtClean="0">
                          <a:effectLst/>
                          <a:latin typeface="+mn-ea"/>
                          <a:ea typeface="+mn-ea"/>
                        </a:rPr>
                        <a:t>N1_1</a:t>
                      </a:r>
                      <a:endParaRPr lang="en-US" sz="1400" b="0" i="0" u="none" strike="noStrike" dirty="0">
                        <a:solidFill>
                          <a:srgbClr val="000000"/>
                        </a:solidFill>
                        <a:effectLst/>
                        <a:latin typeface="+mn-ea"/>
                        <a:ea typeface="+mn-ea"/>
                      </a:endParaRPr>
                    </a:p>
                  </a:txBody>
                  <a:tcPr marL="5443" marR="5443" marT="5443" marB="0" anchor="ctr"/>
                </a:tc>
                <a:tc rowSpan="4">
                  <a:txBody>
                    <a:bodyPr/>
                    <a:lstStyle/>
                    <a:p>
                      <a:pPr algn="ctr" fontAlgn="ctr"/>
                      <a:r>
                        <a:rPr lang="en-US" sz="1400" u="none" strike="noStrike" dirty="0">
                          <a:effectLst/>
                          <a:latin typeface="+mn-ea"/>
                          <a:ea typeface="+mn-ea"/>
                        </a:rPr>
                        <a:t>C1</a:t>
                      </a:r>
                      <a:endParaRPr lang="en-US" sz="1400" b="0" i="0" u="none" strike="noStrike" dirty="0">
                        <a:solidFill>
                          <a:srgbClr val="000000"/>
                        </a:solidFill>
                        <a:effectLst/>
                        <a:latin typeface="+mn-ea"/>
                        <a:ea typeface="+mn-ea"/>
                      </a:endParaRPr>
                    </a:p>
                  </a:txBody>
                  <a:tcPr marL="5443" marR="5443" marT="5443" marB="0" anchor="ctr"/>
                </a:tc>
                <a:tc>
                  <a:txBody>
                    <a:bodyPr/>
                    <a:lstStyle/>
                    <a:p>
                      <a:pPr algn="l" fontAlgn="ctr"/>
                      <a:r>
                        <a:rPr lang="en-US" sz="1400" u="none" strike="noStrike" dirty="0">
                          <a:effectLst/>
                          <a:latin typeface="+mn-ea"/>
                          <a:ea typeface="+mn-ea"/>
                        </a:rPr>
                        <a:t>X1_1</a:t>
                      </a:r>
                      <a:endParaRPr lang="en-US" sz="1400" b="0" i="0" u="none" strike="noStrike" dirty="0">
                        <a:solidFill>
                          <a:srgbClr val="000000"/>
                        </a:solidFill>
                        <a:effectLst/>
                        <a:latin typeface="+mn-ea"/>
                        <a:ea typeface="+mn-ea"/>
                      </a:endParaRPr>
                    </a:p>
                  </a:txBody>
                  <a:tcPr marL="5443" marR="5443" marT="5443" marB="0" anchor="ctr"/>
                </a:tc>
                <a:tc rowSpan="4">
                  <a:txBody>
                    <a:bodyPr/>
                    <a:lstStyle/>
                    <a:p>
                      <a:pPr algn="ctr" fontAlgn="ctr"/>
                      <a:r>
                        <a:rPr lang="en-US" sz="1400" u="none" strike="noStrike" dirty="0" smtClean="0">
                          <a:effectLst/>
                          <a:latin typeface="+mn-ea"/>
                          <a:ea typeface="+mn-ea"/>
                        </a:rPr>
                        <a:t>CX1=(X1_1+X1_2+X2_1+X2_2)/</a:t>
                      </a:r>
                      <a:r>
                        <a:rPr lang="en-US" sz="1400" u="none" strike="noStrike" dirty="0">
                          <a:effectLst/>
                          <a:latin typeface="+mn-ea"/>
                          <a:ea typeface="+mn-ea"/>
                        </a:rPr>
                        <a:t>4</a:t>
                      </a:r>
                      <a:endParaRPr lang="en-US" sz="1400" b="0" i="0" u="none" strike="noStrike" dirty="0">
                        <a:solidFill>
                          <a:srgbClr val="000000"/>
                        </a:solidFill>
                        <a:effectLst/>
                        <a:latin typeface="+mn-ea"/>
                        <a:ea typeface="+mn-ea"/>
                      </a:endParaRPr>
                    </a:p>
                  </a:txBody>
                  <a:tcPr marL="5443" marR="5443" marT="5443" marB="0" anchor="ctr"/>
                </a:tc>
                <a:extLst>
                  <a:ext uri="{0D108BD9-81ED-4DB2-BD59-A6C34878D82A}">
                    <a16:rowId xmlns:a16="http://schemas.microsoft.com/office/drawing/2014/main" val="1266039643"/>
                  </a:ext>
                </a:extLst>
              </a:tr>
              <a:tr h="341573">
                <a:tc vMerge="1">
                  <a:txBody>
                    <a:bodyPr/>
                    <a:lstStyle/>
                    <a:p>
                      <a:endParaRPr kumimoji="1" lang="ja-JP" altLang="en-US"/>
                    </a:p>
                  </a:txBody>
                  <a:tcPr/>
                </a:tc>
                <a:tc>
                  <a:txBody>
                    <a:bodyPr/>
                    <a:lstStyle/>
                    <a:p>
                      <a:pPr algn="l" fontAlgn="ctr"/>
                      <a:r>
                        <a:rPr lang="en-US" sz="1400" u="none" strike="noStrike" dirty="0">
                          <a:effectLst/>
                          <a:latin typeface="+mn-ea"/>
                          <a:ea typeface="+mn-ea"/>
                        </a:rPr>
                        <a:t>N1_2</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tc>
                  <a:txBody>
                    <a:bodyPr/>
                    <a:lstStyle/>
                    <a:p>
                      <a:pPr algn="l" fontAlgn="ctr"/>
                      <a:r>
                        <a:rPr lang="en-US" sz="1400" u="none" strike="noStrike" dirty="0">
                          <a:effectLst/>
                          <a:latin typeface="+mn-ea"/>
                          <a:ea typeface="+mn-ea"/>
                        </a:rPr>
                        <a:t>X1_2</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extLst>
                  <a:ext uri="{0D108BD9-81ED-4DB2-BD59-A6C34878D82A}">
                    <a16:rowId xmlns:a16="http://schemas.microsoft.com/office/drawing/2014/main" val="2340835582"/>
                  </a:ext>
                </a:extLst>
              </a:tr>
              <a:tr h="341573">
                <a:tc rowSpan="2">
                  <a:txBody>
                    <a:bodyPr/>
                    <a:lstStyle/>
                    <a:p>
                      <a:pPr algn="ctr" fontAlgn="ctr"/>
                      <a:r>
                        <a:rPr lang="en-US" altLang="ja-JP" sz="1400" u="none" strike="noStrike" dirty="0" smtClean="0">
                          <a:effectLst/>
                          <a:latin typeface="+mn-ea"/>
                          <a:ea typeface="+mn-ea"/>
                        </a:rPr>
                        <a:t>P</a:t>
                      </a:r>
                      <a:r>
                        <a:rPr lang="en-US" sz="1400" u="none" strike="noStrike" dirty="0" smtClean="0">
                          <a:effectLst/>
                          <a:latin typeface="+mn-ea"/>
                          <a:ea typeface="+mn-ea"/>
                        </a:rPr>
                        <a:t>2</a:t>
                      </a:r>
                      <a:endParaRPr lang="en-US" sz="1400" b="0" i="0" u="none" strike="noStrike" dirty="0">
                        <a:solidFill>
                          <a:srgbClr val="000000"/>
                        </a:solidFill>
                        <a:effectLst/>
                        <a:latin typeface="+mn-ea"/>
                        <a:ea typeface="+mn-ea"/>
                      </a:endParaRPr>
                    </a:p>
                  </a:txBody>
                  <a:tcPr marL="5443" marR="5443" marT="5443" marB="0" anchor="ctr"/>
                </a:tc>
                <a:tc>
                  <a:txBody>
                    <a:bodyPr/>
                    <a:lstStyle/>
                    <a:p>
                      <a:pPr algn="l" fontAlgn="ctr"/>
                      <a:r>
                        <a:rPr lang="en-US" sz="1400" u="none" strike="noStrike" dirty="0">
                          <a:effectLst/>
                          <a:latin typeface="+mn-ea"/>
                          <a:ea typeface="+mn-ea"/>
                        </a:rPr>
                        <a:t>N2_1</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tc>
                  <a:txBody>
                    <a:bodyPr/>
                    <a:lstStyle/>
                    <a:p>
                      <a:pPr algn="l" fontAlgn="ctr"/>
                      <a:r>
                        <a:rPr lang="en-US" sz="1400" u="none" strike="noStrike" dirty="0">
                          <a:effectLst/>
                          <a:latin typeface="+mn-ea"/>
                          <a:ea typeface="+mn-ea"/>
                        </a:rPr>
                        <a:t>X2_1</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extLst>
                  <a:ext uri="{0D108BD9-81ED-4DB2-BD59-A6C34878D82A}">
                    <a16:rowId xmlns:a16="http://schemas.microsoft.com/office/drawing/2014/main" val="2187088310"/>
                  </a:ext>
                </a:extLst>
              </a:tr>
              <a:tr h="349904">
                <a:tc vMerge="1">
                  <a:txBody>
                    <a:bodyPr/>
                    <a:lstStyle/>
                    <a:p>
                      <a:endParaRPr kumimoji="1" lang="ja-JP" altLang="en-US"/>
                    </a:p>
                  </a:txBody>
                  <a:tcPr/>
                </a:tc>
                <a:tc>
                  <a:txBody>
                    <a:bodyPr/>
                    <a:lstStyle/>
                    <a:p>
                      <a:pPr algn="l" fontAlgn="ctr"/>
                      <a:r>
                        <a:rPr lang="en-US" sz="1400" u="none" strike="noStrike" dirty="0">
                          <a:effectLst/>
                          <a:latin typeface="+mn-ea"/>
                          <a:ea typeface="+mn-ea"/>
                        </a:rPr>
                        <a:t>N2_2</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tc>
                  <a:txBody>
                    <a:bodyPr/>
                    <a:lstStyle/>
                    <a:p>
                      <a:pPr algn="l" fontAlgn="ctr"/>
                      <a:r>
                        <a:rPr lang="en-US" sz="1400" u="none" strike="noStrike" dirty="0">
                          <a:effectLst/>
                          <a:latin typeface="+mn-ea"/>
                          <a:ea typeface="+mn-ea"/>
                        </a:rPr>
                        <a:t>X2_2</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extLst>
                  <a:ext uri="{0D108BD9-81ED-4DB2-BD59-A6C34878D82A}">
                    <a16:rowId xmlns:a16="http://schemas.microsoft.com/office/drawing/2014/main" val="2734665575"/>
                  </a:ext>
                </a:extLst>
              </a:tr>
              <a:tr h="341573">
                <a:tc rowSpan="2">
                  <a:txBody>
                    <a:bodyPr/>
                    <a:lstStyle/>
                    <a:p>
                      <a:pPr algn="ctr" fontAlgn="ctr"/>
                      <a:r>
                        <a:rPr lang="en-US" altLang="ja-JP" sz="1400" u="none" strike="noStrike" dirty="0" smtClean="0">
                          <a:effectLst/>
                          <a:latin typeface="+mn-ea"/>
                          <a:ea typeface="+mn-ea"/>
                        </a:rPr>
                        <a:t>P</a:t>
                      </a:r>
                      <a:r>
                        <a:rPr lang="en-US" sz="1400" u="none" strike="noStrike" dirty="0" smtClean="0">
                          <a:effectLst/>
                          <a:latin typeface="+mn-ea"/>
                          <a:ea typeface="+mn-ea"/>
                        </a:rPr>
                        <a:t>1</a:t>
                      </a:r>
                      <a:endParaRPr lang="en-US" sz="1400" b="0" i="0" u="none" strike="noStrike" dirty="0">
                        <a:solidFill>
                          <a:srgbClr val="000000"/>
                        </a:solidFill>
                        <a:effectLst/>
                        <a:latin typeface="+mn-ea"/>
                        <a:ea typeface="+mn-ea"/>
                      </a:endParaRPr>
                    </a:p>
                  </a:txBody>
                  <a:tcPr marL="5443" marR="5443" marT="5443" marB="0" anchor="ctr"/>
                </a:tc>
                <a:tc>
                  <a:txBody>
                    <a:bodyPr/>
                    <a:lstStyle/>
                    <a:p>
                      <a:pPr algn="l" fontAlgn="ctr"/>
                      <a:r>
                        <a:rPr lang="en-US" sz="1400" u="none" strike="noStrike">
                          <a:effectLst/>
                          <a:latin typeface="+mn-ea"/>
                          <a:ea typeface="+mn-ea"/>
                        </a:rPr>
                        <a:t>N1_3</a:t>
                      </a:r>
                      <a:endParaRPr lang="en-US" sz="1400" b="0" i="0" u="none" strike="noStrike">
                        <a:solidFill>
                          <a:srgbClr val="000000"/>
                        </a:solidFill>
                        <a:effectLst/>
                        <a:latin typeface="+mn-ea"/>
                        <a:ea typeface="+mn-ea"/>
                      </a:endParaRPr>
                    </a:p>
                  </a:txBody>
                  <a:tcPr marL="5443" marR="5443" marT="5443" marB="0" anchor="ctr"/>
                </a:tc>
                <a:tc rowSpan="4">
                  <a:txBody>
                    <a:bodyPr/>
                    <a:lstStyle/>
                    <a:p>
                      <a:pPr algn="ctr" fontAlgn="ctr"/>
                      <a:r>
                        <a:rPr lang="en-US" sz="1400" u="none" strike="noStrike" dirty="0">
                          <a:effectLst/>
                          <a:latin typeface="+mn-ea"/>
                          <a:ea typeface="+mn-ea"/>
                        </a:rPr>
                        <a:t>C2</a:t>
                      </a:r>
                      <a:endParaRPr lang="en-US" sz="1400" b="0" i="0" u="none" strike="noStrike" dirty="0">
                        <a:solidFill>
                          <a:srgbClr val="000000"/>
                        </a:solidFill>
                        <a:effectLst/>
                        <a:latin typeface="+mn-ea"/>
                        <a:ea typeface="+mn-ea"/>
                      </a:endParaRPr>
                    </a:p>
                  </a:txBody>
                  <a:tcPr marL="5443" marR="5443" marT="5443" marB="0" anchor="ctr"/>
                </a:tc>
                <a:tc>
                  <a:txBody>
                    <a:bodyPr/>
                    <a:lstStyle/>
                    <a:p>
                      <a:pPr algn="l" fontAlgn="ctr"/>
                      <a:r>
                        <a:rPr lang="en-US" sz="1400" u="none" strike="noStrike" dirty="0">
                          <a:effectLst/>
                          <a:latin typeface="+mn-ea"/>
                          <a:ea typeface="+mn-ea"/>
                        </a:rPr>
                        <a:t>X1_3</a:t>
                      </a:r>
                      <a:endParaRPr lang="en-US" sz="1400" b="0" i="0" u="none" strike="noStrike" dirty="0">
                        <a:solidFill>
                          <a:srgbClr val="000000"/>
                        </a:solidFill>
                        <a:effectLst/>
                        <a:latin typeface="+mn-ea"/>
                        <a:ea typeface="+mn-ea"/>
                      </a:endParaRPr>
                    </a:p>
                  </a:txBody>
                  <a:tcPr marL="5443" marR="5443" marT="5443" marB="0" anchor="ctr"/>
                </a:tc>
                <a:tc row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1400" u="none" strike="noStrike" dirty="0" smtClean="0">
                          <a:effectLst/>
                          <a:latin typeface="+mn-ea"/>
                          <a:ea typeface="+mn-ea"/>
                        </a:rPr>
                        <a:t>CX2=(X1_3+X1_4+X2_3+X2_4)/4</a:t>
                      </a:r>
                      <a:endParaRPr lang="en-US" altLang="ja-JP" sz="1400" b="0" i="0" u="none" strike="noStrike" dirty="0" smtClean="0">
                        <a:solidFill>
                          <a:srgbClr val="000000"/>
                        </a:solidFill>
                        <a:effectLst/>
                        <a:latin typeface="+mn-ea"/>
                        <a:ea typeface="+mn-ea"/>
                      </a:endParaRPr>
                    </a:p>
                    <a:p>
                      <a:pPr algn="ctr" fontAlgn="ctr"/>
                      <a:endParaRPr lang="en-US" sz="1400" b="0" i="0" u="none" strike="noStrike" dirty="0">
                        <a:solidFill>
                          <a:srgbClr val="000000"/>
                        </a:solidFill>
                        <a:effectLst/>
                        <a:latin typeface="+mn-ea"/>
                        <a:ea typeface="+mn-ea"/>
                      </a:endParaRPr>
                    </a:p>
                  </a:txBody>
                  <a:tcPr marL="5443" marR="5443" marT="5443" marB="0" anchor="ctr"/>
                </a:tc>
                <a:extLst>
                  <a:ext uri="{0D108BD9-81ED-4DB2-BD59-A6C34878D82A}">
                    <a16:rowId xmlns:a16="http://schemas.microsoft.com/office/drawing/2014/main" val="786423327"/>
                  </a:ext>
                </a:extLst>
              </a:tr>
              <a:tr h="341573">
                <a:tc vMerge="1">
                  <a:txBody>
                    <a:bodyPr/>
                    <a:lstStyle/>
                    <a:p>
                      <a:endParaRPr kumimoji="1" lang="ja-JP" altLang="en-US"/>
                    </a:p>
                  </a:txBody>
                  <a:tcPr/>
                </a:tc>
                <a:tc>
                  <a:txBody>
                    <a:bodyPr/>
                    <a:lstStyle/>
                    <a:p>
                      <a:pPr algn="l" fontAlgn="ctr"/>
                      <a:r>
                        <a:rPr lang="en-US" sz="1400" u="none" strike="noStrike">
                          <a:effectLst/>
                          <a:latin typeface="+mn-ea"/>
                          <a:ea typeface="+mn-ea"/>
                        </a:rPr>
                        <a:t>N1_4</a:t>
                      </a:r>
                      <a:endParaRPr lang="en-US" sz="1400" b="0" i="0" u="none" strike="noStrike">
                        <a:solidFill>
                          <a:srgbClr val="000000"/>
                        </a:solidFill>
                        <a:effectLst/>
                        <a:latin typeface="+mn-ea"/>
                        <a:ea typeface="+mn-ea"/>
                      </a:endParaRPr>
                    </a:p>
                  </a:txBody>
                  <a:tcPr marL="5443" marR="5443" marT="5443" marB="0" anchor="ctr"/>
                </a:tc>
                <a:tc vMerge="1">
                  <a:txBody>
                    <a:bodyPr/>
                    <a:lstStyle/>
                    <a:p>
                      <a:endParaRPr kumimoji="1" lang="ja-JP" altLang="en-US"/>
                    </a:p>
                  </a:txBody>
                  <a:tcPr/>
                </a:tc>
                <a:tc>
                  <a:txBody>
                    <a:bodyPr/>
                    <a:lstStyle/>
                    <a:p>
                      <a:pPr algn="l" fontAlgn="ctr"/>
                      <a:r>
                        <a:rPr lang="en-US" sz="1400" u="none" strike="noStrike" dirty="0">
                          <a:effectLst/>
                          <a:latin typeface="+mn-ea"/>
                          <a:ea typeface="+mn-ea"/>
                        </a:rPr>
                        <a:t>X1_4</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extLst>
                  <a:ext uri="{0D108BD9-81ED-4DB2-BD59-A6C34878D82A}">
                    <a16:rowId xmlns:a16="http://schemas.microsoft.com/office/drawing/2014/main" val="2760409714"/>
                  </a:ext>
                </a:extLst>
              </a:tr>
              <a:tr h="341573">
                <a:tc rowSpan="2">
                  <a:txBody>
                    <a:bodyPr/>
                    <a:lstStyle/>
                    <a:p>
                      <a:pPr algn="ctr" fontAlgn="ctr"/>
                      <a:r>
                        <a:rPr lang="en-US" altLang="ja-JP" sz="1400" u="none" strike="noStrike" dirty="0" smtClean="0">
                          <a:effectLst/>
                          <a:latin typeface="+mn-ea"/>
                          <a:ea typeface="+mn-ea"/>
                        </a:rPr>
                        <a:t>P</a:t>
                      </a:r>
                      <a:r>
                        <a:rPr lang="en-US" sz="1400" u="none" strike="noStrike" dirty="0" smtClean="0">
                          <a:effectLst/>
                          <a:latin typeface="+mn-ea"/>
                          <a:ea typeface="+mn-ea"/>
                        </a:rPr>
                        <a:t>2</a:t>
                      </a:r>
                      <a:endParaRPr lang="en-US" sz="1400" b="0" i="0" u="none" strike="noStrike" dirty="0">
                        <a:solidFill>
                          <a:srgbClr val="000000"/>
                        </a:solidFill>
                        <a:effectLst/>
                        <a:latin typeface="+mn-ea"/>
                        <a:ea typeface="+mn-ea"/>
                      </a:endParaRPr>
                    </a:p>
                  </a:txBody>
                  <a:tcPr marL="5443" marR="5443" marT="5443" marB="0" anchor="ctr"/>
                </a:tc>
                <a:tc>
                  <a:txBody>
                    <a:bodyPr/>
                    <a:lstStyle/>
                    <a:p>
                      <a:pPr algn="l" fontAlgn="ctr"/>
                      <a:r>
                        <a:rPr lang="en-US" sz="1400" u="none" strike="noStrike">
                          <a:effectLst/>
                          <a:latin typeface="+mn-ea"/>
                          <a:ea typeface="+mn-ea"/>
                        </a:rPr>
                        <a:t>N2_3</a:t>
                      </a:r>
                      <a:endParaRPr lang="en-US" sz="1400" b="0" i="0" u="none" strike="noStrike">
                        <a:solidFill>
                          <a:srgbClr val="000000"/>
                        </a:solidFill>
                        <a:effectLst/>
                        <a:latin typeface="+mn-ea"/>
                        <a:ea typeface="+mn-ea"/>
                      </a:endParaRPr>
                    </a:p>
                  </a:txBody>
                  <a:tcPr marL="5443" marR="5443" marT="5443" marB="0" anchor="ctr"/>
                </a:tc>
                <a:tc vMerge="1">
                  <a:txBody>
                    <a:bodyPr/>
                    <a:lstStyle/>
                    <a:p>
                      <a:endParaRPr kumimoji="1" lang="ja-JP" altLang="en-US"/>
                    </a:p>
                  </a:txBody>
                  <a:tcPr/>
                </a:tc>
                <a:tc>
                  <a:txBody>
                    <a:bodyPr/>
                    <a:lstStyle/>
                    <a:p>
                      <a:pPr algn="l" fontAlgn="ctr"/>
                      <a:r>
                        <a:rPr lang="en-US" sz="1400" u="none" strike="noStrike" dirty="0">
                          <a:effectLst/>
                          <a:latin typeface="+mn-ea"/>
                          <a:ea typeface="+mn-ea"/>
                        </a:rPr>
                        <a:t>X2_3</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extLst>
                  <a:ext uri="{0D108BD9-81ED-4DB2-BD59-A6C34878D82A}">
                    <a16:rowId xmlns:a16="http://schemas.microsoft.com/office/drawing/2014/main" val="3689440096"/>
                  </a:ext>
                </a:extLst>
              </a:tr>
              <a:tr h="349904">
                <a:tc vMerge="1">
                  <a:txBody>
                    <a:bodyPr/>
                    <a:lstStyle/>
                    <a:p>
                      <a:endParaRPr kumimoji="1" lang="ja-JP" altLang="en-US"/>
                    </a:p>
                  </a:txBody>
                  <a:tcPr/>
                </a:tc>
                <a:tc>
                  <a:txBody>
                    <a:bodyPr/>
                    <a:lstStyle/>
                    <a:p>
                      <a:pPr algn="l" fontAlgn="ctr"/>
                      <a:r>
                        <a:rPr lang="en-US" sz="1400" u="none" strike="noStrike">
                          <a:effectLst/>
                          <a:latin typeface="+mn-ea"/>
                          <a:ea typeface="+mn-ea"/>
                        </a:rPr>
                        <a:t>N2_4</a:t>
                      </a:r>
                      <a:endParaRPr lang="en-US" sz="1400" b="0" i="0" u="none" strike="noStrike">
                        <a:solidFill>
                          <a:srgbClr val="000000"/>
                        </a:solidFill>
                        <a:effectLst/>
                        <a:latin typeface="+mn-ea"/>
                        <a:ea typeface="+mn-ea"/>
                      </a:endParaRPr>
                    </a:p>
                  </a:txBody>
                  <a:tcPr marL="5443" marR="5443" marT="5443" marB="0" anchor="ctr"/>
                </a:tc>
                <a:tc vMerge="1">
                  <a:txBody>
                    <a:bodyPr/>
                    <a:lstStyle/>
                    <a:p>
                      <a:endParaRPr kumimoji="1" lang="ja-JP" altLang="en-US"/>
                    </a:p>
                  </a:txBody>
                  <a:tcPr/>
                </a:tc>
                <a:tc>
                  <a:txBody>
                    <a:bodyPr/>
                    <a:lstStyle/>
                    <a:p>
                      <a:pPr algn="l" fontAlgn="ctr"/>
                      <a:r>
                        <a:rPr lang="en-US" sz="1400" u="none" strike="noStrike" dirty="0">
                          <a:effectLst/>
                          <a:latin typeface="+mn-ea"/>
                          <a:ea typeface="+mn-ea"/>
                        </a:rPr>
                        <a:t>X2_4</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extLst>
                  <a:ext uri="{0D108BD9-81ED-4DB2-BD59-A6C34878D82A}">
                    <a16:rowId xmlns:a16="http://schemas.microsoft.com/office/drawing/2014/main" val="3405629247"/>
                  </a:ext>
                </a:extLst>
              </a:tr>
            </a:tbl>
          </a:graphicData>
        </a:graphic>
      </p:graphicFrame>
      <p:sp>
        <p:nvSpPr>
          <p:cNvPr id="22" name="テキスト ボックス 21"/>
          <p:cNvSpPr txBox="1"/>
          <p:nvPr/>
        </p:nvSpPr>
        <p:spPr>
          <a:xfrm>
            <a:off x="4178247" y="5813455"/>
            <a:ext cx="365760"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smtClean="0"/>
              <a:t>・</a:t>
            </a:r>
            <a:endParaRPr lang="en-US" altLang="ja-JP" dirty="0" smtClean="0"/>
          </a:p>
        </p:txBody>
      </p:sp>
      <p:sp>
        <p:nvSpPr>
          <p:cNvPr id="24" name="テキスト ボックス 23"/>
          <p:cNvSpPr txBox="1"/>
          <p:nvPr/>
        </p:nvSpPr>
        <p:spPr>
          <a:xfrm>
            <a:off x="4061245" y="2398819"/>
            <a:ext cx="716437" cy="369332"/>
          </a:xfrm>
          <a:prstGeom prst="rect">
            <a:avLst/>
          </a:prstGeom>
          <a:noFill/>
        </p:spPr>
        <p:txBody>
          <a:bodyPr wrap="square" rtlCol="0">
            <a:spAutoFit/>
          </a:bodyPr>
          <a:lstStyle/>
          <a:p>
            <a:r>
              <a:rPr kumimoji="1" lang="en-US" altLang="ja-JP" dirty="0" smtClean="0"/>
              <a:t>Step1</a:t>
            </a:r>
            <a:endParaRPr kumimoji="1" lang="ja-JP" altLang="en-US" dirty="0"/>
          </a:p>
        </p:txBody>
      </p:sp>
      <p:cxnSp>
        <p:nvCxnSpPr>
          <p:cNvPr id="27" name="直線矢印コネクタ 26"/>
          <p:cNvCxnSpPr/>
          <p:nvPr/>
        </p:nvCxnSpPr>
        <p:spPr>
          <a:xfrm>
            <a:off x="1019618" y="2387538"/>
            <a:ext cx="6405726" cy="10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7528116" y="2238861"/>
            <a:ext cx="1159497" cy="307777"/>
          </a:xfrm>
          <a:prstGeom prst="rect">
            <a:avLst/>
          </a:prstGeom>
          <a:noFill/>
        </p:spPr>
        <p:txBody>
          <a:bodyPr wrap="square" rtlCol="0">
            <a:spAutoFit/>
          </a:bodyPr>
          <a:lstStyle/>
          <a:p>
            <a:r>
              <a:rPr lang="ja-JP" altLang="en-US" sz="1400" dirty="0"/>
              <a:t>算出</a:t>
            </a:r>
            <a:r>
              <a:rPr lang="ja-JP" altLang="en-US" sz="1400" dirty="0" smtClean="0"/>
              <a:t>の流れ</a:t>
            </a:r>
            <a:endParaRPr kumimoji="1" lang="ja-JP" altLang="en-US" sz="1400" dirty="0"/>
          </a:p>
        </p:txBody>
      </p:sp>
      <p:sp>
        <p:nvSpPr>
          <p:cNvPr id="31" name="テキスト ボックス 30"/>
          <p:cNvSpPr txBox="1"/>
          <p:nvPr/>
        </p:nvSpPr>
        <p:spPr>
          <a:xfrm>
            <a:off x="4929647" y="2403392"/>
            <a:ext cx="716437" cy="369332"/>
          </a:xfrm>
          <a:prstGeom prst="rect">
            <a:avLst/>
          </a:prstGeom>
          <a:noFill/>
        </p:spPr>
        <p:txBody>
          <a:bodyPr wrap="square" rtlCol="0">
            <a:spAutoFit/>
          </a:bodyPr>
          <a:lstStyle/>
          <a:p>
            <a:r>
              <a:rPr kumimoji="1" lang="en-US" altLang="ja-JP" dirty="0" smtClean="0"/>
              <a:t>Step2</a:t>
            </a:r>
            <a:endParaRPr kumimoji="1" lang="ja-JP" altLang="en-US" dirty="0"/>
          </a:p>
        </p:txBody>
      </p:sp>
      <p:sp>
        <p:nvSpPr>
          <p:cNvPr id="32" name="テキスト ボックス 31"/>
          <p:cNvSpPr txBox="1"/>
          <p:nvPr/>
        </p:nvSpPr>
        <p:spPr>
          <a:xfrm>
            <a:off x="7971176" y="5534957"/>
            <a:ext cx="716437" cy="369332"/>
          </a:xfrm>
          <a:prstGeom prst="rect">
            <a:avLst/>
          </a:prstGeom>
          <a:noFill/>
        </p:spPr>
        <p:txBody>
          <a:bodyPr wrap="square" rtlCol="0">
            <a:spAutoFit/>
          </a:bodyPr>
          <a:lstStyle/>
          <a:p>
            <a:r>
              <a:rPr kumimoji="1" lang="en-US" altLang="ja-JP" dirty="0" smtClean="0"/>
              <a:t>Step3</a:t>
            </a:r>
            <a:endParaRPr kumimoji="1" lang="ja-JP" altLang="en-US" dirty="0"/>
          </a:p>
        </p:txBody>
      </p:sp>
      <p:sp>
        <p:nvSpPr>
          <p:cNvPr id="37" name="円弧 36"/>
          <p:cNvSpPr/>
          <p:nvPr/>
        </p:nvSpPr>
        <p:spPr>
          <a:xfrm>
            <a:off x="3850595" y="3179492"/>
            <a:ext cx="693412" cy="2634580"/>
          </a:xfrm>
          <a:prstGeom prst="arc">
            <a:avLst>
              <a:gd name="adj1" fmla="val 16226069"/>
              <a:gd name="adj2" fmla="val 53879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9" name="直線矢印コネクタ 38"/>
          <p:cNvCxnSpPr>
            <a:stCxn id="24" idx="3"/>
          </p:cNvCxnSpPr>
          <p:nvPr/>
        </p:nvCxnSpPr>
        <p:spPr>
          <a:xfrm flipH="1">
            <a:off x="4611045" y="2583485"/>
            <a:ext cx="166637" cy="1674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楕円 45"/>
          <p:cNvSpPr/>
          <p:nvPr/>
        </p:nvSpPr>
        <p:spPr>
          <a:xfrm>
            <a:off x="5088798" y="3467365"/>
            <a:ext cx="2302501" cy="593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46"/>
          <p:cNvCxnSpPr>
            <a:stCxn id="31" idx="3"/>
          </p:cNvCxnSpPr>
          <p:nvPr/>
        </p:nvCxnSpPr>
        <p:spPr>
          <a:xfrm>
            <a:off x="5646084" y="2588058"/>
            <a:ext cx="41949" cy="83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円弧 49"/>
          <p:cNvSpPr/>
          <p:nvPr/>
        </p:nvSpPr>
        <p:spPr>
          <a:xfrm>
            <a:off x="6907973" y="3420822"/>
            <a:ext cx="683310" cy="2239307"/>
          </a:xfrm>
          <a:prstGeom prst="arc">
            <a:avLst>
              <a:gd name="adj1" fmla="val 16321860"/>
              <a:gd name="adj2" fmla="val 53879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1" name="直線矢印コネクタ 50"/>
          <p:cNvCxnSpPr>
            <a:stCxn id="32" idx="1"/>
          </p:cNvCxnSpPr>
          <p:nvPr/>
        </p:nvCxnSpPr>
        <p:spPr>
          <a:xfrm flipH="1" flipV="1">
            <a:off x="7515948" y="5309358"/>
            <a:ext cx="455228" cy="4102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2"/>
          <p:cNvSpPr>
            <a:spLocks noGrp="1"/>
          </p:cNvSpPr>
          <p:nvPr>
            <p:ph idx="1"/>
          </p:nvPr>
        </p:nvSpPr>
        <p:spPr>
          <a:xfrm>
            <a:off x="896389" y="1798770"/>
            <a:ext cx="8066516" cy="2228568"/>
          </a:xfrm>
        </p:spPr>
        <p:txBody>
          <a:bodyPr>
            <a:normAutofit/>
          </a:bodyPr>
          <a:lstStyle/>
          <a:p>
            <a:pPr>
              <a:buFont typeface="Wingdings" panose="05000000000000000000" pitchFamily="2" charset="2"/>
              <a:buChar char="l"/>
            </a:pPr>
            <a:r>
              <a:rPr lang="ja-JP" altLang="en-US" dirty="0"/>
              <a:t>以下</a:t>
            </a:r>
            <a:r>
              <a:rPr lang="ja-JP" altLang="en-US" dirty="0" smtClean="0"/>
              <a:t>の手順に従って，地域別正答率</a:t>
            </a:r>
            <a:r>
              <a:rPr lang="en-US" altLang="ja-JP" dirty="0" smtClean="0"/>
              <a:t>(</a:t>
            </a:r>
            <a:r>
              <a:rPr lang="ja-JP" altLang="en-US" dirty="0" smtClean="0"/>
              <a:t>聞き取りやすさ </a:t>
            </a:r>
            <a:r>
              <a:rPr lang="en-US" altLang="ja-JP" dirty="0" smtClean="0"/>
              <a:t>)</a:t>
            </a:r>
            <a:r>
              <a:rPr lang="ja-JP" altLang="en-US" dirty="0" err="1" smtClean="0"/>
              <a:t>を算</a:t>
            </a:r>
            <a:r>
              <a:rPr lang="ja-JP" altLang="en-US" dirty="0" smtClean="0"/>
              <a:t>出する．</a:t>
            </a:r>
            <a:endParaRPr lang="en-US" altLang="ja-JP" dirty="0"/>
          </a:p>
        </p:txBody>
      </p:sp>
    </p:spTree>
    <p:extLst>
      <p:ext uri="{BB962C8B-B14F-4D97-AF65-F5344CB8AC3E}">
        <p14:creationId xmlns:p14="http://schemas.microsoft.com/office/powerpoint/2010/main" val="176358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3813" y="818840"/>
            <a:ext cx="8569905" cy="864525"/>
          </a:xfrm>
        </p:spPr>
        <p:txBody>
          <a:bodyPr>
            <a:normAutofit/>
          </a:bodyPr>
          <a:lstStyle/>
          <a:p>
            <a:r>
              <a:rPr lang="ja-JP" altLang="en-US" sz="4400" b="1" dirty="0" smtClean="0"/>
              <a:t>地域別正答率の算出方法</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5AE55193-C5F3-4E01-B166-5EB7626496AA}" type="slidenum">
              <a:rPr lang="ja-JP" altLang="en-US" smtClean="0"/>
              <a:t>13</a:t>
            </a:fld>
            <a:endParaRPr lang="ja-JP" altLang="en-US" dirty="0"/>
          </a:p>
        </p:txBody>
      </p:sp>
      <p:graphicFrame>
        <p:nvGraphicFramePr>
          <p:cNvPr id="21" name="表 20"/>
          <p:cNvGraphicFramePr>
            <a:graphicFrameLocks noGrp="1"/>
          </p:cNvGraphicFramePr>
          <p:nvPr>
            <p:extLst>
              <p:ext uri="{D42A27DB-BD31-4B8C-83A1-F6EECF244321}">
                <p14:modId xmlns:p14="http://schemas.microsoft.com/office/powerpoint/2010/main" val="3611132699"/>
              </p:ext>
            </p:extLst>
          </p:nvPr>
        </p:nvGraphicFramePr>
        <p:xfrm>
          <a:off x="1295401" y="2599597"/>
          <a:ext cx="6459186" cy="2018448"/>
        </p:xfrm>
        <a:graphic>
          <a:graphicData uri="http://schemas.openxmlformats.org/drawingml/2006/table">
            <a:tbl>
              <a:tblPr>
                <a:tableStyleId>{5C22544A-7EE6-4342-B048-85BDC9FD1C3A}</a:tableStyleId>
              </a:tblPr>
              <a:tblGrid>
                <a:gridCol w="839458">
                  <a:extLst>
                    <a:ext uri="{9D8B030D-6E8A-4147-A177-3AD203B41FA5}">
                      <a16:colId xmlns:a16="http://schemas.microsoft.com/office/drawing/2014/main" val="1701630353"/>
                    </a:ext>
                  </a:extLst>
                </a:gridCol>
                <a:gridCol w="850158">
                  <a:extLst>
                    <a:ext uri="{9D8B030D-6E8A-4147-A177-3AD203B41FA5}">
                      <a16:colId xmlns:a16="http://schemas.microsoft.com/office/drawing/2014/main" val="420958670"/>
                    </a:ext>
                  </a:extLst>
                </a:gridCol>
                <a:gridCol w="850158">
                  <a:extLst>
                    <a:ext uri="{9D8B030D-6E8A-4147-A177-3AD203B41FA5}">
                      <a16:colId xmlns:a16="http://schemas.microsoft.com/office/drawing/2014/main" val="3567439545"/>
                    </a:ext>
                  </a:extLst>
                </a:gridCol>
                <a:gridCol w="1606798">
                  <a:extLst>
                    <a:ext uri="{9D8B030D-6E8A-4147-A177-3AD203B41FA5}">
                      <a16:colId xmlns:a16="http://schemas.microsoft.com/office/drawing/2014/main" val="787371553"/>
                    </a:ext>
                  </a:extLst>
                </a:gridCol>
                <a:gridCol w="2312614">
                  <a:extLst>
                    <a:ext uri="{9D8B030D-6E8A-4147-A177-3AD203B41FA5}">
                      <a16:colId xmlns:a16="http://schemas.microsoft.com/office/drawing/2014/main" val="1513993032"/>
                    </a:ext>
                  </a:extLst>
                </a:gridCol>
              </a:tblGrid>
              <a:tr h="414426">
                <a:tc>
                  <a:txBody>
                    <a:bodyPr/>
                    <a:lstStyle/>
                    <a:p>
                      <a:pPr algn="l" fontAlgn="ctr"/>
                      <a:r>
                        <a:rPr lang="ja-JP" altLang="en-US" sz="1400" b="1" u="none" strike="noStrike" dirty="0">
                          <a:solidFill>
                            <a:schemeClr val="bg1"/>
                          </a:solidFill>
                          <a:effectLst/>
                          <a:latin typeface="+mn-ea"/>
                          <a:ea typeface="+mn-ea"/>
                        </a:rPr>
                        <a:t>問題</a:t>
                      </a:r>
                      <a:endParaRPr lang="ja-JP" altLang="en-US" sz="1400" b="1" i="0" u="none" strike="noStrike" dirty="0">
                        <a:solidFill>
                          <a:schemeClr val="bg1"/>
                        </a:solidFill>
                        <a:effectLst/>
                        <a:latin typeface="+mn-ea"/>
                        <a:ea typeface="+mn-ea"/>
                      </a:endParaRPr>
                    </a:p>
                  </a:txBody>
                  <a:tcPr marL="5443" marR="5443" marT="5443" marB="0" anchor="ctr">
                    <a:solidFill>
                      <a:schemeClr val="accent1"/>
                    </a:solidFill>
                  </a:tcPr>
                </a:tc>
                <a:tc>
                  <a:txBody>
                    <a:bodyPr/>
                    <a:lstStyle/>
                    <a:p>
                      <a:pPr algn="l" fontAlgn="ctr"/>
                      <a:r>
                        <a:rPr lang="ja-JP" altLang="en-US" sz="1400" b="1" u="none" strike="noStrike" dirty="0">
                          <a:solidFill>
                            <a:schemeClr val="bg1"/>
                          </a:solidFill>
                          <a:effectLst/>
                          <a:latin typeface="+mn-ea"/>
                          <a:ea typeface="+mn-ea"/>
                        </a:rPr>
                        <a:t>音源</a:t>
                      </a:r>
                      <a:endParaRPr lang="ja-JP" altLang="en-US" sz="1400" b="1" i="0" u="none" strike="noStrike" dirty="0">
                        <a:solidFill>
                          <a:schemeClr val="bg1"/>
                        </a:solidFill>
                        <a:effectLst/>
                        <a:latin typeface="+mn-ea"/>
                        <a:ea typeface="+mn-ea"/>
                      </a:endParaRPr>
                    </a:p>
                  </a:txBody>
                  <a:tcPr marL="5443" marR="5443" marT="5443" marB="0" anchor="ctr">
                    <a:solidFill>
                      <a:schemeClr val="accent1"/>
                    </a:solidFill>
                  </a:tcPr>
                </a:tc>
                <a:tc>
                  <a:txBody>
                    <a:bodyPr/>
                    <a:lstStyle/>
                    <a:p>
                      <a:pPr algn="l" fontAlgn="ctr"/>
                      <a:r>
                        <a:rPr lang="ja-JP" altLang="en-US" sz="1400" b="1" u="none" strike="noStrike" dirty="0">
                          <a:solidFill>
                            <a:schemeClr val="bg1"/>
                          </a:solidFill>
                          <a:effectLst/>
                          <a:latin typeface="+mn-ea"/>
                          <a:ea typeface="+mn-ea"/>
                        </a:rPr>
                        <a:t>地域</a:t>
                      </a:r>
                      <a:endParaRPr lang="ja-JP" altLang="en-US" sz="1400" b="1" i="0" u="none" strike="noStrike" dirty="0">
                        <a:solidFill>
                          <a:schemeClr val="bg1"/>
                        </a:solidFill>
                        <a:effectLst/>
                        <a:latin typeface="+mn-ea"/>
                        <a:ea typeface="+mn-ea"/>
                      </a:endParaRPr>
                    </a:p>
                  </a:txBody>
                  <a:tcPr marL="5443" marR="5443" marT="5443" marB="0" anchor="ctr">
                    <a:solidFill>
                      <a:schemeClr val="accent1"/>
                    </a:solidFill>
                  </a:tcPr>
                </a:tc>
                <a:tc>
                  <a:txBody>
                    <a:bodyPr/>
                    <a:lstStyle/>
                    <a:p>
                      <a:pPr algn="l" fontAlgn="ctr"/>
                      <a:r>
                        <a:rPr lang="ja-JP" altLang="en-US" sz="1400" b="1" u="none" strike="noStrike" dirty="0">
                          <a:solidFill>
                            <a:srgbClr val="FF0000"/>
                          </a:solidFill>
                          <a:effectLst/>
                          <a:latin typeface="+mn-ea"/>
                          <a:ea typeface="+mn-ea"/>
                        </a:rPr>
                        <a:t>音声別</a:t>
                      </a:r>
                      <a:r>
                        <a:rPr lang="ja-JP" altLang="en-US" sz="1400" b="1" u="none" strike="noStrike" dirty="0" smtClean="0">
                          <a:solidFill>
                            <a:srgbClr val="FF0000"/>
                          </a:solidFill>
                          <a:effectLst/>
                          <a:latin typeface="+mn-ea"/>
                          <a:ea typeface="+mn-ea"/>
                        </a:rPr>
                        <a:t>正答率</a:t>
                      </a:r>
                      <a:r>
                        <a:rPr lang="en-US" altLang="ja-JP" sz="1400" b="1" u="none" strike="noStrike" dirty="0" smtClean="0">
                          <a:solidFill>
                            <a:srgbClr val="FF0000"/>
                          </a:solidFill>
                          <a:effectLst/>
                          <a:latin typeface="+mn-ea"/>
                          <a:ea typeface="+mn-ea"/>
                        </a:rPr>
                        <a:t>(%)</a:t>
                      </a:r>
                      <a:endParaRPr lang="ja-JP" altLang="en-US" sz="1400" b="1" i="0" u="none" strike="noStrike" dirty="0">
                        <a:solidFill>
                          <a:srgbClr val="FF0000"/>
                        </a:solidFill>
                        <a:effectLst/>
                        <a:latin typeface="+mn-ea"/>
                        <a:ea typeface="+mn-ea"/>
                      </a:endParaRPr>
                    </a:p>
                  </a:txBody>
                  <a:tcPr marL="5443" marR="5443" marT="5443" marB="0" anchor="ctr">
                    <a:solidFill>
                      <a:schemeClr val="accent1"/>
                    </a:solidFill>
                  </a:tcPr>
                </a:tc>
                <a:tc>
                  <a:txBody>
                    <a:bodyPr/>
                    <a:lstStyle/>
                    <a:p>
                      <a:pPr algn="l" fontAlgn="ctr"/>
                      <a:r>
                        <a:rPr lang="ja-JP" altLang="en-US" sz="1400" b="1" u="none" strike="noStrike" smtClean="0">
                          <a:solidFill>
                            <a:srgbClr val="FF0000"/>
                          </a:solidFill>
                          <a:effectLst/>
                          <a:latin typeface="+mn-ea"/>
                          <a:ea typeface="+mn-ea"/>
                        </a:rPr>
                        <a:t>地域別正答率</a:t>
                      </a:r>
                      <a:r>
                        <a:rPr lang="en-US" altLang="ja-JP" sz="1400" b="1" u="none" strike="noStrike" smtClean="0">
                          <a:solidFill>
                            <a:srgbClr val="FF0000"/>
                          </a:solidFill>
                          <a:effectLst/>
                          <a:latin typeface="+mn-ea"/>
                          <a:ea typeface="+mn-ea"/>
                        </a:rPr>
                        <a:t>(%</a:t>
                      </a:r>
                      <a:r>
                        <a:rPr lang="en-US" sz="1400" b="1" u="none" strike="noStrike" smtClean="0">
                          <a:solidFill>
                            <a:srgbClr val="FF0000"/>
                          </a:solidFill>
                          <a:effectLst/>
                          <a:latin typeface="+mn-ea"/>
                          <a:ea typeface="+mn-ea"/>
                        </a:rPr>
                        <a:t>)</a:t>
                      </a:r>
                      <a:endParaRPr lang="en-US" sz="1400" b="1" i="0" u="none" strike="noStrike" dirty="0">
                        <a:solidFill>
                          <a:srgbClr val="FF0000"/>
                        </a:solidFill>
                        <a:effectLst/>
                        <a:latin typeface="+mn-ea"/>
                        <a:ea typeface="+mn-ea"/>
                      </a:endParaRPr>
                    </a:p>
                  </a:txBody>
                  <a:tcPr marL="5443" marR="5443" marT="5443" marB="0" anchor="ctr">
                    <a:solidFill>
                      <a:schemeClr val="accent1"/>
                    </a:solidFill>
                  </a:tcPr>
                </a:tc>
                <a:extLst>
                  <a:ext uri="{0D108BD9-81ED-4DB2-BD59-A6C34878D82A}">
                    <a16:rowId xmlns:a16="http://schemas.microsoft.com/office/drawing/2014/main" val="1110966126"/>
                  </a:ext>
                </a:extLst>
              </a:tr>
              <a:tr h="405837">
                <a:tc rowSpan="2">
                  <a:txBody>
                    <a:bodyPr/>
                    <a:lstStyle/>
                    <a:p>
                      <a:pPr algn="ctr" fontAlgn="ctr"/>
                      <a:r>
                        <a:rPr lang="en-US" altLang="ja-JP" sz="1400" u="none" strike="noStrike" dirty="0" smtClean="0">
                          <a:effectLst/>
                          <a:latin typeface="+mn-ea"/>
                          <a:ea typeface="+mn-ea"/>
                        </a:rPr>
                        <a:t>P</a:t>
                      </a:r>
                      <a:r>
                        <a:rPr lang="en-US" sz="1400" u="none" strike="noStrike" dirty="0" smtClean="0">
                          <a:effectLst/>
                          <a:latin typeface="+mn-ea"/>
                          <a:ea typeface="+mn-ea"/>
                        </a:rPr>
                        <a:t>1</a:t>
                      </a:r>
                      <a:endParaRPr lang="en-US" sz="1400" b="0" i="0" u="none" strike="noStrike" dirty="0">
                        <a:solidFill>
                          <a:srgbClr val="000000"/>
                        </a:solidFill>
                        <a:effectLst/>
                        <a:latin typeface="+mn-ea"/>
                        <a:ea typeface="+mn-ea"/>
                      </a:endParaRPr>
                    </a:p>
                  </a:txBody>
                  <a:tcPr marL="5443" marR="5443" marT="5443" marB="0" anchor="ctr"/>
                </a:tc>
                <a:tc>
                  <a:txBody>
                    <a:bodyPr/>
                    <a:lstStyle/>
                    <a:p>
                      <a:pPr algn="l" fontAlgn="ctr"/>
                      <a:r>
                        <a:rPr lang="en-US" sz="1400" b="0" i="0" u="none" strike="noStrike" dirty="0" smtClean="0">
                          <a:solidFill>
                            <a:schemeClr val="dk1"/>
                          </a:solidFill>
                          <a:effectLst/>
                          <a:latin typeface="+mn-ea"/>
                          <a:ea typeface="+mn-ea"/>
                        </a:rPr>
                        <a:t>A</a:t>
                      </a:r>
                      <a:r>
                        <a:rPr lang="ja-JP" altLang="en-US" sz="1400" b="0" i="0" u="none" strike="noStrike" dirty="0" err="1" smtClean="0">
                          <a:solidFill>
                            <a:schemeClr val="dk1"/>
                          </a:solidFill>
                          <a:effectLst/>
                          <a:latin typeface="+mn-ea"/>
                          <a:ea typeface="+mn-ea"/>
                        </a:rPr>
                        <a:t>さん</a:t>
                      </a:r>
                      <a:endParaRPr lang="en-US" sz="1400" b="0" i="0" u="none" strike="noStrike" dirty="0">
                        <a:solidFill>
                          <a:srgbClr val="000000"/>
                        </a:solidFill>
                        <a:effectLst/>
                        <a:latin typeface="+mn-ea"/>
                        <a:ea typeface="+mn-ea"/>
                      </a:endParaRPr>
                    </a:p>
                  </a:txBody>
                  <a:tcPr marL="5443" marR="5443" marT="5443" marB="0" anchor="ctr"/>
                </a:tc>
                <a:tc rowSpan="4">
                  <a:txBody>
                    <a:bodyPr/>
                    <a:lstStyle/>
                    <a:p>
                      <a:pPr algn="ctr" fontAlgn="ctr"/>
                      <a:r>
                        <a:rPr lang="en-US" sz="1400" u="none" strike="noStrike" dirty="0">
                          <a:effectLst/>
                          <a:latin typeface="+mn-ea"/>
                          <a:ea typeface="+mn-ea"/>
                        </a:rPr>
                        <a:t>C1</a:t>
                      </a:r>
                      <a:endParaRPr lang="en-US" sz="1400" b="0" i="0" u="none" strike="noStrike" dirty="0">
                        <a:solidFill>
                          <a:srgbClr val="000000"/>
                        </a:solidFill>
                        <a:effectLst/>
                        <a:latin typeface="+mn-ea"/>
                        <a:ea typeface="+mn-ea"/>
                      </a:endParaRPr>
                    </a:p>
                  </a:txBody>
                  <a:tcPr marL="5443" marR="5443" marT="5443" marB="0" anchor="ctr"/>
                </a:tc>
                <a:tc>
                  <a:txBody>
                    <a:bodyPr/>
                    <a:lstStyle/>
                    <a:p>
                      <a:pPr algn="l" fontAlgn="ctr"/>
                      <a:r>
                        <a:rPr lang="en-US" sz="1400" b="0" i="0" u="none" strike="noStrike" dirty="0" smtClean="0">
                          <a:solidFill>
                            <a:srgbClr val="000000"/>
                          </a:solidFill>
                          <a:effectLst/>
                          <a:latin typeface="+mn-ea"/>
                          <a:ea typeface="+mn-ea"/>
                        </a:rPr>
                        <a:t>60%</a:t>
                      </a:r>
                      <a:endParaRPr lang="en-US" sz="1400" b="0" i="0" u="none" strike="noStrike" dirty="0">
                        <a:solidFill>
                          <a:srgbClr val="000000"/>
                        </a:solidFill>
                        <a:effectLst/>
                        <a:latin typeface="+mn-ea"/>
                        <a:ea typeface="+mn-ea"/>
                      </a:endParaRPr>
                    </a:p>
                  </a:txBody>
                  <a:tcPr marL="5443" marR="5443" marT="5443" marB="0" anchor="ctr"/>
                </a:tc>
                <a:tc rowSpan="4">
                  <a:txBody>
                    <a:bodyPr/>
                    <a:lstStyle/>
                    <a:p>
                      <a:pPr algn="ctr" fontAlgn="ctr"/>
                      <a:r>
                        <a:rPr lang="en-US" sz="1400" u="none" strike="noStrike" dirty="0" smtClean="0">
                          <a:effectLst/>
                          <a:latin typeface="+mn-ea"/>
                          <a:ea typeface="+mn-ea"/>
                        </a:rPr>
                        <a:t>60+70+80+90/4=</a:t>
                      </a:r>
                    </a:p>
                    <a:p>
                      <a:pPr algn="ctr" fontAlgn="ctr"/>
                      <a:r>
                        <a:rPr lang="en-US" sz="1400" b="0" i="0" u="none" strike="noStrike" dirty="0" smtClean="0">
                          <a:solidFill>
                            <a:srgbClr val="000000"/>
                          </a:solidFill>
                          <a:effectLst/>
                          <a:latin typeface="+mn-ea"/>
                          <a:ea typeface="+mn-ea"/>
                        </a:rPr>
                        <a:t>75%</a:t>
                      </a:r>
                      <a:endParaRPr lang="en-US" sz="1400" b="0" i="0" u="none" strike="noStrike" dirty="0">
                        <a:solidFill>
                          <a:srgbClr val="000000"/>
                        </a:solidFill>
                        <a:effectLst/>
                        <a:latin typeface="+mn-ea"/>
                        <a:ea typeface="+mn-ea"/>
                      </a:endParaRPr>
                    </a:p>
                  </a:txBody>
                  <a:tcPr marL="5443" marR="5443" marT="5443" marB="0" anchor="ctr"/>
                </a:tc>
                <a:extLst>
                  <a:ext uri="{0D108BD9-81ED-4DB2-BD59-A6C34878D82A}">
                    <a16:rowId xmlns:a16="http://schemas.microsoft.com/office/drawing/2014/main" val="1266039643"/>
                  </a:ext>
                </a:extLst>
              </a:tr>
              <a:tr h="396174">
                <a:tc vMerge="1">
                  <a:txBody>
                    <a:bodyPr/>
                    <a:lstStyle/>
                    <a:p>
                      <a:endParaRPr kumimoji="1" lang="ja-JP" altLang="en-US"/>
                    </a:p>
                  </a:txBody>
                  <a:tcPr/>
                </a:tc>
                <a:tc>
                  <a:txBody>
                    <a:bodyPr/>
                    <a:lstStyle/>
                    <a:p>
                      <a:pPr algn="l" fontAlgn="ctr"/>
                      <a:r>
                        <a:rPr lang="en-US" altLang="ja-JP" sz="1400" b="0" i="0" u="none" strike="noStrike" dirty="0" smtClean="0">
                          <a:solidFill>
                            <a:srgbClr val="000000"/>
                          </a:solidFill>
                          <a:effectLst/>
                          <a:latin typeface="+mn-ea"/>
                          <a:ea typeface="+mn-ea"/>
                        </a:rPr>
                        <a:t>B</a:t>
                      </a:r>
                      <a:r>
                        <a:rPr lang="ja-JP" altLang="en-US" sz="1400" b="0" i="0" u="none" strike="noStrike" dirty="0" err="1" smtClean="0">
                          <a:solidFill>
                            <a:srgbClr val="000000"/>
                          </a:solidFill>
                          <a:effectLst/>
                          <a:latin typeface="+mn-ea"/>
                          <a:ea typeface="+mn-ea"/>
                        </a:rPr>
                        <a:t>さん</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tc>
                  <a:txBody>
                    <a:bodyPr/>
                    <a:lstStyle/>
                    <a:p>
                      <a:pPr algn="l" fontAlgn="ctr"/>
                      <a:r>
                        <a:rPr lang="en-US" sz="1400" b="0" i="0" u="none" strike="noStrike" dirty="0" smtClean="0">
                          <a:solidFill>
                            <a:schemeClr val="dk1"/>
                          </a:solidFill>
                          <a:effectLst/>
                          <a:latin typeface="+mn-ea"/>
                          <a:ea typeface="+mn-ea"/>
                        </a:rPr>
                        <a:t>70%</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extLst>
                  <a:ext uri="{0D108BD9-81ED-4DB2-BD59-A6C34878D82A}">
                    <a16:rowId xmlns:a16="http://schemas.microsoft.com/office/drawing/2014/main" val="2340835582"/>
                  </a:ext>
                </a:extLst>
              </a:tr>
              <a:tr h="396174">
                <a:tc rowSpan="2">
                  <a:txBody>
                    <a:bodyPr/>
                    <a:lstStyle/>
                    <a:p>
                      <a:pPr algn="ctr" fontAlgn="ctr"/>
                      <a:r>
                        <a:rPr lang="en-US" altLang="ja-JP" sz="1400" u="none" strike="noStrike" dirty="0" smtClean="0">
                          <a:effectLst/>
                          <a:latin typeface="+mn-ea"/>
                          <a:ea typeface="+mn-ea"/>
                        </a:rPr>
                        <a:t>P</a:t>
                      </a:r>
                      <a:r>
                        <a:rPr lang="en-US" sz="1400" u="none" strike="noStrike" dirty="0" smtClean="0">
                          <a:effectLst/>
                          <a:latin typeface="+mn-ea"/>
                          <a:ea typeface="+mn-ea"/>
                        </a:rPr>
                        <a:t>2</a:t>
                      </a:r>
                      <a:endParaRPr lang="en-US" sz="1400" b="0" i="0" u="none" strike="noStrike" dirty="0">
                        <a:solidFill>
                          <a:srgbClr val="000000"/>
                        </a:solidFill>
                        <a:effectLst/>
                        <a:latin typeface="+mn-ea"/>
                        <a:ea typeface="+mn-ea"/>
                      </a:endParaRPr>
                    </a:p>
                  </a:txBody>
                  <a:tcPr marL="5443" marR="5443" marT="5443" marB="0" anchor="ctr"/>
                </a:tc>
                <a:tc>
                  <a:txBody>
                    <a:bodyPr/>
                    <a:lstStyle/>
                    <a:p>
                      <a:pPr algn="l" fontAlgn="ctr"/>
                      <a:r>
                        <a:rPr lang="en-US" altLang="ja-JP" sz="1400" b="0" i="0" u="none" strike="noStrike" dirty="0" smtClean="0">
                          <a:solidFill>
                            <a:schemeClr val="dk1"/>
                          </a:solidFill>
                          <a:effectLst/>
                          <a:latin typeface="+mn-ea"/>
                          <a:ea typeface="+mn-ea"/>
                        </a:rPr>
                        <a:t>A</a:t>
                      </a:r>
                      <a:r>
                        <a:rPr lang="ja-JP" altLang="en-US" sz="1400" b="0" i="0" u="none" strike="noStrike" dirty="0" err="1" smtClean="0">
                          <a:solidFill>
                            <a:schemeClr val="dk1"/>
                          </a:solidFill>
                          <a:effectLst/>
                          <a:latin typeface="+mn-ea"/>
                          <a:ea typeface="+mn-ea"/>
                        </a:rPr>
                        <a:t>さん</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400" b="0" i="0" u="none" strike="noStrike" dirty="0" smtClean="0">
                          <a:solidFill>
                            <a:srgbClr val="000000"/>
                          </a:solidFill>
                          <a:effectLst/>
                          <a:latin typeface="+mn-ea"/>
                          <a:ea typeface="+mn-ea"/>
                        </a:rPr>
                        <a:t>80%</a:t>
                      </a:r>
                    </a:p>
                  </a:txBody>
                  <a:tcPr marL="5443" marR="5443" marT="5443" marB="0" anchor="ctr"/>
                </a:tc>
                <a:tc vMerge="1">
                  <a:txBody>
                    <a:bodyPr/>
                    <a:lstStyle/>
                    <a:p>
                      <a:endParaRPr kumimoji="1" lang="ja-JP" altLang="en-US"/>
                    </a:p>
                  </a:txBody>
                  <a:tcPr/>
                </a:tc>
                <a:extLst>
                  <a:ext uri="{0D108BD9-81ED-4DB2-BD59-A6C34878D82A}">
                    <a16:rowId xmlns:a16="http://schemas.microsoft.com/office/drawing/2014/main" val="2187088310"/>
                  </a:ext>
                </a:extLst>
              </a:tr>
              <a:tr h="405837">
                <a:tc vMerge="1">
                  <a:txBody>
                    <a:bodyPr/>
                    <a:lstStyle/>
                    <a:p>
                      <a:endParaRPr kumimoji="1" lang="ja-JP" altLang="en-US"/>
                    </a:p>
                  </a:txBody>
                  <a:tcPr/>
                </a:tc>
                <a:tc>
                  <a:txBody>
                    <a:bodyPr/>
                    <a:lstStyle/>
                    <a:p>
                      <a:pPr algn="l" fontAlgn="ctr"/>
                      <a:r>
                        <a:rPr lang="en-US" altLang="ja-JP" sz="1400" b="0" i="0" u="none" strike="noStrike" dirty="0" smtClean="0">
                          <a:solidFill>
                            <a:schemeClr val="dk1"/>
                          </a:solidFill>
                          <a:effectLst/>
                          <a:latin typeface="+mn-ea"/>
                          <a:ea typeface="+mn-ea"/>
                        </a:rPr>
                        <a:t>B</a:t>
                      </a:r>
                      <a:r>
                        <a:rPr lang="ja-JP" altLang="en-US" sz="1400" b="0" i="0" u="none" strike="noStrike" dirty="0" err="1" smtClean="0">
                          <a:solidFill>
                            <a:schemeClr val="dk1"/>
                          </a:solidFill>
                          <a:effectLst/>
                          <a:latin typeface="+mn-ea"/>
                          <a:ea typeface="+mn-ea"/>
                        </a:rPr>
                        <a:t>さん</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400" b="0" i="0" u="none" strike="noStrike" dirty="0" smtClean="0">
                          <a:solidFill>
                            <a:srgbClr val="000000"/>
                          </a:solidFill>
                          <a:effectLst/>
                          <a:latin typeface="+mn-ea"/>
                          <a:ea typeface="+mn-ea"/>
                        </a:rPr>
                        <a:t>90%</a:t>
                      </a:r>
                    </a:p>
                  </a:txBody>
                  <a:tcPr marL="5443" marR="5443" marT="5443" marB="0" anchor="ctr"/>
                </a:tc>
                <a:tc vMerge="1">
                  <a:txBody>
                    <a:bodyPr/>
                    <a:lstStyle/>
                    <a:p>
                      <a:endParaRPr kumimoji="1" lang="ja-JP" altLang="en-US"/>
                    </a:p>
                  </a:txBody>
                  <a:tcPr/>
                </a:tc>
                <a:extLst>
                  <a:ext uri="{0D108BD9-81ED-4DB2-BD59-A6C34878D82A}">
                    <a16:rowId xmlns:a16="http://schemas.microsoft.com/office/drawing/2014/main" val="2734665575"/>
                  </a:ext>
                </a:extLst>
              </a:tr>
            </a:tbl>
          </a:graphicData>
        </a:graphic>
      </p:graphicFrame>
      <p:sp>
        <p:nvSpPr>
          <p:cNvPr id="22" name="テキスト ボックス 21"/>
          <p:cNvSpPr txBox="1"/>
          <p:nvPr/>
        </p:nvSpPr>
        <p:spPr>
          <a:xfrm>
            <a:off x="3222063" y="4581067"/>
            <a:ext cx="365760" cy="923330"/>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smtClean="0"/>
              <a:t>・</a:t>
            </a:r>
            <a:endParaRPr lang="en-US" altLang="ja-JP" dirty="0" smtClean="0"/>
          </a:p>
          <a:p>
            <a:r>
              <a:rPr lang="ja-JP" altLang="en-US" dirty="0" smtClean="0"/>
              <a:t>・</a:t>
            </a:r>
            <a:endParaRPr kumimoji="1" lang="ja-JP" altLang="en-US" dirty="0"/>
          </a:p>
        </p:txBody>
      </p:sp>
      <p:sp>
        <p:nvSpPr>
          <p:cNvPr id="24" name="テキスト ボックス 23"/>
          <p:cNvSpPr txBox="1"/>
          <p:nvPr/>
        </p:nvSpPr>
        <p:spPr>
          <a:xfrm>
            <a:off x="4141213" y="2234839"/>
            <a:ext cx="716437" cy="369332"/>
          </a:xfrm>
          <a:prstGeom prst="rect">
            <a:avLst/>
          </a:prstGeom>
          <a:noFill/>
        </p:spPr>
        <p:txBody>
          <a:bodyPr wrap="square" rtlCol="0">
            <a:spAutoFit/>
          </a:bodyPr>
          <a:lstStyle/>
          <a:p>
            <a:r>
              <a:rPr kumimoji="1" lang="en-US" altLang="ja-JP" dirty="0" smtClean="0"/>
              <a:t>Step1</a:t>
            </a:r>
            <a:endParaRPr kumimoji="1" lang="ja-JP" altLang="en-US" dirty="0"/>
          </a:p>
        </p:txBody>
      </p:sp>
      <p:cxnSp>
        <p:nvCxnSpPr>
          <p:cNvPr id="27" name="直線矢印コネクタ 26"/>
          <p:cNvCxnSpPr>
            <a:endCxn id="28" idx="1"/>
          </p:cNvCxnSpPr>
          <p:nvPr/>
        </p:nvCxnSpPr>
        <p:spPr>
          <a:xfrm>
            <a:off x="1202358" y="2218348"/>
            <a:ext cx="6405726" cy="10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7608084" y="2074881"/>
            <a:ext cx="1159497" cy="307777"/>
          </a:xfrm>
          <a:prstGeom prst="rect">
            <a:avLst/>
          </a:prstGeom>
          <a:noFill/>
        </p:spPr>
        <p:txBody>
          <a:bodyPr wrap="square" rtlCol="0">
            <a:spAutoFit/>
          </a:bodyPr>
          <a:lstStyle/>
          <a:p>
            <a:r>
              <a:rPr lang="ja-JP" altLang="en-US" sz="1400" dirty="0"/>
              <a:t>算出</a:t>
            </a:r>
            <a:r>
              <a:rPr lang="ja-JP" altLang="en-US" sz="1400" dirty="0" smtClean="0"/>
              <a:t>の流れ</a:t>
            </a:r>
            <a:endParaRPr kumimoji="1" lang="ja-JP" altLang="en-US" sz="1400" dirty="0"/>
          </a:p>
        </p:txBody>
      </p:sp>
      <p:sp>
        <p:nvSpPr>
          <p:cNvPr id="31" name="テキスト ボックス 30"/>
          <p:cNvSpPr txBox="1"/>
          <p:nvPr/>
        </p:nvSpPr>
        <p:spPr>
          <a:xfrm>
            <a:off x="6245116" y="2234839"/>
            <a:ext cx="716437" cy="369332"/>
          </a:xfrm>
          <a:prstGeom prst="rect">
            <a:avLst/>
          </a:prstGeom>
          <a:noFill/>
        </p:spPr>
        <p:txBody>
          <a:bodyPr wrap="square" rtlCol="0">
            <a:spAutoFit/>
          </a:bodyPr>
          <a:lstStyle/>
          <a:p>
            <a:r>
              <a:rPr kumimoji="1" lang="en-US" altLang="ja-JP" dirty="0" smtClean="0"/>
              <a:t>Step2</a:t>
            </a:r>
            <a:endParaRPr kumimoji="1" lang="ja-JP" altLang="en-US" dirty="0"/>
          </a:p>
        </p:txBody>
      </p:sp>
      <p:sp>
        <p:nvSpPr>
          <p:cNvPr id="32" name="テキスト ボックス 31"/>
          <p:cNvSpPr txBox="1"/>
          <p:nvPr/>
        </p:nvSpPr>
        <p:spPr>
          <a:xfrm>
            <a:off x="3046724" y="5396526"/>
            <a:ext cx="716437" cy="369332"/>
          </a:xfrm>
          <a:prstGeom prst="rect">
            <a:avLst/>
          </a:prstGeom>
          <a:noFill/>
        </p:spPr>
        <p:txBody>
          <a:bodyPr wrap="square" rtlCol="0">
            <a:spAutoFit/>
          </a:bodyPr>
          <a:lstStyle/>
          <a:p>
            <a:r>
              <a:rPr kumimoji="1" lang="en-US" altLang="ja-JP" dirty="0" smtClean="0"/>
              <a:t>Step3</a:t>
            </a:r>
            <a:endParaRPr kumimoji="1" lang="ja-JP" altLang="en-US" dirty="0"/>
          </a:p>
        </p:txBody>
      </p:sp>
      <p:sp>
        <p:nvSpPr>
          <p:cNvPr id="46" name="楕円 45"/>
          <p:cNvSpPr/>
          <p:nvPr/>
        </p:nvSpPr>
        <p:spPr>
          <a:xfrm>
            <a:off x="5644662" y="3331328"/>
            <a:ext cx="1963422" cy="80372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四角形吹き出し 64"/>
          <p:cNvSpPr/>
          <p:nvPr/>
        </p:nvSpPr>
        <p:spPr>
          <a:xfrm>
            <a:off x="5058507" y="5064063"/>
            <a:ext cx="3709073" cy="949705"/>
          </a:xfrm>
          <a:prstGeom prst="wedgeRectCallout">
            <a:avLst>
              <a:gd name="adj1" fmla="val -10774"/>
              <a:gd name="adj2" fmla="val -1366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solidFill>
                  <a:srgbClr val="FF0000"/>
                </a:solidFill>
              </a:rPr>
              <a:t>地域別正答率＝聞き取りやすさ．</a:t>
            </a:r>
            <a:endParaRPr lang="en-US" altLang="ja-JP" sz="1600" dirty="0" smtClean="0">
              <a:solidFill>
                <a:srgbClr val="FF0000"/>
              </a:solidFill>
            </a:endParaRPr>
          </a:p>
          <a:p>
            <a:r>
              <a:rPr lang="ja-JP" altLang="en-US" sz="1600" dirty="0" smtClean="0">
                <a:solidFill>
                  <a:srgbClr val="FF0000"/>
                </a:solidFill>
              </a:rPr>
              <a:t>地域別正答率</a:t>
            </a:r>
            <a:r>
              <a:rPr kumimoji="1" lang="ja-JP" altLang="en-US" sz="1600" dirty="0" smtClean="0">
                <a:solidFill>
                  <a:srgbClr val="FF0000"/>
                </a:solidFill>
              </a:rPr>
              <a:t>が高い</a:t>
            </a:r>
            <a:r>
              <a:rPr lang="ja-JP" altLang="en-US" sz="1600" dirty="0">
                <a:solidFill>
                  <a:srgbClr val="FF0000"/>
                </a:solidFill>
              </a:rPr>
              <a:t>地域</a:t>
            </a:r>
            <a:endParaRPr kumimoji="1" lang="en-US" altLang="ja-JP" sz="1600" dirty="0" smtClean="0">
              <a:solidFill>
                <a:srgbClr val="FF0000"/>
              </a:solidFill>
            </a:endParaRPr>
          </a:p>
          <a:p>
            <a:r>
              <a:rPr lang="ja-JP" altLang="en-US" sz="1600" dirty="0" smtClean="0">
                <a:solidFill>
                  <a:srgbClr val="FF0000"/>
                </a:solidFill>
              </a:rPr>
              <a:t>＝学習者にとって聞き取りやすい地域</a:t>
            </a:r>
            <a:endParaRPr kumimoji="1" lang="ja-JP" altLang="en-US" sz="1600" dirty="0">
              <a:solidFill>
                <a:srgbClr val="FF0000"/>
              </a:solidFill>
            </a:endParaRPr>
          </a:p>
        </p:txBody>
      </p:sp>
      <p:sp>
        <p:nvSpPr>
          <p:cNvPr id="3" name="テキスト ボックス 2"/>
          <p:cNvSpPr txBox="1"/>
          <p:nvPr/>
        </p:nvSpPr>
        <p:spPr>
          <a:xfrm>
            <a:off x="841233" y="1793048"/>
            <a:ext cx="722249" cy="369332"/>
          </a:xfrm>
          <a:prstGeom prst="rect">
            <a:avLst/>
          </a:prstGeom>
          <a:noFill/>
        </p:spPr>
        <p:txBody>
          <a:bodyPr wrap="square" rtlCol="0">
            <a:spAutoFit/>
          </a:bodyPr>
          <a:lstStyle/>
          <a:p>
            <a:r>
              <a:rPr kumimoji="1" lang="en-US" altLang="ja-JP" dirty="0" smtClean="0"/>
              <a:t>EX</a:t>
            </a:r>
            <a:r>
              <a:rPr kumimoji="1" lang="ja-JP" altLang="en-US" dirty="0" smtClean="0"/>
              <a:t>）</a:t>
            </a:r>
            <a:endParaRPr kumimoji="1" lang="ja-JP" altLang="en-US" dirty="0"/>
          </a:p>
        </p:txBody>
      </p:sp>
    </p:spTree>
    <p:extLst>
      <p:ext uri="{BB962C8B-B14F-4D97-AF65-F5344CB8AC3E}">
        <p14:creationId xmlns:p14="http://schemas.microsoft.com/office/powerpoint/2010/main" val="1152173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06227" y="1816468"/>
            <a:ext cx="8068122" cy="3440250"/>
          </a:xfrm>
        </p:spPr>
        <p:txBody>
          <a:bodyPr>
            <a:normAutofit/>
          </a:bodyPr>
          <a:lstStyle/>
          <a:p>
            <a:pPr>
              <a:buFont typeface="Wingdings" panose="05000000000000000000" pitchFamily="2" charset="2"/>
              <a:buChar char="l"/>
            </a:pPr>
            <a:r>
              <a:rPr lang="ja-JP" altLang="en-US" dirty="0">
                <a:latin typeface="+mn-ea"/>
              </a:rPr>
              <a:t>以下</a:t>
            </a:r>
            <a:r>
              <a:rPr lang="ja-JP" altLang="en-US" dirty="0" smtClean="0">
                <a:latin typeface="+mn-ea"/>
              </a:rPr>
              <a:t>の手順</a:t>
            </a:r>
            <a:r>
              <a:rPr lang="ja-JP" altLang="en-US" dirty="0">
                <a:latin typeface="+mn-ea"/>
              </a:rPr>
              <a:t>により，学習者に出題する，地域ごとの問題数</a:t>
            </a:r>
            <a:r>
              <a:rPr lang="ja-JP" altLang="en-US" dirty="0" smtClean="0">
                <a:latin typeface="+mn-ea"/>
              </a:rPr>
              <a:t>を算出する．</a:t>
            </a:r>
            <a:endParaRPr lang="en-US" altLang="ja-JP" dirty="0" smtClean="0">
              <a:latin typeface="+mn-ea"/>
            </a:endParaRPr>
          </a:p>
          <a:p>
            <a:pPr marL="0" indent="0">
              <a:buNone/>
            </a:pPr>
            <a:endParaRPr kumimoji="1" lang="en-US" altLang="ja-JP" sz="1800" dirty="0" smtClean="0">
              <a:latin typeface="+mn-ea"/>
            </a:endParaRPr>
          </a:p>
          <a:p>
            <a:pPr marL="0" indent="0">
              <a:buNone/>
            </a:pPr>
            <a:r>
              <a:rPr kumimoji="1" lang="en-US" altLang="ja-JP" sz="1800" dirty="0" smtClean="0">
                <a:latin typeface="+mn-ea"/>
              </a:rPr>
              <a:t>STEP1</a:t>
            </a:r>
            <a:r>
              <a:rPr lang="ja-JP" altLang="en-US" sz="1800" dirty="0" smtClean="0">
                <a:latin typeface="+mn-ea"/>
              </a:rPr>
              <a:t>：出題するすべての地域（国）を地域別正答率に基づいて順位付け．</a:t>
            </a:r>
            <a:endParaRPr lang="en-US" altLang="ja-JP" sz="1800" dirty="0" smtClean="0">
              <a:latin typeface="+mn-ea"/>
            </a:endParaRPr>
          </a:p>
          <a:p>
            <a:pPr marL="0" indent="0">
              <a:buNone/>
            </a:pP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1B6EBB59-1BA0-42CA-95D9-81DB40F04C8F}" type="slidenum">
              <a:rPr lang="ja-JP" altLang="en-US" smtClean="0"/>
              <a:t>14</a:t>
            </a:fld>
            <a:endParaRPr lang="ja-JP" altLang="en-US" dirty="0"/>
          </a:p>
        </p:txBody>
      </p:sp>
      <p:sp>
        <p:nvSpPr>
          <p:cNvPr id="5" name="タイトル 1"/>
          <p:cNvSpPr>
            <a:spLocks noGrp="1"/>
          </p:cNvSpPr>
          <p:nvPr>
            <p:ph type="title"/>
          </p:nvPr>
        </p:nvSpPr>
        <p:spPr>
          <a:xfrm>
            <a:off x="822960" y="627992"/>
            <a:ext cx="7543800" cy="1109369"/>
          </a:xfrm>
        </p:spPr>
        <p:txBody>
          <a:bodyPr>
            <a:normAutofit/>
          </a:bodyPr>
          <a:lstStyle/>
          <a:p>
            <a:r>
              <a:rPr lang="ja-JP" altLang="en-US" sz="4400" b="1" dirty="0" smtClean="0"/>
              <a:t>出題数</a:t>
            </a:r>
            <a:r>
              <a:rPr lang="ja-JP" altLang="en-US" sz="4400" b="1" dirty="0"/>
              <a:t>算出</a:t>
            </a:r>
            <a:r>
              <a:rPr lang="ja-JP" altLang="en-US" sz="4400" b="1" dirty="0" smtClean="0"/>
              <a:t>機能</a:t>
            </a:r>
            <a:endParaRPr kumimoji="1" lang="ja-JP" altLang="en-US" sz="4400" dirty="0"/>
          </a:p>
        </p:txBody>
      </p:sp>
      <p:graphicFrame>
        <p:nvGraphicFramePr>
          <p:cNvPr id="6" name="表 5"/>
          <p:cNvGraphicFramePr>
            <a:graphicFrameLocks noGrp="1"/>
          </p:cNvGraphicFramePr>
          <p:nvPr>
            <p:extLst>
              <p:ext uri="{D42A27DB-BD31-4B8C-83A1-F6EECF244321}">
                <p14:modId xmlns:p14="http://schemas.microsoft.com/office/powerpoint/2010/main" val="1433710868"/>
              </p:ext>
            </p:extLst>
          </p:nvPr>
        </p:nvGraphicFramePr>
        <p:xfrm>
          <a:off x="822960" y="4076850"/>
          <a:ext cx="2601150" cy="1781402"/>
        </p:xfrm>
        <a:graphic>
          <a:graphicData uri="http://schemas.openxmlformats.org/drawingml/2006/table">
            <a:tbl>
              <a:tblPr firstRow="1" bandRow="1">
                <a:tableStyleId>{5C22544A-7EE6-4342-B048-85BDC9FD1C3A}</a:tableStyleId>
              </a:tblPr>
              <a:tblGrid>
                <a:gridCol w="721098">
                  <a:extLst>
                    <a:ext uri="{9D8B030D-6E8A-4147-A177-3AD203B41FA5}">
                      <a16:colId xmlns:a16="http://schemas.microsoft.com/office/drawing/2014/main" val="3927144260"/>
                    </a:ext>
                  </a:extLst>
                </a:gridCol>
                <a:gridCol w="1880052">
                  <a:extLst>
                    <a:ext uri="{9D8B030D-6E8A-4147-A177-3AD203B41FA5}">
                      <a16:colId xmlns:a16="http://schemas.microsoft.com/office/drawing/2014/main" val="1977798889"/>
                    </a:ext>
                  </a:extLst>
                </a:gridCol>
              </a:tblGrid>
              <a:tr h="416924">
                <a:tc>
                  <a:txBody>
                    <a:bodyPr/>
                    <a:lstStyle/>
                    <a:p>
                      <a:pPr algn="ctr"/>
                      <a:r>
                        <a:rPr kumimoji="1" lang="ja-JP" altLang="en-US" sz="1600" b="1" dirty="0" smtClean="0"/>
                        <a:t>地域</a:t>
                      </a:r>
                      <a:endParaRPr kumimoji="1" lang="ja-JP" altLang="en-US" sz="1600" b="1" dirty="0"/>
                    </a:p>
                  </a:txBody>
                  <a:tcPr/>
                </a:tc>
                <a:tc>
                  <a:txBody>
                    <a:bodyPr/>
                    <a:lstStyle/>
                    <a:p>
                      <a:pPr algn="ctr"/>
                      <a:r>
                        <a:rPr kumimoji="1" lang="ja-JP" altLang="en-US" sz="1600" b="1" dirty="0" smtClean="0"/>
                        <a:t>地域別正答率</a:t>
                      </a:r>
                      <a:endParaRPr kumimoji="1" lang="ja-JP" altLang="en-US" sz="1600" b="1" dirty="0"/>
                    </a:p>
                  </a:txBody>
                  <a:tcPr/>
                </a:tc>
                <a:extLst>
                  <a:ext uri="{0D108BD9-81ED-4DB2-BD59-A6C34878D82A}">
                    <a16:rowId xmlns:a16="http://schemas.microsoft.com/office/drawing/2014/main" val="3037610479"/>
                  </a:ext>
                </a:extLst>
              </a:tr>
              <a:tr h="454826">
                <a:tc>
                  <a:txBody>
                    <a:bodyPr/>
                    <a:lstStyle/>
                    <a:p>
                      <a:pPr algn="ctr"/>
                      <a:r>
                        <a:rPr kumimoji="1" lang="en-US" altLang="ja-JP" b="0" dirty="0" smtClean="0"/>
                        <a:t>C1</a:t>
                      </a:r>
                    </a:p>
                  </a:txBody>
                  <a:tcPr/>
                </a:tc>
                <a:tc>
                  <a:txBody>
                    <a:bodyPr/>
                    <a:lstStyle/>
                    <a:p>
                      <a:pPr algn="ctr"/>
                      <a:r>
                        <a:rPr kumimoji="1" lang="en-US" altLang="ja-JP" b="0" dirty="0" smtClean="0"/>
                        <a:t>80</a:t>
                      </a:r>
                      <a:r>
                        <a:rPr kumimoji="1" lang="ja-JP" altLang="en-US" b="0" dirty="0" smtClean="0"/>
                        <a:t>％</a:t>
                      </a:r>
                      <a:endParaRPr kumimoji="1" lang="en-US" altLang="ja-JP" b="0" dirty="0" smtClean="0"/>
                    </a:p>
                  </a:txBody>
                  <a:tcPr/>
                </a:tc>
                <a:extLst>
                  <a:ext uri="{0D108BD9-81ED-4DB2-BD59-A6C34878D82A}">
                    <a16:rowId xmlns:a16="http://schemas.microsoft.com/office/drawing/2014/main" val="513902258"/>
                  </a:ext>
                </a:extLst>
              </a:tr>
              <a:tr h="454826">
                <a:tc>
                  <a:txBody>
                    <a:bodyPr/>
                    <a:lstStyle/>
                    <a:p>
                      <a:pPr algn="ctr"/>
                      <a:r>
                        <a:rPr kumimoji="1" lang="en-US" altLang="ja-JP" b="0" dirty="0" smtClean="0"/>
                        <a:t>C2</a:t>
                      </a:r>
                      <a:endParaRPr kumimoji="1" lang="ja-JP" altLang="en-US" b="0" dirty="0"/>
                    </a:p>
                  </a:txBody>
                  <a:tcPr/>
                </a:tc>
                <a:tc>
                  <a:txBody>
                    <a:bodyPr/>
                    <a:lstStyle/>
                    <a:p>
                      <a:pPr algn="ctr"/>
                      <a:r>
                        <a:rPr kumimoji="1" lang="en-US" altLang="ja-JP" b="0" dirty="0" smtClean="0"/>
                        <a:t>69%</a:t>
                      </a:r>
                      <a:endParaRPr kumimoji="1" lang="ja-JP" altLang="en-US" b="0" dirty="0"/>
                    </a:p>
                  </a:txBody>
                  <a:tcPr/>
                </a:tc>
                <a:extLst>
                  <a:ext uri="{0D108BD9-81ED-4DB2-BD59-A6C34878D82A}">
                    <a16:rowId xmlns:a16="http://schemas.microsoft.com/office/drawing/2014/main" val="4131335487"/>
                  </a:ext>
                </a:extLst>
              </a:tr>
              <a:tr h="454826">
                <a:tc>
                  <a:txBody>
                    <a:bodyPr/>
                    <a:lstStyle/>
                    <a:p>
                      <a:pPr algn="ctr"/>
                      <a:r>
                        <a:rPr kumimoji="1" lang="en-US" altLang="ja-JP" b="0" dirty="0" smtClean="0"/>
                        <a:t>C3</a:t>
                      </a:r>
                      <a:endParaRPr kumimoji="1" lang="ja-JP" altLang="en-US" b="0" dirty="0"/>
                    </a:p>
                  </a:txBody>
                  <a:tcPr/>
                </a:tc>
                <a:tc>
                  <a:txBody>
                    <a:bodyPr/>
                    <a:lstStyle/>
                    <a:p>
                      <a:pPr algn="ctr"/>
                      <a:r>
                        <a:rPr kumimoji="1" lang="en-US" altLang="ja-JP" b="0" dirty="0" smtClean="0"/>
                        <a:t>90</a:t>
                      </a:r>
                      <a:r>
                        <a:rPr kumimoji="1" lang="ja-JP" altLang="en-US" b="0" dirty="0" smtClean="0"/>
                        <a:t>％</a:t>
                      </a:r>
                      <a:endParaRPr kumimoji="1" lang="ja-JP" altLang="en-US" b="0" dirty="0"/>
                    </a:p>
                  </a:txBody>
                  <a:tcPr/>
                </a:tc>
                <a:extLst>
                  <a:ext uri="{0D108BD9-81ED-4DB2-BD59-A6C34878D82A}">
                    <a16:rowId xmlns:a16="http://schemas.microsoft.com/office/drawing/2014/main" val="86397210"/>
                  </a:ext>
                </a:extLst>
              </a:tr>
            </a:tbl>
          </a:graphicData>
        </a:graphic>
      </p:graphicFrame>
      <p:sp>
        <p:nvSpPr>
          <p:cNvPr id="7" name="右矢印 6"/>
          <p:cNvSpPr/>
          <p:nvPr/>
        </p:nvSpPr>
        <p:spPr>
          <a:xfrm>
            <a:off x="3758583" y="4413604"/>
            <a:ext cx="701456" cy="5266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9" name="表 8"/>
          <p:cNvGraphicFramePr>
            <a:graphicFrameLocks noGrp="1"/>
          </p:cNvGraphicFramePr>
          <p:nvPr>
            <p:extLst>
              <p:ext uri="{D42A27DB-BD31-4B8C-83A1-F6EECF244321}">
                <p14:modId xmlns:p14="http://schemas.microsoft.com/office/powerpoint/2010/main" val="3800936489"/>
              </p:ext>
            </p:extLst>
          </p:nvPr>
        </p:nvGraphicFramePr>
        <p:xfrm>
          <a:off x="5088824" y="4038863"/>
          <a:ext cx="2828529" cy="1802873"/>
        </p:xfrm>
        <a:graphic>
          <a:graphicData uri="http://schemas.openxmlformats.org/drawingml/2006/table">
            <a:tbl>
              <a:tblPr>
                <a:tableStyleId>{5C22544A-7EE6-4342-B048-85BDC9FD1C3A}</a:tableStyleId>
              </a:tblPr>
              <a:tblGrid>
                <a:gridCol w="729371">
                  <a:extLst>
                    <a:ext uri="{9D8B030D-6E8A-4147-A177-3AD203B41FA5}">
                      <a16:colId xmlns:a16="http://schemas.microsoft.com/office/drawing/2014/main" val="4246255534"/>
                    </a:ext>
                  </a:extLst>
                </a:gridCol>
                <a:gridCol w="671191">
                  <a:extLst>
                    <a:ext uri="{9D8B030D-6E8A-4147-A177-3AD203B41FA5}">
                      <a16:colId xmlns:a16="http://schemas.microsoft.com/office/drawing/2014/main" val="3767697238"/>
                    </a:ext>
                  </a:extLst>
                </a:gridCol>
                <a:gridCol w="1427967">
                  <a:extLst>
                    <a:ext uri="{9D8B030D-6E8A-4147-A177-3AD203B41FA5}">
                      <a16:colId xmlns:a16="http://schemas.microsoft.com/office/drawing/2014/main" val="3087050331"/>
                    </a:ext>
                  </a:extLst>
                </a:gridCol>
              </a:tblGrid>
              <a:tr h="458027">
                <a:tc>
                  <a:txBody>
                    <a:bodyPr/>
                    <a:lstStyle/>
                    <a:p>
                      <a:pPr algn="ctr" fontAlgn="ctr"/>
                      <a:r>
                        <a:rPr lang="ja-JP" altLang="en-US" sz="1600" b="1" u="none" strike="noStrike" dirty="0">
                          <a:solidFill>
                            <a:srgbClr val="FF0000"/>
                          </a:solidFill>
                          <a:effectLst/>
                          <a:latin typeface="+mn-ea"/>
                          <a:ea typeface="+mn-ea"/>
                        </a:rPr>
                        <a:t>順位</a:t>
                      </a:r>
                      <a:endParaRPr lang="ja-JP" altLang="en-US" sz="1600" b="1" i="0" u="none" strike="noStrike" dirty="0">
                        <a:solidFill>
                          <a:srgbClr val="FF0000"/>
                        </a:solidFill>
                        <a:effectLst/>
                        <a:latin typeface="+mn-ea"/>
                        <a:ea typeface="+mn-ea"/>
                      </a:endParaRPr>
                    </a:p>
                  </a:txBody>
                  <a:tcPr marL="5443" marR="5443" marT="5443" marB="0" anchor="ctr">
                    <a:solidFill>
                      <a:schemeClr val="accent1"/>
                    </a:solidFill>
                  </a:tcPr>
                </a:tc>
                <a:tc>
                  <a:txBody>
                    <a:bodyPr/>
                    <a:lstStyle/>
                    <a:p>
                      <a:pPr algn="ctr" fontAlgn="ctr"/>
                      <a:r>
                        <a:rPr lang="ja-JP" altLang="en-US" sz="1600" b="1" u="none" strike="noStrike" dirty="0">
                          <a:solidFill>
                            <a:schemeClr val="bg1"/>
                          </a:solidFill>
                          <a:effectLst/>
                          <a:latin typeface="+mn-ea"/>
                          <a:ea typeface="+mn-ea"/>
                        </a:rPr>
                        <a:t>地域</a:t>
                      </a:r>
                      <a:endParaRPr lang="ja-JP" altLang="en-US" sz="1600" b="1" i="0" u="none" strike="noStrike" dirty="0">
                        <a:solidFill>
                          <a:schemeClr val="bg1"/>
                        </a:solidFill>
                        <a:effectLst/>
                        <a:latin typeface="+mn-ea"/>
                        <a:ea typeface="+mn-ea"/>
                      </a:endParaRPr>
                    </a:p>
                  </a:txBody>
                  <a:tcPr marL="5443" marR="5443" marT="5443" marB="0" anchor="ctr">
                    <a:solidFill>
                      <a:schemeClr val="accent1"/>
                    </a:solidFill>
                  </a:tcPr>
                </a:tc>
                <a:tc>
                  <a:txBody>
                    <a:bodyPr/>
                    <a:lstStyle/>
                    <a:p>
                      <a:pPr algn="ctr" fontAlgn="ctr"/>
                      <a:r>
                        <a:rPr lang="zh-TW" altLang="en-US" sz="1600" b="1" u="none" strike="noStrike" dirty="0">
                          <a:solidFill>
                            <a:schemeClr val="bg1"/>
                          </a:solidFill>
                          <a:effectLst/>
                          <a:latin typeface="メイリオ" panose="020B0604030504040204" pitchFamily="50" charset="-128"/>
                          <a:ea typeface="メイリオ" panose="020B0604030504040204" pitchFamily="50" charset="-128"/>
                        </a:rPr>
                        <a:t>地域別正答率</a:t>
                      </a:r>
                      <a:endParaRPr lang="zh-TW" altLang="en-US" sz="1600" b="1" i="0" u="none" strike="noStrike" dirty="0">
                        <a:solidFill>
                          <a:schemeClr val="bg1"/>
                        </a:solidFill>
                        <a:effectLst/>
                        <a:latin typeface="メイリオ" panose="020B0604030504040204" pitchFamily="50" charset="-128"/>
                        <a:ea typeface="メイリオ" panose="020B0604030504040204" pitchFamily="50" charset="-128"/>
                      </a:endParaRPr>
                    </a:p>
                  </a:txBody>
                  <a:tcPr marL="5443" marR="5443" marT="5443" marB="0" anchor="ctr">
                    <a:solidFill>
                      <a:schemeClr val="accent1"/>
                    </a:solidFill>
                  </a:tcPr>
                </a:tc>
                <a:extLst>
                  <a:ext uri="{0D108BD9-81ED-4DB2-BD59-A6C34878D82A}">
                    <a16:rowId xmlns:a16="http://schemas.microsoft.com/office/drawing/2014/main" val="1236364035"/>
                  </a:ext>
                </a:extLst>
              </a:tr>
              <a:tr h="448282">
                <a:tc>
                  <a:txBody>
                    <a:bodyPr/>
                    <a:lstStyle/>
                    <a:p>
                      <a:pPr algn="ctr" fontAlgn="ctr"/>
                      <a:r>
                        <a:rPr lang="en-US" altLang="ja-JP" sz="1800" u="none" strike="noStrike" dirty="0">
                          <a:solidFill>
                            <a:srgbClr val="FF0000"/>
                          </a:solidFill>
                          <a:effectLst/>
                          <a:latin typeface="+mn-ea"/>
                          <a:ea typeface="+mn-ea"/>
                        </a:rPr>
                        <a:t>1</a:t>
                      </a:r>
                      <a:endParaRPr lang="en-US" altLang="ja-JP" sz="1800" b="0" i="0" u="none" strike="noStrike" dirty="0">
                        <a:solidFill>
                          <a:srgbClr val="FF0000"/>
                        </a:solidFill>
                        <a:effectLst/>
                        <a:latin typeface="+mn-ea"/>
                        <a:ea typeface="+mn-ea"/>
                      </a:endParaRPr>
                    </a:p>
                  </a:txBody>
                  <a:tcPr marL="5443" marR="5443" marT="5443" marB="0" anchor="ctr">
                    <a:solidFill>
                      <a:schemeClr val="accent2">
                        <a:lumMod val="40000"/>
                        <a:lumOff val="60000"/>
                      </a:schemeClr>
                    </a:solidFill>
                  </a:tcPr>
                </a:tc>
                <a:tc>
                  <a:txBody>
                    <a:bodyPr/>
                    <a:lstStyle/>
                    <a:p>
                      <a:pPr algn="ctr" fontAlgn="ctr"/>
                      <a:r>
                        <a:rPr lang="en-US" sz="1600" u="none" strike="noStrike" dirty="0">
                          <a:effectLst/>
                          <a:latin typeface="+mn-ea"/>
                          <a:ea typeface="+mn-ea"/>
                        </a:rPr>
                        <a:t>C3</a:t>
                      </a:r>
                      <a:endParaRPr lang="en-US" sz="1600" b="0" i="0" u="none" strike="noStrike" dirty="0">
                        <a:solidFill>
                          <a:srgbClr val="000000"/>
                        </a:solidFill>
                        <a:effectLst/>
                        <a:latin typeface="+mn-ea"/>
                        <a:ea typeface="+mn-ea"/>
                      </a:endParaRPr>
                    </a:p>
                  </a:txBody>
                  <a:tcPr marL="5443" marR="5443" marT="5443" marB="0" anchor="ctr">
                    <a:solidFill>
                      <a:schemeClr val="accent2">
                        <a:lumMod val="40000"/>
                        <a:lumOff val="60000"/>
                      </a:schemeClr>
                    </a:solidFill>
                  </a:tcPr>
                </a:tc>
                <a:tc>
                  <a:txBody>
                    <a:bodyPr/>
                    <a:lstStyle/>
                    <a:p>
                      <a:pPr algn="ctr" fontAlgn="ctr"/>
                      <a:r>
                        <a:rPr lang="en-US" altLang="ja-JP" sz="1600" u="none" strike="noStrike">
                          <a:effectLst/>
                          <a:latin typeface="メイリオ" panose="020B0604030504040204" pitchFamily="50" charset="-128"/>
                          <a:ea typeface="メイリオ" panose="020B0604030504040204" pitchFamily="50" charset="-128"/>
                        </a:rPr>
                        <a:t>90%</a:t>
                      </a:r>
                      <a:endParaRPr lang="en-US" altLang="ja-JP" sz="1600" b="0" i="0" u="none" strike="noStrike">
                        <a:solidFill>
                          <a:srgbClr val="000000"/>
                        </a:solidFill>
                        <a:effectLst/>
                        <a:latin typeface="メイリオ" panose="020B0604030504040204" pitchFamily="50" charset="-128"/>
                        <a:ea typeface="メイリオ" panose="020B0604030504040204" pitchFamily="50" charset="-128"/>
                      </a:endParaRPr>
                    </a:p>
                  </a:txBody>
                  <a:tcPr marL="5443" marR="5443" marT="5443" marB="0" anchor="ctr">
                    <a:solidFill>
                      <a:schemeClr val="accent2">
                        <a:lumMod val="40000"/>
                        <a:lumOff val="60000"/>
                      </a:schemeClr>
                    </a:solidFill>
                  </a:tcPr>
                </a:tc>
                <a:extLst>
                  <a:ext uri="{0D108BD9-81ED-4DB2-BD59-A6C34878D82A}">
                    <a16:rowId xmlns:a16="http://schemas.microsoft.com/office/drawing/2014/main" val="251545387"/>
                  </a:ext>
                </a:extLst>
              </a:tr>
              <a:tr h="448282">
                <a:tc>
                  <a:txBody>
                    <a:bodyPr/>
                    <a:lstStyle/>
                    <a:p>
                      <a:pPr algn="ctr" fontAlgn="ctr"/>
                      <a:r>
                        <a:rPr lang="en-US" altLang="ja-JP" sz="1800" u="none" strike="noStrike" dirty="0">
                          <a:solidFill>
                            <a:srgbClr val="FF0000"/>
                          </a:solidFill>
                          <a:effectLst/>
                          <a:latin typeface="+mn-ea"/>
                          <a:ea typeface="+mn-ea"/>
                        </a:rPr>
                        <a:t>2</a:t>
                      </a:r>
                      <a:endParaRPr lang="en-US" altLang="ja-JP" sz="1800" b="0" i="0" u="none" strike="noStrike" dirty="0">
                        <a:solidFill>
                          <a:srgbClr val="FF0000"/>
                        </a:solidFill>
                        <a:effectLst/>
                        <a:latin typeface="+mn-ea"/>
                        <a:ea typeface="+mn-ea"/>
                      </a:endParaRPr>
                    </a:p>
                  </a:txBody>
                  <a:tcPr marL="5443" marR="5443" marT="5443" marB="0" anchor="ctr"/>
                </a:tc>
                <a:tc>
                  <a:txBody>
                    <a:bodyPr/>
                    <a:lstStyle/>
                    <a:p>
                      <a:pPr algn="ctr" fontAlgn="ctr"/>
                      <a:r>
                        <a:rPr lang="en-US" sz="1600" u="none" strike="noStrike" dirty="0">
                          <a:effectLst/>
                          <a:latin typeface="+mn-ea"/>
                          <a:ea typeface="+mn-ea"/>
                        </a:rPr>
                        <a:t>C1</a:t>
                      </a:r>
                      <a:endParaRPr lang="en-US" sz="1600" b="0" i="0" u="none" strike="noStrike" dirty="0">
                        <a:solidFill>
                          <a:srgbClr val="000000"/>
                        </a:solidFill>
                        <a:effectLst/>
                        <a:latin typeface="+mn-ea"/>
                        <a:ea typeface="+mn-ea"/>
                      </a:endParaRPr>
                    </a:p>
                  </a:txBody>
                  <a:tcPr marL="5443" marR="5443" marT="5443" marB="0" anchor="ctr"/>
                </a:tc>
                <a:tc>
                  <a:txBody>
                    <a:bodyPr/>
                    <a:lstStyle/>
                    <a:p>
                      <a:pPr algn="ctr" fontAlgn="ctr"/>
                      <a:r>
                        <a:rPr lang="en-US" altLang="ja-JP" sz="1600" u="none" strike="noStrike" dirty="0">
                          <a:effectLst/>
                          <a:latin typeface="メイリオ" panose="020B0604030504040204" pitchFamily="50" charset="-128"/>
                          <a:ea typeface="メイリオ" panose="020B0604030504040204" pitchFamily="50" charset="-128"/>
                        </a:rPr>
                        <a:t>80%</a:t>
                      </a:r>
                      <a:endParaRPr lang="en-US" altLang="ja-JP" sz="1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443" marR="5443" marT="5443" marB="0" anchor="ctr"/>
                </a:tc>
                <a:extLst>
                  <a:ext uri="{0D108BD9-81ED-4DB2-BD59-A6C34878D82A}">
                    <a16:rowId xmlns:a16="http://schemas.microsoft.com/office/drawing/2014/main" val="2973442840"/>
                  </a:ext>
                </a:extLst>
              </a:tr>
              <a:tr h="448282">
                <a:tc>
                  <a:txBody>
                    <a:bodyPr/>
                    <a:lstStyle/>
                    <a:p>
                      <a:pPr algn="ctr" fontAlgn="ctr"/>
                      <a:r>
                        <a:rPr lang="en-US" altLang="ja-JP" sz="1800" u="none" strike="noStrike" dirty="0">
                          <a:solidFill>
                            <a:srgbClr val="FF0000"/>
                          </a:solidFill>
                          <a:effectLst/>
                          <a:latin typeface="+mn-ea"/>
                          <a:ea typeface="+mn-ea"/>
                        </a:rPr>
                        <a:t>3</a:t>
                      </a:r>
                      <a:endParaRPr lang="en-US" altLang="ja-JP" sz="1800" b="0" i="0" u="none" strike="noStrike" dirty="0">
                        <a:solidFill>
                          <a:srgbClr val="FF0000"/>
                        </a:solidFill>
                        <a:effectLst/>
                        <a:latin typeface="+mn-ea"/>
                        <a:ea typeface="+mn-ea"/>
                      </a:endParaRPr>
                    </a:p>
                  </a:txBody>
                  <a:tcPr marL="5443" marR="5443" marT="5443" marB="0" anchor="ctr">
                    <a:solidFill>
                      <a:schemeClr val="accent2">
                        <a:lumMod val="40000"/>
                        <a:lumOff val="60000"/>
                      </a:schemeClr>
                    </a:solidFill>
                  </a:tcPr>
                </a:tc>
                <a:tc>
                  <a:txBody>
                    <a:bodyPr/>
                    <a:lstStyle/>
                    <a:p>
                      <a:pPr algn="ctr" fontAlgn="ctr"/>
                      <a:r>
                        <a:rPr lang="en-US" sz="1600" u="none" strike="noStrike" dirty="0">
                          <a:effectLst/>
                          <a:latin typeface="+mn-ea"/>
                          <a:ea typeface="+mn-ea"/>
                        </a:rPr>
                        <a:t>C2</a:t>
                      </a:r>
                      <a:endParaRPr lang="en-US" sz="1600" b="0" i="0" u="none" strike="noStrike" dirty="0">
                        <a:solidFill>
                          <a:srgbClr val="000000"/>
                        </a:solidFill>
                        <a:effectLst/>
                        <a:latin typeface="+mn-ea"/>
                        <a:ea typeface="+mn-ea"/>
                      </a:endParaRPr>
                    </a:p>
                  </a:txBody>
                  <a:tcPr marL="5443" marR="5443" marT="5443" marB="0" anchor="ctr">
                    <a:solidFill>
                      <a:schemeClr val="accent2">
                        <a:lumMod val="40000"/>
                        <a:lumOff val="60000"/>
                      </a:schemeClr>
                    </a:solidFill>
                  </a:tcPr>
                </a:tc>
                <a:tc>
                  <a:txBody>
                    <a:bodyPr/>
                    <a:lstStyle/>
                    <a:p>
                      <a:pPr algn="ctr" fontAlgn="ctr"/>
                      <a:r>
                        <a:rPr lang="en-US" altLang="ja-JP" sz="1600" u="none" strike="noStrike" dirty="0">
                          <a:effectLst/>
                          <a:latin typeface="メイリオ" panose="020B0604030504040204" pitchFamily="50" charset="-128"/>
                          <a:ea typeface="メイリオ" panose="020B0604030504040204" pitchFamily="50" charset="-128"/>
                        </a:rPr>
                        <a:t>69%</a:t>
                      </a:r>
                      <a:endParaRPr lang="en-US" altLang="ja-JP" sz="1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443" marR="5443" marT="5443" marB="0" anchor="ctr">
                    <a:solidFill>
                      <a:schemeClr val="accent2">
                        <a:lumMod val="40000"/>
                        <a:lumOff val="60000"/>
                      </a:schemeClr>
                    </a:solidFill>
                  </a:tcPr>
                </a:tc>
                <a:extLst>
                  <a:ext uri="{0D108BD9-81ED-4DB2-BD59-A6C34878D82A}">
                    <a16:rowId xmlns:a16="http://schemas.microsoft.com/office/drawing/2014/main" val="3594954963"/>
                  </a:ext>
                </a:extLst>
              </a:tr>
            </a:tbl>
          </a:graphicData>
        </a:graphic>
      </p:graphicFrame>
      <p:sp>
        <p:nvSpPr>
          <p:cNvPr id="10" name="テキスト ボックス 9"/>
          <p:cNvSpPr txBox="1"/>
          <p:nvPr/>
        </p:nvSpPr>
        <p:spPr>
          <a:xfrm>
            <a:off x="706227" y="3536593"/>
            <a:ext cx="3507964" cy="338554"/>
          </a:xfrm>
          <a:prstGeom prst="rect">
            <a:avLst/>
          </a:prstGeom>
          <a:noFill/>
        </p:spPr>
        <p:txBody>
          <a:bodyPr wrap="square" rtlCol="0">
            <a:spAutoFit/>
          </a:bodyPr>
          <a:lstStyle/>
          <a:p>
            <a:r>
              <a:rPr kumimoji="1" lang="en-US" altLang="ja-JP" sz="1600" dirty="0" smtClean="0"/>
              <a:t>EX</a:t>
            </a:r>
            <a:r>
              <a:rPr kumimoji="1" lang="ja-JP" altLang="en-US" sz="1600" dirty="0" smtClean="0"/>
              <a:t>）</a:t>
            </a:r>
            <a:r>
              <a:rPr kumimoji="1" lang="en-US" altLang="ja-JP" sz="1600" dirty="0" smtClean="0"/>
              <a:t>3</a:t>
            </a:r>
            <a:r>
              <a:rPr kumimoji="1" lang="ja-JP" altLang="en-US" sz="1600" dirty="0" smtClean="0"/>
              <a:t>地域を順位付けする場合</a:t>
            </a:r>
            <a:endParaRPr kumimoji="1" lang="ja-JP" altLang="en-US" sz="1600" dirty="0"/>
          </a:p>
        </p:txBody>
      </p:sp>
    </p:spTree>
    <p:extLst>
      <p:ext uri="{BB962C8B-B14F-4D97-AF65-F5344CB8AC3E}">
        <p14:creationId xmlns:p14="http://schemas.microsoft.com/office/powerpoint/2010/main" val="3737815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22960" y="1875931"/>
                <a:ext cx="8529762" cy="5479026"/>
              </a:xfrm>
            </p:spPr>
            <p:txBody>
              <a:bodyPr>
                <a:normAutofit/>
              </a:bodyPr>
              <a:lstStyle/>
              <a:p>
                <a:pPr marL="0" indent="0">
                  <a:buNone/>
                </a:pPr>
                <a:r>
                  <a:rPr kumimoji="1" lang="en-US" altLang="ja-JP" dirty="0" smtClean="0">
                    <a:latin typeface="+mn-ea"/>
                  </a:rPr>
                  <a:t>STEP</a:t>
                </a:r>
                <a:r>
                  <a:rPr lang="en-US" altLang="ja-JP" dirty="0" smtClean="0">
                    <a:latin typeface="+mn-ea"/>
                  </a:rPr>
                  <a:t>2:</a:t>
                </a:r>
                <a:r>
                  <a:rPr lang="ja-JP" altLang="en-US" dirty="0" smtClean="0">
                    <a:latin typeface="+mn-ea"/>
                  </a:rPr>
                  <a:t>ある地域について，その出題数を算出．</a:t>
                </a:r>
                <a:endParaRPr lang="en-US" altLang="ja-JP" dirty="0" smtClean="0">
                  <a:latin typeface="+mn-ea"/>
                </a:endParaRPr>
              </a:p>
              <a:p>
                <a:pPr>
                  <a:buFont typeface="Wingdings" panose="05000000000000000000" pitchFamily="2" charset="2"/>
                  <a:buChar char="l"/>
                </a:pPr>
                <a:r>
                  <a:rPr lang="ja-JP" altLang="en-US" sz="1800" dirty="0" smtClean="0"/>
                  <a:t>パターン</a:t>
                </a:r>
                <a:r>
                  <a:rPr lang="en-US" altLang="ja-JP" sz="1800" dirty="0" smtClean="0"/>
                  <a:t>1</a:t>
                </a:r>
                <a:r>
                  <a:rPr lang="ja-JP" altLang="en-US" sz="1800" dirty="0" smtClean="0"/>
                  <a:t>：</a:t>
                </a:r>
                <a:r>
                  <a:rPr lang="ja-JP" altLang="en-US" sz="1800" u="sng" dirty="0" smtClean="0"/>
                  <a:t>正答率の順位</a:t>
                </a:r>
                <a:r>
                  <a:rPr lang="ja-JP" altLang="en-US" sz="1800" dirty="0" smtClean="0"/>
                  <a:t>による出題数算出</a:t>
                </a:r>
                <a:r>
                  <a:rPr lang="ja-JP" altLang="en-US" dirty="0" smtClean="0"/>
                  <a:t>．</a:t>
                </a:r>
                <a:endParaRPr lang="en-US" altLang="ja-JP" dirty="0" smtClean="0"/>
              </a:p>
              <a:p>
                <a:pPr>
                  <a:buFont typeface="Wingdings" panose="05000000000000000000" pitchFamily="2" charset="2"/>
                  <a:buChar char="l"/>
                </a:pPr>
                <a:endParaRPr lang="en-US" altLang="ja-JP" dirty="0"/>
              </a:p>
              <a:p>
                <a:pPr marL="0" indent="0">
                  <a:buNone/>
                </a:pPr>
                <a:r>
                  <a:rPr lang="ja-JP" altLang="en-US" sz="1800" dirty="0" smtClean="0"/>
                  <a:t>全問題数</a:t>
                </a:r>
                <a:r>
                  <a:rPr lang="en-US" altLang="ja-JP" sz="1800" dirty="0" smtClean="0"/>
                  <a:t>P</a:t>
                </a:r>
                <a:r>
                  <a:rPr lang="ja-JP" altLang="en-US" sz="1800" dirty="0" smtClean="0"/>
                  <a:t>個とし，出題数</a:t>
                </a:r>
                <a:r>
                  <a:rPr lang="en-US" altLang="ja-JP" sz="1800" dirty="0" smtClean="0"/>
                  <a:t>X</a:t>
                </a:r>
                <a:r>
                  <a:rPr lang="ja-JP" altLang="en-US" sz="1800" dirty="0" smtClean="0"/>
                  <a:t>個を求めたい地域</a:t>
                </a:r>
                <a:r>
                  <a:rPr lang="en-US" altLang="ja-JP" sz="1800" dirty="0" smtClean="0"/>
                  <a:t>c1</a:t>
                </a:r>
                <a:r>
                  <a:rPr lang="ja-JP" altLang="en-US" sz="1800" dirty="0" smtClean="0"/>
                  <a:t>の</a:t>
                </a:r>
                <a:r>
                  <a:rPr lang="ja-JP" altLang="en-US" sz="1800" dirty="0"/>
                  <a:t>　</a:t>
                </a:r>
                <a:r>
                  <a:rPr lang="ja-JP" altLang="en-US" sz="1800" dirty="0" smtClean="0"/>
                  <a:t>　　　　　　　　                           正答率の順位を</a:t>
                </a:r>
                <a:r>
                  <a:rPr lang="en-US" altLang="ja-JP" sz="1800" dirty="0" smtClean="0"/>
                  <a:t>N</a:t>
                </a:r>
                <a:r>
                  <a:rPr lang="ja-JP" altLang="en-US" sz="1800" dirty="0" smtClean="0"/>
                  <a:t>位，出題する地域の</a:t>
                </a:r>
                <a:r>
                  <a:rPr lang="ja-JP" altLang="en-US" sz="1800" dirty="0"/>
                  <a:t>総数</a:t>
                </a:r>
                <a:r>
                  <a:rPr lang="ja-JP" altLang="en-US" sz="1800" dirty="0" smtClean="0"/>
                  <a:t>を</a:t>
                </a:r>
                <a:r>
                  <a:rPr lang="en-US" altLang="ja-JP" sz="1800" dirty="0" smtClean="0"/>
                  <a:t>C</a:t>
                </a:r>
                <a:r>
                  <a:rPr lang="ja-JP" altLang="en-US" sz="1800" dirty="0" smtClean="0"/>
                  <a:t>個とする．</a:t>
                </a:r>
                <a:r>
                  <a:rPr lang="ja-JP" altLang="en-US" dirty="0" smtClean="0"/>
                  <a:t>　</a:t>
                </a:r>
                <a:endParaRPr lang="en-US" altLang="ja-JP" dirty="0" smtClean="0"/>
              </a:p>
              <a:p>
                <a:pPr marL="0" indent="0">
                  <a:buNone/>
                </a:pPr>
                <a:r>
                  <a:rPr lang="ja-JP" altLang="en-US" dirty="0" smtClean="0"/>
                  <a:t>　　</a:t>
                </a:r>
                <a:endParaRPr lang="en-US" altLang="ja-JP" sz="4800" i="1" dirty="0" smtClean="0">
                  <a:latin typeface="Cambria Math" panose="02040503050406030204" pitchFamily="18" charset="0"/>
                </a:endParaRPr>
              </a:p>
              <a:p>
                <a:pPr marL="0" indent="0">
                  <a:buNone/>
                </a:pPr>
                <a:r>
                  <a:rPr lang="en-US" altLang="ja-JP" sz="1800" dirty="0" smtClean="0"/>
                  <a:t>(1</a:t>
                </a:r>
                <a:r>
                  <a:rPr lang="en-US" altLang="ja-JP" sz="1800" dirty="0" smtClean="0"/>
                  <a:t>)</a:t>
                </a:r>
                <a:r>
                  <a:rPr lang="ja-JP" altLang="en-US" sz="1800" dirty="0"/>
                  <a:t>順位</a:t>
                </a:r>
                <a:r>
                  <a:rPr lang="ja-JP" altLang="en-US" sz="1800" dirty="0" smtClean="0"/>
                  <a:t>の高い</a:t>
                </a:r>
                <a:r>
                  <a:rPr lang="ja-JP" altLang="en-US" sz="1800" dirty="0" smtClean="0"/>
                  <a:t>地域</a:t>
                </a:r>
                <a:r>
                  <a:rPr lang="ja-JP" altLang="en-US" sz="1800" dirty="0"/>
                  <a:t>を多く</a:t>
                </a:r>
                <a:r>
                  <a:rPr lang="ja-JP" altLang="en-US" sz="1800" dirty="0" smtClean="0"/>
                  <a:t>含</a:t>
                </a:r>
                <a14:m>
                  <m:oMath xmlns:m="http://schemas.openxmlformats.org/officeDocument/2006/math">
                    <m:r>
                      <a:rPr lang="ja-JP" altLang="en-US" sz="1800" i="1" dirty="0" smtClean="0">
                        <a:latin typeface="Cambria Math" panose="02040503050406030204" pitchFamily="18" charset="0"/>
                      </a:rPr>
                      <m:t>む：</m:t>
                    </m:r>
                    <m:r>
                      <m:rPr>
                        <m:sty m:val="p"/>
                      </m:rPr>
                      <a:rPr lang="en-US" altLang="ja-JP" sz="1800">
                        <a:latin typeface="Cambria Math" panose="02040503050406030204" pitchFamily="18" charset="0"/>
                      </a:rPr>
                      <m:t>X</m:t>
                    </m:r>
                    <m:r>
                      <a:rPr lang="en-US" altLang="ja-JP" sz="1800">
                        <a:latin typeface="Cambria Math" panose="02040503050406030204" pitchFamily="18" charset="0"/>
                      </a:rPr>
                      <m:t>=</m:t>
                    </m:r>
                    <m:r>
                      <a:rPr lang="en-US" altLang="ja-JP" sz="1800" i="1">
                        <a:latin typeface="Cambria Math" panose="02040503050406030204" pitchFamily="18" charset="0"/>
                      </a:rPr>
                      <m:t>𝑃</m:t>
                    </m:r>
                    <m:r>
                      <a:rPr lang="en-US" altLang="ja-JP" sz="1800" i="1">
                        <a:latin typeface="Cambria Math" panose="02040503050406030204" pitchFamily="18" charset="0"/>
                      </a:rPr>
                      <m:t>×(</m:t>
                    </m:r>
                    <m:r>
                      <a:rPr lang="en-US" altLang="ja-JP" sz="1800" i="1">
                        <a:latin typeface="Cambria Math" panose="02040503050406030204" pitchFamily="18" charset="0"/>
                      </a:rPr>
                      <m:t>𝐶</m:t>
                    </m:r>
                    <m:r>
                      <a:rPr lang="en-US" altLang="ja-JP" sz="1800" i="1">
                        <a:latin typeface="Cambria Math" panose="02040503050406030204" pitchFamily="18" charset="0"/>
                      </a:rPr>
                      <m:t>−</m:t>
                    </m:r>
                    <m:r>
                      <a:rPr lang="en-US" altLang="ja-JP" sz="1800" i="1">
                        <a:latin typeface="Cambria Math" panose="02040503050406030204" pitchFamily="18" charset="0"/>
                      </a:rPr>
                      <m:t>𝑁</m:t>
                    </m:r>
                    <m:r>
                      <a:rPr lang="en-US" altLang="ja-JP" sz="1800" i="1">
                        <a:latin typeface="Cambria Math" panose="02040503050406030204" pitchFamily="18" charset="0"/>
                      </a:rPr>
                      <m:t>+1)/</m:t>
                    </m:r>
                    <m:nary>
                      <m:naryPr>
                        <m:chr m:val="∑"/>
                        <m:ctrlPr>
                          <a:rPr lang="ja-JP" altLang="ja-JP" sz="1800" i="1">
                            <a:latin typeface="Cambria Math" panose="02040503050406030204" pitchFamily="18" charset="0"/>
                          </a:rPr>
                        </m:ctrlPr>
                      </m:naryPr>
                      <m:sub>
                        <m:r>
                          <a:rPr lang="en-US" altLang="ja-JP" sz="1800" i="1">
                            <a:latin typeface="Cambria Math" panose="02040503050406030204" pitchFamily="18" charset="0"/>
                          </a:rPr>
                          <m:t>𝑖</m:t>
                        </m:r>
                        <m:r>
                          <a:rPr lang="en-US" altLang="ja-JP" sz="1800" i="1">
                            <a:latin typeface="Cambria Math" panose="02040503050406030204" pitchFamily="18" charset="0"/>
                          </a:rPr>
                          <m:t>=0</m:t>
                        </m:r>
                      </m:sub>
                      <m:sup>
                        <m:r>
                          <a:rPr lang="en-US" altLang="ja-JP" sz="1800" i="1">
                            <a:latin typeface="Cambria Math" panose="02040503050406030204" pitchFamily="18" charset="0"/>
                          </a:rPr>
                          <m:t>𝑐</m:t>
                        </m:r>
                        <m:r>
                          <a:rPr lang="en-US" altLang="ja-JP" sz="1800" i="1">
                            <a:latin typeface="Cambria Math" panose="02040503050406030204" pitchFamily="18" charset="0"/>
                          </a:rPr>
                          <m:t>−1</m:t>
                        </m:r>
                      </m:sup>
                      <m:e>
                        <m:r>
                          <a:rPr lang="en-US" altLang="ja-JP" sz="1800" i="1">
                            <a:latin typeface="Cambria Math" panose="02040503050406030204" pitchFamily="18" charset="0"/>
                          </a:rPr>
                          <m:t>(</m:t>
                        </m:r>
                        <m:r>
                          <a:rPr lang="en-US" altLang="ja-JP" sz="1800" i="1">
                            <a:latin typeface="Cambria Math" panose="02040503050406030204" pitchFamily="18" charset="0"/>
                          </a:rPr>
                          <m:t>𝐶</m:t>
                        </m:r>
                        <m:r>
                          <a:rPr lang="en-US" altLang="ja-JP" sz="1800" i="1">
                            <a:latin typeface="Cambria Math" panose="02040503050406030204" pitchFamily="18" charset="0"/>
                          </a:rPr>
                          <m:t>−</m:t>
                        </m:r>
                        <m:r>
                          <a:rPr lang="en-US" altLang="ja-JP" sz="1800" i="1">
                            <a:latin typeface="Cambria Math" panose="02040503050406030204" pitchFamily="18" charset="0"/>
                          </a:rPr>
                          <m:t>𝑖</m:t>
                        </m:r>
                      </m:e>
                    </m:nary>
                    <m:r>
                      <a:rPr lang="en-US" altLang="ja-JP" sz="1800">
                        <a:latin typeface="Cambria Math" panose="02040503050406030204" pitchFamily="18" charset="0"/>
                      </a:rPr>
                      <m:t>)</m:t>
                    </m:r>
                  </m:oMath>
                </a14:m>
                <a:endParaRPr lang="en-US" altLang="ja-JP" dirty="0" smtClean="0"/>
              </a:p>
              <a:p>
                <a:pPr marL="0" indent="0">
                  <a:buNone/>
                </a:pPr>
                <a:endParaRPr lang="en-US" altLang="ja-JP" dirty="0" smtClean="0"/>
              </a:p>
              <a:p>
                <a:pPr marL="0" indent="0">
                  <a:buNone/>
                </a:pPr>
                <a:r>
                  <a:rPr lang="en-US" altLang="ja-JP" sz="1800" dirty="0" smtClean="0"/>
                  <a:t>(</a:t>
                </a:r>
                <a:r>
                  <a:rPr lang="en-US" altLang="ja-JP" sz="1800" dirty="0" smtClean="0"/>
                  <a:t>2)</a:t>
                </a:r>
                <a:r>
                  <a:rPr lang="ja-JP" altLang="en-US" sz="1800" dirty="0" smtClean="0"/>
                  <a:t>順位の低い地域</a:t>
                </a:r>
                <a:r>
                  <a:rPr lang="ja-JP" altLang="en-US" sz="1800" dirty="0"/>
                  <a:t>を多く含</a:t>
                </a:r>
                <a14:m>
                  <m:oMath xmlns:m="http://schemas.openxmlformats.org/officeDocument/2006/math">
                    <m:r>
                      <a:rPr lang="ja-JP" altLang="en-US" sz="1800" i="1" dirty="0">
                        <a:latin typeface="Cambria Math" panose="02040503050406030204" pitchFamily="18" charset="0"/>
                      </a:rPr>
                      <m:t>む：</m:t>
                    </m:r>
                    <m:r>
                      <a:rPr lang="ja-JP" altLang="en-US" sz="1800" i="1" dirty="0">
                        <a:latin typeface="Cambria Math" panose="02040503050406030204" pitchFamily="18" charset="0"/>
                      </a:rPr>
                      <m:t> </m:t>
                    </m:r>
                    <m:r>
                      <m:rPr>
                        <m:sty m:val="p"/>
                      </m:rPr>
                      <a:rPr lang="en-US" altLang="ja-JP" sz="1800">
                        <a:latin typeface="Cambria Math" panose="02040503050406030204" pitchFamily="18" charset="0"/>
                      </a:rPr>
                      <m:t>X</m:t>
                    </m:r>
                    <m:r>
                      <a:rPr lang="en-US" altLang="ja-JP" sz="1800">
                        <a:latin typeface="Cambria Math" panose="02040503050406030204" pitchFamily="18" charset="0"/>
                      </a:rPr>
                      <m:t>=</m:t>
                    </m:r>
                    <m:r>
                      <a:rPr lang="en-US" altLang="ja-JP" sz="1800" i="1">
                        <a:latin typeface="Cambria Math" panose="02040503050406030204" pitchFamily="18" charset="0"/>
                      </a:rPr>
                      <m:t>𝑃</m:t>
                    </m:r>
                    <m:r>
                      <a:rPr lang="en-US" altLang="ja-JP" sz="1800" i="1">
                        <a:latin typeface="Cambria Math" panose="02040503050406030204" pitchFamily="18" charset="0"/>
                      </a:rPr>
                      <m:t>×</m:t>
                    </m:r>
                    <m:r>
                      <a:rPr lang="en-US" altLang="ja-JP" sz="1800" i="1">
                        <a:latin typeface="Cambria Math" panose="02040503050406030204" pitchFamily="18" charset="0"/>
                      </a:rPr>
                      <m:t>𝑁</m:t>
                    </m:r>
                    <m:r>
                      <a:rPr lang="en-US" altLang="ja-JP" sz="1800" i="1">
                        <a:latin typeface="Cambria Math" panose="02040503050406030204" pitchFamily="18" charset="0"/>
                      </a:rPr>
                      <m:t>/</m:t>
                    </m:r>
                    <m:nary>
                      <m:naryPr>
                        <m:chr m:val="∑"/>
                        <m:ctrlPr>
                          <a:rPr lang="ja-JP" altLang="ja-JP" sz="1800" i="1">
                            <a:latin typeface="Cambria Math" panose="02040503050406030204" pitchFamily="18" charset="0"/>
                          </a:rPr>
                        </m:ctrlPr>
                      </m:naryPr>
                      <m:sub>
                        <m:r>
                          <a:rPr lang="en-US" altLang="ja-JP" sz="1800" i="1">
                            <a:latin typeface="Cambria Math" panose="02040503050406030204" pitchFamily="18" charset="0"/>
                          </a:rPr>
                          <m:t>𝑖</m:t>
                        </m:r>
                        <m:r>
                          <a:rPr lang="en-US" altLang="ja-JP" sz="1800" i="1">
                            <a:latin typeface="Cambria Math" panose="02040503050406030204" pitchFamily="18" charset="0"/>
                          </a:rPr>
                          <m:t>=0</m:t>
                        </m:r>
                      </m:sub>
                      <m:sup>
                        <m:r>
                          <a:rPr lang="en-US" altLang="ja-JP" sz="1800" i="1">
                            <a:latin typeface="Cambria Math" panose="02040503050406030204" pitchFamily="18" charset="0"/>
                          </a:rPr>
                          <m:t>𝑐</m:t>
                        </m:r>
                        <m:r>
                          <a:rPr lang="en-US" altLang="ja-JP" sz="1800" i="1">
                            <a:latin typeface="Cambria Math" panose="02040503050406030204" pitchFamily="18" charset="0"/>
                          </a:rPr>
                          <m:t>−1</m:t>
                        </m:r>
                      </m:sup>
                      <m:e>
                        <m:r>
                          <a:rPr lang="en-US" altLang="ja-JP" sz="1800" i="1">
                            <a:latin typeface="Cambria Math" panose="02040503050406030204" pitchFamily="18" charset="0"/>
                          </a:rPr>
                          <m:t>(</m:t>
                        </m:r>
                        <m:r>
                          <a:rPr lang="en-US" altLang="ja-JP" sz="1800" i="1">
                            <a:latin typeface="Cambria Math" panose="02040503050406030204" pitchFamily="18" charset="0"/>
                          </a:rPr>
                          <m:t>𝐶</m:t>
                        </m:r>
                        <m:r>
                          <a:rPr lang="en-US" altLang="ja-JP" sz="1800" i="1">
                            <a:latin typeface="Cambria Math" panose="02040503050406030204" pitchFamily="18" charset="0"/>
                          </a:rPr>
                          <m:t>−</m:t>
                        </m:r>
                        <m:r>
                          <a:rPr lang="en-US" altLang="ja-JP" sz="1800" i="1">
                            <a:latin typeface="Cambria Math" panose="02040503050406030204" pitchFamily="18" charset="0"/>
                          </a:rPr>
                          <m:t>𝑖</m:t>
                        </m:r>
                      </m:e>
                    </m:nary>
                    <m:r>
                      <a:rPr lang="en-US" altLang="ja-JP" sz="1800">
                        <a:latin typeface="Cambria Math" panose="02040503050406030204" pitchFamily="18" charset="0"/>
                      </a:rPr>
                      <m:t>)</m:t>
                    </m:r>
                  </m:oMath>
                </a14:m>
                <a:endParaRPr lang="ja-JP"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22960" y="1875931"/>
                <a:ext cx="8529762" cy="5479026"/>
              </a:xfrm>
              <a:blipFill>
                <a:blip r:embed="rId2"/>
                <a:stretch>
                  <a:fillRect l="-1787" t="-111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99C0AF56-A29D-4C3B-8FE9-5C54A87451E7}" type="slidenum">
              <a:rPr lang="ja-JP" altLang="en-US" smtClean="0"/>
              <a:t>15</a:t>
            </a:fld>
            <a:endParaRPr lang="ja-JP" altLang="en-US" dirty="0"/>
          </a:p>
        </p:txBody>
      </p:sp>
      <p:sp>
        <p:nvSpPr>
          <p:cNvPr id="5" name="タイトル 1"/>
          <p:cNvSpPr>
            <a:spLocks noGrp="1"/>
          </p:cNvSpPr>
          <p:nvPr>
            <p:ph type="title"/>
          </p:nvPr>
        </p:nvSpPr>
        <p:spPr>
          <a:xfrm>
            <a:off x="822960" y="883710"/>
            <a:ext cx="7543800" cy="831405"/>
          </a:xfrm>
        </p:spPr>
        <p:txBody>
          <a:bodyPr>
            <a:normAutofit/>
          </a:bodyPr>
          <a:lstStyle/>
          <a:p>
            <a:r>
              <a:rPr lang="ja-JP" altLang="en-US" sz="4400" b="1" dirty="0" smtClean="0"/>
              <a:t>出題数算出機能</a:t>
            </a:r>
            <a:endParaRPr kumimoji="1" lang="ja-JP" altLang="en-US" sz="4400" dirty="0"/>
          </a:p>
        </p:txBody>
      </p:sp>
    </p:spTree>
    <p:extLst>
      <p:ext uri="{BB962C8B-B14F-4D97-AF65-F5344CB8AC3E}">
        <p14:creationId xmlns:p14="http://schemas.microsoft.com/office/powerpoint/2010/main" val="4286723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939691" y="1839869"/>
                <a:ext cx="7568205" cy="4411844"/>
              </a:xfrm>
            </p:spPr>
            <p:txBody>
              <a:bodyPr>
                <a:normAutofit/>
              </a:bodyPr>
              <a:lstStyle/>
              <a:p>
                <a:pPr marL="0" indent="0">
                  <a:buNone/>
                </a:pPr>
                <a:r>
                  <a:rPr lang="en-US" altLang="ja-JP" dirty="0" smtClean="0">
                    <a:latin typeface="+mn-ea"/>
                  </a:rPr>
                  <a:t>STEP2:</a:t>
                </a:r>
                <a:r>
                  <a:rPr lang="ja-JP" altLang="en-US" dirty="0">
                    <a:latin typeface="+mn-ea"/>
                  </a:rPr>
                  <a:t>ある地域について，その出題数を算出</a:t>
                </a:r>
                <a:r>
                  <a:rPr lang="ja-JP" altLang="en-US" dirty="0" smtClean="0">
                    <a:latin typeface="+mn-ea"/>
                  </a:rPr>
                  <a:t>．</a:t>
                </a:r>
                <a:endParaRPr lang="en-US" altLang="ja-JP" dirty="0" smtClean="0"/>
              </a:p>
              <a:p>
                <a:pPr>
                  <a:buFont typeface="Wingdings" panose="05000000000000000000" pitchFamily="2" charset="2"/>
                  <a:buChar char="l"/>
                </a:pPr>
                <a:r>
                  <a:rPr lang="ja-JP" altLang="en-US" sz="1800" dirty="0" smtClean="0"/>
                  <a:t>パターン</a:t>
                </a:r>
                <a:r>
                  <a:rPr lang="en-US" altLang="ja-JP" sz="1800" dirty="0" smtClean="0"/>
                  <a:t>2</a:t>
                </a:r>
                <a:r>
                  <a:rPr lang="ja-JP" altLang="en-US" sz="1800" dirty="0" smtClean="0"/>
                  <a:t>：</a:t>
                </a:r>
                <a:r>
                  <a:rPr lang="ja-JP" altLang="en-US" sz="1800" u="sng" dirty="0" smtClean="0"/>
                  <a:t>正答率の比</a:t>
                </a:r>
                <a:r>
                  <a:rPr lang="ja-JP" altLang="en-US" sz="1800" u="sng" dirty="0"/>
                  <a:t>率</a:t>
                </a:r>
                <a:r>
                  <a:rPr lang="ja-JP" altLang="en-US" sz="1800" dirty="0" smtClean="0"/>
                  <a:t>による出題数算出．</a:t>
                </a:r>
                <a:endParaRPr lang="en-US" altLang="ja-JP" sz="1800" dirty="0" smtClean="0"/>
              </a:p>
              <a:p>
                <a:pPr marL="0" indent="0">
                  <a:buNone/>
                </a:pPr>
                <a:endParaRPr lang="en-US" altLang="ja-JP" dirty="0"/>
              </a:p>
              <a:p>
                <a:pPr marL="0" indent="0">
                  <a:buNone/>
                </a:pPr>
                <a:r>
                  <a:rPr lang="ja-JP" altLang="en-US" sz="1800" dirty="0" smtClean="0">
                    <a:latin typeface="+mn-ea"/>
                  </a:rPr>
                  <a:t>全問題数</a:t>
                </a:r>
                <a:r>
                  <a:rPr lang="en-US" altLang="ja-JP" sz="1800" dirty="0" smtClean="0">
                    <a:latin typeface="+mn-ea"/>
                  </a:rPr>
                  <a:t>P</a:t>
                </a:r>
                <a:r>
                  <a:rPr lang="ja-JP" altLang="en-US" sz="1800" dirty="0" smtClean="0">
                    <a:latin typeface="+mn-ea"/>
                  </a:rPr>
                  <a:t>個とし，出題数</a:t>
                </a:r>
                <a:r>
                  <a:rPr lang="en-US" altLang="ja-JP" sz="1800" dirty="0" smtClean="0">
                    <a:latin typeface="+mn-ea"/>
                  </a:rPr>
                  <a:t>X</a:t>
                </a:r>
                <a:r>
                  <a:rPr lang="ja-JP" altLang="en-US" sz="1800" dirty="0" smtClean="0">
                    <a:latin typeface="+mn-ea"/>
                  </a:rPr>
                  <a:t>個を求めたい地域</a:t>
                </a:r>
                <a:r>
                  <a:rPr lang="en-US" altLang="ja-JP" sz="1800" dirty="0" smtClean="0">
                    <a:latin typeface="+mn-ea"/>
                  </a:rPr>
                  <a:t>c1</a:t>
                </a:r>
                <a:r>
                  <a:rPr lang="ja-JP" altLang="en-US" sz="1800" dirty="0" smtClean="0">
                    <a:latin typeface="+mn-ea"/>
                  </a:rPr>
                  <a:t>の，正答率を</a:t>
                </a:r>
                <a:r>
                  <a:rPr lang="en-US" altLang="ja-JP" sz="1800" dirty="0" smtClean="0">
                    <a:latin typeface="+mn-ea"/>
                  </a:rPr>
                  <a:t>AVE</a:t>
                </a:r>
                <a:r>
                  <a:rPr lang="en-US" altLang="ja-JP" sz="1800" baseline="-25000" dirty="0">
                    <a:latin typeface="+mn-ea"/>
                  </a:rPr>
                  <a:t>T</a:t>
                </a:r>
                <a:r>
                  <a:rPr lang="ja-JP" altLang="en-US" sz="1800" dirty="0" err="1" smtClean="0"/>
                  <a:t>，</a:t>
                </a:r>
                <a:r>
                  <a:rPr lang="ja-JP" altLang="en-US" sz="1800" dirty="0" smtClean="0"/>
                  <a:t>　　出題する地域の</a:t>
                </a:r>
                <a:r>
                  <a:rPr lang="ja-JP" altLang="en-US" sz="1800" dirty="0"/>
                  <a:t>総数</a:t>
                </a:r>
                <a:r>
                  <a:rPr lang="ja-JP" altLang="en-US" sz="1800" dirty="0" smtClean="0"/>
                  <a:t>を</a:t>
                </a:r>
                <a:r>
                  <a:rPr lang="en-US" altLang="ja-JP" sz="1800" dirty="0" smtClean="0"/>
                  <a:t>C</a:t>
                </a:r>
                <a:r>
                  <a:rPr lang="ja-JP" altLang="en-US" sz="1800" dirty="0" smtClean="0"/>
                  <a:t>個とする．</a:t>
                </a:r>
                <a:endParaRPr lang="en-US" altLang="ja-JP" dirty="0" smtClean="0"/>
              </a:p>
              <a:p>
                <a:pPr marL="0" indent="0">
                  <a:buNone/>
                </a:pPr>
                <a:r>
                  <a:rPr lang="en-US" altLang="ja-JP" sz="1800" dirty="0"/>
                  <a:t>(1</a:t>
                </a:r>
                <a:r>
                  <a:rPr lang="en-US" altLang="ja-JP" sz="1800" dirty="0" smtClean="0"/>
                  <a:t>)</a:t>
                </a:r>
                <a:r>
                  <a:rPr lang="ja-JP" altLang="en-US" sz="1800" dirty="0" smtClean="0"/>
                  <a:t>正答</a:t>
                </a:r>
                <a:r>
                  <a:rPr lang="ja-JP" altLang="en-US" sz="1800" dirty="0"/>
                  <a:t>率</a:t>
                </a:r>
                <a:r>
                  <a:rPr lang="ja-JP" altLang="en-US" sz="1800" dirty="0" smtClean="0"/>
                  <a:t>の高い</a:t>
                </a:r>
                <a:r>
                  <a:rPr lang="ja-JP" altLang="en-US" sz="1800" dirty="0" smtClean="0"/>
                  <a:t>地域</a:t>
                </a:r>
                <a:r>
                  <a:rPr lang="ja-JP" altLang="en-US" sz="1800" dirty="0" smtClean="0"/>
                  <a:t>を多く含む：</a:t>
                </a:r>
                <a:endParaRPr lang="en-US" altLang="ja-JP" sz="1800" dirty="0" smtClean="0"/>
              </a:p>
              <a:p>
                <a:pPr algn="just">
                  <a:spcAft>
                    <a:spcPts val="0"/>
                  </a:spcAft>
                  <a:tabLst>
                    <a:tab pos="325755" algn="l"/>
                  </a:tabLst>
                </a:pPr>
                <a14:m>
                  <m:oMath xmlns:m="http://schemas.openxmlformats.org/officeDocument/2006/math">
                    <m:r>
                      <a:rPr lang="en-US" altLang="ja-JP" b="0" i="0" kern="100" smtClean="0">
                        <a:latin typeface="Cambria Math" panose="02040503050406030204" pitchFamily="18" charset="0"/>
                        <a:ea typeface="ＭＳ 明朝" panose="02020609040205080304" pitchFamily="17" charset="-128"/>
                      </a:rPr>
                      <m:t>                                </m:t>
                    </m:r>
                    <m:r>
                      <m:rPr>
                        <m:sty m:val="p"/>
                      </m:rPr>
                      <a:rPr lang="en-US" altLang="ja-JP" kern="100">
                        <a:latin typeface="Cambria Math" panose="02040503050406030204" pitchFamily="18" charset="0"/>
                        <a:ea typeface="ＭＳ 明朝" panose="02020609040205080304" pitchFamily="17" charset="-128"/>
                      </a:rPr>
                      <m:t>X</m:t>
                    </m:r>
                    <m:r>
                      <a:rPr lang="en-US" altLang="ja-JP" kern="100">
                        <a:latin typeface="Cambria Math" panose="02040503050406030204" pitchFamily="18" charset="0"/>
                        <a:ea typeface="ＭＳ 明朝" panose="02020609040205080304" pitchFamily="17" charset="-128"/>
                      </a:rPr>
                      <m:t>=</m:t>
                    </m:r>
                    <m:r>
                      <a:rPr lang="en-US" altLang="ja-JP" i="1" kern="100">
                        <a:latin typeface="Cambria Math" panose="02040503050406030204" pitchFamily="18" charset="0"/>
                        <a:ea typeface="ＭＳ 明朝" panose="02020609040205080304" pitchFamily="17" charset="-128"/>
                      </a:rPr>
                      <m:t>𝑃</m:t>
                    </m:r>
                    <m:r>
                      <a:rPr lang="en-US" altLang="ja-JP" i="1" kern="100">
                        <a:latin typeface="Cambria Math" panose="02040503050406030204" pitchFamily="18" charset="0"/>
                        <a:ea typeface="ＭＳ 明朝" panose="02020609040205080304" pitchFamily="17" charset="-128"/>
                      </a:rPr>
                      <m:t>×</m:t>
                    </m:r>
                    <m:sSub>
                      <m:sSubPr>
                        <m:ctrlPr>
                          <a:rPr lang="ja-JP" altLang="ja-JP" i="1" kern="100">
                            <a:latin typeface="Cambria Math" panose="02040503050406030204" pitchFamily="18" charset="0"/>
                            <a:ea typeface="Cambria Math" panose="02040503050406030204" pitchFamily="18" charset="0"/>
                          </a:rPr>
                        </m:ctrlPr>
                      </m:sSubPr>
                      <m:e>
                        <m:r>
                          <a:rPr lang="en-US" altLang="ja-JP" i="1" kern="100">
                            <a:latin typeface="Cambria Math" panose="02040503050406030204" pitchFamily="18" charset="0"/>
                            <a:ea typeface="ＭＳ 明朝" panose="02020609040205080304" pitchFamily="17" charset="-128"/>
                          </a:rPr>
                          <m:t>𝐴𝑉𝐸</m:t>
                        </m:r>
                      </m:e>
                      <m:sub>
                        <m:r>
                          <a:rPr lang="en-US" altLang="ja-JP" i="1" kern="100">
                            <a:latin typeface="Cambria Math" panose="02040503050406030204" pitchFamily="18" charset="0"/>
                            <a:ea typeface="ＭＳ 明朝" panose="02020609040205080304" pitchFamily="17" charset="-128"/>
                          </a:rPr>
                          <m:t>𝑇</m:t>
                        </m:r>
                      </m:sub>
                    </m:sSub>
                    <m:r>
                      <a:rPr lang="en-US" altLang="ja-JP" i="1" kern="100">
                        <a:latin typeface="Cambria Math" panose="02040503050406030204" pitchFamily="18" charset="0"/>
                        <a:ea typeface="ＭＳ 明朝" panose="02020609040205080304" pitchFamily="17" charset="-128"/>
                      </a:rPr>
                      <m:t>/</m:t>
                    </m:r>
                    <m:nary>
                      <m:naryPr>
                        <m:chr m:val="∑"/>
                        <m:ctrlPr>
                          <a:rPr lang="ja-JP" altLang="ja-JP" i="1" kern="100">
                            <a:latin typeface="Cambria Math" panose="02040503050406030204" pitchFamily="18" charset="0"/>
                            <a:ea typeface="Cambria Math" panose="02040503050406030204" pitchFamily="18" charset="0"/>
                          </a:rPr>
                        </m:ctrlPr>
                      </m:naryPr>
                      <m:sub>
                        <m:r>
                          <a:rPr lang="en-US" altLang="ja-JP" i="1" kern="100">
                            <a:latin typeface="Cambria Math" panose="02040503050406030204" pitchFamily="18" charset="0"/>
                            <a:ea typeface="ＭＳ 明朝" panose="02020609040205080304" pitchFamily="17" charset="-128"/>
                          </a:rPr>
                          <m:t>𝑖</m:t>
                        </m:r>
                        <m:r>
                          <a:rPr lang="en-US" altLang="ja-JP" i="1" kern="100">
                            <a:latin typeface="Cambria Math" panose="02040503050406030204" pitchFamily="18" charset="0"/>
                            <a:ea typeface="ＭＳ 明朝" panose="02020609040205080304" pitchFamily="17" charset="-128"/>
                          </a:rPr>
                          <m:t>=1</m:t>
                        </m:r>
                      </m:sub>
                      <m:sup>
                        <m:r>
                          <a:rPr lang="en-US" altLang="ja-JP" i="1" kern="100">
                            <a:latin typeface="Cambria Math" panose="02040503050406030204" pitchFamily="18" charset="0"/>
                            <a:ea typeface="ＭＳ 明朝" panose="02020609040205080304" pitchFamily="17" charset="-128"/>
                          </a:rPr>
                          <m:t>𝑐</m:t>
                        </m:r>
                      </m:sup>
                      <m:e>
                        <m:sSub>
                          <m:sSubPr>
                            <m:ctrlPr>
                              <a:rPr lang="ja-JP" altLang="ja-JP" i="1" kern="100">
                                <a:latin typeface="Cambria Math" panose="02040503050406030204" pitchFamily="18" charset="0"/>
                                <a:ea typeface="Cambria Math" panose="02040503050406030204" pitchFamily="18" charset="0"/>
                              </a:rPr>
                            </m:ctrlPr>
                          </m:sSubPr>
                          <m:e>
                            <m:r>
                              <a:rPr lang="en-US" altLang="ja-JP" i="1" kern="100">
                                <a:latin typeface="Cambria Math" panose="02040503050406030204" pitchFamily="18" charset="0"/>
                                <a:ea typeface="ＭＳ 明朝" panose="02020609040205080304" pitchFamily="17" charset="-128"/>
                              </a:rPr>
                              <m:t>𝐴𝑉𝐸</m:t>
                            </m:r>
                          </m:e>
                          <m:sub>
                            <m:r>
                              <a:rPr lang="en-US" altLang="ja-JP" i="1" kern="100">
                                <a:latin typeface="Cambria Math" panose="02040503050406030204" pitchFamily="18" charset="0"/>
                                <a:ea typeface="ＭＳ 明朝" panose="02020609040205080304" pitchFamily="17" charset="-128"/>
                              </a:rPr>
                              <m:t>𝑖</m:t>
                            </m:r>
                          </m:sub>
                        </m:sSub>
                      </m:e>
                    </m:nary>
                  </m:oMath>
                </a14:m>
                <a:endParaRPr lang="ja-JP" altLang="ja-JP" kern="100" dirty="0">
                  <a:latin typeface="Times New Roman" panose="02020603050405020304" pitchFamily="18" charset="0"/>
                  <a:ea typeface="ＭＳ 明朝" panose="02020609040205080304" pitchFamily="17" charset="-128"/>
                </a:endParaRPr>
              </a:p>
              <a:p>
                <a:pPr marL="0" indent="0">
                  <a:buNone/>
                </a:pPr>
                <a:endParaRPr lang="en-US" altLang="ja-JP" dirty="0" smtClean="0"/>
              </a:p>
              <a:p>
                <a:pPr marL="0" indent="0">
                  <a:buNone/>
                </a:pPr>
                <a:r>
                  <a:rPr lang="en-US" altLang="ja-JP" sz="1800" dirty="0" smtClean="0"/>
                  <a:t>(2</a:t>
                </a:r>
                <a:r>
                  <a:rPr lang="en-US" altLang="ja-JP" sz="1800" dirty="0" smtClean="0"/>
                  <a:t>)</a:t>
                </a:r>
                <a:r>
                  <a:rPr lang="ja-JP" altLang="en-US" sz="1800" dirty="0" smtClean="0"/>
                  <a:t>正答</a:t>
                </a:r>
                <a:r>
                  <a:rPr lang="ja-JP" altLang="en-US" sz="1800" dirty="0"/>
                  <a:t>率</a:t>
                </a:r>
                <a:r>
                  <a:rPr lang="ja-JP" altLang="en-US" sz="1800" dirty="0" smtClean="0"/>
                  <a:t>の低い</a:t>
                </a:r>
                <a:r>
                  <a:rPr lang="ja-JP" altLang="en-US" sz="1800" dirty="0" smtClean="0"/>
                  <a:t>地域</a:t>
                </a:r>
                <a:r>
                  <a:rPr lang="ja-JP" altLang="en-US" sz="1800" dirty="0" smtClean="0"/>
                  <a:t>を多く含む：</a:t>
                </a:r>
                <a:endParaRPr lang="en-US" altLang="ja-JP" sz="1800" dirty="0" smtClean="0"/>
              </a:p>
              <a:p>
                <a:pPr algn="just">
                  <a:spcAft>
                    <a:spcPts val="0"/>
                  </a:spcAft>
                  <a:tabLst>
                    <a:tab pos="325755" algn="l"/>
                  </a:tabLst>
                </a:pPr>
                <a14:m>
                  <m:oMath xmlns:m="http://schemas.openxmlformats.org/officeDocument/2006/math">
                    <m:r>
                      <a:rPr lang="ja-JP" altLang="en-US" i="1" kern="100" dirty="0">
                        <a:latin typeface="Cambria Math" panose="02040503050406030204" pitchFamily="18" charset="0"/>
                        <a:ea typeface="ＭＳ 明朝" panose="02020609040205080304" pitchFamily="17" charset="-128"/>
                      </a:rPr>
                      <m:t>　</m:t>
                    </m:r>
                    <m:r>
                      <a:rPr lang="ja-JP" altLang="en-US" i="1" kern="100" dirty="0" smtClean="0">
                        <a:latin typeface="Cambria Math" panose="02040503050406030204" pitchFamily="18" charset="0"/>
                        <a:ea typeface="ＭＳ 明朝" panose="02020609040205080304" pitchFamily="17" charset="-128"/>
                      </a:rPr>
                      <m:t>　</m:t>
                    </m:r>
                    <m:r>
                      <a:rPr lang="ja-JP" altLang="en-US" i="1" kern="100" dirty="0">
                        <a:latin typeface="Cambria Math" panose="02040503050406030204" pitchFamily="18" charset="0"/>
                        <a:ea typeface="ＭＳ 明朝" panose="02020609040205080304" pitchFamily="17" charset="-128"/>
                      </a:rPr>
                      <m:t>　</m:t>
                    </m:r>
                    <m:r>
                      <a:rPr lang="ja-JP" altLang="en-US" i="1" kern="100" dirty="0" smtClean="0">
                        <a:latin typeface="Cambria Math" panose="02040503050406030204" pitchFamily="18" charset="0"/>
                        <a:ea typeface="ＭＳ 明朝" panose="02020609040205080304" pitchFamily="17" charset="-128"/>
                      </a:rPr>
                      <m:t>　</m:t>
                    </m:r>
                    <m:r>
                      <a:rPr lang="ja-JP" altLang="en-US" i="1" kern="100" dirty="0">
                        <a:latin typeface="Cambria Math" panose="02040503050406030204" pitchFamily="18" charset="0"/>
                        <a:ea typeface="ＭＳ 明朝" panose="02020609040205080304" pitchFamily="17" charset="-128"/>
                      </a:rPr>
                      <m:t>　</m:t>
                    </m:r>
                    <m:r>
                      <a:rPr lang="ja-JP" altLang="en-US" i="1" kern="100" dirty="0" smtClean="0">
                        <a:latin typeface="Cambria Math" panose="02040503050406030204" pitchFamily="18" charset="0"/>
                        <a:ea typeface="ＭＳ 明朝" panose="02020609040205080304" pitchFamily="17" charset="-128"/>
                      </a:rPr>
                      <m:t>　</m:t>
                    </m:r>
                    <m:r>
                      <a:rPr lang="ja-JP" altLang="en-US" i="1" kern="100" dirty="0">
                        <a:latin typeface="Cambria Math" panose="02040503050406030204" pitchFamily="18" charset="0"/>
                        <a:ea typeface="ＭＳ 明朝" panose="02020609040205080304" pitchFamily="17" charset="-128"/>
                      </a:rPr>
                      <m:t>　</m:t>
                    </m:r>
                    <m:r>
                      <m:rPr>
                        <m:sty m:val="p"/>
                      </m:rPr>
                      <a:rPr lang="en-US" altLang="ja-JP" kern="100">
                        <a:latin typeface="Cambria Math" panose="02040503050406030204" pitchFamily="18" charset="0"/>
                        <a:ea typeface="ＭＳ 明朝" panose="02020609040205080304" pitchFamily="17" charset="-128"/>
                      </a:rPr>
                      <m:t>X</m:t>
                    </m:r>
                    <m:r>
                      <a:rPr lang="en-US" altLang="ja-JP" kern="100">
                        <a:latin typeface="Cambria Math" panose="02040503050406030204" pitchFamily="18" charset="0"/>
                        <a:ea typeface="ＭＳ 明朝" panose="02020609040205080304" pitchFamily="17" charset="-128"/>
                      </a:rPr>
                      <m:t>=</m:t>
                    </m:r>
                    <m:r>
                      <a:rPr lang="en-US" altLang="ja-JP" i="1" kern="100">
                        <a:latin typeface="Cambria Math" panose="02040503050406030204" pitchFamily="18" charset="0"/>
                        <a:ea typeface="ＭＳ 明朝" panose="02020609040205080304" pitchFamily="17" charset="-128"/>
                      </a:rPr>
                      <m:t>𝑃</m:t>
                    </m:r>
                    <m:r>
                      <a:rPr lang="en-US" altLang="ja-JP" i="1" kern="100">
                        <a:latin typeface="Cambria Math" panose="02040503050406030204" pitchFamily="18" charset="0"/>
                        <a:ea typeface="ＭＳ 明朝" panose="02020609040205080304" pitchFamily="17" charset="-128"/>
                      </a:rPr>
                      <m:t>×(100−</m:t>
                    </m:r>
                    <m:sSub>
                      <m:sSubPr>
                        <m:ctrlPr>
                          <a:rPr lang="ja-JP" altLang="ja-JP" i="1" kern="100">
                            <a:latin typeface="Cambria Math" panose="02040503050406030204" pitchFamily="18" charset="0"/>
                            <a:ea typeface="Cambria Math" panose="02040503050406030204" pitchFamily="18" charset="0"/>
                          </a:rPr>
                        </m:ctrlPr>
                      </m:sSubPr>
                      <m:e>
                        <m:r>
                          <a:rPr lang="en-US" altLang="ja-JP" i="1" kern="100">
                            <a:latin typeface="Cambria Math" panose="02040503050406030204" pitchFamily="18" charset="0"/>
                            <a:ea typeface="ＭＳ 明朝" panose="02020609040205080304" pitchFamily="17" charset="-128"/>
                          </a:rPr>
                          <m:t>𝐴𝑉𝐸</m:t>
                        </m:r>
                      </m:e>
                      <m:sub>
                        <m:r>
                          <a:rPr lang="en-US" altLang="ja-JP" i="1" kern="100">
                            <a:latin typeface="Cambria Math" panose="02040503050406030204" pitchFamily="18" charset="0"/>
                            <a:ea typeface="ＭＳ 明朝" panose="02020609040205080304" pitchFamily="17" charset="-128"/>
                          </a:rPr>
                          <m:t>𝑇</m:t>
                        </m:r>
                      </m:sub>
                    </m:sSub>
                    <m:r>
                      <a:rPr lang="en-US" altLang="ja-JP" i="1" kern="100">
                        <a:latin typeface="Cambria Math" panose="02040503050406030204" pitchFamily="18" charset="0"/>
                        <a:ea typeface="ＭＳ 明朝" panose="02020609040205080304" pitchFamily="17" charset="-128"/>
                      </a:rPr>
                      <m:t>)/(</m:t>
                    </m:r>
                    <m:r>
                      <a:rPr lang="en-US" altLang="ja-JP" i="1" kern="100">
                        <a:latin typeface="Cambria Math" panose="02040503050406030204" pitchFamily="18" charset="0"/>
                        <a:ea typeface="ＭＳ 明朝" panose="02020609040205080304" pitchFamily="17" charset="-128"/>
                      </a:rPr>
                      <m:t>𝐶</m:t>
                    </m:r>
                    <m:r>
                      <a:rPr lang="en-US" altLang="ja-JP" i="1" kern="100">
                        <a:latin typeface="Cambria Math" panose="02040503050406030204" pitchFamily="18" charset="0"/>
                        <a:ea typeface="ＭＳ 明朝" panose="02020609040205080304" pitchFamily="17" charset="-128"/>
                      </a:rPr>
                      <m:t>×100)−</m:t>
                    </m:r>
                    <m:nary>
                      <m:naryPr>
                        <m:chr m:val="∑"/>
                        <m:ctrlPr>
                          <a:rPr lang="ja-JP" altLang="ja-JP" i="1" kern="100">
                            <a:latin typeface="Cambria Math" panose="02040503050406030204" pitchFamily="18" charset="0"/>
                            <a:ea typeface="Cambria Math" panose="02040503050406030204" pitchFamily="18" charset="0"/>
                          </a:rPr>
                        </m:ctrlPr>
                      </m:naryPr>
                      <m:sub>
                        <m:r>
                          <a:rPr lang="en-US" altLang="ja-JP" i="1" kern="100">
                            <a:latin typeface="Cambria Math" panose="02040503050406030204" pitchFamily="18" charset="0"/>
                            <a:ea typeface="ＭＳ 明朝" panose="02020609040205080304" pitchFamily="17" charset="-128"/>
                          </a:rPr>
                          <m:t>𝑖</m:t>
                        </m:r>
                        <m:r>
                          <a:rPr lang="en-US" altLang="ja-JP" i="1" kern="100">
                            <a:latin typeface="Cambria Math" panose="02040503050406030204" pitchFamily="18" charset="0"/>
                            <a:ea typeface="ＭＳ 明朝" panose="02020609040205080304" pitchFamily="17" charset="-128"/>
                          </a:rPr>
                          <m:t>=1</m:t>
                        </m:r>
                      </m:sub>
                      <m:sup>
                        <m:r>
                          <a:rPr lang="en-US" altLang="ja-JP" i="1" kern="100">
                            <a:latin typeface="Cambria Math" panose="02040503050406030204" pitchFamily="18" charset="0"/>
                            <a:ea typeface="ＭＳ 明朝" panose="02020609040205080304" pitchFamily="17" charset="-128"/>
                          </a:rPr>
                          <m:t>𝑐</m:t>
                        </m:r>
                      </m:sup>
                      <m:e>
                        <m:sSub>
                          <m:sSubPr>
                            <m:ctrlPr>
                              <a:rPr lang="ja-JP" altLang="ja-JP" i="1" kern="100">
                                <a:latin typeface="Cambria Math" panose="02040503050406030204" pitchFamily="18" charset="0"/>
                                <a:ea typeface="Cambria Math" panose="02040503050406030204" pitchFamily="18" charset="0"/>
                              </a:rPr>
                            </m:ctrlPr>
                          </m:sSubPr>
                          <m:e>
                            <m:r>
                              <a:rPr lang="en-US" altLang="ja-JP" i="1" kern="100">
                                <a:latin typeface="Cambria Math" panose="02040503050406030204" pitchFamily="18" charset="0"/>
                                <a:ea typeface="ＭＳ 明朝" panose="02020609040205080304" pitchFamily="17" charset="-128"/>
                              </a:rPr>
                              <m:t>𝐴𝑉𝐸</m:t>
                            </m:r>
                          </m:e>
                          <m:sub>
                            <m:r>
                              <a:rPr lang="en-US" altLang="ja-JP" i="1" kern="100">
                                <a:latin typeface="Cambria Math" panose="02040503050406030204" pitchFamily="18" charset="0"/>
                                <a:ea typeface="ＭＳ 明朝" panose="02020609040205080304" pitchFamily="17" charset="-128"/>
                              </a:rPr>
                              <m:t>𝑖</m:t>
                            </m:r>
                          </m:sub>
                        </m:sSub>
                      </m:e>
                    </m:nary>
                  </m:oMath>
                </a14:m>
                <a:endParaRPr lang="ja-JP" altLang="ja-JP" kern="100" dirty="0">
                  <a:latin typeface="Times New Roman" panose="02020603050405020304" pitchFamily="18" charset="0"/>
                  <a:ea typeface="ＭＳ 明朝" panose="02020609040205080304" pitchFamily="17" charset="-128"/>
                </a:endParaRPr>
              </a:p>
              <a:p>
                <a:pPr marL="0" indent="0">
                  <a:buNone/>
                </a:pPr>
                <a:endParaRPr lang="ja-JP"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939691" y="1839869"/>
                <a:ext cx="7568205" cy="4411844"/>
              </a:xfrm>
              <a:blipFill>
                <a:blip r:embed="rId3"/>
                <a:stretch>
                  <a:fillRect l="-2013" t="-1243" b="-1077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99C0AF56-A29D-4C3B-8FE9-5C54A87451E7}" type="slidenum">
              <a:rPr lang="ja-JP" altLang="en-US" smtClean="0"/>
              <a:t>16</a:t>
            </a:fld>
            <a:endParaRPr lang="ja-JP" altLang="en-US" dirty="0"/>
          </a:p>
        </p:txBody>
      </p:sp>
      <p:sp>
        <p:nvSpPr>
          <p:cNvPr id="6" name="タイトル 1"/>
          <p:cNvSpPr>
            <a:spLocks noGrp="1"/>
          </p:cNvSpPr>
          <p:nvPr>
            <p:ph type="title"/>
          </p:nvPr>
        </p:nvSpPr>
        <p:spPr>
          <a:xfrm>
            <a:off x="822960" y="856034"/>
            <a:ext cx="5053181" cy="834249"/>
          </a:xfrm>
        </p:spPr>
        <p:txBody>
          <a:bodyPr>
            <a:normAutofit/>
          </a:bodyPr>
          <a:lstStyle/>
          <a:p>
            <a:r>
              <a:rPr lang="ja-JP" altLang="en-US" sz="4400" b="1" dirty="0" smtClean="0"/>
              <a:t>出題数</a:t>
            </a:r>
            <a:r>
              <a:rPr lang="ja-JP" altLang="en-US" sz="4400" b="1" dirty="0"/>
              <a:t>算出</a:t>
            </a:r>
            <a:r>
              <a:rPr lang="ja-JP" altLang="en-US" sz="4400" b="1" dirty="0" smtClean="0"/>
              <a:t>機能</a:t>
            </a:r>
            <a:endParaRPr kumimoji="1" lang="ja-JP" altLang="en-US" sz="4400" dirty="0"/>
          </a:p>
        </p:txBody>
      </p:sp>
    </p:spTree>
    <p:extLst>
      <p:ext uri="{BB962C8B-B14F-4D97-AF65-F5344CB8AC3E}">
        <p14:creationId xmlns:p14="http://schemas.microsoft.com/office/powerpoint/2010/main" val="3546667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1845734"/>
            <a:ext cx="7543801" cy="4705378"/>
          </a:xfrm>
        </p:spPr>
        <p:txBody>
          <a:bodyPr>
            <a:normAutofit/>
          </a:bodyPr>
          <a:lstStyle/>
          <a:p>
            <a:pPr>
              <a:buFont typeface="Wingdings" panose="05000000000000000000" pitchFamily="2" charset="2"/>
              <a:buChar char="l"/>
            </a:pPr>
            <a:r>
              <a:rPr kumimoji="1" lang="ja-JP" altLang="en-US" dirty="0" smtClean="0"/>
              <a:t>パターン</a:t>
            </a:r>
            <a:r>
              <a:rPr kumimoji="1" lang="en-US" altLang="ja-JP" dirty="0" smtClean="0"/>
              <a:t>1</a:t>
            </a:r>
            <a:r>
              <a:rPr kumimoji="1" lang="ja-JP" altLang="en-US" dirty="0" smtClean="0"/>
              <a:t>とパターン</a:t>
            </a:r>
            <a:r>
              <a:rPr kumimoji="1" lang="en-US" altLang="ja-JP" dirty="0" smtClean="0"/>
              <a:t>2</a:t>
            </a:r>
            <a:r>
              <a:rPr kumimoji="1" lang="ja-JP" altLang="en-US" dirty="0" smtClean="0"/>
              <a:t>の</a:t>
            </a:r>
            <a:r>
              <a:rPr lang="ja-JP" altLang="en-US" dirty="0" smtClean="0"/>
              <a:t>考え方の</a:t>
            </a:r>
            <a:r>
              <a:rPr kumimoji="1" lang="ja-JP" altLang="en-US" dirty="0" smtClean="0"/>
              <a:t>違い</a:t>
            </a:r>
            <a:endParaRPr kumimoji="1" lang="en-US" altLang="ja-JP" dirty="0" smtClean="0"/>
          </a:p>
          <a:p>
            <a:pPr marL="0" indent="0">
              <a:buNone/>
            </a:pPr>
            <a:r>
              <a:rPr lang="ja-JP" altLang="en-US" sz="1800" dirty="0" smtClean="0"/>
              <a:t>パターン</a:t>
            </a:r>
            <a:r>
              <a:rPr lang="en-US" altLang="ja-JP" sz="1800" dirty="0" smtClean="0"/>
              <a:t>1</a:t>
            </a:r>
            <a:r>
              <a:rPr lang="ja-JP" altLang="en-US" sz="1800" dirty="0" smtClean="0"/>
              <a:t>：</a:t>
            </a:r>
            <a:r>
              <a:rPr lang="ja-JP" altLang="en-US" sz="1800" u="sng" dirty="0"/>
              <a:t>正答率の順位</a:t>
            </a:r>
            <a:r>
              <a:rPr lang="ja-JP" altLang="en-US" sz="1800" dirty="0"/>
              <a:t>による出題数算出．</a:t>
            </a:r>
            <a:endParaRPr lang="en-US" altLang="ja-JP" sz="1800" dirty="0"/>
          </a:p>
          <a:p>
            <a:pPr marL="0" indent="0">
              <a:buNone/>
            </a:pPr>
            <a:r>
              <a:rPr lang="ja-JP" altLang="en-US" sz="1800" dirty="0"/>
              <a:t>→正答率</a:t>
            </a:r>
            <a:r>
              <a:rPr lang="ja-JP" altLang="en-US" sz="1800" dirty="0" smtClean="0"/>
              <a:t>の，順位</a:t>
            </a:r>
            <a:r>
              <a:rPr lang="ja-JP" altLang="en-US" sz="1800" dirty="0"/>
              <a:t>に</a:t>
            </a:r>
            <a:r>
              <a:rPr lang="ja-JP" altLang="en-US" sz="1800" dirty="0" smtClean="0"/>
              <a:t>応じて聞き取りやすさにある</a:t>
            </a:r>
            <a:r>
              <a:rPr lang="ja-JP" altLang="en-US" sz="1800" dirty="0"/>
              <a:t>程度</a:t>
            </a:r>
            <a:r>
              <a:rPr lang="ja-JP" altLang="en-US" sz="1800" dirty="0" smtClean="0"/>
              <a:t>の差</a:t>
            </a:r>
            <a:r>
              <a:rPr lang="ja-JP" altLang="en-US" sz="1800" dirty="0"/>
              <a:t>が</a:t>
            </a:r>
            <a:r>
              <a:rPr lang="ja-JP" altLang="en-US" sz="1800" dirty="0" smtClean="0"/>
              <a:t>あると判断．</a:t>
            </a:r>
            <a:endParaRPr lang="en-US" altLang="ja-JP" sz="1800" dirty="0" smtClean="0"/>
          </a:p>
          <a:p>
            <a:pPr marL="0" indent="0">
              <a:buNone/>
            </a:pPr>
            <a:endParaRPr lang="en-US" altLang="ja-JP" sz="1800" dirty="0"/>
          </a:p>
          <a:p>
            <a:pPr marL="0" indent="0">
              <a:buNone/>
            </a:pPr>
            <a:r>
              <a:rPr lang="ja-JP" altLang="en-US" sz="1800" dirty="0" smtClean="0"/>
              <a:t>パターン</a:t>
            </a:r>
            <a:r>
              <a:rPr lang="en-US" altLang="ja-JP" sz="1800" dirty="0" smtClean="0"/>
              <a:t>2</a:t>
            </a:r>
            <a:r>
              <a:rPr lang="ja-JP" altLang="en-US" sz="1800" dirty="0"/>
              <a:t>：</a:t>
            </a:r>
            <a:r>
              <a:rPr lang="ja-JP" altLang="en-US" sz="1800" u="sng" dirty="0"/>
              <a:t>正答率の比率</a:t>
            </a:r>
            <a:r>
              <a:rPr lang="ja-JP" altLang="en-US" sz="1800" dirty="0"/>
              <a:t>による出題数算出</a:t>
            </a:r>
            <a:r>
              <a:rPr lang="ja-JP" altLang="en-US" sz="1800" dirty="0" smtClean="0"/>
              <a:t>．</a:t>
            </a:r>
            <a:endParaRPr lang="en-US" altLang="ja-JP" sz="1800" dirty="0" smtClean="0"/>
          </a:p>
          <a:p>
            <a:pPr marL="0" indent="0">
              <a:buNone/>
            </a:pPr>
            <a:r>
              <a:rPr lang="ja-JP" altLang="en-US" sz="1800" dirty="0"/>
              <a:t>→正答率の</a:t>
            </a:r>
          </a:p>
          <a:p>
            <a:pPr marL="0" indent="0">
              <a:buNone/>
            </a:pPr>
            <a:r>
              <a:rPr lang="ja-JP" altLang="en-US" sz="1800" dirty="0" smtClean="0"/>
              <a:t>・差</a:t>
            </a:r>
            <a:r>
              <a:rPr lang="ja-JP" altLang="en-US" sz="1800" dirty="0"/>
              <a:t>が少ない地域同士→聞き取りやすさに差が</a:t>
            </a:r>
            <a:r>
              <a:rPr lang="ja-JP" altLang="en-US" sz="1800" dirty="0" smtClean="0"/>
              <a:t>ない</a:t>
            </a:r>
            <a:endParaRPr lang="ja-JP" altLang="en-US" sz="1800" dirty="0"/>
          </a:p>
          <a:p>
            <a:pPr marL="0" indent="0">
              <a:buNone/>
            </a:pPr>
            <a:r>
              <a:rPr lang="ja-JP" altLang="en-US" sz="1800" dirty="0" smtClean="0"/>
              <a:t>・差</a:t>
            </a:r>
            <a:r>
              <a:rPr lang="ja-JP" altLang="en-US" sz="1800" dirty="0"/>
              <a:t>が大きい地域同士→聞き取りやすさに差が</a:t>
            </a:r>
            <a:r>
              <a:rPr lang="ja-JP" altLang="en-US" sz="1800" dirty="0" smtClean="0"/>
              <a:t>ある</a:t>
            </a:r>
            <a:endParaRPr lang="en-US" altLang="ja-JP" sz="1800" dirty="0"/>
          </a:p>
          <a:p>
            <a:pPr marL="0" indent="0">
              <a:buNone/>
            </a:pPr>
            <a:r>
              <a:rPr lang="ja-JP" altLang="en-US" sz="1800" dirty="0" smtClean="0"/>
              <a:t>　と判断．</a:t>
            </a:r>
            <a:endParaRPr lang="ja-JP" altLang="en-US" sz="1800" dirty="0"/>
          </a:p>
          <a:p>
            <a:pPr marL="0" indent="0">
              <a:buNone/>
            </a:pPr>
            <a:endParaRPr lang="ja-JP" altLang="en-US" dirty="0"/>
          </a:p>
          <a:p>
            <a:pPr marL="0" indent="0">
              <a:buNone/>
            </a:pPr>
            <a:endParaRPr lang="en-US" altLang="ja-JP"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BAC4CA96-1741-495E-A74D-7E106C71B85F}" type="slidenum">
              <a:rPr lang="ja-JP" altLang="en-US" smtClean="0"/>
              <a:t>17</a:t>
            </a:fld>
            <a:endParaRPr lang="ja-JP" altLang="en-US" dirty="0"/>
          </a:p>
        </p:txBody>
      </p:sp>
      <p:sp>
        <p:nvSpPr>
          <p:cNvPr id="5" name="タイトル 1"/>
          <p:cNvSpPr>
            <a:spLocks noGrp="1"/>
          </p:cNvSpPr>
          <p:nvPr>
            <p:ph type="title"/>
          </p:nvPr>
        </p:nvSpPr>
        <p:spPr/>
        <p:txBody>
          <a:bodyPr>
            <a:normAutofit/>
          </a:bodyPr>
          <a:lstStyle/>
          <a:p>
            <a:r>
              <a:rPr lang="ja-JP" altLang="en-US" sz="4400" b="1" dirty="0" smtClean="0"/>
              <a:t>出題数</a:t>
            </a:r>
            <a:r>
              <a:rPr lang="ja-JP" altLang="en-US" sz="4400" b="1" dirty="0"/>
              <a:t>算出</a:t>
            </a:r>
            <a:r>
              <a:rPr lang="ja-JP" altLang="en-US" sz="4400" b="1" dirty="0" smtClean="0"/>
              <a:t>機能</a:t>
            </a:r>
            <a:endParaRPr kumimoji="1" lang="ja-JP" altLang="en-US" sz="4400" dirty="0"/>
          </a:p>
        </p:txBody>
      </p:sp>
    </p:spTree>
    <p:extLst>
      <p:ext uri="{BB962C8B-B14F-4D97-AF65-F5344CB8AC3E}">
        <p14:creationId xmlns:p14="http://schemas.microsoft.com/office/powerpoint/2010/main" val="3118067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64695" y="1780905"/>
            <a:ext cx="7543801" cy="4023360"/>
          </a:xfrm>
        </p:spPr>
        <p:txBody>
          <a:bodyPr/>
          <a:lstStyle/>
          <a:p>
            <a:pPr>
              <a:buFont typeface="Wingdings" panose="05000000000000000000" pitchFamily="2" charset="2"/>
              <a:buChar char="l"/>
            </a:pPr>
            <a:r>
              <a:rPr kumimoji="1" lang="ja-JP" altLang="en-US" dirty="0" smtClean="0">
                <a:latin typeface="+mn-ea"/>
              </a:rPr>
              <a:t>パターン</a:t>
            </a:r>
            <a:r>
              <a:rPr kumimoji="1" lang="en-US" altLang="ja-JP" dirty="0" smtClean="0">
                <a:latin typeface="+mn-ea"/>
              </a:rPr>
              <a:t>1</a:t>
            </a:r>
            <a:r>
              <a:rPr kumimoji="1" lang="ja-JP" altLang="en-US" dirty="0" smtClean="0">
                <a:latin typeface="+mn-ea"/>
              </a:rPr>
              <a:t>とパターン</a:t>
            </a:r>
            <a:r>
              <a:rPr kumimoji="1" lang="en-US" altLang="ja-JP" dirty="0" smtClean="0">
                <a:latin typeface="+mn-ea"/>
              </a:rPr>
              <a:t>2</a:t>
            </a:r>
            <a:r>
              <a:rPr kumimoji="1" lang="ja-JP" altLang="en-US" dirty="0" smtClean="0">
                <a:latin typeface="+mn-ea"/>
              </a:rPr>
              <a:t>の違い　　　　　　　　　　　　　　　　　　　　　　　　　　　　　　　</a:t>
            </a:r>
            <a:r>
              <a:rPr kumimoji="1" lang="ja-JP" altLang="en-US" sz="1600" dirty="0" smtClean="0">
                <a:latin typeface="+mn-ea"/>
              </a:rPr>
              <a:t>（全</a:t>
            </a:r>
            <a:r>
              <a:rPr kumimoji="1" lang="en-US" altLang="ja-JP" sz="1600" dirty="0" smtClean="0">
                <a:latin typeface="+mn-ea"/>
              </a:rPr>
              <a:t>15</a:t>
            </a:r>
            <a:r>
              <a:rPr kumimoji="1" lang="ja-JP" altLang="en-US" sz="1600" dirty="0" smtClean="0">
                <a:latin typeface="+mn-ea"/>
              </a:rPr>
              <a:t>問出題，聞き取りやすい地域を多く含む場合</a:t>
            </a:r>
            <a:r>
              <a:rPr lang="ja-JP" altLang="en-US" sz="1600" dirty="0" smtClean="0">
                <a:latin typeface="+mn-ea"/>
              </a:rPr>
              <a:t>の例）</a:t>
            </a:r>
            <a:endParaRPr kumimoji="1" lang="en-US" altLang="ja-JP" sz="1600" dirty="0" smtClean="0">
              <a:latin typeface="+mn-ea"/>
            </a:endParaRPr>
          </a:p>
        </p:txBody>
      </p:sp>
      <p:sp>
        <p:nvSpPr>
          <p:cNvPr id="4" name="スライド番号プレースホルダー 3"/>
          <p:cNvSpPr>
            <a:spLocks noGrp="1"/>
          </p:cNvSpPr>
          <p:nvPr>
            <p:ph type="sldNum" sz="quarter" idx="12"/>
          </p:nvPr>
        </p:nvSpPr>
        <p:spPr/>
        <p:txBody>
          <a:bodyPr/>
          <a:lstStyle/>
          <a:p>
            <a:fld id="{378386E0-ED01-4A72-A71B-1F3DD4D26565}" type="slidenum">
              <a:rPr lang="ja-JP" altLang="en-US" smtClean="0"/>
              <a:t>18</a:t>
            </a:fld>
            <a:endParaRPr lang="ja-JP" altLang="en-US" dirty="0"/>
          </a:p>
        </p:txBody>
      </p:sp>
      <p:sp>
        <p:nvSpPr>
          <p:cNvPr id="5" name="タイトル 1"/>
          <p:cNvSpPr>
            <a:spLocks noGrp="1"/>
          </p:cNvSpPr>
          <p:nvPr>
            <p:ph type="title"/>
          </p:nvPr>
        </p:nvSpPr>
        <p:spPr/>
        <p:txBody>
          <a:bodyPr>
            <a:normAutofit/>
          </a:bodyPr>
          <a:lstStyle/>
          <a:p>
            <a:r>
              <a:rPr lang="ja-JP" altLang="en-US" sz="4400" b="1" dirty="0" smtClean="0"/>
              <a:t>出題数</a:t>
            </a:r>
            <a:r>
              <a:rPr lang="ja-JP" altLang="en-US" sz="4400" b="1" dirty="0"/>
              <a:t>算出</a:t>
            </a:r>
            <a:r>
              <a:rPr lang="ja-JP" altLang="en-US" sz="4400" b="1" dirty="0" smtClean="0"/>
              <a:t>機能</a:t>
            </a:r>
            <a:endParaRPr kumimoji="1" lang="ja-JP" altLang="en-US" sz="4400" dirty="0"/>
          </a:p>
        </p:txBody>
      </p:sp>
      <p:sp>
        <p:nvSpPr>
          <p:cNvPr id="8" name="右矢印 7"/>
          <p:cNvSpPr/>
          <p:nvPr/>
        </p:nvSpPr>
        <p:spPr>
          <a:xfrm>
            <a:off x="3795599" y="3198856"/>
            <a:ext cx="533223" cy="378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3827564" y="5339364"/>
            <a:ext cx="573147" cy="3789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0" name="表 9"/>
          <p:cNvGraphicFramePr>
            <a:graphicFrameLocks noGrp="1"/>
          </p:cNvGraphicFramePr>
          <p:nvPr>
            <p:extLst>
              <p:ext uri="{D42A27DB-BD31-4B8C-83A1-F6EECF244321}">
                <p14:modId xmlns:p14="http://schemas.microsoft.com/office/powerpoint/2010/main" val="3330925706"/>
              </p:ext>
            </p:extLst>
          </p:nvPr>
        </p:nvGraphicFramePr>
        <p:xfrm>
          <a:off x="4715536" y="2524768"/>
          <a:ext cx="3262405" cy="1726799"/>
        </p:xfrm>
        <a:graphic>
          <a:graphicData uri="http://schemas.openxmlformats.org/drawingml/2006/table">
            <a:tbl>
              <a:tblPr firstRow="1" firstCol="1" bandRow="1">
                <a:tableStyleId>{5C22544A-7EE6-4342-B048-85BDC9FD1C3A}</a:tableStyleId>
              </a:tblPr>
              <a:tblGrid>
                <a:gridCol w="670560">
                  <a:extLst>
                    <a:ext uri="{9D8B030D-6E8A-4147-A177-3AD203B41FA5}">
                      <a16:colId xmlns:a16="http://schemas.microsoft.com/office/drawing/2014/main" val="1302081925"/>
                    </a:ext>
                  </a:extLst>
                </a:gridCol>
                <a:gridCol w="1226629">
                  <a:extLst>
                    <a:ext uri="{9D8B030D-6E8A-4147-A177-3AD203B41FA5}">
                      <a16:colId xmlns:a16="http://schemas.microsoft.com/office/drawing/2014/main" val="1414070301"/>
                    </a:ext>
                  </a:extLst>
                </a:gridCol>
                <a:gridCol w="1365216">
                  <a:extLst>
                    <a:ext uri="{9D8B030D-6E8A-4147-A177-3AD203B41FA5}">
                      <a16:colId xmlns:a16="http://schemas.microsoft.com/office/drawing/2014/main" val="2804661707"/>
                    </a:ext>
                  </a:extLst>
                </a:gridCol>
              </a:tblGrid>
              <a:tr h="375783">
                <a:tc>
                  <a:txBody>
                    <a:bodyPr/>
                    <a:lstStyle/>
                    <a:p>
                      <a:pPr algn="ctr"/>
                      <a:endParaRPr lang="ja-JP" sz="1800" dirty="0">
                        <a:effectLst/>
                        <a:latin typeface="+mn-ea"/>
                        <a:ea typeface="+mn-ea"/>
                      </a:endParaRPr>
                    </a:p>
                  </a:txBody>
                  <a:tcPr marL="68580" marR="68580" marT="0" marB="0"/>
                </a:tc>
                <a:tc>
                  <a:txBody>
                    <a:bodyPr/>
                    <a:lstStyle/>
                    <a:p>
                      <a:pPr algn="ctr">
                        <a:spcAft>
                          <a:spcPts val="0"/>
                        </a:spcAft>
                        <a:tabLst>
                          <a:tab pos="325755" algn="l"/>
                        </a:tabLst>
                      </a:pPr>
                      <a:r>
                        <a:rPr lang="ja-JP" sz="1800" kern="100" dirty="0">
                          <a:effectLst/>
                          <a:latin typeface="+mn-ea"/>
                          <a:ea typeface="+mn-ea"/>
                        </a:rPr>
                        <a:t>パターン</a:t>
                      </a:r>
                      <a:r>
                        <a:rPr lang="en-US" sz="1800" kern="100" dirty="0">
                          <a:effectLst/>
                          <a:latin typeface="+mn-ea"/>
                          <a:ea typeface="+mn-ea"/>
                        </a:rPr>
                        <a:t>1</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ja-JP" sz="1800" kern="100">
                          <a:effectLst/>
                          <a:latin typeface="+mn-ea"/>
                          <a:ea typeface="+mn-ea"/>
                        </a:rPr>
                        <a:t>パターン２</a:t>
                      </a:r>
                      <a:endParaRPr lang="ja-JP" sz="1600" kern="100">
                        <a:effectLst/>
                        <a:latin typeface="+mn-ea"/>
                        <a:ea typeface="+mn-ea"/>
                      </a:endParaRPr>
                    </a:p>
                  </a:txBody>
                  <a:tcPr marL="68580" marR="68580" marT="0" marB="0"/>
                </a:tc>
                <a:extLst>
                  <a:ext uri="{0D108BD9-81ED-4DB2-BD59-A6C34878D82A}">
                    <a16:rowId xmlns:a16="http://schemas.microsoft.com/office/drawing/2014/main" val="3178304907"/>
                  </a:ext>
                </a:extLst>
              </a:tr>
              <a:tr h="337754">
                <a:tc>
                  <a:txBody>
                    <a:bodyPr/>
                    <a:lstStyle/>
                    <a:p>
                      <a:pPr algn="ctr">
                        <a:spcAft>
                          <a:spcPts val="0"/>
                        </a:spcAft>
                        <a:tabLst>
                          <a:tab pos="325755" algn="l"/>
                        </a:tabLst>
                      </a:pPr>
                      <a:r>
                        <a:rPr lang="ja-JP" sz="1800" kern="100">
                          <a:effectLst/>
                          <a:latin typeface="+mn-ea"/>
                          <a:ea typeface="+mn-ea"/>
                        </a:rPr>
                        <a:t>地域</a:t>
                      </a:r>
                      <a:endParaRPr lang="ja-JP" sz="1600" kern="100">
                        <a:effectLst/>
                        <a:latin typeface="+mn-ea"/>
                        <a:ea typeface="+mn-ea"/>
                      </a:endParaRPr>
                    </a:p>
                  </a:txBody>
                  <a:tcPr marL="68580" marR="68580" marT="0" marB="0"/>
                </a:tc>
                <a:tc>
                  <a:txBody>
                    <a:bodyPr/>
                    <a:lstStyle/>
                    <a:p>
                      <a:pPr algn="ctr">
                        <a:spcAft>
                          <a:spcPts val="0"/>
                        </a:spcAft>
                        <a:tabLst>
                          <a:tab pos="325755" algn="l"/>
                        </a:tabLst>
                      </a:pPr>
                      <a:r>
                        <a:rPr lang="ja-JP" sz="1800" kern="100" dirty="0">
                          <a:effectLst/>
                          <a:latin typeface="+mn-ea"/>
                          <a:ea typeface="+mn-ea"/>
                        </a:rPr>
                        <a:t>出題数</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ja-JP" sz="1800" kern="100" dirty="0">
                          <a:effectLst/>
                          <a:latin typeface="+mn-ea"/>
                          <a:ea typeface="+mn-ea"/>
                        </a:rPr>
                        <a:t>出題数</a:t>
                      </a:r>
                      <a:endParaRPr lang="ja-JP" sz="1600" kern="100" dirty="0">
                        <a:effectLst/>
                        <a:latin typeface="+mn-ea"/>
                        <a:ea typeface="+mn-ea"/>
                      </a:endParaRPr>
                    </a:p>
                  </a:txBody>
                  <a:tcPr marL="68580" marR="68580" marT="0" marB="0"/>
                </a:tc>
                <a:extLst>
                  <a:ext uri="{0D108BD9-81ED-4DB2-BD59-A6C34878D82A}">
                    <a16:rowId xmlns:a16="http://schemas.microsoft.com/office/drawing/2014/main" val="2107837189"/>
                  </a:ext>
                </a:extLst>
              </a:tr>
              <a:tr h="337754">
                <a:tc>
                  <a:txBody>
                    <a:bodyPr/>
                    <a:lstStyle/>
                    <a:p>
                      <a:pPr algn="ctr">
                        <a:spcAft>
                          <a:spcPts val="0"/>
                        </a:spcAft>
                        <a:tabLst>
                          <a:tab pos="325755" algn="l"/>
                        </a:tabLst>
                      </a:pPr>
                      <a:r>
                        <a:rPr lang="en-US" sz="1800" kern="100">
                          <a:effectLst/>
                          <a:latin typeface="+mn-ea"/>
                          <a:ea typeface="+mn-ea"/>
                        </a:rPr>
                        <a:t>C1</a:t>
                      </a:r>
                      <a:endParaRPr lang="ja-JP" sz="1600" kern="10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7</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en-US" sz="1800" kern="100">
                          <a:effectLst/>
                          <a:latin typeface="+mn-ea"/>
                          <a:ea typeface="+mn-ea"/>
                        </a:rPr>
                        <a:t>5</a:t>
                      </a:r>
                      <a:endParaRPr lang="ja-JP" sz="1600" kern="100">
                        <a:effectLst/>
                        <a:latin typeface="+mn-ea"/>
                        <a:ea typeface="+mn-ea"/>
                      </a:endParaRPr>
                    </a:p>
                  </a:txBody>
                  <a:tcPr marL="68580" marR="68580" marT="0" marB="0"/>
                </a:tc>
                <a:extLst>
                  <a:ext uri="{0D108BD9-81ED-4DB2-BD59-A6C34878D82A}">
                    <a16:rowId xmlns:a16="http://schemas.microsoft.com/office/drawing/2014/main" val="3137925708"/>
                  </a:ext>
                </a:extLst>
              </a:tr>
              <a:tr h="337754">
                <a:tc>
                  <a:txBody>
                    <a:bodyPr/>
                    <a:lstStyle/>
                    <a:p>
                      <a:pPr algn="ctr">
                        <a:spcAft>
                          <a:spcPts val="0"/>
                        </a:spcAft>
                        <a:tabLst>
                          <a:tab pos="325755" algn="l"/>
                        </a:tabLst>
                      </a:pPr>
                      <a:r>
                        <a:rPr lang="en-US" sz="1800" kern="100">
                          <a:effectLst/>
                          <a:latin typeface="+mn-ea"/>
                          <a:ea typeface="+mn-ea"/>
                        </a:rPr>
                        <a:t>C2</a:t>
                      </a:r>
                      <a:endParaRPr lang="ja-JP" sz="1600" kern="10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5</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5</a:t>
                      </a:r>
                      <a:endParaRPr lang="ja-JP" sz="1600" kern="100" dirty="0">
                        <a:effectLst/>
                        <a:latin typeface="+mn-ea"/>
                        <a:ea typeface="+mn-ea"/>
                      </a:endParaRPr>
                    </a:p>
                  </a:txBody>
                  <a:tcPr marL="68580" marR="68580" marT="0" marB="0"/>
                </a:tc>
                <a:extLst>
                  <a:ext uri="{0D108BD9-81ED-4DB2-BD59-A6C34878D82A}">
                    <a16:rowId xmlns:a16="http://schemas.microsoft.com/office/drawing/2014/main" val="2965419609"/>
                  </a:ext>
                </a:extLst>
              </a:tr>
              <a:tr h="337754">
                <a:tc>
                  <a:txBody>
                    <a:bodyPr/>
                    <a:lstStyle/>
                    <a:p>
                      <a:pPr algn="ctr">
                        <a:spcAft>
                          <a:spcPts val="0"/>
                        </a:spcAft>
                        <a:tabLst>
                          <a:tab pos="325755" algn="l"/>
                        </a:tabLst>
                      </a:pPr>
                      <a:r>
                        <a:rPr lang="en-US" sz="1800" kern="100" dirty="0">
                          <a:effectLst/>
                          <a:latin typeface="+mn-ea"/>
                          <a:ea typeface="+mn-ea"/>
                        </a:rPr>
                        <a:t>C3</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3</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5</a:t>
                      </a:r>
                      <a:endParaRPr lang="ja-JP" sz="1600" kern="100" dirty="0">
                        <a:effectLst/>
                        <a:latin typeface="+mn-ea"/>
                        <a:ea typeface="+mn-ea"/>
                      </a:endParaRPr>
                    </a:p>
                  </a:txBody>
                  <a:tcPr marL="68580" marR="68580" marT="0" marB="0"/>
                </a:tc>
                <a:extLst>
                  <a:ext uri="{0D108BD9-81ED-4DB2-BD59-A6C34878D82A}">
                    <a16:rowId xmlns:a16="http://schemas.microsoft.com/office/drawing/2014/main" val="1405822956"/>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2837221009"/>
              </p:ext>
            </p:extLst>
          </p:nvPr>
        </p:nvGraphicFramePr>
        <p:xfrm>
          <a:off x="4725067" y="4402499"/>
          <a:ext cx="3252874" cy="1875532"/>
        </p:xfrm>
        <a:graphic>
          <a:graphicData uri="http://schemas.openxmlformats.org/drawingml/2006/table">
            <a:tbl>
              <a:tblPr firstRow="1" firstCol="1" bandRow="1">
                <a:tableStyleId>{5C22544A-7EE6-4342-B048-85BDC9FD1C3A}</a:tableStyleId>
              </a:tblPr>
              <a:tblGrid>
                <a:gridCol w="694569">
                  <a:extLst>
                    <a:ext uri="{9D8B030D-6E8A-4147-A177-3AD203B41FA5}">
                      <a16:colId xmlns:a16="http://schemas.microsoft.com/office/drawing/2014/main" val="1078839132"/>
                    </a:ext>
                  </a:extLst>
                </a:gridCol>
                <a:gridCol w="1222894">
                  <a:extLst>
                    <a:ext uri="{9D8B030D-6E8A-4147-A177-3AD203B41FA5}">
                      <a16:colId xmlns:a16="http://schemas.microsoft.com/office/drawing/2014/main" val="3563180547"/>
                    </a:ext>
                  </a:extLst>
                </a:gridCol>
                <a:gridCol w="1335411">
                  <a:extLst>
                    <a:ext uri="{9D8B030D-6E8A-4147-A177-3AD203B41FA5}">
                      <a16:colId xmlns:a16="http://schemas.microsoft.com/office/drawing/2014/main" val="2049936480"/>
                    </a:ext>
                  </a:extLst>
                </a:gridCol>
              </a:tblGrid>
              <a:tr h="346072">
                <a:tc>
                  <a:txBody>
                    <a:bodyPr/>
                    <a:lstStyle/>
                    <a:p>
                      <a:pPr algn="ctr"/>
                      <a:endParaRPr lang="ja-JP" sz="1800" dirty="0">
                        <a:effectLst/>
                        <a:latin typeface="+mn-ea"/>
                        <a:ea typeface="+mn-ea"/>
                      </a:endParaRPr>
                    </a:p>
                  </a:txBody>
                  <a:tcPr marL="68580" marR="68580" marT="0" marB="0"/>
                </a:tc>
                <a:tc>
                  <a:txBody>
                    <a:bodyPr/>
                    <a:lstStyle/>
                    <a:p>
                      <a:pPr algn="ctr">
                        <a:spcAft>
                          <a:spcPts val="0"/>
                        </a:spcAft>
                        <a:tabLst>
                          <a:tab pos="325755" algn="l"/>
                        </a:tabLst>
                      </a:pPr>
                      <a:r>
                        <a:rPr lang="ja-JP" sz="1800" kern="100" dirty="0">
                          <a:effectLst/>
                          <a:latin typeface="+mn-ea"/>
                          <a:ea typeface="+mn-ea"/>
                        </a:rPr>
                        <a:t>パターン</a:t>
                      </a:r>
                      <a:r>
                        <a:rPr lang="en-US" sz="1800" kern="100" dirty="0">
                          <a:effectLst/>
                          <a:latin typeface="+mn-ea"/>
                          <a:ea typeface="+mn-ea"/>
                        </a:rPr>
                        <a:t>1</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ja-JP" sz="1800" kern="100" dirty="0">
                          <a:effectLst/>
                          <a:latin typeface="+mn-ea"/>
                          <a:ea typeface="+mn-ea"/>
                        </a:rPr>
                        <a:t>パターン２</a:t>
                      </a:r>
                      <a:endParaRPr lang="ja-JP" sz="1600" kern="100" dirty="0">
                        <a:effectLst/>
                        <a:latin typeface="+mn-ea"/>
                        <a:ea typeface="+mn-ea"/>
                      </a:endParaRPr>
                    </a:p>
                  </a:txBody>
                  <a:tcPr marL="68580" marR="68580" marT="0" marB="0"/>
                </a:tc>
                <a:extLst>
                  <a:ext uri="{0D108BD9-81ED-4DB2-BD59-A6C34878D82A}">
                    <a16:rowId xmlns:a16="http://schemas.microsoft.com/office/drawing/2014/main" val="2036939616"/>
                  </a:ext>
                </a:extLst>
              </a:tr>
              <a:tr h="382365">
                <a:tc>
                  <a:txBody>
                    <a:bodyPr/>
                    <a:lstStyle/>
                    <a:p>
                      <a:pPr algn="ctr">
                        <a:spcAft>
                          <a:spcPts val="0"/>
                        </a:spcAft>
                        <a:tabLst>
                          <a:tab pos="325755" algn="l"/>
                        </a:tabLst>
                      </a:pPr>
                      <a:r>
                        <a:rPr lang="ja-JP" sz="1800" kern="100">
                          <a:effectLst/>
                          <a:latin typeface="+mn-ea"/>
                          <a:ea typeface="+mn-ea"/>
                        </a:rPr>
                        <a:t>地域</a:t>
                      </a:r>
                      <a:endParaRPr lang="ja-JP" sz="1600" kern="100">
                        <a:effectLst/>
                        <a:latin typeface="+mn-ea"/>
                        <a:ea typeface="+mn-ea"/>
                      </a:endParaRPr>
                    </a:p>
                  </a:txBody>
                  <a:tcPr marL="68580" marR="68580" marT="0" marB="0"/>
                </a:tc>
                <a:tc>
                  <a:txBody>
                    <a:bodyPr/>
                    <a:lstStyle/>
                    <a:p>
                      <a:pPr algn="ctr">
                        <a:spcAft>
                          <a:spcPts val="0"/>
                        </a:spcAft>
                        <a:tabLst>
                          <a:tab pos="325755" algn="l"/>
                        </a:tabLst>
                      </a:pPr>
                      <a:r>
                        <a:rPr lang="ja-JP" sz="1800" kern="100" dirty="0">
                          <a:effectLst/>
                          <a:latin typeface="+mn-ea"/>
                          <a:ea typeface="+mn-ea"/>
                        </a:rPr>
                        <a:t>出題数</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ja-JP" sz="1800" kern="100">
                          <a:effectLst/>
                          <a:latin typeface="+mn-ea"/>
                          <a:ea typeface="+mn-ea"/>
                        </a:rPr>
                        <a:t>出題数</a:t>
                      </a:r>
                      <a:endParaRPr lang="ja-JP" sz="1600" kern="100">
                        <a:effectLst/>
                        <a:latin typeface="+mn-ea"/>
                        <a:ea typeface="+mn-ea"/>
                      </a:endParaRPr>
                    </a:p>
                  </a:txBody>
                  <a:tcPr marL="68580" marR="68580" marT="0" marB="0"/>
                </a:tc>
                <a:extLst>
                  <a:ext uri="{0D108BD9-81ED-4DB2-BD59-A6C34878D82A}">
                    <a16:rowId xmlns:a16="http://schemas.microsoft.com/office/drawing/2014/main" val="3538383936"/>
                  </a:ext>
                </a:extLst>
              </a:tr>
              <a:tr h="382365">
                <a:tc>
                  <a:txBody>
                    <a:bodyPr/>
                    <a:lstStyle/>
                    <a:p>
                      <a:pPr algn="ctr">
                        <a:spcAft>
                          <a:spcPts val="0"/>
                        </a:spcAft>
                        <a:tabLst>
                          <a:tab pos="325755" algn="l"/>
                        </a:tabLst>
                      </a:pPr>
                      <a:r>
                        <a:rPr lang="en-US" sz="1800" kern="100">
                          <a:effectLst/>
                          <a:latin typeface="+mn-ea"/>
                          <a:ea typeface="+mn-ea"/>
                        </a:rPr>
                        <a:t>C1</a:t>
                      </a:r>
                      <a:endParaRPr lang="ja-JP" sz="1600" kern="10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7</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en-US" sz="1800" kern="100">
                          <a:effectLst/>
                          <a:latin typeface="+mn-ea"/>
                          <a:ea typeface="+mn-ea"/>
                        </a:rPr>
                        <a:t>7</a:t>
                      </a:r>
                      <a:endParaRPr lang="ja-JP" sz="1600" kern="100">
                        <a:effectLst/>
                        <a:latin typeface="+mn-ea"/>
                        <a:ea typeface="+mn-ea"/>
                      </a:endParaRPr>
                    </a:p>
                  </a:txBody>
                  <a:tcPr marL="68580" marR="68580" marT="0" marB="0"/>
                </a:tc>
                <a:extLst>
                  <a:ext uri="{0D108BD9-81ED-4DB2-BD59-A6C34878D82A}">
                    <a16:rowId xmlns:a16="http://schemas.microsoft.com/office/drawing/2014/main" val="4218505451"/>
                  </a:ext>
                </a:extLst>
              </a:tr>
              <a:tr h="382365">
                <a:tc>
                  <a:txBody>
                    <a:bodyPr/>
                    <a:lstStyle/>
                    <a:p>
                      <a:pPr algn="ctr">
                        <a:spcAft>
                          <a:spcPts val="0"/>
                        </a:spcAft>
                        <a:tabLst>
                          <a:tab pos="325755" algn="l"/>
                        </a:tabLst>
                      </a:pPr>
                      <a:r>
                        <a:rPr lang="en-US" sz="1800" kern="100">
                          <a:effectLst/>
                          <a:latin typeface="+mn-ea"/>
                          <a:ea typeface="+mn-ea"/>
                        </a:rPr>
                        <a:t>C2</a:t>
                      </a:r>
                      <a:endParaRPr lang="ja-JP" sz="1600" kern="10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5</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en-US" sz="1800" kern="100">
                          <a:effectLst/>
                          <a:latin typeface="+mn-ea"/>
                          <a:ea typeface="+mn-ea"/>
                        </a:rPr>
                        <a:t>7</a:t>
                      </a:r>
                      <a:endParaRPr lang="ja-JP" sz="1600" kern="100">
                        <a:effectLst/>
                        <a:latin typeface="+mn-ea"/>
                        <a:ea typeface="+mn-ea"/>
                      </a:endParaRPr>
                    </a:p>
                  </a:txBody>
                  <a:tcPr marL="68580" marR="68580" marT="0" marB="0"/>
                </a:tc>
                <a:extLst>
                  <a:ext uri="{0D108BD9-81ED-4DB2-BD59-A6C34878D82A}">
                    <a16:rowId xmlns:a16="http://schemas.microsoft.com/office/drawing/2014/main" val="1012587442"/>
                  </a:ext>
                </a:extLst>
              </a:tr>
              <a:tr h="382365">
                <a:tc>
                  <a:txBody>
                    <a:bodyPr/>
                    <a:lstStyle/>
                    <a:p>
                      <a:pPr algn="ctr">
                        <a:spcAft>
                          <a:spcPts val="0"/>
                        </a:spcAft>
                        <a:tabLst>
                          <a:tab pos="325755" algn="l"/>
                        </a:tabLst>
                      </a:pPr>
                      <a:r>
                        <a:rPr lang="en-US" sz="1800" kern="100" dirty="0">
                          <a:effectLst/>
                          <a:latin typeface="+mn-ea"/>
                          <a:ea typeface="+mn-ea"/>
                        </a:rPr>
                        <a:t>C3</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3</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1</a:t>
                      </a:r>
                      <a:endParaRPr lang="ja-JP" sz="1600" kern="100" dirty="0">
                        <a:effectLst/>
                        <a:latin typeface="+mn-ea"/>
                        <a:ea typeface="+mn-ea"/>
                      </a:endParaRPr>
                    </a:p>
                  </a:txBody>
                  <a:tcPr marL="68580" marR="68580" marT="0" marB="0"/>
                </a:tc>
                <a:extLst>
                  <a:ext uri="{0D108BD9-81ED-4DB2-BD59-A6C34878D82A}">
                    <a16:rowId xmlns:a16="http://schemas.microsoft.com/office/drawing/2014/main" val="2366340168"/>
                  </a:ext>
                </a:extLst>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1192495118"/>
              </p:ext>
            </p:extLst>
          </p:nvPr>
        </p:nvGraphicFramePr>
        <p:xfrm>
          <a:off x="448581" y="2768365"/>
          <a:ext cx="3006248" cy="1483202"/>
        </p:xfrm>
        <a:graphic>
          <a:graphicData uri="http://schemas.openxmlformats.org/drawingml/2006/table">
            <a:tbl>
              <a:tblPr firstRow="1" firstCol="1" bandRow="1">
                <a:tableStyleId>{5C22544A-7EE6-4342-B048-85BDC9FD1C3A}</a:tableStyleId>
              </a:tblPr>
              <a:tblGrid>
                <a:gridCol w="712113">
                  <a:extLst>
                    <a:ext uri="{9D8B030D-6E8A-4147-A177-3AD203B41FA5}">
                      <a16:colId xmlns:a16="http://schemas.microsoft.com/office/drawing/2014/main" val="2817911134"/>
                    </a:ext>
                  </a:extLst>
                </a:gridCol>
                <a:gridCol w="717170">
                  <a:extLst>
                    <a:ext uri="{9D8B030D-6E8A-4147-A177-3AD203B41FA5}">
                      <a16:colId xmlns:a16="http://schemas.microsoft.com/office/drawing/2014/main" val="2120920647"/>
                    </a:ext>
                  </a:extLst>
                </a:gridCol>
                <a:gridCol w="1576965">
                  <a:extLst>
                    <a:ext uri="{9D8B030D-6E8A-4147-A177-3AD203B41FA5}">
                      <a16:colId xmlns:a16="http://schemas.microsoft.com/office/drawing/2014/main" val="1083049558"/>
                    </a:ext>
                  </a:extLst>
                </a:gridCol>
              </a:tblGrid>
              <a:tr h="409232">
                <a:tc>
                  <a:txBody>
                    <a:bodyPr/>
                    <a:lstStyle/>
                    <a:p>
                      <a:pPr algn="ctr">
                        <a:spcAft>
                          <a:spcPts val="0"/>
                        </a:spcAft>
                        <a:tabLst>
                          <a:tab pos="325755" algn="l"/>
                        </a:tabLst>
                      </a:pPr>
                      <a:r>
                        <a:rPr lang="ja-JP" sz="1800" kern="100" dirty="0">
                          <a:effectLst/>
                          <a:latin typeface="+mn-ea"/>
                          <a:ea typeface="+mn-ea"/>
                        </a:rPr>
                        <a:t>順位</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ja-JP" sz="1800" kern="100" dirty="0">
                          <a:effectLst/>
                          <a:latin typeface="+mn-ea"/>
                          <a:ea typeface="+mn-ea"/>
                        </a:rPr>
                        <a:t>地域</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ja-JP" sz="1800" kern="100" dirty="0">
                          <a:effectLst/>
                          <a:latin typeface="+mn-ea"/>
                          <a:ea typeface="+mn-ea"/>
                        </a:rPr>
                        <a:t>地域別正答率</a:t>
                      </a:r>
                      <a:endParaRPr lang="ja-JP" sz="1600" kern="100" dirty="0">
                        <a:effectLst/>
                        <a:latin typeface="+mn-ea"/>
                        <a:ea typeface="+mn-ea"/>
                      </a:endParaRPr>
                    </a:p>
                  </a:txBody>
                  <a:tcPr marL="68580" marR="68580" marT="0" marB="0"/>
                </a:tc>
                <a:extLst>
                  <a:ext uri="{0D108BD9-81ED-4DB2-BD59-A6C34878D82A}">
                    <a16:rowId xmlns:a16="http://schemas.microsoft.com/office/drawing/2014/main" val="3993066990"/>
                  </a:ext>
                </a:extLst>
              </a:tr>
              <a:tr h="357990">
                <a:tc>
                  <a:txBody>
                    <a:bodyPr/>
                    <a:lstStyle/>
                    <a:p>
                      <a:pPr algn="ctr">
                        <a:spcAft>
                          <a:spcPts val="0"/>
                        </a:spcAft>
                        <a:tabLst>
                          <a:tab pos="325755" algn="l"/>
                        </a:tabLst>
                      </a:pPr>
                      <a:r>
                        <a:rPr lang="en-US" sz="1800" kern="100">
                          <a:effectLst/>
                          <a:latin typeface="+mn-ea"/>
                          <a:ea typeface="+mn-ea"/>
                        </a:rPr>
                        <a:t>1</a:t>
                      </a:r>
                      <a:endParaRPr lang="ja-JP" sz="1600" kern="10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C1</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en-US" sz="1800" kern="100">
                          <a:effectLst/>
                          <a:latin typeface="+mn-ea"/>
                          <a:ea typeface="+mn-ea"/>
                        </a:rPr>
                        <a:t>69%</a:t>
                      </a:r>
                      <a:endParaRPr lang="ja-JP" sz="1600" kern="100">
                        <a:effectLst/>
                        <a:latin typeface="+mn-ea"/>
                        <a:ea typeface="+mn-ea"/>
                      </a:endParaRPr>
                    </a:p>
                  </a:txBody>
                  <a:tcPr marL="68580" marR="68580" marT="0" marB="0"/>
                </a:tc>
                <a:extLst>
                  <a:ext uri="{0D108BD9-81ED-4DB2-BD59-A6C34878D82A}">
                    <a16:rowId xmlns:a16="http://schemas.microsoft.com/office/drawing/2014/main" val="1540141619"/>
                  </a:ext>
                </a:extLst>
              </a:tr>
              <a:tr h="357990">
                <a:tc>
                  <a:txBody>
                    <a:bodyPr/>
                    <a:lstStyle/>
                    <a:p>
                      <a:pPr algn="ctr">
                        <a:spcAft>
                          <a:spcPts val="0"/>
                        </a:spcAft>
                        <a:tabLst>
                          <a:tab pos="325755" algn="l"/>
                        </a:tabLst>
                      </a:pPr>
                      <a:r>
                        <a:rPr lang="en-US" sz="1800" kern="100">
                          <a:effectLst/>
                          <a:latin typeface="+mn-ea"/>
                          <a:ea typeface="+mn-ea"/>
                        </a:rPr>
                        <a:t>2</a:t>
                      </a:r>
                      <a:endParaRPr lang="ja-JP" sz="1600" kern="100">
                        <a:effectLst/>
                        <a:latin typeface="+mn-ea"/>
                        <a:ea typeface="+mn-ea"/>
                      </a:endParaRPr>
                    </a:p>
                  </a:txBody>
                  <a:tcPr marL="68580" marR="68580" marT="0" marB="0"/>
                </a:tc>
                <a:tc>
                  <a:txBody>
                    <a:bodyPr/>
                    <a:lstStyle/>
                    <a:p>
                      <a:pPr algn="ctr">
                        <a:spcAft>
                          <a:spcPts val="0"/>
                        </a:spcAft>
                        <a:tabLst>
                          <a:tab pos="325755" algn="l"/>
                        </a:tabLst>
                      </a:pPr>
                      <a:r>
                        <a:rPr lang="en-US" sz="1800" kern="100">
                          <a:effectLst/>
                          <a:latin typeface="+mn-ea"/>
                          <a:ea typeface="+mn-ea"/>
                        </a:rPr>
                        <a:t>C2</a:t>
                      </a:r>
                      <a:endParaRPr lang="ja-JP" sz="1600" kern="10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65%</a:t>
                      </a:r>
                      <a:endParaRPr lang="ja-JP" sz="1600" kern="100" dirty="0">
                        <a:effectLst/>
                        <a:latin typeface="+mn-ea"/>
                        <a:ea typeface="+mn-ea"/>
                      </a:endParaRPr>
                    </a:p>
                  </a:txBody>
                  <a:tcPr marL="68580" marR="68580" marT="0" marB="0"/>
                </a:tc>
                <a:extLst>
                  <a:ext uri="{0D108BD9-81ED-4DB2-BD59-A6C34878D82A}">
                    <a16:rowId xmlns:a16="http://schemas.microsoft.com/office/drawing/2014/main" val="2694576828"/>
                  </a:ext>
                </a:extLst>
              </a:tr>
              <a:tr h="357990">
                <a:tc>
                  <a:txBody>
                    <a:bodyPr/>
                    <a:lstStyle/>
                    <a:p>
                      <a:pPr algn="ctr">
                        <a:spcAft>
                          <a:spcPts val="0"/>
                        </a:spcAft>
                        <a:tabLst>
                          <a:tab pos="325755" algn="l"/>
                        </a:tabLst>
                      </a:pPr>
                      <a:r>
                        <a:rPr lang="en-US" sz="1800" kern="100">
                          <a:effectLst/>
                          <a:latin typeface="+mn-ea"/>
                          <a:ea typeface="+mn-ea"/>
                        </a:rPr>
                        <a:t>3</a:t>
                      </a:r>
                      <a:endParaRPr lang="ja-JP" sz="1600" kern="100">
                        <a:effectLst/>
                        <a:latin typeface="+mn-ea"/>
                        <a:ea typeface="+mn-ea"/>
                      </a:endParaRPr>
                    </a:p>
                  </a:txBody>
                  <a:tcPr marL="68580" marR="68580" marT="0" marB="0"/>
                </a:tc>
                <a:tc>
                  <a:txBody>
                    <a:bodyPr/>
                    <a:lstStyle/>
                    <a:p>
                      <a:pPr algn="ctr">
                        <a:spcAft>
                          <a:spcPts val="0"/>
                        </a:spcAft>
                        <a:tabLst>
                          <a:tab pos="325755" algn="l"/>
                        </a:tabLst>
                      </a:pPr>
                      <a:r>
                        <a:rPr lang="en-US" sz="1800" kern="100">
                          <a:effectLst/>
                          <a:latin typeface="+mn-ea"/>
                          <a:ea typeface="+mn-ea"/>
                        </a:rPr>
                        <a:t>C3</a:t>
                      </a:r>
                      <a:endParaRPr lang="ja-JP" sz="1600" kern="10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60%</a:t>
                      </a:r>
                      <a:endParaRPr lang="ja-JP" sz="1600" kern="100" dirty="0">
                        <a:effectLst/>
                        <a:latin typeface="+mn-ea"/>
                        <a:ea typeface="+mn-ea"/>
                      </a:endParaRPr>
                    </a:p>
                  </a:txBody>
                  <a:tcPr marL="68580" marR="68580" marT="0" marB="0"/>
                </a:tc>
                <a:extLst>
                  <a:ext uri="{0D108BD9-81ED-4DB2-BD59-A6C34878D82A}">
                    <a16:rowId xmlns:a16="http://schemas.microsoft.com/office/drawing/2014/main" val="60240740"/>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3717059751"/>
              </p:ext>
            </p:extLst>
          </p:nvPr>
        </p:nvGraphicFramePr>
        <p:xfrm>
          <a:off x="405203" y="4792359"/>
          <a:ext cx="3006247" cy="1485672"/>
        </p:xfrm>
        <a:graphic>
          <a:graphicData uri="http://schemas.openxmlformats.org/drawingml/2006/table">
            <a:tbl>
              <a:tblPr firstRow="1" firstCol="1" bandRow="1">
                <a:tableStyleId>{5C22544A-7EE6-4342-B048-85BDC9FD1C3A}</a:tableStyleId>
              </a:tblPr>
              <a:tblGrid>
                <a:gridCol w="712112">
                  <a:extLst>
                    <a:ext uri="{9D8B030D-6E8A-4147-A177-3AD203B41FA5}">
                      <a16:colId xmlns:a16="http://schemas.microsoft.com/office/drawing/2014/main" val="4133535000"/>
                    </a:ext>
                  </a:extLst>
                </a:gridCol>
                <a:gridCol w="717170">
                  <a:extLst>
                    <a:ext uri="{9D8B030D-6E8A-4147-A177-3AD203B41FA5}">
                      <a16:colId xmlns:a16="http://schemas.microsoft.com/office/drawing/2014/main" val="727700512"/>
                    </a:ext>
                  </a:extLst>
                </a:gridCol>
                <a:gridCol w="1576965">
                  <a:extLst>
                    <a:ext uri="{9D8B030D-6E8A-4147-A177-3AD203B41FA5}">
                      <a16:colId xmlns:a16="http://schemas.microsoft.com/office/drawing/2014/main" val="1808202280"/>
                    </a:ext>
                  </a:extLst>
                </a:gridCol>
              </a:tblGrid>
              <a:tr h="371418">
                <a:tc>
                  <a:txBody>
                    <a:bodyPr/>
                    <a:lstStyle/>
                    <a:p>
                      <a:pPr algn="ctr">
                        <a:spcAft>
                          <a:spcPts val="0"/>
                        </a:spcAft>
                        <a:tabLst>
                          <a:tab pos="325755" algn="l"/>
                        </a:tabLst>
                      </a:pPr>
                      <a:r>
                        <a:rPr lang="ja-JP" sz="1800" kern="100" dirty="0">
                          <a:effectLst/>
                          <a:latin typeface="+mn-ea"/>
                          <a:ea typeface="+mn-ea"/>
                        </a:rPr>
                        <a:t>順位</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ja-JP" sz="1800" kern="100" dirty="0">
                          <a:effectLst/>
                          <a:latin typeface="+mn-ea"/>
                          <a:ea typeface="+mn-ea"/>
                        </a:rPr>
                        <a:t>地域</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ja-JP" sz="1800" kern="100">
                          <a:effectLst/>
                          <a:latin typeface="+mn-ea"/>
                          <a:ea typeface="+mn-ea"/>
                        </a:rPr>
                        <a:t>地域別正答率</a:t>
                      </a:r>
                      <a:endParaRPr lang="ja-JP" sz="1600" kern="100">
                        <a:effectLst/>
                        <a:latin typeface="+mn-ea"/>
                        <a:ea typeface="+mn-ea"/>
                      </a:endParaRPr>
                    </a:p>
                  </a:txBody>
                  <a:tcPr marL="68580" marR="68580" marT="0" marB="0"/>
                </a:tc>
                <a:extLst>
                  <a:ext uri="{0D108BD9-81ED-4DB2-BD59-A6C34878D82A}">
                    <a16:rowId xmlns:a16="http://schemas.microsoft.com/office/drawing/2014/main" val="3297196245"/>
                  </a:ext>
                </a:extLst>
              </a:tr>
              <a:tr h="371418">
                <a:tc>
                  <a:txBody>
                    <a:bodyPr/>
                    <a:lstStyle/>
                    <a:p>
                      <a:pPr algn="ctr">
                        <a:spcAft>
                          <a:spcPts val="0"/>
                        </a:spcAft>
                        <a:tabLst>
                          <a:tab pos="325755" algn="l"/>
                        </a:tabLst>
                      </a:pPr>
                      <a:r>
                        <a:rPr lang="en-US" sz="1800" kern="100">
                          <a:effectLst/>
                          <a:latin typeface="+mn-ea"/>
                          <a:ea typeface="+mn-ea"/>
                        </a:rPr>
                        <a:t>1</a:t>
                      </a:r>
                      <a:endParaRPr lang="ja-JP" sz="1600" kern="10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C1</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90%</a:t>
                      </a:r>
                      <a:endParaRPr lang="ja-JP" sz="1600" kern="100" dirty="0">
                        <a:effectLst/>
                        <a:latin typeface="+mn-ea"/>
                        <a:ea typeface="+mn-ea"/>
                      </a:endParaRPr>
                    </a:p>
                  </a:txBody>
                  <a:tcPr marL="68580" marR="68580" marT="0" marB="0"/>
                </a:tc>
                <a:extLst>
                  <a:ext uri="{0D108BD9-81ED-4DB2-BD59-A6C34878D82A}">
                    <a16:rowId xmlns:a16="http://schemas.microsoft.com/office/drawing/2014/main" val="760550714"/>
                  </a:ext>
                </a:extLst>
              </a:tr>
              <a:tr h="371418">
                <a:tc>
                  <a:txBody>
                    <a:bodyPr/>
                    <a:lstStyle/>
                    <a:p>
                      <a:pPr algn="ctr">
                        <a:spcAft>
                          <a:spcPts val="0"/>
                        </a:spcAft>
                        <a:tabLst>
                          <a:tab pos="325755" algn="l"/>
                        </a:tabLst>
                      </a:pPr>
                      <a:r>
                        <a:rPr lang="en-US" sz="1800" kern="100">
                          <a:effectLst/>
                          <a:latin typeface="+mn-ea"/>
                          <a:ea typeface="+mn-ea"/>
                        </a:rPr>
                        <a:t>2</a:t>
                      </a:r>
                      <a:endParaRPr lang="ja-JP" sz="1600" kern="10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C2</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en-US" sz="1800" kern="100">
                          <a:effectLst/>
                          <a:latin typeface="+mn-ea"/>
                          <a:ea typeface="+mn-ea"/>
                        </a:rPr>
                        <a:t>80%</a:t>
                      </a:r>
                      <a:endParaRPr lang="ja-JP" sz="1600" kern="100">
                        <a:effectLst/>
                        <a:latin typeface="+mn-ea"/>
                        <a:ea typeface="+mn-ea"/>
                      </a:endParaRPr>
                    </a:p>
                  </a:txBody>
                  <a:tcPr marL="68580" marR="68580" marT="0" marB="0"/>
                </a:tc>
                <a:extLst>
                  <a:ext uri="{0D108BD9-81ED-4DB2-BD59-A6C34878D82A}">
                    <a16:rowId xmlns:a16="http://schemas.microsoft.com/office/drawing/2014/main" val="4035498561"/>
                  </a:ext>
                </a:extLst>
              </a:tr>
              <a:tr h="371418">
                <a:tc>
                  <a:txBody>
                    <a:bodyPr/>
                    <a:lstStyle/>
                    <a:p>
                      <a:pPr algn="ctr">
                        <a:spcAft>
                          <a:spcPts val="0"/>
                        </a:spcAft>
                        <a:tabLst>
                          <a:tab pos="325755" algn="l"/>
                        </a:tabLst>
                      </a:pPr>
                      <a:r>
                        <a:rPr lang="en-US" sz="1800" kern="100">
                          <a:effectLst/>
                          <a:latin typeface="+mn-ea"/>
                          <a:ea typeface="+mn-ea"/>
                        </a:rPr>
                        <a:t>3</a:t>
                      </a:r>
                      <a:endParaRPr lang="ja-JP" sz="1600" kern="10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C3</a:t>
                      </a:r>
                      <a:endParaRPr lang="ja-JP" sz="1600" kern="100" dirty="0">
                        <a:effectLst/>
                        <a:latin typeface="+mn-ea"/>
                        <a:ea typeface="+mn-ea"/>
                      </a:endParaRPr>
                    </a:p>
                  </a:txBody>
                  <a:tcPr marL="68580" marR="68580" marT="0" marB="0"/>
                </a:tc>
                <a:tc>
                  <a:txBody>
                    <a:bodyPr/>
                    <a:lstStyle/>
                    <a:p>
                      <a:pPr algn="ctr">
                        <a:spcAft>
                          <a:spcPts val="0"/>
                        </a:spcAft>
                        <a:tabLst>
                          <a:tab pos="325755" algn="l"/>
                        </a:tabLst>
                      </a:pPr>
                      <a:r>
                        <a:rPr lang="en-US" sz="1800" kern="100" dirty="0">
                          <a:effectLst/>
                          <a:latin typeface="+mn-ea"/>
                          <a:ea typeface="+mn-ea"/>
                        </a:rPr>
                        <a:t>10%</a:t>
                      </a:r>
                      <a:endParaRPr lang="ja-JP" sz="1600" kern="100" dirty="0">
                        <a:effectLst/>
                        <a:latin typeface="+mn-ea"/>
                        <a:ea typeface="+mn-ea"/>
                      </a:endParaRPr>
                    </a:p>
                  </a:txBody>
                  <a:tcPr marL="68580" marR="68580" marT="0" marB="0"/>
                </a:tc>
                <a:extLst>
                  <a:ext uri="{0D108BD9-81ED-4DB2-BD59-A6C34878D82A}">
                    <a16:rowId xmlns:a16="http://schemas.microsoft.com/office/drawing/2014/main" val="1336590765"/>
                  </a:ext>
                </a:extLst>
              </a:tr>
            </a:tbl>
          </a:graphicData>
        </a:graphic>
      </p:graphicFrame>
      <p:sp>
        <p:nvSpPr>
          <p:cNvPr id="14" name="テキスト ボックス 13"/>
          <p:cNvSpPr txBox="1"/>
          <p:nvPr/>
        </p:nvSpPr>
        <p:spPr>
          <a:xfrm>
            <a:off x="405203" y="2445569"/>
            <a:ext cx="2830882" cy="338554"/>
          </a:xfrm>
          <a:prstGeom prst="rect">
            <a:avLst/>
          </a:prstGeom>
          <a:noFill/>
        </p:spPr>
        <p:txBody>
          <a:bodyPr wrap="square" rtlCol="0">
            <a:spAutoFit/>
          </a:bodyPr>
          <a:lstStyle/>
          <a:p>
            <a:r>
              <a:rPr lang="ja-JP" altLang="en-US" sz="1600" dirty="0"/>
              <a:t>例</a:t>
            </a:r>
            <a:r>
              <a:rPr kumimoji="1" lang="en-US" altLang="ja-JP" sz="1600" dirty="0" smtClean="0"/>
              <a:t>)</a:t>
            </a:r>
            <a:r>
              <a:rPr kumimoji="1" lang="ja-JP" altLang="en-US" sz="1600" dirty="0" smtClean="0"/>
              <a:t>正答率に差がない場合</a:t>
            </a:r>
            <a:endParaRPr kumimoji="1" lang="en-US" altLang="ja-JP" sz="1600" dirty="0" smtClean="0"/>
          </a:p>
        </p:txBody>
      </p:sp>
      <p:sp>
        <p:nvSpPr>
          <p:cNvPr id="15" name="テキスト ボックス 14"/>
          <p:cNvSpPr txBox="1"/>
          <p:nvPr/>
        </p:nvSpPr>
        <p:spPr>
          <a:xfrm>
            <a:off x="405203" y="4485321"/>
            <a:ext cx="2830882" cy="338554"/>
          </a:xfrm>
          <a:prstGeom prst="rect">
            <a:avLst/>
          </a:prstGeom>
          <a:noFill/>
        </p:spPr>
        <p:txBody>
          <a:bodyPr wrap="square" rtlCol="0">
            <a:spAutoFit/>
          </a:bodyPr>
          <a:lstStyle/>
          <a:p>
            <a:r>
              <a:rPr lang="ja-JP" altLang="en-US" sz="1600" dirty="0"/>
              <a:t>例</a:t>
            </a:r>
            <a:r>
              <a:rPr kumimoji="1" lang="en-US" altLang="ja-JP" sz="1600" dirty="0" smtClean="0"/>
              <a:t>)</a:t>
            </a:r>
            <a:r>
              <a:rPr kumimoji="1" lang="ja-JP" altLang="en-US" sz="1600" dirty="0" smtClean="0"/>
              <a:t>正答率に差がある場合</a:t>
            </a:r>
            <a:endParaRPr kumimoji="1" lang="en-US" altLang="ja-JP" sz="1600" dirty="0" smtClean="0"/>
          </a:p>
        </p:txBody>
      </p:sp>
    </p:spTree>
    <p:extLst>
      <p:ext uri="{BB962C8B-B14F-4D97-AF65-F5344CB8AC3E}">
        <p14:creationId xmlns:p14="http://schemas.microsoft.com/office/powerpoint/2010/main" val="2623089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1457" y="805983"/>
            <a:ext cx="8091814" cy="898117"/>
          </a:xfrm>
        </p:spPr>
        <p:txBody>
          <a:bodyPr>
            <a:normAutofit/>
          </a:bodyPr>
          <a:lstStyle/>
          <a:p>
            <a:r>
              <a:rPr lang="ja-JP" altLang="en-US" sz="4400" b="1" dirty="0" smtClean="0"/>
              <a:t>提案</a:t>
            </a:r>
            <a:r>
              <a:rPr lang="ja-JP" altLang="en-US" sz="4400" b="1" dirty="0"/>
              <a:t>システム</a:t>
            </a:r>
            <a:r>
              <a:rPr lang="ja-JP" altLang="en-US" sz="4400" b="1" dirty="0" smtClean="0"/>
              <a:t>を用いた学習設計</a:t>
            </a:r>
            <a:endParaRPr kumimoji="1" lang="ja-JP" altLang="en-US" sz="4400" b="1" dirty="0"/>
          </a:p>
        </p:txBody>
      </p:sp>
      <p:sp>
        <p:nvSpPr>
          <p:cNvPr id="3" name="コンテンツ プレースホルダー 2"/>
          <p:cNvSpPr>
            <a:spLocks noGrp="1"/>
          </p:cNvSpPr>
          <p:nvPr>
            <p:ph idx="1"/>
          </p:nvPr>
        </p:nvSpPr>
        <p:spPr>
          <a:xfrm>
            <a:off x="774756" y="1845733"/>
            <a:ext cx="7757370" cy="4166759"/>
          </a:xfrm>
        </p:spPr>
        <p:txBody>
          <a:bodyPr/>
          <a:lstStyle/>
          <a:p>
            <a:pPr marL="0" indent="0">
              <a:buNone/>
            </a:pPr>
            <a:r>
              <a:rPr kumimoji="1" lang="ja-JP" altLang="en-US" dirty="0" smtClean="0"/>
              <a:t>提案システムを用いる</a:t>
            </a:r>
            <a:r>
              <a:rPr lang="ja-JP" altLang="en-US" dirty="0" smtClean="0"/>
              <a:t>ことで，</a:t>
            </a:r>
            <a:r>
              <a:rPr kumimoji="1" lang="ja-JP" altLang="en-US" dirty="0" smtClean="0"/>
              <a:t>以下のような学習方法が考えられる．</a:t>
            </a:r>
            <a:endParaRPr kumimoji="1" lang="en-US" altLang="ja-JP" dirty="0" smtClean="0"/>
          </a:p>
          <a:p>
            <a:pPr marL="0" indent="0">
              <a:buNone/>
            </a:pPr>
            <a:endParaRPr kumimoji="1" lang="en-US" altLang="ja-JP" dirty="0" smtClean="0"/>
          </a:p>
          <a:p>
            <a:pPr>
              <a:buFont typeface="Wingdings" panose="05000000000000000000" pitchFamily="2" charset="2"/>
              <a:buChar char="l"/>
            </a:pPr>
            <a:r>
              <a:rPr lang="ja-JP" altLang="en-US" dirty="0"/>
              <a:t>聞き取りやすい（聞き取りやすさの高い</a:t>
            </a:r>
            <a:r>
              <a:rPr lang="ja-JP" altLang="en-US" dirty="0" smtClean="0"/>
              <a:t>）地域</a:t>
            </a:r>
            <a:r>
              <a:rPr lang="ja-JP" altLang="en-US" dirty="0"/>
              <a:t>発音</a:t>
            </a:r>
            <a:r>
              <a:rPr lang="ja-JP" altLang="en-US" dirty="0" smtClean="0"/>
              <a:t>を持つ地域の音声を用いた問題を多く</a:t>
            </a:r>
            <a:r>
              <a:rPr lang="ja-JP" altLang="en-US" dirty="0"/>
              <a:t>出</a:t>
            </a:r>
            <a:r>
              <a:rPr lang="ja-JP" altLang="en-US" dirty="0" smtClean="0"/>
              <a:t>題する学習方法．</a:t>
            </a:r>
            <a:endParaRPr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r>
              <a:rPr lang="ja-JP" altLang="en-US" dirty="0"/>
              <a:t>聞き取りづらい（聞き取りやすさの低い）地域発音を持つ地域の　音声を用いた問題を多く出題する学習方法</a:t>
            </a:r>
          </a:p>
          <a:p>
            <a:pPr>
              <a:buFont typeface="Wingdings" panose="05000000000000000000" pitchFamily="2" charset="2"/>
              <a:buChar char="l"/>
            </a:pPr>
            <a:endParaRPr lang="en-US" altLang="ja-JP" dirty="0" smtClean="0"/>
          </a:p>
          <a:p>
            <a:pPr>
              <a:buFont typeface="Wingdings" panose="05000000000000000000" pitchFamily="2" charset="2"/>
              <a:buChar char="l"/>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242CEBBF-8CC4-4870-9B56-37D7E39D657B}" type="slidenum">
              <a:rPr lang="ja-JP" altLang="en-US" smtClean="0"/>
              <a:t>19</a:t>
            </a:fld>
            <a:endParaRPr lang="ja-JP" altLang="en-US" dirty="0"/>
          </a:p>
        </p:txBody>
      </p:sp>
    </p:spTree>
    <p:extLst>
      <p:ext uri="{BB962C8B-B14F-4D97-AF65-F5344CB8AC3E}">
        <p14:creationId xmlns:p14="http://schemas.microsoft.com/office/powerpoint/2010/main" val="337993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0468" y="839244"/>
            <a:ext cx="5705800" cy="855743"/>
          </a:xfrm>
        </p:spPr>
        <p:txBody>
          <a:bodyPr>
            <a:normAutofit fontScale="90000"/>
          </a:bodyPr>
          <a:lstStyle/>
          <a:p>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ja-JP" altLang="en-US" sz="4900" b="1" dirty="0" smtClean="0"/>
              <a:t>研究背景</a:t>
            </a:r>
            <a:r>
              <a:rPr kumimoji="1" lang="ja-JP" altLang="en-US" dirty="0" smtClean="0"/>
              <a:t>　</a:t>
            </a:r>
            <a:endParaRPr kumimoji="1" lang="ja-JP" altLang="en-US" dirty="0"/>
          </a:p>
        </p:txBody>
      </p:sp>
      <p:sp>
        <p:nvSpPr>
          <p:cNvPr id="3" name="コンテンツ プレースホルダー 2"/>
          <p:cNvSpPr>
            <a:spLocks noGrp="1"/>
          </p:cNvSpPr>
          <p:nvPr>
            <p:ph idx="1"/>
          </p:nvPr>
        </p:nvSpPr>
        <p:spPr>
          <a:xfrm>
            <a:off x="290870" y="1969691"/>
            <a:ext cx="8459053" cy="3300634"/>
          </a:xfrm>
        </p:spPr>
        <p:txBody>
          <a:bodyPr>
            <a:normAutofit/>
          </a:bodyPr>
          <a:lstStyle/>
          <a:p>
            <a:pPr marL="651510" indent="-342900">
              <a:buFont typeface="Wingdings" panose="05000000000000000000" pitchFamily="2" charset="2"/>
              <a:buChar char="l"/>
            </a:pPr>
            <a:r>
              <a:rPr lang="ja-JP" altLang="en-US" dirty="0">
                <a:latin typeface="+mn-ea"/>
              </a:rPr>
              <a:t>グ</a:t>
            </a:r>
            <a:r>
              <a:rPr lang="ja-JP" altLang="en-US" dirty="0" smtClean="0">
                <a:latin typeface="+mn-ea"/>
              </a:rPr>
              <a:t>ローバル化の急速な進展とともに，英語を　　　　　　　　　　　　　用いた，多くの国の人々とのコミュニケーション　　　　　　　　　　　　　　　　　　　　　　　　機会が増加している．</a:t>
            </a:r>
            <a:endParaRPr lang="en-US" altLang="ja-JP" dirty="0" smtClean="0">
              <a:latin typeface="+mn-ea"/>
            </a:endParaRPr>
          </a:p>
          <a:p>
            <a:pPr marL="308610" indent="0">
              <a:buNone/>
            </a:pPr>
            <a:endParaRPr lang="en-US" altLang="ja-JP" dirty="0"/>
          </a:p>
          <a:p>
            <a:pPr marL="308610" indent="0">
              <a:buNone/>
            </a:pPr>
            <a:endParaRPr lang="en-US" altLang="ja-JP" dirty="0" smtClean="0"/>
          </a:p>
          <a:p>
            <a:pPr marL="651510" indent="-342900">
              <a:buFont typeface="Wingdings" panose="05000000000000000000" pitchFamily="2" charset="2"/>
              <a:buChar char="l"/>
            </a:pPr>
            <a:r>
              <a:rPr lang="ja-JP" altLang="en-US" dirty="0" smtClean="0"/>
              <a:t>様々な国の人々が話す英語は，欧米英語や英国英語と比べて，　　　　　　　　　　　　　　　　　　　　　　　　　　　　　　　</a:t>
            </a:r>
            <a:r>
              <a:rPr lang="ja-JP" altLang="en-US" dirty="0"/>
              <a:t>発</a:t>
            </a:r>
            <a:r>
              <a:rPr lang="ja-JP" altLang="en-US" dirty="0" smtClean="0"/>
              <a:t>話</a:t>
            </a:r>
            <a:r>
              <a:rPr lang="ja-JP" altLang="en-US" dirty="0"/>
              <a:t>者</a:t>
            </a:r>
            <a:r>
              <a:rPr lang="ja-JP" altLang="en-US" dirty="0" smtClean="0"/>
              <a:t>の出身地域ごとに</a:t>
            </a:r>
            <a:r>
              <a:rPr lang="ja-JP" altLang="en-US" b="1" u="sng" dirty="0" smtClean="0"/>
              <a:t>発音などに違い（特徴）が現れる</a:t>
            </a:r>
            <a:r>
              <a:rPr lang="ja-JP" altLang="en-US" dirty="0" smtClean="0"/>
              <a:t>．</a:t>
            </a:r>
            <a:endParaRPr lang="en-US" altLang="ja-JP" dirty="0" smtClean="0">
              <a:solidFill>
                <a:srgbClr val="FF0000"/>
              </a:solidFill>
            </a:endParaRPr>
          </a:p>
        </p:txBody>
      </p:sp>
      <p:sp>
        <p:nvSpPr>
          <p:cNvPr id="4" name="スライド番号プレースホルダー 3"/>
          <p:cNvSpPr>
            <a:spLocks noGrp="1"/>
          </p:cNvSpPr>
          <p:nvPr>
            <p:ph type="sldNum" sz="quarter" idx="12"/>
          </p:nvPr>
        </p:nvSpPr>
        <p:spPr>
          <a:xfrm>
            <a:off x="7434288" y="6492875"/>
            <a:ext cx="984019" cy="365125"/>
          </a:xfrm>
        </p:spPr>
        <p:txBody>
          <a:bodyPr/>
          <a:lstStyle/>
          <a:p>
            <a:fld id="{D1F6B530-2EDE-4F4E-B9DE-1A10B0CC768E}" type="slidenum">
              <a:rPr lang="ja-JP" altLang="en-US" smtClean="0"/>
              <a:t>2</a:t>
            </a:fld>
            <a:endParaRPr lang="ja-JP" altLang="en-US" dirty="0"/>
          </a:p>
        </p:txBody>
      </p:sp>
      <p:sp>
        <p:nvSpPr>
          <p:cNvPr id="20" name="コンテンツ プレースホルダー 2"/>
          <p:cNvSpPr txBox="1">
            <a:spLocks/>
          </p:cNvSpPr>
          <p:nvPr/>
        </p:nvSpPr>
        <p:spPr>
          <a:xfrm>
            <a:off x="2000892" y="5068330"/>
            <a:ext cx="5039011" cy="1194675"/>
          </a:xfrm>
          <a:prstGeom prst="rect">
            <a:avLst/>
          </a:prstGeom>
          <a:ln>
            <a:solidFill>
              <a:schemeClr val="accent1"/>
            </a:solidFill>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800" dirty="0" smtClean="0"/>
              <a:t>本研究では，地域独自の発音を</a:t>
            </a:r>
            <a:r>
              <a:rPr lang="ja-JP" altLang="en-US" sz="1800" dirty="0"/>
              <a:t>　</a:t>
            </a:r>
            <a:r>
              <a:rPr lang="ja-JP" altLang="en-US" sz="1800" b="1" u="sng" dirty="0" smtClean="0"/>
              <a:t>「地域発音」</a:t>
            </a:r>
            <a:endParaRPr lang="en-US" altLang="ja-JP" sz="1800" b="1" u="sng" dirty="0" smtClean="0"/>
          </a:p>
          <a:p>
            <a:r>
              <a:rPr lang="ja-JP" altLang="en-US" sz="1800" dirty="0" smtClean="0"/>
              <a:t>地域発音で話される英語を　</a:t>
            </a:r>
            <a:r>
              <a:rPr lang="ja-JP" altLang="en-US" sz="1800" b="1" u="sng" dirty="0" smtClean="0"/>
              <a:t>「地域発音英語」</a:t>
            </a:r>
            <a:r>
              <a:rPr lang="ja-JP" altLang="en-US" sz="1800" dirty="0" smtClean="0"/>
              <a:t>　</a:t>
            </a:r>
            <a:endParaRPr lang="en-US" altLang="ja-JP" sz="1800" dirty="0" smtClean="0"/>
          </a:p>
          <a:p>
            <a:r>
              <a:rPr lang="ja-JP" altLang="en-US" sz="1800" dirty="0" smtClean="0"/>
              <a:t>と定義．　</a:t>
            </a:r>
            <a:endParaRPr lang="en-US" altLang="ja-JP" sz="1800" dirty="0" smtClean="0"/>
          </a:p>
        </p:txBody>
      </p:sp>
      <p:pic>
        <p:nvPicPr>
          <p:cNvPr id="26" name="図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102" y="5136035"/>
            <a:ext cx="1059267" cy="105926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4288" y="5219566"/>
            <a:ext cx="978214" cy="992810"/>
          </a:xfrm>
          <a:prstGeom prst="rect">
            <a:avLst/>
          </a:prstGeom>
        </p:spPr>
      </p:pic>
      <p:pic>
        <p:nvPicPr>
          <p:cNvPr id="9" name="図 8"/>
          <p:cNvPicPr>
            <a:picLocks noChangeAspect="1"/>
          </p:cNvPicPr>
          <p:nvPr/>
        </p:nvPicPr>
        <p:blipFill rotWithShape="1">
          <a:blip r:embed="rId5">
            <a:extLst>
              <a:ext uri="{28A0092B-C50C-407E-A947-70E740481C1C}">
                <a14:useLocalDpi xmlns:a14="http://schemas.microsoft.com/office/drawing/2010/main" val="0"/>
              </a:ext>
            </a:extLst>
          </a:blip>
          <a:srcRect l="47263" t="28740" r="1688" b="7637"/>
          <a:stretch/>
        </p:blipFill>
        <p:spPr>
          <a:xfrm>
            <a:off x="6574668" y="1901672"/>
            <a:ext cx="2569332" cy="1718336"/>
          </a:xfrm>
          <a:prstGeom prst="rect">
            <a:avLst/>
          </a:prstGeom>
        </p:spPr>
      </p:pic>
    </p:spTree>
    <p:extLst>
      <p:ext uri="{BB962C8B-B14F-4D97-AF65-F5344CB8AC3E}">
        <p14:creationId xmlns:p14="http://schemas.microsoft.com/office/powerpoint/2010/main" val="1551316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58DA88DF-EA0C-4533-823A-CC143EBFC392}" type="slidenum">
              <a:rPr lang="ja-JP" altLang="en-US" smtClean="0"/>
              <a:t>20</a:t>
            </a:fld>
            <a:endParaRPr lang="ja-JP" altLang="en-US" dirty="0"/>
          </a:p>
        </p:txBody>
      </p:sp>
      <p:sp>
        <p:nvSpPr>
          <p:cNvPr id="5" name="タイトル 1"/>
          <p:cNvSpPr>
            <a:spLocks noGrp="1"/>
          </p:cNvSpPr>
          <p:nvPr>
            <p:ph type="title"/>
          </p:nvPr>
        </p:nvSpPr>
        <p:spPr>
          <a:xfrm>
            <a:off x="822959" y="286604"/>
            <a:ext cx="7920208" cy="1450757"/>
          </a:xfrm>
        </p:spPr>
        <p:txBody>
          <a:bodyPr>
            <a:normAutofit/>
          </a:bodyPr>
          <a:lstStyle/>
          <a:p>
            <a:r>
              <a:rPr lang="ja-JP" altLang="en-US" sz="4400" b="1" dirty="0" smtClean="0"/>
              <a:t>提案</a:t>
            </a:r>
            <a:r>
              <a:rPr lang="ja-JP" altLang="en-US" sz="4400" b="1" dirty="0"/>
              <a:t>システム</a:t>
            </a:r>
            <a:r>
              <a:rPr lang="ja-JP" altLang="en-US" sz="4400" b="1" dirty="0" smtClean="0"/>
              <a:t>を用いた学習設計</a:t>
            </a:r>
            <a:endParaRPr kumimoji="1" lang="ja-JP" altLang="en-US" sz="4400" b="1" dirty="0"/>
          </a:p>
        </p:txBody>
      </p:sp>
      <p:sp>
        <p:nvSpPr>
          <p:cNvPr id="6" name="四角形吹き出し 5"/>
          <p:cNvSpPr/>
          <p:nvPr/>
        </p:nvSpPr>
        <p:spPr>
          <a:xfrm>
            <a:off x="226623" y="2035210"/>
            <a:ext cx="1759794" cy="637218"/>
          </a:xfrm>
          <a:prstGeom prst="wedgeRectCallout">
            <a:avLst>
              <a:gd name="adj1" fmla="val 67583"/>
              <a:gd name="adj2" fmla="val -2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rgbClr val="FF0000"/>
                </a:solidFill>
              </a:rPr>
              <a:t>学習意識の向上　　　継継続率の向上</a:t>
            </a:r>
            <a:endParaRPr kumimoji="1" lang="ja-JP" altLang="en-US" sz="1600" dirty="0">
              <a:solidFill>
                <a:srgbClr val="FF0000"/>
              </a:solidFill>
            </a:endParaRPr>
          </a:p>
        </p:txBody>
      </p:sp>
      <p:pic>
        <p:nvPicPr>
          <p:cNvPr id="7"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530" y="2186467"/>
            <a:ext cx="848709" cy="782500"/>
          </a:xfrm>
          <a:prstGeom prst="rect">
            <a:avLst/>
          </a:prstGeom>
        </p:spPr>
      </p:pic>
      <p:sp>
        <p:nvSpPr>
          <p:cNvPr id="8" name="テキスト ボックス 7"/>
          <p:cNvSpPr txBox="1"/>
          <p:nvPr/>
        </p:nvSpPr>
        <p:spPr>
          <a:xfrm>
            <a:off x="5436110" y="2254551"/>
            <a:ext cx="3481629" cy="646331"/>
          </a:xfrm>
          <a:prstGeom prst="rect">
            <a:avLst/>
          </a:prstGeom>
          <a:noFill/>
          <a:ln>
            <a:solidFill>
              <a:schemeClr val="accent1"/>
            </a:solidFill>
          </a:ln>
        </p:spPr>
        <p:txBody>
          <a:bodyPr wrap="square" rtlCol="0">
            <a:spAutoFit/>
          </a:bodyPr>
          <a:lstStyle/>
          <a:p>
            <a:r>
              <a:rPr lang="ja-JP" altLang="en-US" b="1" dirty="0" smtClean="0"/>
              <a:t>聞き取りやすさの高い地域発音英語から段階的に学習する方法</a:t>
            </a:r>
            <a:endParaRPr kumimoji="1" lang="ja-JP" altLang="en-US" b="1" dirty="0"/>
          </a:p>
        </p:txBody>
      </p:sp>
      <p:sp>
        <p:nvSpPr>
          <p:cNvPr id="10" name="テキスト ボックス 9"/>
          <p:cNvSpPr txBox="1"/>
          <p:nvPr/>
        </p:nvSpPr>
        <p:spPr>
          <a:xfrm>
            <a:off x="1714064" y="5150071"/>
            <a:ext cx="2474042" cy="523220"/>
          </a:xfrm>
          <a:prstGeom prst="rect">
            <a:avLst/>
          </a:prstGeom>
          <a:noFill/>
        </p:spPr>
        <p:txBody>
          <a:bodyPr wrap="square" rtlCol="0">
            <a:spAutoFit/>
          </a:bodyPr>
          <a:lstStyle/>
          <a:p>
            <a:r>
              <a:rPr kumimoji="1" lang="ja-JP" altLang="en-US" sz="1400" dirty="0" smtClean="0"/>
              <a:t>英語リスニングに対する　学習意識を持つ学習者</a:t>
            </a:r>
            <a:endParaRPr kumimoji="1" lang="en-US" altLang="ja-JP" sz="1400" dirty="0" smtClean="0"/>
          </a:p>
        </p:txBody>
      </p:sp>
      <p:sp>
        <p:nvSpPr>
          <p:cNvPr id="11" name="四角形吹き出し 10"/>
          <p:cNvSpPr/>
          <p:nvPr/>
        </p:nvSpPr>
        <p:spPr>
          <a:xfrm>
            <a:off x="261500" y="4316688"/>
            <a:ext cx="1759794" cy="637218"/>
          </a:xfrm>
          <a:prstGeom prst="wedgeRectCallout">
            <a:avLst>
              <a:gd name="adj1" fmla="val 67583"/>
              <a:gd name="adj2" fmla="val -2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英語リスニング能力の向上</a:t>
            </a:r>
            <a:r>
              <a:rPr lang="ja-JP" altLang="en-US" sz="1600" dirty="0" smtClean="0">
                <a:solidFill>
                  <a:srgbClr val="FF0000"/>
                </a:solidFill>
              </a:rPr>
              <a:t>　　　</a:t>
            </a:r>
            <a:endParaRPr kumimoji="1" lang="ja-JP" altLang="en-US" sz="1600" dirty="0">
              <a:solidFill>
                <a:srgbClr val="FF0000"/>
              </a:solidFill>
            </a:endParaRPr>
          </a:p>
        </p:txBody>
      </p:sp>
      <p:pic>
        <p:nvPicPr>
          <p:cNvPr id="12"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165" y="4258574"/>
            <a:ext cx="911511" cy="840403"/>
          </a:xfrm>
          <a:prstGeom prst="rect">
            <a:avLst/>
          </a:prstGeom>
        </p:spPr>
      </p:pic>
      <p:sp>
        <p:nvSpPr>
          <p:cNvPr id="13" name="テキスト ボックス 12"/>
          <p:cNvSpPr txBox="1"/>
          <p:nvPr/>
        </p:nvSpPr>
        <p:spPr>
          <a:xfrm>
            <a:off x="5436109" y="4357168"/>
            <a:ext cx="3481629" cy="646331"/>
          </a:xfrm>
          <a:prstGeom prst="rect">
            <a:avLst/>
          </a:prstGeom>
          <a:noFill/>
          <a:ln>
            <a:solidFill>
              <a:schemeClr val="accent1"/>
            </a:solidFill>
          </a:ln>
        </p:spPr>
        <p:txBody>
          <a:bodyPr wrap="square" rtlCol="0">
            <a:spAutoFit/>
          </a:bodyPr>
          <a:lstStyle/>
          <a:p>
            <a:r>
              <a:rPr lang="ja-JP" altLang="en-US" b="1" dirty="0" smtClean="0"/>
              <a:t>聞き取りやすさの</a:t>
            </a:r>
            <a:r>
              <a:rPr lang="ja-JP" altLang="en-US" b="1" dirty="0"/>
              <a:t>低</a:t>
            </a:r>
            <a:r>
              <a:rPr lang="ja-JP" altLang="en-US" b="1" dirty="0" smtClean="0"/>
              <a:t>い地域発音英語から段階的に学習する方法</a:t>
            </a:r>
            <a:endParaRPr kumimoji="1" lang="ja-JP" altLang="en-US" b="1" dirty="0"/>
          </a:p>
        </p:txBody>
      </p:sp>
      <p:sp>
        <p:nvSpPr>
          <p:cNvPr id="15" name="テキスト ボックス 14"/>
          <p:cNvSpPr txBox="1"/>
          <p:nvPr/>
        </p:nvSpPr>
        <p:spPr>
          <a:xfrm>
            <a:off x="1785582" y="3049012"/>
            <a:ext cx="2331006" cy="584775"/>
          </a:xfrm>
          <a:prstGeom prst="rect">
            <a:avLst/>
          </a:prstGeom>
          <a:noFill/>
        </p:spPr>
        <p:txBody>
          <a:bodyPr wrap="square" rtlCol="0">
            <a:spAutoFit/>
          </a:bodyPr>
          <a:lstStyle/>
          <a:p>
            <a:r>
              <a:rPr kumimoji="1" lang="ja-JP" altLang="en-US" sz="1600" dirty="0" smtClean="0"/>
              <a:t>英語リスニングに　　　苦手意識がある学習者</a:t>
            </a:r>
            <a:endParaRPr kumimoji="1" lang="en-US" altLang="ja-JP" sz="1600" dirty="0" smtClean="0"/>
          </a:p>
        </p:txBody>
      </p:sp>
      <p:cxnSp>
        <p:nvCxnSpPr>
          <p:cNvPr id="17" name="直線矢印コネクタ 16"/>
          <p:cNvCxnSpPr/>
          <p:nvPr/>
        </p:nvCxnSpPr>
        <p:spPr>
          <a:xfrm flipH="1" flipV="1">
            <a:off x="3750588" y="2490281"/>
            <a:ext cx="1685523" cy="9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3" idx="1"/>
          </p:cNvCxnSpPr>
          <p:nvPr/>
        </p:nvCxnSpPr>
        <p:spPr>
          <a:xfrm flipH="1" flipV="1">
            <a:off x="3846773" y="3097047"/>
            <a:ext cx="1589336" cy="158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8" idx="1"/>
          </p:cNvCxnSpPr>
          <p:nvPr/>
        </p:nvCxnSpPr>
        <p:spPr>
          <a:xfrm flipH="1">
            <a:off x="3881336" y="2577717"/>
            <a:ext cx="1554774" cy="142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3647872" y="4719152"/>
            <a:ext cx="1788238" cy="9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楕円 34"/>
          <p:cNvSpPr/>
          <p:nvPr/>
        </p:nvSpPr>
        <p:spPr>
          <a:xfrm flipH="1">
            <a:off x="3364265" y="2313847"/>
            <a:ext cx="303297" cy="3174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flipH="1">
            <a:off x="3291477" y="4602105"/>
            <a:ext cx="303297" cy="3174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乗算 36"/>
          <p:cNvSpPr/>
          <p:nvPr/>
        </p:nvSpPr>
        <p:spPr>
          <a:xfrm>
            <a:off x="3477956" y="2760305"/>
            <a:ext cx="313097" cy="38125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flipH="1">
            <a:off x="4798121" y="5301720"/>
            <a:ext cx="303297" cy="3174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乗算 39"/>
          <p:cNvSpPr/>
          <p:nvPr/>
        </p:nvSpPr>
        <p:spPr>
          <a:xfrm>
            <a:off x="4798121" y="5643434"/>
            <a:ext cx="313097" cy="38125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5101418" y="5335657"/>
            <a:ext cx="3641749" cy="307777"/>
          </a:xfrm>
          <a:prstGeom prst="rect">
            <a:avLst/>
          </a:prstGeom>
          <a:noFill/>
        </p:spPr>
        <p:txBody>
          <a:bodyPr wrap="square" rtlCol="0">
            <a:spAutoFit/>
          </a:bodyPr>
          <a:lstStyle/>
          <a:p>
            <a:r>
              <a:rPr kumimoji="1" lang="ja-JP" altLang="en-US" sz="1400" dirty="0" smtClean="0"/>
              <a:t>学習による効果が期待される可能性がある</a:t>
            </a:r>
            <a:endParaRPr kumimoji="1" lang="ja-JP" altLang="en-US" sz="1400" dirty="0"/>
          </a:p>
        </p:txBody>
      </p:sp>
      <p:sp>
        <p:nvSpPr>
          <p:cNvPr id="42" name="テキスト ボックス 41"/>
          <p:cNvSpPr txBox="1"/>
          <p:nvPr/>
        </p:nvSpPr>
        <p:spPr>
          <a:xfrm>
            <a:off x="5111218" y="5704415"/>
            <a:ext cx="3806520" cy="307777"/>
          </a:xfrm>
          <a:prstGeom prst="rect">
            <a:avLst/>
          </a:prstGeom>
          <a:noFill/>
        </p:spPr>
        <p:txBody>
          <a:bodyPr wrap="square" rtlCol="0">
            <a:spAutoFit/>
          </a:bodyPr>
          <a:lstStyle/>
          <a:p>
            <a:r>
              <a:rPr kumimoji="1" lang="ja-JP" altLang="en-US" sz="1400" dirty="0" smtClean="0"/>
              <a:t>学習による効果が期待されない可能性がある</a:t>
            </a:r>
            <a:endParaRPr kumimoji="1" lang="ja-JP" altLang="en-US" sz="1400" dirty="0"/>
          </a:p>
        </p:txBody>
      </p:sp>
      <p:sp>
        <p:nvSpPr>
          <p:cNvPr id="44" name="乗算 43"/>
          <p:cNvSpPr/>
          <p:nvPr/>
        </p:nvSpPr>
        <p:spPr>
          <a:xfrm>
            <a:off x="3560547" y="4015653"/>
            <a:ext cx="313097" cy="38125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14610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5746" y="305891"/>
            <a:ext cx="7543800" cy="1450757"/>
          </a:xfrm>
        </p:spPr>
        <p:txBody>
          <a:bodyPr>
            <a:normAutofit/>
          </a:bodyPr>
          <a:lstStyle/>
          <a:p>
            <a:r>
              <a:rPr lang="ja-JP" altLang="en-US" sz="4400" b="1" dirty="0" smtClean="0"/>
              <a:t>実装①</a:t>
            </a:r>
            <a:endParaRPr kumimoji="1" lang="ja-JP" altLang="en-US" sz="4400" b="1" dirty="0"/>
          </a:p>
        </p:txBody>
      </p:sp>
      <p:sp>
        <p:nvSpPr>
          <p:cNvPr id="3" name="コンテンツ プレースホルダー 2"/>
          <p:cNvSpPr>
            <a:spLocks noGrp="1"/>
          </p:cNvSpPr>
          <p:nvPr>
            <p:ph idx="1"/>
          </p:nvPr>
        </p:nvSpPr>
        <p:spPr>
          <a:xfrm>
            <a:off x="865562" y="1910210"/>
            <a:ext cx="7543801" cy="4873669"/>
          </a:xfrm>
        </p:spPr>
        <p:txBody>
          <a:bodyPr>
            <a:normAutofit/>
          </a:bodyPr>
          <a:lstStyle/>
          <a:p>
            <a:pPr>
              <a:buFont typeface="Wingdings" panose="05000000000000000000" pitchFamily="2" charset="2"/>
              <a:buChar char="l"/>
            </a:pPr>
            <a:r>
              <a:rPr lang="ja-JP" altLang="en-US" dirty="0" smtClean="0"/>
              <a:t>地域別正答率を算出する機能．</a:t>
            </a:r>
            <a:endParaRPr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a:buFont typeface="Wingdings" panose="05000000000000000000" pitchFamily="2" charset="2"/>
              <a:buChar char="l"/>
            </a:pPr>
            <a:r>
              <a:rPr kumimoji="1" lang="ja-JP" altLang="en-US" dirty="0" smtClean="0"/>
              <a:t>聞き取りやすさを判定するため、地域ごとの問題数を一定にして出題数</a:t>
            </a:r>
            <a:r>
              <a:rPr lang="ja-JP" altLang="en-US" dirty="0" smtClean="0"/>
              <a:t>する機能．　　　　　　　　　　　　　　　　　　　　　　　　　　</a:t>
            </a:r>
            <a:r>
              <a:rPr lang="en-US" altLang="ja-JP" dirty="0" smtClean="0"/>
              <a:t>(P</a:t>
            </a:r>
            <a:r>
              <a:rPr lang="ja-JP" altLang="en-US" dirty="0" smtClean="0"/>
              <a:t>問：</a:t>
            </a:r>
            <a:r>
              <a:rPr lang="en-US" altLang="ja-JP" dirty="0" smtClean="0"/>
              <a:t>C</a:t>
            </a:r>
            <a:r>
              <a:rPr lang="ja-JP" altLang="en-US" dirty="0" smtClean="0"/>
              <a:t>個の地域から出題するなら，</a:t>
            </a:r>
            <a:r>
              <a:rPr lang="en-US" altLang="ja-JP" dirty="0" smtClean="0"/>
              <a:t>1</a:t>
            </a:r>
            <a:r>
              <a:rPr lang="ja-JP" altLang="en-US" dirty="0" smtClean="0"/>
              <a:t>地域の出題数</a:t>
            </a:r>
            <a:r>
              <a:rPr lang="en-US" altLang="ja-JP" dirty="0" smtClean="0"/>
              <a:t>X</a:t>
            </a:r>
            <a:r>
              <a:rPr lang="ja-JP" altLang="en-US" dirty="0" smtClean="0"/>
              <a:t>＝</a:t>
            </a:r>
            <a:r>
              <a:rPr lang="en-US" altLang="ja-JP" dirty="0" smtClean="0"/>
              <a:t>P/C</a:t>
            </a:r>
            <a:r>
              <a:rPr lang="ja-JP" altLang="en-US" dirty="0" smtClean="0"/>
              <a:t>個</a:t>
            </a:r>
            <a:r>
              <a:rPr lang="en-US" altLang="ja-JP" dirty="0" smtClean="0"/>
              <a:t>)</a:t>
            </a:r>
            <a:endParaRPr lang="en-US" altLang="ja-JP" dirty="0"/>
          </a:p>
          <a:p>
            <a:pPr>
              <a:buFont typeface="Wingdings" panose="05000000000000000000" pitchFamily="2" charset="2"/>
              <a:buChar char="l"/>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9C372D70-61AC-4925-AAC4-6658241BFC59}" type="slidenum">
              <a:rPr lang="ja-JP" altLang="en-US" smtClean="0"/>
              <a:t>21</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562" y="2419371"/>
            <a:ext cx="2322777" cy="2548349"/>
          </a:xfrm>
          <a:prstGeom prst="rect">
            <a:avLst/>
          </a:prstGeom>
        </p:spPr>
      </p:pic>
      <p:cxnSp>
        <p:nvCxnSpPr>
          <p:cNvPr id="7" name="直線矢印コネクタ 6"/>
          <p:cNvCxnSpPr/>
          <p:nvPr/>
        </p:nvCxnSpPr>
        <p:spPr>
          <a:xfrm flipH="1">
            <a:off x="2808514" y="2340429"/>
            <a:ext cx="1186543" cy="658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flipV="1">
            <a:off x="2623458" y="4388076"/>
            <a:ext cx="838199" cy="690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00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5746" y="305891"/>
            <a:ext cx="7543800" cy="1450757"/>
          </a:xfrm>
        </p:spPr>
        <p:txBody>
          <a:bodyPr>
            <a:normAutofit/>
          </a:bodyPr>
          <a:lstStyle/>
          <a:p>
            <a:r>
              <a:rPr kumimoji="1" lang="ja-JP" altLang="en-US" sz="4400" b="1" dirty="0" smtClean="0"/>
              <a:t>実装②</a:t>
            </a:r>
            <a:endParaRPr kumimoji="1" lang="ja-JP" altLang="en-US" sz="4400" b="1" dirty="0"/>
          </a:p>
        </p:txBody>
      </p:sp>
      <p:sp>
        <p:nvSpPr>
          <p:cNvPr id="3" name="コンテンツ プレースホルダー 2"/>
          <p:cNvSpPr>
            <a:spLocks noGrp="1"/>
          </p:cNvSpPr>
          <p:nvPr>
            <p:ph idx="1"/>
          </p:nvPr>
        </p:nvSpPr>
        <p:spPr>
          <a:xfrm>
            <a:off x="865562" y="1828801"/>
            <a:ext cx="7543801" cy="4278922"/>
          </a:xfrm>
        </p:spPr>
        <p:txBody>
          <a:bodyPr>
            <a:normAutofit/>
          </a:bodyPr>
          <a:lstStyle/>
          <a:p>
            <a:pPr>
              <a:buFont typeface="Wingdings" panose="05000000000000000000" pitchFamily="2" charset="2"/>
              <a:buChar char="l"/>
            </a:pPr>
            <a:r>
              <a:rPr lang="ja-JP" altLang="en-US" dirty="0" smtClean="0"/>
              <a:t>正答</a:t>
            </a:r>
            <a:r>
              <a:rPr lang="ja-JP" altLang="en-US" dirty="0"/>
              <a:t>率</a:t>
            </a:r>
            <a:r>
              <a:rPr lang="ja-JP" altLang="en-US" dirty="0" smtClean="0"/>
              <a:t>の順位の高い</a:t>
            </a:r>
            <a:r>
              <a:rPr lang="ja-JP" altLang="en-US" dirty="0"/>
              <a:t>地域</a:t>
            </a:r>
            <a:r>
              <a:rPr lang="ja-JP" altLang="en-US" dirty="0" smtClean="0"/>
              <a:t>の音声を多く出題</a:t>
            </a:r>
            <a:r>
              <a:rPr lang="en-US" altLang="ja-JP" dirty="0" smtClean="0"/>
              <a:t>(</a:t>
            </a:r>
            <a:r>
              <a:rPr lang="ja-JP" altLang="en-US" dirty="0" smtClean="0"/>
              <a:t>パターン</a:t>
            </a:r>
            <a:r>
              <a:rPr lang="en-US" altLang="ja-JP" dirty="0" smtClean="0"/>
              <a:t>1</a:t>
            </a:r>
            <a:r>
              <a:rPr lang="ja-JP" altLang="en-US" dirty="0" smtClean="0"/>
              <a:t>）</a:t>
            </a:r>
            <a:endParaRPr lang="en-US" altLang="ja-JP" dirty="0" smtClean="0"/>
          </a:p>
          <a:p>
            <a:pPr marL="0" indent="0">
              <a:buNone/>
            </a:pPr>
            <a:endParaRPr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smtClean="0"/>
          </a:p>
          <a:p>
            <a:pPr marL="0" indent="0">
              <a:buNone/>
            </a:pPr>
            <a:endParaRPr lang="en-US" altLang="ja-JP" dirty="0"/>
          </a:p>
          <a:p>
            <a:pPr>
              <a:buFont typeface="Wingdings" panose="05000000000000000000" pitchFamily="2" charset="2"/>
              <a:buChar char="l"/>
            </a:pPr>
            <a:r>
              <a:rPr lang="ja-JP" altLang="en-US" dirty="0" smtClean="0"/>
              <a:t>正答率の順位の低い地域の音声を多く出題</a:t>
            </a:r>
            <a:r>
              <a:rPr lang="en-US" altLang="ja-JP" dirty="0" smtClean="0"/>
              <a:t>(</a:t>
            </a:r>
            <a:r>
              <a:rPr lang="ja-JP" altLang="en-US" dirty="0" smtClean="0"/>
              <a:t>パターン</a:t>
            </a:r>
            <a:r>
              <a:rPr lang="en-US" altLang="ja-JP" dirty="0" smtClean="0"/>
              <a:t>1</a:t>
            </a:r>
            <a:r>
              <a:rPr lang="ja-JP" altLang="en-US" dirty="0" smtClean="0"/>
              <a:t>の逆</a:t>
            </a:r>
            <a:r>
              <a:rPr lang="en-US" altLang="ja-JP" dirty="0" smtClean="0"/>
              <a:t>)</a:t>
            </a:r>
          </a:p>
          <a:p>
            <a:pPr marL="0" indent="0">
              <a:buNone/>
            </a:pPr>
            <a:r>
              <a:rPr lang="ja-JP" altLang="en-US" dirty="0" smtClean="0"/>
              <a:t>出題数</a:t>
            </a:r>
            <a:r>
              <a:rPr lang="en-US" altLang="ja-JP" dirty="0" smtClean="0"/>
              <a:t> </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9C372D70-61AC-4925-AAC4-6658241BFC59}" type="slidenum">
              <a:rPr lang="ja-JP" altLang="en-US" smtClean="0"/>
              <a:t>22</a:t>
            </a:fld>
            <a:endParaRPr lang="ja-JP" altLang="en-US" dirty="0"/>
          </a:p>
        </p:txBody>
      </p:sp>
      <p:pic>
        <p:nvPicPr>
          <p:cNvPr id="6" name="図 5"/>
          <p:cNvPicPr>
            <a:picLocks noChangeAspect="1"/>
          </p:cNvPicPr>
          <p:nvPr/>
        </p:nvPicPr>
        <p:blipFill rotWithShape="1">
          <a:blip r:embed="rId2"/>
          <a:srcRect t="-9149" r="81616"/>
          <a:stretch/>
        </p:blipFill>
        <p:spPr>
          <a:xfrm>
            <a:off x="1828222" y="5332691"/>
            <a:ext cx="2624320" cy="46495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602" y="2539246"/>
            <a:ext cx="2286198" cy="2469094"/>
          </a:xfrm>
          <a:prstGeom prst="rect">
            <a:avLst/>
          </a:prstGeom>
        </p:spPr>
      </p:pic>
      <p:cxnSp>
        <p:nvCxnSpPr>
          <p:cNvPr id="9" name="直線矢印コネクタ 8"/>
          <p:cNvCxnSpPr/>
          <p:nvPr/>
        </p:nvCxnSpPr>
        <p:spPr>
          <a:xfrm flipH="1" flipV="1">
            <a:off x="2321379" y="4764336"/>
            <a:ext cx="544286" cy="196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a:off x="2051958" y="2678723"/>
            <a:ext cx="538842" cy="1806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593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5746" y="305891"/>
            <a:ext cx="7543800" cy="1450757"/>
          </a:xfrm>
        </p:spPr>
        <p:txBody>
          <a:bodyPr>
            <a:normAutofit/>
          </a:bodyPr>
          <a:lstStyle/>
          <a:p>
            <a:r>
              <a:rPr kumimoji="1" lang="ja-JP" altLang="en-US" sz="4400" b="1" dirty="0" smtClean="0"/>
              <a:t>実装</a:t>
            </a:r>
            <a:r>
              <a:rPr lang="ja-JP" altLang="en-US" sz="4400" b="1" dirty="0"/>
              <a:t>③</a:t>
            </a:r>
            <a:endParaRPr kumimoji="1" lang="ja-JP" altLang="en-US" sz="4400" b="1" dirty="0"/>
          </a:p>
        </p:txBody>
      </p:sp>
      <p:sp>
        <p:nvSpPr>
          <p:cNvPr id="3" name="コンテンツ プレースホルダー 2"/>
          <p:cNvSpPr>
            <a:spLocks noGrp="1"/>
          </p:cNvSpPr>
          <p:nvPr>
            <p:ph idx="1"/>
          </p:nvPr>
        </p:nvSpPr>
        <p:spPr>
          <a:xfrm>
            <a:off x="917838" y="1836822"/>
            <a:ext cx="7543801" cy="4278922"/>
          </a:xfrm>
        </p:spPr>
        <p:txBody>
          <a:bodyPr>
            <a:normAutofit/>
          </a:bodyPr>
          <a:lstStyle/>
          <a:p>
            <a:pPr>
              <a:buFont typeface="Wingdings" panose="05000000000000000000" pitchFamily="2" charset="2"/>
              <a:buChar char="l"/>
            </a:pPr>
            <a:r>
              <a:rPr lang="ja-JP" altLang="en-US" dirty="0" smtClean="0"/>
              <a:t>正答率の比率の高い</a:t>
            </a:r>
            <a:r>
              <a:rPr lang="ja-JP" altLang="en-US" dirty="0"/>
              <a:t>地域</a:t>
            </a:r>
            <a:r>
              <a:rPr lang="ja-JP" altLang="en-US" dirty="0" smtClean="0"/>
              <a:t>の音声を多く出題</a:t>
            </a:r>
            <a:r>
              <a:rPr lang="en-US" altLang="ja-JP" dirty="0" smtClean="0"/>
              <a:t>(</a:t>
            </a:r>
            <a:r>
              <a:rPr lang="ja-JP" altLang="en-US" dirty="0" smtClean="0"/>
              <a:t>パターン</a:t>
            </a:r>
            <a:r>
              <a:rPr lang="en-US" altLang="ja-JP" dirty="0" smtClean="0"/>
              <a:t>2</a:t>
            </a:r>
            <a:r>
              <a:rPr lang="ja-JP" altLang="en-US" dirty="0" smtClean="0"/>
              <a:t>）</a:t>
            </a:r>
            <a:endParaRPr lang="en-US" altLang="ja-JP" dirty="0" smtClean="0"/>
          </a:p>
          <a:p>
            <a:pPr marL="0" indent="0">
              <a:buNone/>
            </a:pPr>
            <a:endParaRPr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smtClean="0"/>
          </a:p>
          <a:p>
            <a:pPr marL="0" indent="0">
              <a:buNone/>
            </a:pPr>
            <a:endParaRPr lang="en-US" altLang="ja-JP" dirty="0"/>
          </a:p>
          <a:p>
            <a:pPr>
              <a:buFont typeface="Wingdings" panose="05000000000000000000" pitchFamily="2" charset="2"/>
              <a:buChar char="l"/>
            </a:pPr>
            <a:r>
              <a:rPr lang="ja-JP" altLang="en-US" dirty="0" smtClean="0"/>
              <a:t>正答率の比</a:t>
            </a:r>
            <a:r>
              <a:rPr lang="ja-JP" altLang="en-US" dirty="0"/>
              <a:t>率</a:t>
            </a:r>
            <a:r>
              <a:rPr lang="ja-JP" altLang="en-US" dirty="0" smtClean="0"/>
              <a:t>の低い地域の音声を多く出題</a:t>
            </a:r>
            <a:r>
              <a:rPr lang="en-US" altLang="ja-JP" dirty="0" smtClean="0"/>
              <a:t>(</a:t>
            </a:r>
            <a:r>
              <a:rPr lang="ja-JP" altLang="en-US" dirty="0" smtClean="0"/>
              <a:t>パターン</a:t>
            </a:r>
            <a:r>
              <a:rPr lang="en-US" altLang="ja-JP" dirty="0" smtClean="0"/>
              <a:t>2</a:t>
            </a:r>
            <a:r>
              <a:rPr lang="ja-JP" altLang="en-US" dirty="0" smtClean="0"/>
              <a:t>の逆</a:t>
            </a:r>
            <a:r>
              <a:rPr lang="en-US" altLang="ja-JP" dirty="0" smtClean="0"/>
              <a:t>)</a:t>
            </a:r>
          </a:p>
          <a:p>
            <a:pPr marL="0" indent="0">
              <a:buNone/>
            </a:pPr>
            <a:r>
              <a:rPr lang="ja-JP" altLang="en-US" dirty="0" smtClean="0"/>
              <a:t>出題数</a:t>
            </a:r>
            <a:r>
              <a:rPr lang="en-US" altLang="ja-JP" dirty="0" smtClean="0"/>
              <a:t> </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9C372D70-61AC-4925-AAC4-6658241BFC59}" type="slidenum">
              <a:rPr lang="ja-JP" altLang="en-US" smtClean="0"/>
              <a:t>23</a:t>
            </a:fld>
            <a:endParaRPr lang="ja-JP" altLang="en-US" dirty="0"/>
          </a:p>
        </p:txBody>
      </p:sp>
      <p:pic>
        <p:nvPicPr>
          <p:cNvPr id="8" name="図 7"/>
          <p:cNvPicPr>
            <a:picLocks noChangeAspect="1"/>
          </p:cNvPicPr>
          <p:nvPr/>
        </p:nvPicPr>
        <p:blipFill rotWithShape="1">
          <a:blip r:embed="rId2"/>
          <a:srcRect r="63813" b="-9149"/>
          <a:stretch/>
        </p:blipFill>
        <p:spPr>
          <a:xfrm>
            <a:off x="1844976" y="5407315"/>
            <a:ext cx="5445340" cy="490106"/>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838" y="2816129"/>
            <a:ext cx="2792210" cy="1426588"/>
          </a:xfrm>
          <a:prstGeom prst="rect">
            <a:avLst/>
          </a:prstGeom>
        </p:spPr>
      </p:pic>
      <p:cxnSp>
        <p:nvCxnSpPr>
          <p:cNvPr id="9" name="直線矢印コネクタ 8"/>
          <p:cNvCxnSpPr/>
          <p:nvPr/>
        </p:nvCxnSpPr>
        <p:spPr>
          <a:xfrm flipH="1" flipV="1">
            <a:off x="2928258" y="3569510"/>
            <a:ext cx="745384" cy="129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a:off x="2626897" y="2322142"/>
            <a:ext cx="744667" cy="534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95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2E815AB5-EABA-4E26-A2C3-8F178A1A560B}" type="slidenum">
              <a:rPr lang="ja-JP" altLang="en-US" smtClean="0"/>
              <a:t>24</a:t>
            </a:fld>
            <a:endParaRPr lang="ja-JP" altLang="en-US" dirty="0"/>
          </a:p>
        </p:txBody>
      </p:sp>
      <p:sp>
        <p:nvSpPr>
          <p:cNvPr id="9" name="テキスト ボックス 8"/>
          <p:cNvSpPr txBox="1"/>
          <p:nvPr/>
        </p:nvSpPr>
        <p:spPr>
          <a:xfrm>
            <a:off x="496818" y="1755534"/>
            <a:ext cx="2472111" cy="338554"/>
          </a:xfrm>
          <a:prstGeom prst="rect">
            <a:avLst/>
          </a:prstGeom>
          <a:noFill/>
        </p:spPr>
        <p:txBody>
          <a:bodyPr wrap="square" rtlCol="0">
            <a:spAutoFit/>
          </a:bodyPr>
          <a:lstStyle/>
          <a:p>
            <a:r>
              <a:rPr lang="en-US" altLang="ja-JP" sz="1600" dirty="0" smtClean="0"/>
              <a:t>Ex</a:t>
            </a:r>
            <a:r>
              <a:rPr lang="ja-JP" altLang="en-US" sz="1600" dirty="0" smtClean="0"/>
              <a:t>）空欄個数</a:t>
            </a:r>
            <a:r>
              <a:rPr lang="en-US" altLang="ja-JP" sz="1600" dirty="0"/>
              <a:t>15</a:t>
            </a:r>
            <a:r>
              <a:rPr lang="ja-JP" altLang="en-US" sz="1600" dirty="0" smtClean="0"/>
              <a:t>の場合</a:t>
            </a:r>
            <a:endParaRPr kumimoji="1" lang="ja-JP" altLang="en-US" sz="1600" dirty="0"/>
          </a:p>
        </p:txBody>
      </p:sp>
      <p:sp>
        <p:nvSpPr>
          <p:cNvPr id="15" name="タイトル 1"/>
          <p:cNvSpPr>
            <a:spLocks noGrp="1"/>
          </p:cNvSpPr>
          <p:nvPr>
            <p:ph type="title"/>
          </p:nvPr>
        </p:nvSpPr>
        <p:spPr>
          <a:xfrm>
            <a:off x="822959" y="286604"/>
            <a:ext cx="7840273" cy="1450757"/>
          </a:xfrm>
        </p:spPr>
        <p:txBody>
          <a:bodyPr>
            <a:normAutofit/>
          </a:bodyPr>
          <a:lstStyle/>
          <a:p>
            <a:r>
              <a:rPr lang="ja-JP" altLang="en-US" sz="4400" b="1" dirty="0" smtClean="0"/>
              <a:t>実装</a:t>
            </a:r>
            <a:r>
              <a:rPr lang="ja-JP" altLang="en-US" sz="4400" b="1" dirty="0"/>
              <a:t>④　</a:t>
            </a:r>
            <a:r>
              <a:rPr lang="en-US" altLang="ja-JP" sz="4400" b="1" dirty="0" smtClean="0"/>
              <a:t>-</a:t>
            </a:r>
            <a:r>
              <a:rPr lang="ja-JP" altLang="en-US" sz="4400" b="1" dirty="0" smtClean="0"/>
              <a:t>穴埋め問題生成機能</a:t>
            </a:r>
            <a:r>
              <a:rPr lang="en-US" altLang="ja-JP" sz="4400" b="1" dirty="0" smtClean="0"/>
              <a:t>‐</a:t>
            </a:r>
            <a:endParaRPr kumimoji="1" lang="ja-JP" altLang="en-US" sz="4400" b="1" dirty="0"/>
          </a:p>
        </p:txBody>
      </p:sp>
      <p:sp>
        <p:nvSpPr>
          <p:cNvPr id="13" name="テキスト ボックス 12"/>
          <p:cNvSpPr txBox="1"/>
          <p:nvPr/>
        </p:nvSpPr>
        <p:spPr>
          <a:xfrm>
            <a:off x="923826" y="2212230"/>
            <a:ext cx="1923068" cy="307777"/>
          </a:xfrm>
          <a:prstGeom prst="rect">
            <a:avLst/>
          </a:prstGeom>
          <a:noFill/>
        </p:spPr>
        <p:txBody>
          <a:bodyPr wrap="square" rtlCol="0">
            <a:spAutoFit/>
          </a:bodyPr>
          <a:lstStyle/>
          <a:p>
            <a:r>
              <a:rPr kumimoji="1" lang="ja-JP" altLang="en-US" sz="1400" dirty="0" smtClean="0"/>
              <a:t>オプション：全空欄</a:t>
            </a:r>
            <a:endParaRPr kumimoji="1" lang="ja-JP" altLang="en-US" sz="1400" dirty="0"/>
          </a:p>
        </p:txBody>
      </p:sp>
      <p:sp>
        <p:nvSpPr>
          <p:cNvPr id="18" name="テキスト ボックス 17"/>
          <p:cNvSpPr txBox="1"/>
          <p:nvPr/>
        </p:nvSpPr>
        <p:spPr>
          <a:xfrm>
            <a:off x="5740486" y="2172701"/>
            <a:ext cx="2707780" cy="307777"/>
          </a:xfrm>
          <a:prstGeom prst="rect">
            <a:avLst/>
          </a:prstGeom>
          <a:noFill/>
        </p:spPr>
        <p:txBody>
          <a:bodyPr wrap="square" rtlCol="0">
            <a:spAutoFit/>
          </a:bodyPr>
          <a:lstStyle/>
          <a:p>
            <a:r>
              <a:rPr kumimoji="1" lang="ja-JP" altLang="en-US" sz="1400" dirty="0" smtClean="0"/>
              <a:t>オプション：頭文字表示</a:t>
            </a:r>
            <a:endParaRPr kumimoji="1" lang="ja-JP" altLang="en-US" sz="14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55" y="2480478"/>
            <a:ext cx="4188315" cy="2127688"/>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4809" y="4608166"/>
            <a:ext cx="4529721" cy="1633870"/>
          </a:xfrm>
          <a:prstGeom prst="rect">
            <a:avLst/>
          </a:prstGeom>
        </p:spPr>
      </p:pic>
      <p:sp>
        <p:nvSpPr>
          <p:cNvPr id="19" name="テキスト ボックス 18"/>
          <p:cNvSpPr txBox="1"/>
          <p:nvPr/>
        </p:nvSpPr>
        <p:spPr>
          <a:xfrm>
            <a:off x="3000876" y="4401877"/>
            <a:ext cx="2113273" cy="307777"/>
          </a:xfrm>
          <a:prstGeom prst="rect">
            <a:avLst/>
          </a:prstGeom>
          <a:noFill/>
        </p:spPr>
        <p:txBody>
          <a:bodyPr wrap="square" rtlCol="0">
            <a:spAutoFit/>
          </a:bodyPr>
          <a:lstStyle/>
          <a:p>
            <a:r>
              <a:rPr kumimoji="1" lang="ja-JP" altLang="en-US" sz="1400" dirty="0" smtClean="0"/>
              <a:t>オプション：ランダム</a:t>
            </a:r>
            <a:endParaRPr kumimoji="1" lang="ja-JP" altLang="en-US" sz="1400" dirty="0"/>
          </a:p>
        </p:txBody>
      </p:sp>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9018" y="2452463"/>
            <a:ext cx="4096867" cy="2103302"/>
          </a:xfrm>
          <a:prstGeom prst="rect">
            <a:avLst/>
          </a:prstGeom>
        </p:spPr>
      </p:pic>
    </p:spTree>
    <p:extLst>
      <p:ext uri="{BB962C8B-B14F-4D97-AF65-F5344CB8AC3E}">
        <p14:creationId xmlns:p14="http://schemas.microsoft.com/office/powerpoint/2010/main" val="1023400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コンテンツ プレースホルダー 18"/>
          <p:cNvPicPr>
            <a:picLocks noGrp="1" noChangeAspect="1"/>
          </p:cNvPicPr>
          <p:nvPr>
            <p:ph idx="1"/>
          </p:nvPr>
        </p:nvPicPr>
        <p:blipFill rotWithShape="1">
          <a:blip r:embed="rId2">
            <a:extLst>
              <a:ext uri="{28A0092B-C50C-407E-A947-70E740481C1C}">
                <a14:useLocalDpi xmlns:a14="http://schemas.microsoft.com/office/drawing/2010/main" val="0"/>
              </a:ext>
            </a:extLst>
          </a:blip>
          <a:srcRect t="2280" b="2457"/>
          <a:stretch/>
        </p:blipFill>
        <p:spPr>
          <a:xfrm>
            <a:off x="168915" y="2771480"/>
            <a:ext cx="860922" cy="820132"/>
          </a:xfrm>
        </p:spPr>
      </p:pic>
      <p:sp>
        <p:nvSpPr>
          <p:cNvPr id="4" name="スライド番号プレースホルダー 3"/>
          <p:cNvSpPr>
            <a:spLocks noGrp="1"/>
          </p:cNvSpPr>
          <p:nvPr>
            <p:ph type="sldNum" sz="quarter" idx="12"/>
          </p:nvPr>
        </p:nvSpPr>
        <p:spPr/>
        <p:txBody>
          <a:bodyPr/>
          <a:lstStyle/>
          <a:p>
            <a:fld id="{937F25CF-80C1-41AA-8A8D-1D1586931310}" type="slidenum">
              <a:rPr lang="ja-JP" altLang="en-US" smtClean="0"/>
              <a:t>25</a:t>
            </a:fld>
            <a:endParaRPr lang="ja-JP" altLang="en-US" dirty="0"/>
          </a:p>
        </p:txBody>
      </p:sp>
      <p:sp>
        <p:nvSpPr>
          <p:cNvPr id="5" name="タイトル 1"/>
          <p:cNvSpPr>
            <a:spLocks noGrp="1"/>
          </p:cNvSpPr>
          <p:nvPr>
            <p:ph type="title"/>
          </p:nvPr>
        </p:nvSpPr>
        <p:spPr>
          <a:xfrm>
            <a:off x="599376" y="312663"/>
            <a:ext cx="8382000" cy="1410790"/>
          </a:xfrm>
        </p:spPr>
        <p:txBody>
          <a:bodyPr>
            <a:normAutofit/>
          </a:bodyPr>
          <a:lstStyle/>
          <a:p>
            <a:r>
              <a:rPr lang="ja-JP" altLang="en-US" sz="4400" b="1" dirty="0" smtClean="0"/>
              <a:t>実装</a:t>
            </a:r>
            <a:r>
              <a:rPr lang="ja-JP" altLang="en-US" sz="4400" b="1" dirty="0"/>
              <a:t>⑤　</a:t>
            </a:r>
            <a:r>
              <a:rPr lang="ja-JP" altLang="en-US" sz="4400" b="1" dirty="0" smtClean="0"/>
              <a:t>　　　　　　　　　　　　　　　　　　　</a:t>
            </a:r>
            <a:r>
              <a:rPr lang="en-US" altLang="ja-JP" sz="4400" b="1" dirty="0" smtClean="0"/>
              <a:t>-</a:t>
            </a:r>
            <a:r>
              <a:rPr lang="ja-JP" altLang="en-US" sz="4400" b="1" dirty="0" smtClean="0"/>
              <a:t>音声</a:t>
            </a:r>
            <a:r>
              <a:rPr lang="ja-JP" altLang="en-US" sz="4400" b="1" dirty="0"/>
              <a:t>別</a:t>
            </a:r>
            <a:r>
              <a:rPr lang="ja-JP" altLang="en-US" sz="4400" b="1" dirty="0" smtClean="0"/>
              <a:t>正答率算出機能</a:t>
            </a:r>
            <a:r>
              <a:rPr lang="en-US" altLang="ja-JP" sz="4400" b="1" dirty="0" smtClean="0"/>
              <a:t>-</a:t>
            </a:r>
            <a:endParaRPr kumimoji="1" lang="ja-JP" altLang="en-US" sz="4400" b="1" dirty="0"/>
          </a:p>
        </p:txBody>
      </p:sp>
      <p:sp>
        <p:nvSpPr>
          <p:cNvPr id="6" name="テキスト ボックス 5"/>
          <p:cNvSpPr txBox="1"/>
          <p:nvPr/>
        </p:nvSpPr>
        <p:spPr>
          <a:xfrm>
            <a:off x="3315880" y="4421915"/>
            <a:ext cx="1230524" cy="338554"/>
          </a:xfrm>
          <a:prstGeom prst="rect">
            <a:avLst/>
          </a:prstGeom>
          <a:noFill/>
          <a:ln>
            <a:noFill/>
          </a:ln>
        </p:spPr>
        <p:txBody>
          <a:bodyPr wrap="square" rtlCol="0">
            <a:spAutoFit/>
          </a:bodyPr>
          <a:lstStyle/>
          <a:p>
            <a:r>
              <a:rPr lang="ja-JP" altLang="en-US" sz="1600" dirty="0" smtClean="0"/>
              <a:t>解答を送信</a:t>
            </a:r>
            <a:endParaRPr lang="en-US" altLang="ja-JP" sz="1600" dirty="0" smtClean="0"/>
          </a:p>
        </p:txBody>
      </p:sp>
      <p:sp>
        <p:nvSpPr>
          <p:cNvPr id="7" name="テキスト ボックス 6"/>
          <p:cNvSpPr txBox="1"/>
          <p:nvPr/>
        </p:nvSpPr>
        <p:spPr>
          <a:xfrm>
            <a:off x="3315880" y="5244866"/>
            <a:ext cx="3025537" cy="584775"/>
          </a:xfrm>
          <a:prstGeom prst="rect">
            <a:avLst/>
          </a:prstGeom>
          <a:noFill/>
        </p:spPr>
        <p:txBody>
          <a:bodyPr wrap="square" rtlCol="0">
            <a:spAutoFit/>
          </a:bodyPr>
          <a:lstStyle/>
          <a:p>
            <a:r>
              <a:rPr lang="ja-JP" altLang="en-US" sz="1600" dirty="0" smtClean="0"/>
              <a:t>正答率を</a:t>
            </a:r>
            <a:r>
              <a:rPr lang="ja-JP" altLang="en-US" sz="1600" dirty="0"/>
              <a:t>算出</a:t>
            </a:r>
            <a:r>
              <a:rPr lang="ja-JP" altLang="en-US" sz="1600" dirty="0" smtClean="0"/>
              <a:t>し</a:t>
            </a:r>
            <a:r>
              <a:rPr lang="en-US" altLang="ja-JP" sz="1600" dirty="0" smtClean="0"/>
              <a:t>DB</a:t>
            </a:r>
            <a:r>
              <a:rPr lang="ja-JP" altLang="en-US" sz="1600" dirty="0" smtClean="0"/>
              <a:t>に格納</a:t>
            </a:r>
            <a:endParaRPr lang="en-US" altLang="ja-JP" sz="1600" dirty="0" smtClean="0"/>
          </a:p>
          <a:p>
            <a:r>
              <a:rPr kumimoji="1" lang="en-US" altLang="ja-JP" sz="1600" dirty="0" smtClean="0"/>
              <a:t>(EX:15-5/15=6</a:t>
            </a:r>
            <a:r>
              <a:rPr lang="en-US" altLang="ja-JP" sz="1600" dirty="0" smtClean="0"/>
              <a:t>6</a:t>
            </a:r>
            <a:r>
              <a:rPr kumimoji="1" lang="en-US" altLang="ja-JP" sz="1600" dirty="0" smtClean="0"/>
              <a:t>%</a:t>
            </a:r>
            <a:r>
              <a:rPr lang="ja-JP" altLang="en-US" sz="1600" dirty="0"/>
              <a:t>を</a:t>
            </a:r>
            <a:r>
              <a:rPr kumimoji="1" lang="ja-JP" altLang="en-US" sz="1600" dirty="0" smtClean="0"/>
              <a:t>正答率）</a:t>
            </a:r>
            <a:endParaRPr kumimoji="1" lang="en-US" altLang="ja-JP" sz="1600" dirty="0" smtClean="0"/>
          </a:p>
        </p:txBody>
      </p:sp>
      <p:sp>
        <p:nvSpPr>
          <p:cNvPr id="8" name="下矢印 7"/>
          <p:cNvSpPr/>
          <p:nvPr/>
        </p:nvSpPr>
        <p:spPr>
          <a:xfrm>
            <a:off x="4487352" y="3963419"/>
            <a:ext cx="295965" cy="1128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p:cNvSpPr/>
          <p:nvPr/>
        </p:nvSpPr>
        <p:spPr>
          <a:xfrm rot="10800000">
            <a:off x="1502228" y="3086100"/>
            <a:ext cx="1588675" cy="370665"/>
          </a:xfrm>
          <a:prstGeom prst="leftArrow">
            <a:avLst>
              <a:gd name="adj1" fmla="val 4251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416673" y="3539434"/>
            <a:ext cx="1820977" cy="584775"/>
          </a:xfrm>
          <a:prstGeom prst="rect">
            <a:avLst/>
          </a:prstGeom>
          <a:noFill/>
        </p:spPr>
        <p:txBody>
          <a:bodyPr wrap="square" rtlCol="0">
            <a:spAutoFit/>
          </a:bodyPr>
          <a:lstStyle/>
          <a:p>
            <a:r>
              <a:rPr kumimoji="1" lang="ja-JP" altLang="en-US" sz="1600" dirty="0" smtClean="0"/>
              <a:t>聞き取れなかった空欄をクリック</a:t>
            </a:r>
            <a:endParaRPr kumimoji="1" lang="ja-JP" altLang="en-US" sz="1600" dirty="0"/>
          </a:p>
        </p:txBody>
      </p:sp>
      <p:sp>
        <p:nvSpPr>
          <p:cNvPr id="13" name="テキスト ボックス 12"/>
          <p:cNvSpPr txBox="1"/>
          <p:nvPr/>
        </p:nvSpPr>
        <p:spPr>
          <a:xfrm>
            <a:off x="5907769" y="3000076"/>
            <a:ext cx="3468006" cy="338554"/>
          </a:xfrm>
          <a:prstGeom prst="rect">
            <a:avLst/>
          </a:prstGeom>
          <a:noFill/>
        </p:spPr>
        <p:txBody>
          <a:bodyPr wrap="square" rtlCol="0">
            <a:spAutoFit/>
          </a:bodyPr>
          <a:lstStyle/>
          <a:p>
            <a:r>
              <a:rPr lang="ja-JP" altLang="en-US" sz="1600" dirty="0"/>
              <a:t>チェック</a:t>
            </a:r>
            <a:r>
              <a:rPr lang="ja-JP" altLang="en-US" sz="1600" dirty="0" smtClean="0"/>
              <a:t>のついた単語は</a:t>
            </a:r>
            <a:r>
              <a:rPr lang="en-US" altLang="ja-JP" sz="1600" dirty="0" smtClean="0"/>
              <a:t>DB</a:t>
            </a:r>
            <a:r>
              <a:rPr lang="ja-JP" altLang="en-US" sz="1600" dirty="0" smtClean="0"/>
              <a:t>に</a:t>
            </a:r>
            <a:r>
              <a:rPr lang="ja-JP" altLang="en-US" sz="1600" dirty="0"/>
              <a:t>格納</a:t>
            </a:r>
            <a:endParaRPr lang="en-US" altLang="ja-JP" sz="1600" dirty="0" smtClean="0"/>
          </a:p>
        </p:txBody>
      </p:sp>
      <p:sp>
        <p:nvSpPr>
          <p:cNvPr id="14" name="テキスト ボックス 13"/>
          <p:cNvSpPr txBox="1"/>
          <p:nvPr/>
        </p:nvSpPr>
        <p:spPr>
          <a:xfrm>
            <a:off x="3619066" y="2190208"/>
            <a:ext cx="1802019" cy="584775"/>
          </a:xfrm>
          <a:prstGeom prst="rect">
            <a:avLst/>
          </a:prstGeom>
          <a:noFill/>
        </p:spPr>
        <p:txBody>
          <a:bodyPr wrap="square" rtlCol="0">
            <a:spAutoFit/>
          </a:bodyPr>
          <a:lstStyle/>
          <a:p>
            <a:r>
              <a:rPr lang="ja-JP" altLang="en-US" sz="1600" dirty="0"/>
              <a:t>空欄</a:t>
            </a:r>
            <a:r>
              <a:rPr lang="ja-JP" altLang="en-US" sz="1600" dirty="0" smtClean="0"/>
              <a:t>に✔が入る</a:t>
            </a:r>
            <a:endParaRPr lang="en-US" altLang="ja-JP" sz="1600" dirty="0" smtClean="0"/>
          </a:p>
          <a:p>
            <a:r>
              <a:rPr lang="ja-JP" altLang="en-US" sz="1600" dirty="0" smtClean="0"/>
              <a:t>✔は付け外し可能</a:t>
            </a:r>
            <a:endParaRPr lang="en-US" altLang="ja-JP" sz="1600" dirty="0" smtClean="0"/>
          </a:p>
        </p:txBody>
      </p:sp>
      <p:sp>
        <p:nvSpPr>
          <p:cNvPr id="15" name="円柱 14"/>
          <p:cNvSpPr/>
          <p:nvPr/>
        </p:nvSpPr>
        <p:spPr>
          <a:xfrm>
            <a:off x="6558212" y="4045689"/>
            <a:ext cx="1395372" cy="714780"/>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学習履歴</a:t>
            </a:r>
            <a:r>
              <a:rPr lang="en-US" altLang="ja-JP" sz="1600" dirty="0" smtClean="0">
                <a:solidFill>
                  <a:schemeClr val="tx1"/>
                </a:solidFill>
              </a:rPr>
              <a:t>DB</a:t>
            </a:r>
            <a:endParaRPr lang="en-US" altLang="ja-JP" sz="1600" b="1" dirty="0" smtClean="0">
              <a:solidFill>
                <a:schemeClr val="tx1"/>
              </a:solidFill>
            </a:endParaRPr>
          </a:p>
        </p:txBody>
      </p:sp>
      <p:sp>
        <p:nvSpPr>
          <p:cNvPr id="17" name="下矢印 16"/>
          <p:cNvSpPr/>
          <p:nvPr/>
        </p:nvSpPr>
        <p:spPr>
          <a:xfrm>
            <a:off x="7123117" y="3365661"/>
            <a:ext cx="338892" cy="4450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屈折矢印 17"/>
          <p:cNvSpPr/>
          <p:nvPr/>
        </p:nvSpPr>
        <p:spPr>
          <a:xfrm>
            <a:off x="6180364" y="4939899"/>
            <a:ext cx="1244980" cy="57966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0" y="3753301"/>
            <a:ext cx="1389492" cy="584775"/>
          </a:xfrm>
          <a:prstGeom prst="rect">
            <a:avLst/>
          </a:prstGeom>
          <a:noFill/>
        </p:spPr>
        <p:txBody>
          <a:bodyPr wrap="square" rtlCol="0">
            <a:spAutoFit/>
          </a:bodyPr>
          <a:lstStyle/>
          <a:p>
            <a:r>
              <a:rPr lang="ja-JP" altLang="en-US" sz="1600" dirty="0"/>
              <a:t>生成</a:t>
            </a:r>
            <a:r>
              <a:rPr lang="ja-JP" altLang="en-US" sz="1600" dirty="0" smtClean="0"/>
              <a:t>された穴埋め問題</a:t>
            </a:r>
            <a:endParaRPr lang="en-US" altLang="ja-JP" sz="1600" dirty="0" smtClean="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957" y="2814179"/>
            <a:ext cx="2548349" cy="932769"/>
          </a:xfrm>
          <a:prstGeom prst="rect">
            <a:avLst/>
          </a:prstGeom>
        </p:spPr>
      </p:pic>
    </p:spTree>
    <p:extLst>
      <p:ext uri="{BB962C8B-B14F-4D97-AF65-F5344CB8AC3E}">
        <p14:creationId xmlns:p14="http://schemas.microsoft.com/office/powerpoint/2010/main" val="3205268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727AC4B-CF7B-4D24-BAA7-A32EDD1F45D2}" type="slidenum">
              <a:rPr lang="ja-JP" altLang="en-US" smtClean="0"/>
              <a:t>26</a:t>
            </a:fld>
            <a:endParaRPr lang="ja-JP" altLang="en-US" dirty="0"/>
          </a:p>
        </p:txBody>
      </p:sp>
      <p:sp>
        <p:nvSpPr>
          <p:cNvPr id="5" name="タイトル 1"/>
          <p:cNvSpPr>
            <a:spLocks noGrp="1"/>
          </p:cNvSpPr>
          <p:nvPr>
            <p:ph type="title"/>
          </p:nvPr>
        </p:nvSpPr>
        <p:spPr>
          <a:xfrm>
            <a:off x="822960" y="730827"/>
            <a:ext cx="7543800" cy="1048429"/>
          </a:xfrm>
        </p:spPr>
        <p:txBody>
          <a:bodyPr>
            <a:normAutofit/>
          </a:bodyPr>
          <a:lstStyle/>
          <a:p>
            <a:r>
              <a:rPr lang="ja-JP" altLang="en-US" sz="4400" b="1" dirty="0" smtClean="0"/>
              <a:t>実装⑥</a:t>
            </a:r>
            <a:r>
              <a:rPr lang="ja-JP" altLang="en-US" sz="4400" b="1" dirty="0"/>
              <a:t>　　</a:t>
            </a:r>
            <a:r>
              <a:rPr lang="en-US" altLang="ja-JP" sz="4400" b="1" dirty="0" smtClean="0"/>
              <a:t>-</a:t>
            </a:r>
            <a:r>
              <a:rPr lang="ja-JP" altLang="en-US" sz="4400" b="1" dirty="0" smtClean="0"/>
              <a:t>解答表示機能</a:t>
            </a:r>
            <a:r>
              <a:rPr lang="en-US" altLang="ja-JP" sz="4400" b="1" dirty="0" smtClean="0"/>
              <a:t>-</a:t>
            </a:r>
            <a:endParaRPr kumimoji="1" lang="ja-JP" altLang="en-US" sz="4400" b="1" dirty="0"/>
          </a:p>
        </p:txBody>
      </p:sp>
      <p:sp>
        <p:nvSpPr>
          <p:cNvPr id="8" name="上矢印 7"/>
          <p:cNvSpPr/>
          <p:nvPr/>
        </p:nvSpPr>
        <p:spPr>
          <a:xfrm>
            <a:off x="2910000" y="4749710"/>
            <a:ext cx="405352" cy="5692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561082" y="5439267"/>
            <a:ext cx="1103187" cy="338554"/>
          </a:xfrm>
          <a:prstGeom prst="rect">
            <a:avLst/>
          </a:prstGeom>
          <a:noFill/>
        </p:spPr>
        <p:txBody>
          <a:bodyPr wrap="square" rtlCol="0">
            <a:spAutoFit/>
          </a:bodyPr>
          <a:lstStyle/>
          <a:p>
            <a:r>
              <a:rPr kumimoji="1" lang="ja-JP" altLang="en-US" sz="1600" dirty="0" smtClean="0"/>
              <a:t>クリック</a:t>
            </a:r>
            <a:endParaRPr kumimoji="1" lang="ja-JP" altLang="en-US" sz="1600" dirty="0"/>
          </a:p>
        </p:txBody>
      </p:sp>
      <p:sp>
        <p:nvSpPr>
          <p:cNvPr id="12" name="左右矢印 11"/>
          <p:cNvSpPr/>
          <p:nvPr/>
        </p:nvSpPr>
        <p:spPr>
          <a:xfrm>
            <a:off x="4100659" y="3337182"/>
            <a:ext cx="820133" cy="3109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コンテンツ プレースホルダー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15" y="1927017"/>
            <a:ext cx="3566469" cy="2822693"/>
          </a:xfr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1880" y="1927017"/>
            <a:ext cx="4029805" cy="4054191"/>
          </a:xfrm>
          <a:prstGeom prst="rect">
            <a:avLst/>
          </a:prstGeom>
        </p:spPr>
      </p:pic>
      <p:sp>
        <p:nvSpPr>
          <p:cNvPr id="11" name="テキスト ボックス 10"/>
          <p:cNvSpPr txBox="1"/>
          <p:nvPr/>
        </p:nvSpPr>
        <p:spPr>
          <a:xfrm>
            <a:off x="3827884" y="3793571"/>
            <a:ext cx="1575130" cy="584775"/>
          </a:xfrm>
          <a:prstGeom prst="rect">
            <a:avLst/>
          </a:prstGeom>
          <a:noFill/>
        </p:spPr>
        <p:txBody>
          <a:bodyPr wrap="square" rtlCol="0">
            <a:spAutoFit/>
          </a:bodyPr>
          <a:lstStyle/>
          <a:p>
            <a:r>
              <a:rPr lang="ja-JP" altLang="en-US" sz="1600" dirty="0"/>
              <a:t>スクリプト</a:t>
            </a:r>
            <a:r>
              <a:rPr lang="ja-JP" altLang="en-US" sz="1600" dirty="0" smtClean="0"/>
              <a:t>が表示される</a:t>
            </a:r>
            <a:endParaRPr kumimoji="1" lang="ja-JP" altLang="en-US" sz="1600" dirty="0"/>
          </a:p>
        </p:txBody>
      </p:sp>
    </p:spTree>
    <p:extLst>
      <p:ext uri="{BB962C8B-B14F-4D97-AF65-F5344CB8AC3E}">
        <p14:creationId xmlns:p14="http://schemas.microsoft.com/office/powerpoint/2010/main" val="21509020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86503" y="2663666"/>
            <a:ext cx="1901952" cy="1274065"/>
          </a:xfrm>
        </p:spPr>
        <p:txBody>
          <a:bodyPr>
            <a:normAutofit/>
          </a:bodyPr>
          <a:lstStyle/>
          <a:p>
            <a:r>
              <a:rPr lang="ja-JP" altLang="en-US" sz="6600" b="1" dirty="0"/>
              <a:t>実験</a:t>
            </a:r>
            <a:endParaRPr kumimoji="1" lang="ja-JP" altLang="en-US" sz="6600" b="1" dirty="0"/>
          </a:p>
        </p:txBody>
      </p:sp>
      <p:sp>
        <p:nvSpPr>
          <p:cNvPr id="4" name="スライド番号プレースホルダー 3"/>
          <p:cNvSpPr>
            <a:spLocks noGrp="1"/>
          </p:cNvSpPr>
          <p:nvPr>
            <p:ph type="sldNum" sz="quarter" idx="12"/>
          </p:nvPr>
        </p:nvSpPr>
        <p:spPr/>
        <p:txBody>
          <a:bodyPr/>
          <a:lstStyle/>
          <a:p>
            <a:fld id="{E1A29B97-B628-49B0-AB99-CB13121E1EB7}" type="slidenum">
              <a:rPr lang="ja-JP" altLang="en-US" smtClean="0"/>
              <a:t>27</a:t>
            </a:fld>
            <a:endParaRPr lang="ja-JP" altLang="en-US" dirty="0"/>
          </a:p>
        </p:txBody>
      </p:sp>
    </p:spTree>
    <p:extLst>
      <p:ext uri="{BB962C8B-B14F-4D97-AF65-F5344CB8AC3E}">
        <p14:creationId xmlns:p14="http://schemas.microsoft.com/office/powerpoint/2010/main" val="21420391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65563" y="1794108"/>
            <a:ext cx="7543801" cy="462578"/>
          </a:xfrm>
        </p:spPr>
        <p:txBody>
          <a:bodyPr/>
          <a:lstStyle/>
          <a:p>
            <a:pPr marL="0" lvl="1" indent="0">
              <a:spcBef>
                <a:spcPts val="1200"/>
              </a:spcBef>
              <a:spcAft>
                <a:spcPts val="200"/>
              </a:spcAft>
              <a:buSzPct val="100000"/>
              <a:buNone/>
            </a:pPr>
            <a:endParaRPr lang="en-US" altLang="ja-JP" sz="2400" b="1" dirty="0" smtClean="0"/>
          </a:p>
          <a:p>
            <a:pPr marL="468630" lvl="2" indent="-285750">
              <a:spcBef>
                <a:spcPts val="1200"/>
              </a:spcBef>
              <a:spcAft>
                <a:spcPts val="200"/>
              </a:spcAft>
              <a:buSzPct val="100000"/>
              <a:buFont typeface="Wingdings" panose="05000000000000000000" pitchFamily="2" charset="2"/>
              <a:buChar char="l"/>
            </a:pPr>
            <a:endParaRPr lang="en-US" altLang="ja-JP" sz="1600" dirty="0"/>
          </a:p>
          <a:p>
            <a:pPr marL="468630" lvl="2" indent="-285750">
              <a:spcBef>
                <a:spcPts val="1200"/>
              </a:spcBef>
              <a:spcAft>
                <a:spcPts val="200"/>
              </a:spcAft>
              <a:buSzPct val="100000"/>
              <a:buFont typeface="Wingdings" panose="05000000000000000000" pitchFamily="2" charset="2"/>
              <a:buChar char="l"/>
            </a:pPr>
            <a:endParaRPr lang="en-US" altLang="ja-JP" sz="1600" dirty="0" smtClean="0"/>
          </a:p>
          <a:p>
            <a:pPr marL="285750" lvl="1" indent="-285750">
              <a:spcBef>
                <a:spcPts val="1200"/>
              </a:spcBef>
              <a:spcAft>
                <a:spcPts val="200"/>
              </a:spcAft>
              <a:buSzPct val="100000"/>
              <a:buFont typeface="Wingdings" panose="05000000000000000000" pitchFamily="2" charset="2"/>
              <a:buChar char="l"/>
            </a:pPr>
            <a:endParaRPr lang="ja-JP" altLang="ja-JP" sz="16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55B463CC-3865-44EC-81A6-AD449AB82B89}" type="slidenum">
              <a:rPr lang="ja-JP" altLang="en-US" smtClean="0"/>
              <a:t>28</a:t>
            </a:fld>
            <a:endParaRPr lang="ja-JP" altLang="en-US" dirty="0"/>
          </a:p>
        </p:txBody>
      </p:sp>
      <p:sp>
        <p:nvSpPr>
          <p:cNvPr id="15" name="テキスト ボックス 14"/>
          <p:cNvSpPr txBox="1"/>
          <p:nvPr/>
        </p:nvSpPr>
        <p:spPr>
          <a:xfrm>
            <a:off x="2928545" y="2105697"/>
            <a:ext cx="4185138" cy="307777"/>
          </a:xfrm>
          <a:prstGeom prst="rect">
            <a:avLst/>
          </a:prstGeom>
          <a:noFill/>
        </p:spPr>
        <p:txBody>
          <a:bodyPr wrap="square" rtlCol="0">
            <a:spAutoFit/>
          </a:bodyPr>
          <a:lstStyle/>
          <a:p>
            <a:r>
              <a:rPr kumimoji="1" lang="ja-JP" altLang="en-US" sz="1400" dirty="0" smtClean="0"/>
              <a:t>表</a:t>
            </a:r>
            <a:r>
              <a:rPr lang="en-US" altLang="ja-JP" sz="1400" dirty="0" smtClean="0"/>
              <a:t>2  </a:t>
            </a:r>
            <a:r>
              <a:rPr lang="ja-JP" altLang="en-US" sz="1400" dirty="0" smtClean="0"/>
              <a:t>実験で用いる英文情報と</a:t>
            </a:r>
            <a:r>
              <a:rPr lang="ja-JP" altLang="en-US" sz="1400" dirty="0"/>
              <a:t>ソース</a:t>
            </a:r>
            <a:endParaRPr kumimoji="1" lang="ja-JP" altLang="en-US" sz="1400" dirty="0"/>
          </a:p>
        </p:txBody>
      </p:sp>
      <p:sp>
        <p:nvSpPr>
          <p:cNvPr id="16" name="テキスト ボックス 15"/>
          <p:cNvSpPr txBox="1"/>
          <p:nvPr/>
        </p:nvSpPr>
        <p:spPr>
          <a:xfrm>
            <a:off x="815644" y="4230945"/>
            <a:ext cx="2500031" cy="307777"/>
          </a:xfrm>
          <a:prstGeom prst="rect">
            <a:avLst/>
          </a:prstGeom>
          <a:noFill/>
        </p:spPr>
        <p:txBody>
          <a:bodyPr wrap="square" rtlCol="0">
            <a:spAutoFit/>
          </a:bodyPr>
          <a:lstStyle/>
          <a:p>
            <a:r>
              <a:rPr kumimoji="1" lang="ja-JP" altLang="en-US" sz="1400" dirty="0" smtClean="0"/>
              <a:t>表</a:t>
            </a:r>
            <a:r>
              <a:rPr lang="en-US" altLang="ja-JP" sz="1400" dirty="0"/>
              <a:t>3</a:t>
            </a:r>
            <a:r>
              <a:rPr kumimoji="1" lang="ja-JP" altLang="en-US" sz="1400" dirty="0" smtClean="0"/>
              <a:t>　</a:t>
            </a:r>
            <a:r>
              <a:rPr kumimoji="1" lang="en-US" altLang="ja-JP" sz="1400" dirty="0" smtClean="0"/>
              <a:t>1</a:t>
            </a:r>
            <a:r>
              <a:rPr kumimoji="1" lang="ja-JP" altLang="en-US" sz="1400" dirty="0" smtClean="0"/>
              <a:t>英文ごとの音声数</a:t>
            </a:r>
            <a:endParaRPr kumimoji="1" lang="ja-JP" altLang="en-US" sz="1400" dirty="0"/>
          </a:p>
        </p:txBody>
      </p:sp>
      <p:sp>
        <p:nvSpPr>
          <p:cNvPr id="17" name="テキスト ボックス 16"/>
          <p:cNvSpPr txBox="1"/>
          <p:nvPr/>
        </p:nvSpPr>
        <p:spPr>
          <a:xfrm>
            <a:off x="4212422" y="4206013"/>
            <a:ext cx="1687792" cy="307777"/>
          </a:xfrm>
          <a:prstGeom prst="rect">
            <a:avLst/>
          </a:prstGeom>
          <a:noFill/>
        </p:spPr>
        <p:txBody>
          <a:bodyPr wrap="square" rtlCol="0">
            <a:spAutoFit/>
          </a:bodyPr>
          <a:lstStyle/>
          <a:p>
            <a:r>
              <a:rPr kumimoji="1" lang="ja-JP" altLang="en-US" sz="1400" dirty="0" smtClean="0"/>
              <a:t>表</a:t>
            </a:r>
            <a:r>
              <a:rPr lang="en-US" altLang="ja-JP" sz="1400" dirty="0"/>
              <a:t>4</a:t>
            </a:r>
            <a:r>
              <a:rPr kumimoji="1" lang="ja-JP" altLang="en-US" sz="1400" dirty="0" smtClean="0"/>
              <a:t>　音声の総数</a:t>
            </a:r>
            <a:endParaRPr kumimoji="1" lang="ja-JP" altLang="en-US" sz="1400" dirty="0"/>
          </a:p>
        </p:txBody>
      </p:sp>
      <p:graphicFrame>
        <p:nvGraphicFramePr>
          <p:cNvPr id="6" name="表 5"/>
          <p:cNvGraphicFramePr>
            <a:graphicFrameLocks noGrp="1"/>
          </p:cNvGraphicFramePr>
          <p:nvPr>
            <p:extLst>
              <p:ext uri="{D42A27DB-BD31-4B8C-83A1-F6EECF244321}">
                <p14:modId xmlns:p14="http://schemas.microsoft.com/office/powerpoint/2010/main" val="2783907717"/>
              </p:ext>
            </p:extLst>
          </p:nvPr>
        </p:nvGraphicFramePr>
        <p:xfrm>
          <a:off x="383909" y="2394596"/>
          <a:ext cx="8436092" cy="1560198"/>
        </p:xfrm>
        <a:graphic>
          <a:graphicData uri="http://schemas.openxmlformats.org/drawingml/2006/table">
            <a:tbl>
              <a:tblPr/>
              <a:tblGrid>
                <a:gridCol w="739090">
                  <a:extLst>
                    <a:ext uri="{9D8B030D-6E8A-4147-A177-3AD203B41FA5}">
                      <a16:colId xmlns:a16="http://schemas.microsoft.com/office/drawing/2014/main" val="3275847508"/>
                    </a:ext>
                  </a:extLst>
                </a:gridCol>
                <a:gridCol w="2553995">
                  <a:extLst>
                    <a:ext uri="{9D8B030D-6E8A-4147-A177-3AD203B41FA5}">
                      <a16:colId xmlns:a16="http://schemas.microsoft.com/office/drawing/2014/main" val="2479108267"/>
                    </a:ext>
                  </a:extLst>
                </a:gridCol>
                <a:gridCol w="3651382">
                  <a:extLst>
                    <a:ext uri="{9D8B030D-6E8A-4147-A177-3AD203B41FA5}">
                      <a16:colId xmlns:a16="http://schemas.microsoft.com/office/drawing/2014/main" val="2678347367"/>
                    </a:ext>
                  </a:extLst>
                </a:gridCol>
                <a:gridCol w="670494">
                  <a:extLst>
                    <a:ext uri="{9D8B030D-6E8A-4147-A177-3AD203B41FA5}">
                      <a16:colId xmlns:a16="http://schemas.microsoft.com/office/drawing/2014/main" val="3435300809"/>
                    </a:ext>
                  </a:extLst>
                </a:gridCol>
                <a:gridCol w="821131">
                  <a:extLst>
                    <a:ext uri="{9D8B030D-6E8A-4147-A177-3AD203B41FA5}">
                      <a16:colId xmlns:a16="http://schemas.microsoft.com/office/drawing/2014/main" val="3207508603"/>
                    </a:ext>
                  </a:extLst>
                </a:gridCol>
              </a:tblGrid>
              <a:tr h="260033">
                <a:tc>
                  <a:txBody>
                    <a:bodyPr/>
                    <a:lstStyle/>
                    <a:p>
                      <a:pPr algn="l" fontAlgn="ctr"/>
                      <a:r>
                        <a:rPr lang="ja-JP" altLang="en-US" sz="1400" b="0" i="0" u="none" strike="noStrike" dirty="0">
                          <a:solidFill>
                            <a:srgbClr val="000000"/>
                          </a:solidFill>
                          <a:effectLst/>
                          <a:latin typeface="+mn-ea"/>
                          <a:ea typeface="+mn-ea"/>
                        </a:rPr>
                        <a:t>英文番号</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mn-ea"/>
                          <a:ea typeface="+mn-ea"/>
                        </a:rPr>
                        <a:t>タイトル</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mn-ea"/>
                          <a:ea typeface="+mn-ea"/>
                        </a:rPr>
                        <a:t>ソース</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mn-ea"/>
                          <a:ea typeface="+mn-ea"/>
                        </a:rPr>
                        <a:t>時間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mn-ea"/>
                          <a:ea typeface="+mn-ea"/>
                        </a:rPr>
                        <a:t>英単語数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6291227"/>
                  </a:ext>
                </a:extLst>
              </a:tr>
              <a:tr h="260033">
                <a:tc>
                  <a:txBody>
                    <a:bodyPr/>
                    <a:lstStyle/>
                    <a:p>
                      <a:pPr algn="r" fontAlgn="ctr"/>
                      <a:r>
                        <a:rPr lang="en-US" altLang="ja-JP" sz="1400" b="0" i="0" u="none" strike="noStrike">
                          <a:solidFill>
                            <a:srgbClr val="000000"/>
                          </a:solidFill>
                          <a:effectLst/>
                          <a:latin typeface="+mn-ea"/>
                          <a:ea typeface="+mn-ea"/>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400" b="0" i="0" u="none" strike="noStrike" dirty="0">
                          <a:solidFill>
                            <a:srgbClr val="000000"/>
                          </a:solidFill>
                          <a:effectLst/>
                          <a:latin typeface="+mn-ea"/>
                          <a:ea typeface="+mn-ea"/>
                        </a:rPr>
                        <a:t>『</a:t>
                      </a:r>
                      <a:r>
                        <a:rPr lang="ja-JP" altLang="en-US" sz="1400" b="0" i="0" u="none" strike="noStrike" dirty="0">
                          <a:solidFill>
                            <a:srgbClr val="000000"/>
                          </a:solidFill>
                          <a:effectLst/>
                          <a:latin typeface="+mn-ea"/>
                          <a:ea typeface="+mn-ea"/>
                        </a:rPr>
                        <a:t>香港少年</a:t>
                      </a:r>
                      <a:r>
                        <a:rPr lang="en-US" altLang="ja-JP" sz="1400" b="0" i="0" u="none" strike="noStrike" dirty="0">
                          <a:solidFill>
                            <a:srgbClr val="000000"/>
                          </a:solidFill>
                          <a:effectLst/>
                          <a:latin typeface="+mn-ea"/>
                          <a:ea typeface="+mn-ea"/>
                        </a:rPr>
                        <a:t>』</a:t>
                      </a:r>
                      <a:r>
                        <a:rPr lang="ja-JP" altLang="en-US" sz="1400" b="0" i="0" u="none" strike="noStrike" dirty="0" err="1">
                          <a:solidFill>
                            <a:srgbClr val="000000"/>
                          </a:solidFill>
                          <a:effectLst/>
                          <a:latin typeface="+mn-ea"/>
                          <a:ea typeface="+mn-ea"/>
                        </a:rPr>
                        <a:t>，</a:t>
                      </a:r>
                      <a:r>
                        <a:rPr lang="ja-JP" altLang="en-US" sz="1400" b="0" i="0" u="none" strike="noStrike" dirty="0">
                          <a:solidFill>
                            <a:srgbClr val="000000"/>
                          </a:solidFill>
                          <a:effectLst/>
                          <a:latin typeface="+mn-ea"/>
                          <a:ea typeface="+mn-ea"/>
                        </a:rPr>
                        <a:t>間もなく開園！</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a:solidFill>
                            <a:srgbClr val="000000"/>
                          </a:solidFill>
                          <a:effectLst/>
                          <a:latin typeface="+mn-ea"/>
                          <a:ea typeface="+mn-ea"/>
                        </a:rPr>
                        <a:t>TOEIC</a:t>
                      </a:r>
                      <a:r>
                        <a:rPr lang="ja-JP" altLang="en-US" sz="1400" b="0" i="0" u="none" strike="noStrike">
                          <a:solidFill>
                            <a:srgbClr val="000000"/>
                          </a:solidFill>
                          <a:effectLst/>
                          <a:latin typeface="+mn-ea"/>
                          <a:ea typeface="+mn-ea"/>
                        </a:rPr>
                        <a:t>テスト</a:t>
                      </a:r>
                      <a:r>
                        <a:rPr lang="en-US" altLang="ja-JP" sz="1400" b="0" i="0" u="none" strike="noStrike">
                          <a:solidFill>
                            <a:srgbClr val="000000"/>
                          </a:solidFill>
                          <a:effectLst/>
                          <a:latin typeface="+mn-ea"/>
                          <a:ea typeface="+mn-ea"/>
                        </a:rPr>
                        <a:t>Part3&amp;4</a:t>
                      </a:r>
                      <a:r>
                        <a:rPr lang="ja-JP" altLang="en-US" sz="1400" b="0" i="0" u="none" strike="noStrike">
                          <a:solidFill>
                            <a:srgbClr val="000000"/>
                          </a:solidFill>
                          <a:effectLst/>
                          <a:latin typeface="+mn-ea"/>
                          <a:ea typeface="+mn-ea"/>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a:solidFill>
                            <a:srgbClr val="000000"/>
                          </a:solidFill>
                          <a:effectLst/>
                          <a:latin typeface="+mn-ea"/>
                          <a:ea typeface="+mn-ea"/>
                        </a:rPr>
                        <a:t>約</a:t>
                      </a:r>
                      <a:r>
                        <a:rPr lang="en-US" altLang="ja-JP" sz="1400" b="0" i="0" u="none" strike="noStrike">
                          <a:solidFill>
                            <a:srgbClr val="000000"/>
                          </a:solidFill>
                          <a:effectLst/>
                          <a:latin typeface="+mn-ea"/>
                          <a:ea typeface="+mn-ea"/>
                        </a:rPr>
                        <a:t>40</a:t>
                      </a:r>
                      <a:r>
                        <a:rPr lang="en-US" sz="1400" b="0" i="0" u="none" strike="noStrike">
                          <a:solidFill>
                            <a:srgbClr val="000000"/>
                          </a:solidFill>
                          <a:effectLst/>
                          <a:latin typeface="+mn-ea"/>
                          <a:ea typeface="+mn-ea"/>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mn-ea"/>
                          <a:ea typeface="+mn-ea"/>
                        </a:rPr>
                        <a:t>100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394828"/>
                  </a:ext>
                </a:extLst>
              </a:tr>
              <a:tr h="260033">
                <a:tc>
                  <a:txBody>
                    <a:bodyPr/>
                    <a:lstStyle/>
                    <a:p>
                      <a:pPr algn="r" fontAlgn="ctr"/>
                      <a:r>
                        <a:rPr lang="en-US" altLang="ja-JP" sz="1400" b="0" i="0" u="none" strike="noStrike">
                          <a:solidFill>
                            <a:srgbClr val="000000"/>
                          </a:solidFill>
                          <a:effectLst/>
                          <a:latin typeface="+mn-ea"/>
                          <a:ea typeface="+mn-ea"/>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dirty="0">
                          <a:solidFill>
                            <a:srgbClr val="000000"/>
                          </a:solidFill>
                          <a:effectLst/>
                          <a:latin typeface="+mn-ea"/>
                          <a:ea typeface="+mn-ea"/>
                        </a:rPr>
                        <a:t>「夏の野外フェスや！」</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a:solidFill>
                            <a:srgbClr val="000000"/>
                          </a:solidFill>
                          <a:effectLst/>
                          <a:latin typeface="+mn-ea"/>
                          <a:ea typeface="+mn-ea"/>
                        </a:rPr>
                        <a:t>TOEIC</a:t>
                      </a:r>
                      <a:r>
                        <a:rPr lang="ja-JP" altLang="en-US" sz="1400" b="0" i="0" u="none" strike="noStrike">
                          <a:solidFill>
                            <a:srgbClr val="000000"/>
                          </a:solidFill>
                          <a:effectLst/>
                          <a:latin typeface="+mn-ea"/>
                          <a:ea typeface="+mn-ea"/>
                        </a:rPr>
                        <a:t>テスト</a:t>
                      </a:r>
                      <a:r>
                        <a:rPr lang="en-US" altLang="ja-JP" sz="1400" b="0" i="0" u="none" strike="noStrike">
                          <a:solidFill>
                            <a:srgbClr val="000000"/>
                          </a:solidFill>
                          <a:effectLst/>
                          <a:latin typeface="+mn-ea"/>
                          <a:ea typeface="+mn-ea"/>
                        </a:rPr>
                        <a:t>Part3&amp;4</a:t>
                      </a:r>
                      <a:r>
                        <a:rPr lang="ja-JP" altLang="en-US" sz="1400" b="0" i="0" u="none" strike="noStrike">
                          <a:solidFill>
                            <a:srgbClr val="000000"/>
                          </a:solidFill>
                          <a:effectLst/>
                          <a:latin typeface="+mn-ea"/>
                          <a:ea typeface="+mn-ea"/>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dirty="0">
                          <a:solidFill>
                            <a:srgbClr val="000000"/>
                          </a:solidFill>
                          <a:effectLst/>
                          <a:latin typeface="+mn-ea"/>
                          <a:ea typeface="+mn-ea"/>
                        </a:rPr>
                        <a:t>約</a:t>
                      </a:r>
                      <a:r>
                        <a:rPr lang="en-US" altLang="ja-JP" sz="1400" b="0" i="0" u="none" strike="noStrike" dirty="0">
                          <a:solidFill>
                            <a:srgbClr val="000000"/>
                          </a:solidFill>
                          <a:effectLst/>
                          <a:latin typeface="+mn-ea"/>
                          <a:ea typeface="+mn-ea"/>
                        </a:rPr>
                        <a:t>50</a:t>
                      </a:r>
                      <a:r>
                        <a:rPr lang="en-US" sz="1400" b="0" i="0" u="none" strike="noStrike" dirty="0">
                          <a:solidFill>
                            <a:srgbClr val="000000"/>
                          </a:solidFill>
                          <a:effectLst/>
                          <a:latin typeface="+mn-ea"/>
                          <a:ea typeface="+mn-ea"/>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mn-ea"/>
                          <a:ea typeface="+mn-ea"/>
                        </a:rPr>
                        <a:t>124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4887970"/>
                  </a:ext>
                </a:extLst>
              </a:tr>
              <a:tr h="260033">
                <a:tc>
                  <a:txBody>
                    <a:bodyPr/>
                    <a:lstStyle/>
                    <a:p>
                      <a:pPr algn="r" fontAlgn="ctr"/>
                      <a:r>
                        <a:rPr lang="en-US" altLang="ja-JP" sz="1400" b="0" i="0" u="none" strike="noStrike">
                          <a:solidFill>
                            <a:srgbClr val="000000"/>
                          </a:solidFill>
                          <a:effectLst/>
                          <a:latin typeface="+mn-ea"/>
                          <a:ea typeface="+mn-ea"/>
                        </a:rPr>
                        <a:t>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dirty="0">
                          <a:solidFill>
                            <a:srgbClr val="000000"/>
                          </a:solidFill>
                          <a:effectLst/>
                          <a:latin typeface="+mn-ea"/>
                          <a:ea typeface="+mn-ea"/>
                        </a:rPr>
                        <a:t>「工場へようこそ！」</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a:solidFill>
                            <a:srgbClr val="000000"/>
                          </a:solidFill>
                          <a:effectLst/>
                          <a:latin typeface="+mn-ea"/>
                          <a:ea typeface="+mn-ea"/>
                        </a:rPr>
                        <a:t>TOEIC</a:t>
                      </a:r>
                      <a:r>
                        <a:rPr lang="ja-JP" altLang="en-US" sz="1400" b="0" i="0" u="none" strike="noStrike">
                          <a:solidFill>
                            <a:srgbClr val="000000"/>
                          </a:solidFill>
                          <a:effectLst/>
                          <a:latin typeface="+mn-ea"/>
                          <a:ea typeface="+mn-ea"/>
                        </a:rPr>
                        <a:t>テスト</a:t>
                      </a:r>
                      <a:r>
                        <a:rPr lang="en-US" altLang="ja-JP" sz="1400" b="0" i="0" u="none" strike="noStrike">
                          <a:solidFill>
                            <a:srgbClr val="000000"/>
                          </a:solidFill>
                          <a:effectLst/>
                          <a:latin typeface="+mn-ea"/>
                          <a:ea typeface="+mn-ea"/>
                        </a:rPr>
                        <a:t>Part3&amp;4</a:t>
                      </a:r>
                      <a:r>
                        <a:rPr lang="ja-JP" altLang="en-US" sz="1400" b="0" i="0" u="none" strike="noStrike">
                          <a:solidFill>
                            <a:srgbClr val="000000"/>
                          </a:solidFill>
                          <a:effectLst/>
                          <a:latin typeface="+mn-ea"/>
                          <a:ea typeface="+mn-ea"/>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dirty="0">
                          <a:solidFill>
                            <a:srgbClr val="000000"/>
                          </a:solidFill>
                          <a:effectLst/>
                          <a:latin typeface="+mn-ea"/>
                          <a:ea typeface="+mn-ea"/>
                        </a:rPr>
                        <a:t>約</a:t>
                      </a:r>
                      <a:r>
                        <a:rPr lang="en-US" altLang="ja-JP" sz="1400" b="0" i="0" u="none" strike="noStrike" dirty="0" smtClean="0">
                          <a:solidFill>
                            <a:srgbClr val="000000"/>
                          </a:solidFill>
                          <a:effectLst/>
                          <a:latin typeface="+mn-ea"/>
                          <a:ea typeface="+mn-ea"/>
                        </a:rPr>
                        <a:t>45</a:t>
                      </a:r>
                      <a:r>
                        <a:rPr lang="en-US" altLang="ja-JP" sz="1400" b="0" i="0" u="none" strike="noStrike" dirty="0">
                          <a:solidFill>
                            <a:srgbClr val="000000"/>
                          </a:solidFill>
                          <a:effectLst/>
                          <a:latin typeface="+mn-ea"/>
                          <a:ea typeface="+mn-ea"/>
                        </a:rPr>
                        <a:t>s</a:t>
                      </a:r>
                      <a:endParaRPr lang="en-US" sz="1400" b="0" i="0" u="none" strike="noStrike" dirty="0">
                        <a:solidFill>
                          <a:srgbClr val="000000"/>
                        </a:solidFill>
                        <a:effectLst/>
                        <a:latin typeface="+mn-ea"/>
                        <a:ea typeface="+mn-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mn-ea"/>
                          <a:ea typeface="+mn-ea"/>
                        </a:rPr>
                        <a:t>119</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8785628"/>
                  </a:ext>
                </a:extLst>
              </a:tr>
              <a:tr h="260033">
                <a:tc>
                  <a:txBody>
                    <a:bodyPr/>
                    <a:lstStyle/>
                    <a:p>
                      <a:pPr algn="r" fontAlgn="ctr"/>
                      <a:r>
                        <a:rPr lang="en-US" altLang="ja-JP" sz="1400" b="0" i="0" u="none" strike="noStrike">
                          <a:solidFill>
                            <a:srgbClr val="000000"/>
                          </a:solidFill>
                          <a:effectLst/>
                          <a:latin typeface="+mn-ea"/>
                          <a:ea typeface="+mn-ea"/>
                        </a:rPr>
                        <a:t>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dirty="0">
                          <a:solidFill>
                            <a:srgbClr val="000000"/>
                          </a:solidFill>
                          <a:effectLst/>
                          <a:latin typeface="+mn-ea"/>
                          <a:ea typeface="+mn-ea"/>
                        </a:rPr>
                        <a:t>「エアコンが壊れた！」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n-ea"/>
                          <a:ea typeface="+mn-ea"/>
                        </a:rPr>
                        <a:t>TOEIC</a:t>
                      </a:r>
                      <a:r>
                        <a:rPr lang="ja-JP" altLang="en-US" sz="1400" b="0" i="0" u="none" strike="noStrike" dirty="0">
                          <a:solidFill>
                            <a:srgbClr val="000000"/>
                          </a:solidFill>
                          <a:effectLst/>
                          <a:latin typeface="+mn-ea"/>
                          <a:ea typeface="+mn-ea"/>
                        </a:rPr>
                        <a:t>テスト</a:t>
                      </a:r>
                      <a:r>
                        <a:rPr lang="en-US" altLang="ja-JP" sz="1400" b="0" i="0" u="none" strike="noStrike" dirty="0">
                          <a:solidFill>
                            <a:srgbClr val="000000"/>
                          </a:solidFill>
                          <a:effectLst/>
                          <a:latin typeface="+mn-ea"/>
                          <a:ea typeface="+mn-ea"/>
                        </a:rPr>
                        <a:t>Part3&amp;5</a:t>
                      </a:r>
                      <a:r>
                        <a:rPr lang="ja-JP" altLang="en-US" sz="1400" b="0" i="0" u="none" strike="noStrike" dirty="0">
                          <a:solidFill>
                            <a:srgbClr val="000000"/>
                          </a:solidFill>
                          <a:effectLst/>
                          <a:latin typeface="+mn-ea"/>
                          <a:ea typeface="+mn-ea"/>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a:solidFill>
                            <a:srgbClr val="000000"/>
                          </a:solidFill>
                          <a:effectLst/>
                          <a:latin typeface="+mn-ea"/>
                          <a:ea typeface="+mn-ea"/>
                        </a:rPr>
                        <a:t>約</a:t>
                      </a:r>
                      <a:r>
                        <a:rPr lang="en-US" altLang="ja-JP" sz="1400" b="0" i="0" u="none" strike="noStrike">
                          <a:solidFill>
                            <a:srgbClr val="000000"/>
                          </a:solidFill>
                          <a:effectLst/>
                          <a:latin typeface="+mn-ea"/>
                          <a:ea typeface="+mn-ea"/>
                        </a:rPr>
                        <a:t>38</a:t>
                      </a:r>
                      <a:r>
                        <a:rPr lang="en-US" sz="1400" b="0" i="0" u="none" strike="noStrike">
                          <a:solidFill>
                            <a:srgbClr val="000000"/>
                          </a:solidFill>
                          <a:effectLst/>
                          <a:latin typeface="+mn-ea"/>
                          <a:ea typeface="+mn-ea"/>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mn-ea"/>
                          <a:ea typeface="+mn-ea"/>
                        </a:rPr>
                        <a:t>105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599294"/>
                  </a:ext>
                </a:extLst>
              </a:tr>
              <a:tr h="260033">
                <a:tc>
                  <a:txBody>
                    <a:bodyPr/>
                    <a:lstStyle/>
                    <a:p>
                      <a:pPr algn="r" fontAlgn="ctr"/>
                      <a:r>
                        <a:rPr lang="en-US" altLang="ja-JP" sz="1400" b="0" i="0" u="none" strike="noStrike" dirty="0">
                          <a:solidFill>
                            <a:srgbClr val="000000"/>
                          </a:solidFill>
                          <a:effectLst/>
                          <a:latin typeface="+mn-ea"/>
                          <a:ea typeface="+mn-ea"/>
                        </a:rPr>
                        <a:t>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dirty="0">
                          <a:solidFill>
                            <a:srgbClr val="000000"/>
                          </a:solidFill>
                          <a:effectLst/>
                          <a:latin typeface="+mn-ea"/>
                          <a:ea typeface="+mn-ea"/>
                        </a:rPr>
                        <a:t>「ダータベイスバカップ」</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n-ea"/>
                          <a:ea typeface="+mn-ea"/>
                        </a:rPr>
                        <a:t>TOEIC</a:t>
                      </a:r>
                      <a:r>
                        <a:rPr lang="ja-JP" altLang="en-US" sz="1400" b="0" i="0" u="none" strike="noStrike" dirty="0">
                          <a:solidFill>
                            <a:srgbClr val="000000"/>
                          </a:solidFill>
                          <a:effectLst/>
                          <a:latin typeface="+mn-ea"/>
                          <a:ea typeface="+mn-ea"/>
                        </a:rPr>
                        <a:t>テスト</a:t>
                      </a:r>
                      <a:r>
                        <a:rPr lang="en-US" altLang="ja-JP" sz="1400" b="0" i="0" u="none" strike="noStrike" dirty="0">
                          <a:solidFill>
                            <a:srgbClr val="000000"/>
                          </a:solidFill>
                          <a:effectLst/>
                          <a:latin typeface="+mn-ea"/>
                          <a:ea typeface="+mn-ea"/>
                        </a:rPr>
                        <a:t>Part3&amp;6</a:t>
                      </a:r>
                      <a:r>
                        <a:rPr lang="ja-JP" altLang="en-US" sz="1400" b="0" i="0" u="none" strike="noStrike" dirty="0">
                          <a:solidFill>
                            <a:srgbClr val="000000"/>
                          </a:solidFill>
                          <a:effectLst/>
                          <a:latin typeface="+mn-ea"/>
                          <a:ea typeface="+mn-ea"/>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dirty="0">
                          <a:solidFill>
                            <a:srgbClr val="000000"/>
                          </a:solidFill>
                          <a:effectLst/>
                          <a:latin typeface="+mn-ea"/>
                          <a:ea typeface="+mn-ea"/>
                        </a:rPr>
                        <a:t>約</a:t>
                      </a:r>
                      <a:r>
                        <a:rPr lang="en-US" altLang="ja-JP" sz="1400" b="0" i="0" u="none" strike="noStrike" dirty="0">
                          <a:solidFill>
                            <a:srgbClr val="000000"/>
                          </a:solidFill>
                          <a:effectLst/>
                          <a:latin typeface="+mn-ea"/>
                          <a:ea typeface="+mn-ea"/>
                        </a:rPr>
                        <a:t>34</a:t>
                      </a:r>
                      <a:r>
                        <a:rPr lang="en-US" sz="1400" b="0" i="0" u="none" strike="noStrike" dirty="0">
                          <a:solidFill>
                            <a:srgbClr val="000000"/>
                          </a:solidFill>
                          <a:effectLst/>
                          <a:latin typeface="+mn-ea"/>
                          <a:ea typeface="+mn-ea"/>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mn-ea"/>
                          <a:ea typeface="+mn-ea"/>
                        </a:rPr>
                        <a:t>104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2172393"/>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2826846959"/>
              </p:ext>
            </p:extLst>
          </p:nvPr>
        </p:nvGraphicFramePr>
        <p:xfrm>
          <a:off x="3962307" y="4514231"/>
          <a:ext cx="2117613" cy="1323408"/>
        </p:xfrm>
        <a:graphic>
          <a:graphicData uri="http://schemas.openxmlformats.org/drawingml/2006/table">
            <a:tbl>
              <a:tblPr/>
              <a:tblGrid>
                <a:gridCol w="762082">
                  <a:extLst>
                    <a:ext uri="{9D8B030D-6E8A-4147-A177-3AD203B41FA5}">
                      <a16:colId xmlns:a16="http://schemas.microsoft.com/office/drawing/2014/main" val="3872955819"/>
                    </a:ext>
                  </a:extLst>
                </a:gridCol>
                <a:gridCol w="426811">
                  <a:extLst>
                    <a:ext uri="{9D8B030D-6E8A-4147-A177-3AD203B41FA5}">
                      <a16:colId xmlns:a16="http://schemas.microsoft.com/office/drawing/2014/main" val="2964346120"/>
                    </a:ext>
                  </a:extLst>
                </a:gridCol>
                <a:gridCol w="426811">
                  <a:extLst>
                    <a:ext uri="{9D8B030D-6E8A-4147-A177-3AD203B41FA5}">
                      <a16:colId xmlns:a16="http://schemas.microsoft.com/office/drawing/2014/main" val="2665751638"/>
                    </a:ext>
                  </a:extLst>
                </a:gridCol>
                <a:gridCol w="501909">
                  <a:extLst>
                    <a:ext uri="{9D8B030D-6E8A-4147-A177-3AD203B41FA5}">
                      <a16:colId xmlns:a16="http://schemas.microsoft.com/office/drawing/2014/main" val="2524222981"/>
                    </a:ext>
                  </a:extLst>
                </a:gridCol>
              </a:tblGrid>
              <a:tr h="147184">
                <a:tc>
                  <a:txBody>
                    <a:bodyPr/>
                    <a:lstStyle/>
                    <a:p>
                      <a:pPr algn="r" fontAlgn="ctr"/>
                      <a:r>
                        <a:rPr lang="ja-JP" altLang="en-US" sz="1400" b="0" i="0" u="none" strike="noStrike" dirty="0">
                          <a:solidFill>
                            <a:srgbClr val="000000"/>
                          </a:solidFill>
                          <a:effectLst/>
                          <a:latin typeface="+mj-ea"/>
                          <a:ea typeface="+mj-ea"/>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ja-JP" altLang="en-US" sz="1400" b="0" i="0" u="none" strike="noStrike" dirty="0">
                          <a:solidFill>
                            <a:srgbClr val="000000"/>
                          </a:solidFill>
                          <a:effectLst/>
                          <a:latin typeface="+mj-ea"/>
                          <a:ea typeface="+mj-ea"/>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ja-JP" altLang="en-US" sz="1400" b="0" i="0" u="none" strike="noStrike" dirty="0">
                          <a:solidFill>
                            <a:srgbClr val="000000"/>
                          </a:solidFill>
                          <a:effectLst/>
                          <a:latin typeface="+mj-ea"/>
                          <a:ea typeface="+mj-ea"/>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ja-JP" altLang="en-US" sz="1400" b="0" i="0" u="none" strike="noStrike" dirty="0">
                          <a:solidFill>
                            <a:srgbClr val="000000"/>
                          </a:solidFill>
                          <a:effectLst/>
                          <a:latin typeface="+mj-ea"/>
                          <a:ea typeface="+mj-ea"/>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2918908"/>
                  </a:ext>
                </a:extLst>
              </a:tr>
              <a:tr h="322925">
                <a:tc>
                  <a:txBody>
                    <a:bodyPr/>
                    <a:lstStyle/>
                    <a:p>
                      <a:pPr algn="r" fontAlgn="ctr"/>
                      <a:r>
                        <a:rPr lang="ja-JP" altLang="en-US" sz="1400" b="0" i="0" u="none" strike="noStrike" dirty="0">
                          <a:solidFill>
                            <a:srgbClr val="000000"/>
                          </a:solidFill>
                          <a:effectLst/>
                          <a:latin typeface="+mj-ea"/>
                          <a:ea typeface="+mj-ea"/>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mj-ea"/>
                          <a:ea typeface="+mj-ea"/>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mj-ea"/>
                          <a:ea typeface="+mj-ea"/>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mj-ea"/>
                          <a:ea typeface="+mj-ea"/>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2130136"/>
                  </a:ext>
                </a:extLst>
              </a:tr>
              <a:tr h="260560">
                <a:tc>
                  <a:txBody>
                    <a:bodyPr/>
                    <a:lstStyle/>
                    <a:p>
                      <a:pPr algn="r" fontAlgn="ctr"/>
                      <a:r>
                        <a:rPr lang="ja-JP" altLang="en-US" sz="1400" b="0" i="0" u="none" strike="noStrike" dirty="0">
                          <a:solidFill>
                            <a:srgbClr val="000000"/>
                          </a:solidFill>
                          <a:effectLst/>
                          <a:latin typeface="+mj-ea"/>
                          <a:ea typeface="+mj-ea"/>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mj-ea"/>
                          <a:ea typeface="+mj-ea"/>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mj-ea"/>
                          <a:ea typeface="+mj-ea"/>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mj-ea"/>
                          <a:ea typeface="+mj-ea"/>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187489"/>
                  </a:ext>
                </a:extLst>
              </a:tr>
              <a:tr h="260560">
                <a:tc>
                  <a:txBody>
                    <a:bodyPr/>
                    <a:lstStyle/>
                    <a:p>
                      <a:pPr algn="r" fontAlgn="ctr"/>
                      <a:r>
                        <a:rPr lang="ja-JP" altLang="en-US" sz="1400" b="0" i="0" u="none" strike="noStrike" dirty="0">
                          <a:solidFill>
                            <a:srgbClr val="000000"/>
                          </a:solidFill>
                          <a:effectLst/>
                          <a:latin typeface="+mj-ea"/>
                          <a:ea typeface="+mj-ea"/>
                        </a:rPr>
                        <a:t>インドネ</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mj-ea"/>
                          <a:ea typeface="+mj-ea"/>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mj-ea"/>
                          <a:ea typeface="+mj-ea"/>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mj-ea"/>
                          <a:ea typeface="+mj-ea"/>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338161"/>
                  </a:ext>
                </a:extLst>
              </a:tr>
              <a:tr h="260560">
                <a:tc>
                  <a:txBody>
                    <a:bodyPr/>
                    <a:lstStyle/>
                    <a:p>
                      <a:pPr algn="r" fontAlgn="ctr"/>
                      <a:r>
                        <a:rPr lang="ja-JP" altLang="en-US" sz="1400" b="1" i="0" u="none" strike="noStrike" dirty="0">
                          <a:solidFill>
                            <a:srgbClr val="000000"/>
                          </a:solidFill>
                          <a:effectLst/>
                          <a:latin typeface="+mj-ea"/>
                          <a:ea typeface="+mj-ea"/>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smtClean="0">
                          <a:solidFill>
                            <a:srgbClr val="000000"/>
                          </a:solidFill>
                          <a:effectLst/>
                          <a:latin typeface="+mj-ea"/>
                          <a:ea typeface="+mj-ea"/>
                        </a:rPr>
                        <a:t>30</a:t>
                      </a:r>
                      <a:endParaRPr lang="en-US" altLang="ja-JP" sz="1400" b="1" i="0" u="none" strike="noStrike" dirty="0">
                        <a:solidFill>
                          <a:srgbClr val="00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smtClean="0">
                          <a:solidFill>
                            <a:srgbClr val="000000"/>
                          </a:solidFill>
                          <a:effectLst/>
                          <a:latin typeface="+mj-ea"/>
                          <a:ea typeface="+mj-ea"/>
                        </a:rPr>
                        <a:t>30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smtClean="0">
                          <a:solidFill>
                            <a:srgbClr val="000000"/>
                          </a:solidFill>
                          <a:effectLst/>
                          <a:latin typeface="+mj-ea"/>
                          <a:ea typeface="+mj-ea"/>
                        </a:rPr>
                        <a:t>60</a:t>
                      </a:r>
                      <a:endParaRPr lang="en-US" altLang="ja-JP" sz="1400" b="1" i="0" u="none" strike="noStrike" dirty="0">
                        <a:solidFill>
                          <a:srgbClr val="00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7081849"/>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515177706"/>
              </p:ext>
            </p:extLst>
          </p:nvPr>
        </p:nvGraphicFramePr>
        <p:xfrm>
          <a:off x="6387955" y="4513358"/>
          <a:ext cx="2482149" cy="1366356"/>
        </p:xfrm>
        <a:graphic>
          <a:graphicData uri="http://schemas.openxmlformats.org/drawingml/2006/table">
            <a:tbl>
              <a:tblPr/>
              <a:tblGrid>
                <a:gridCol w="726600">
                  <a:extLst>
                    <a:ext uri="{9D8B030D-6E8A-4147-A177-3AD203B41FA5}">
                      <a16:colId xmlns:a16="http://schemas.microsoft.com/office/drawing/2014/main" val="1680024022"/>
                    </a:ext>
                  </a:extLst>
                </a:gridCol>
                <a:gridCol w="646730">
                  <a:extLst>
                    <a:ext uri="{9D8B030D-6E8A-4147-A177-3AD203B41FA5}">
                      <a16:colId xmlns:a16="http://schemas.microsoft.com/office/drawing/2014/main" val="1634183799"/>
                    </a:ext>
                  </a:extLst>
                </a:gridCol>
                <a:gridCol w="565592">
                  <a:extLst>
                    <a:ext uri="{9D8B030D-6E8A-4147-A177-3AD203B41FA5}">
                      <a16:colId xmlns:a16="http://schemas.microsoft.com/office/drawing/2014/main" val="1982402619"/>
                    </a:ext>
                  </a:extLst>
                </a:gridCol>
                <a:gridCol w="543227">
                  <a:extLst>
                    <a:ext uri="{9D8B030D-6E8A-4147-A177-3AD203B41FA5}">
                      <a16:colId xmlns:a16="http://schemas.microsoft.com/office/drawing/2014/main" val="325302221"/>
                    </a:ext>
                  </a:extLst>
                </a:gridCol>
              </a:tblGrid>
              <a:tr h="277048">
                <a:tc>
                  <a:txBody>
                    <a:bodyPr/>
                    <a:lstStyle/>
                    <a:p>
                      <a:pPr algn="r" fontAlgn="ctr"/>
                      <a:r>
                        <a:rPr lang="ja-JP" altLang="en-US" sz="1400" b="0" i="0" u="none" strike="noStrike" dirty="0" smtClean="0">
                          <a:solidFill>
                            <a:srgbClr val="000000"/>
                          </a:solidFill>
                          <a:effectLst/>
                          <a:latin typeface="+mj-ea"/>
                          <a:ea typeface="+mj-ea"/>
                        </a:rPr>
                        <a:t>地域</a:t>
                      </a:r>
                      <a:endParaRPr lang="en-US" altLang="ja-JP" sz="1400" b="0" i="0" u="none" strike="noStrike" dirty="0" smtClean="0">
                        <a:solidFill>
                          <a:srgbClr val="00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ja-JP" altLang="en-US" sz="1400" b="0" i="0" u="none" strike="noStrike" dirty="0">
                          <a:solidFill>
                            <a:srgbClr val="000000"/>
                          </a:solidFill>
                          <a:effectLst/>
                          <a:latin typeface="+mj-ea"/>
                          <a:ea typeface="+mj-ea"/>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ja-JP" altLang="en-US" sz="1400" b="0" i="0" u="none" strike="noStrike">
                          <a:solidFill>
                            <a:srgbClr val="000000"/>
                          </a:solidFill>
                          <a:effectLst/>
                          <a:latin typeface="+mj-ea"/>
                          <a:ea typeface="+mj-ea"/>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ja-JP" altLang="en-US" sz="1400" b="1" i="0" u="none" strike="noStrike" dirty="0" smtClean="0">
                          <a:solidFill>
                            <a:srgbClr val="000000"/>
                          </a:solidFill>
                          <a:effectLst/>
                          <a:latin typeface="+mj-ea"/>
                          <a:ea typeface="+mj-ea"/>
                        </a:rPr>
                        <a:t>合計</a:t>
                      </a:r>
                      <a:endParaRPr lang="ja-JP" altLang="en-US" sz="1400" b="1" i="0" u="none" strike="noStrike" dirty="0">
                        <a:solidFill>
                          <a:srgbClr val="00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84973"/>
                  </a:ext>
                </a:extLst>
              </a:tr>
              <a:tr h="264391">
                <a:tc>
                  <a:txBody>
                    <a:bodyPr/>
                    <a:lstStyle/>
                    <a:p>
                      <a:pPr algn="r" fontAlgn="ctr"/>
                      <a:r>
                        <a:rPr lang="ja-JP" altLang="en-US" sz="1400" b="0" i="0" u="none" strike="noStrike" dirty="0">
                          <a:solidFill>
                            <a:srgbClr val="FF0000"/>
                          </a:solidFill>
                          <a:effectLst/>
                          <a:latin typeface="+mj-ea"/>
                          <a:ea typeface="+mj-ea"/>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smtClean="0">
                          <a:solidFill>
                            <a:srgbClr val="FF0000"/>
                          </a:solidFill>
                          <a:effectLst/>
                          <a:latin typeface="+mj-ea"/>
                          <a:ea typeface="+mj-ea"/>
                        </a:rPr>
                        <a:t>10</a:t>
                      </a:r>
                      <a:endParaRPr lang="en-US" altLang="ja-JP" sz="1400" b="0" i="0" u="none" strike="noStrike" dirty="0">
                        <a:solidFill>
                          <a:srgbClr val="FF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smtClean="0">
                          <a:solidFill>
                            <a:srgbClr val="FF0000"/>
                          </a:solidFill>
                          <a:effectLst/>
                          <a:latin typeface="+mj-ea"/>
                          <a:ea typeface="+mj-ea"/>
                        </a:rPr>
                        <a:t>10</a:t>
                      </a:r>
                      <a:endParaRPr lang="en-US" altLang="ja-JP" sz="1400" b="0" i="0" u="none" strike="noStrike" dirty="0">
                        <a:solidFill>
                          <a:srgbClr val="FF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smtClean="0">
                          <a:solidFill>
                            <a:srgbClr val="FF0000"/>
                          </a:solidFill>
                          <a:effectLst/>
                          <a:latin typeface="+mj-ea"/>
                          <a:ea typeface="+mj-ea"/>
                        </a:rPr>
                        <a:t>20</a:t>
                      </a:r>
                      <a:endParaRPr lang="en-US" altLang="ja-JP" sz="1400" b="1" i="0" u="none" strike="noStrike" dirty="0">
                        <a:solidFill>
                          <a:srgbClr val="FF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72606"/>
                  </a:ext>
                </a:extLst>
              </a:tr>
              <a:tr h="224351">
                <a:tc>
                  <a:txBody>
                    <a:bodyPr/>
                    <a:lstStyle/>
                    <a:p>
                      <a:pPr algn="r" fontAlgn="ctr"/>
                      <a:r>
                        <a:rPr lang="ja-JP" altLang="en-US" sz="1400" b="0" i="0" u="none" strike="noStrike" dirty="0">
                          <a:solidFill>
                            <a:srgbClr val="FF0000"/>
                          </a:solidFill>
                          <a:effectLst/>
                          <a:latin typeface="+mj-ea"/>
                          <a:ea typeface="+mj-ea"/>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smtClean="0">
                          <a:solidFill>
                            <a:srgbClr val="FF0000"/>
                          </a:solidFill>
                          <a:effectLst/>
                          <a:latin typeface="+mj-ea"/>
                          <a:ea typeface="+mj-ea"/>
                        </a:rPr>
                        <a:t>10</a:t>
                      </a:r>
                      <a:endParaRPr lang="en-US" altLang="ja-JP" sz="1400" b="0" i="0" u="none" strike="noStrike" dirty="0">
                        <a:solidFill>
                          <a:srgbClr val="FF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smtClean="0">
                          <a:solidFill>
                            <a:srgbClr val="FF0000"/>
                          </a:solidFill>
                          <a:effectLst/>
                          <a:latin typeface="+mj-ea"/>
                          <a:ea typeface="+mj-ea"/>
                        </a:rPr>
                        <a:t>10</a:t>
                      </a:r>
                      <a:r>
                        <a:rPr lang="en-US" altLang="ja-JP" sz="1400" b="0" i="0" u="none" strike="noStrike" baseline="0" dirty="0" smtClean="0">
                          <a:solidFill>
                            <a:srgbClr val="FF0000"/>
                          </a:solidFill>
                          <a:effectLst/>
                          <a:latin typeface="+mj-ea"/>
                          <a:ea typeface="+mj-ea"/>
                        </a:rPr>
                        <a:t> </a:t>
                      </a:r>
                      <a:endParaRPr lang="en-US" altLang="ja-JP" sz="1400" b="0" i="0" u="none" strike="noStrike" dirty="0" smtClean="0">
                        <a:solidFill>
                          <a:srgbClr val="FF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smtClean="0">
                          <a:solidFill>
                            <a:srgbClr val="FF0000"/>
                          </a:solidFill>
                          <a:effectLst/>
                          <a:latin typeface="+mj-ea"/>
                          <a:ea typeface="+mj-ea"/>
                        </a:rPr>
                        <a:t>20</a:t>
                      </a:r>
                      <a:endParaRPr lang="en-US" altLang="ja-JP" sz="1400" b="1" i="0" u="none" strike="noStrike" dirty="0">
                        <a:solidFill>
                          <a:srgbClr val="FF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6118160"/>
                  </a:ext>
                </a:extLst>
              </a:tr>
              <a:tr h="351283">
                <a:tc>
                  <a:txBody>
                    <a:bodyPr/>
                    <a:lstStyle/>
                    <a:p>
                      <a:pPr algn="r" fontAlgn="ctr"/>
                      <a:r>
                        <a:rPr lang="ja-JP" altLang="en-US" sz="1400" b="0" i="0" u="none" strike="noStrike" dirty="0" smtClean="0">
                          <a:solidFill>
                            <a:srgbClr val="FF0000"/>
                          </a:solidFill>
                          <a:effectLst/>
                          <a:latin typeface="+mj-ea"/>
                          <a:ea typeface="+mj-ea"/>
                        </a:rPr>
                        <a:t>インドネ</a:t>
                      </a:r>
                      <a:endParaRPr lang="ja-JP" altLang="en-US" sz="1400" b="0" i="0" u="none" strike="noStrike" dirty="0">
                        <a:solidFill>
                          <a:srgbClr val="FF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smtClean="0">
                          <a:solidFill>
                            <a:srgbClr val="FF0000"/>
                          </a:solidFill>
                          <a:effectLst/>
                          <a:latin typeface="+mj-ea"/>
                          <a:ea typeface="+mj-ea"/>
                        </a:rPr>
                        <a:t>10</a:t>
                      </a:r>
                      <a:endParaRPr lang="en-US" altLang="ja-JP" sz="1400" b="0" i="0" u="none" strike="noStrike" dirty="0">
                        <a:solidFill>
                          <a:srgbClr val="FF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smtClean="0">
                          <a:solidFill>
                            <a:srgbClr val="FF0000"/>
                          </a:solidFill>
                          <a:effectLst/>
                          <a:latin typeface="+mj-ea"/>
                          <a:ea typeface="+mj-ea"/>
                        </a:rPr>
                        <a:t>10</a:t>
                      </a:r>
                      <a:endParaRPr lang="en-US" altLang="ja-JP" sz="1400" b="0" i="0" u="none" strike="noStrike" dirty="0">
                        <a:solidFill>
                          <a:srgbClr val="FF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smtClean="0">
                          <a:solidFill>
                            <a:srgbClr val="FF0000"/>
                          </a:solidFill>
                          <a:effectLst/>
                          <a:latin typeface="+mj-ea"/>
                          <a:ea typeface="+mj-ea"/>
                        </a:rPr>
                        <a:t>20</a:t>
                      </a:r>
                      <a:endParaRPr lang="en-US" altLang="ja-JP" sz="1400" b="1" i="0" u="none" strike="noStrike" dirty="0">
                        <a:solidFill>
                          <a:srgbClr val="FF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5507392"/>
                  </a:ext>
                </a:extLst>
              </a:tr>
              <a:tr h="222115">
                <a:tc>
                  <a:txBody>
                    <a:bodyPr/>
                    <a:lstStyle/>
                    <a:p>
                      <a:pPr algn="r" fontAlgn="ctr"/>
                      <a:r>
                        <a:rPr lang="ja-JP" altLang="en-US" sz="1600" b="1" i="0" u="none" strike="noStrike" dirty="0">
                          <a:solidFill>
                            <a:srgbClr val="000000"/>
                          </a:solidFill>
                          <a:effectLst/>
                          <a:latin typeface="+mj-ea"/>
                          <a:ea typeface="+mj-ea"/>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600" b="1" i="0" u="none" strike="noStrike" dirty="0" smtClean="0">
                          <a:solidFill>
                            <a:srgbClr val="FF0000"/>
                          </a:solidFill>
                          <a:effectLst/>
                          <a:latin typeface="+mj-ea"/>
                          <a:ea typeface="+mj-ea"/>
                        </a:rPr>
                        <a:t>30</a:t>
                      </a:r>
                      <a:endParaRPr lang="en-US" altLang="ja-JP" sz="1600" b="1" i="0" u="none" strike="noStrike" dirty="0">
                        <a:solidFill>
                          <a:srgbClr val="FF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600" b="1" i="0" u="none" strike="noStrike" dirty="0" smtClean="0">
                          <a:solidFill>
                            <a:srgbClr val="FF0000"/>
                          </a:solidFill>
                          <a:effectLst/>
                          <a:latin typeface="+mj-ea"/>
                          <a:ea typeface="+mj-ea"/>
                        </a:rPr>
                        <a:t>30</a:t>
                      </a:r>
                      <a:endParaRPr lang="en-US" altLang="ja-JP" sz="1600" b="1" i="0" u="none" strike="noStrike" dirty="0">
                        <a:solidFill>
                          <a:srgbClr val="FF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600" b="1" i="0" u="none" strike="noStrike" dirty="0" smtClean="0">
                          <a:solidFill>
                            <a:srgbClr val="FF0000"/>
                          </a:solidFill>
                          <a:effectLst/>
                          <a:latin typeface="+mj-ea"/>
                          <a:ea typeface="+mj-ea"/>
                        </a:rPr>
                        <a:t>60</a:t>
                      </a:r>
                      <a:endParaRPr lang="en-US" altLang="ja-JP" sz="1600" b="1" i="0" u="none" strike="noStrike" dirty="0">
                        <a:solidFill>
                          <a:srgbClr val="FF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900760"/>
                  </a:ext>
                </a:extLst>
              </a:tr>
            </a:tbl>
          </a:graphicData>
        </a:graphic>
      </p:graphicFrame>
      <p:sp>
        <p:nvSpPr>
          <p:cNvPr id="12" name="テキスト ボックス 11"/>
          <p:cNvSpPr txBox="1"/>
          <p:nvPr/>
        </p:nvSpPr>
        <p:spPr>
          <a:xfrm>
            <a:off x="6796961" y="4205581"/>
            <a:ext cx="1801747" cy="307777"/>
          </a:xfrm>
          <a:prstGeom prst="rect">
            <a:avLst/>
          </a:prstGeom>
          <a:noFill/>
        </p:spPr>
        <p:txBody>
          <a:bodyPr wrap="square" rtlCol="0">
            <a:spAutoFit/>
          </a:bodyPr>
          <a:lstStyle/>
          <a:p>
            <a:r>
              <a:rPr kumimoji="1" lang="ja-JP" altLang="en-US" sz="1400" dirty="0" smtClean="0"/>
              <a:t>表</a:t>
            </a:r>
            <a:r>
              <a:rPr lang="en-US" altLang="ja-JP" sz="1400" dirty="0"/>
              <a:t>5</a:t>
            </a:r>
            <a:r>
              <a:rPr kumimoji="1" lang="ja-JP" altLang="en-US" sz="1400" dirty="0" smtClean="0"/>
              <a:t>　</a:t>
            </a:r>
            <a:r>
              <a:rPr lang="ja-JP" altLang="en-US" sz="1400" dirty="0" smtClean="0"/>
              <a:t>現状の音源数</a:t>
            </a:r>
            <a:endParaRPr lang="en-US" altLang="ja-JP" sz="1400" dirty="0" smtClean="0"/>
          </a:p>
        </p:txBody>
      </p:sp>
      <p:graphicFrame>
        <p:nvGraphicFramePr>
          <p:cNvPr id="5" name="表 4"/>
          <p:cNvGraphicFramePr>
            <a:graphicFrameLocks noGrp="1"/>
          </p:cNvGraphicFramePr>
          <p:nvPr>
            <p:extLst>
              <p:ext uri="{D42A27DB-BD31-4B8C-83A1-F6EECF244321}">
                <p14:modId xmlns:p14="http://schemas.microsoft.com/office/powerpoint/2010/main" val="3954678008"/>
              </p:ext>
            </p:extLst>
          </p:nvPr>
        </p:nvGraphicFramePr>
        <p:xfrm>
          <a:off x="516204" y="4538722"/>
          <a:ext cx="2874068" cy="1298917"/>
        </p:xfrm>
        <a:graphic>
          <a:graphicData uri="http://schemas.openxmlformats.org/drawingml/2006/table">
            <a:tbl>
              <a:tblPr/>
              <a:tblGrid>
                <a:gridCol w="993626">
                  <a:extLst>
                    <a:ext uri="{9D8B030D-6E8A-4147-A177-3AD203B41FA5}">
                      <a16:colId xmlns:a16="http://schemas.microsoft.com/office/drawing/2014/main" val="3909368016"/>
                    </a:ext>
                  </a:extLst>
                </a:gridCol>
                <a:gridCol w="1183587">
                  <a:extLst>
                    <a:ext uri="{9D8B030D-6E8A-4147-A177-3AD203B41FA5}">
                      <a16:colId xmlns:a16="http://schemas.microsoft.com/office/drawing/2014/main" val="3076732229"/>
                    </a:ext>
                  </a:extLst>
                </a:gridCol>
                <a:gridCol w="696855">
                  <a:extLst>
                    <a:ext uri="{9D8B030D-6E8A-4147-A177-3AD203B41FA5}">
                      <a16:colId xmlns:a16="http://schemas.microsoft.com/office/drawing/2014/main" val="916901787"/>
                    </a:ext>
                  </a:extLst>
                </a:gridCol>
              </a:tblGrid>
              <a:tr h="246057">
                <a:tc>
                  <a:txBody>
                    <a:bodyPr/>
                    <a:lstStyle/>
                    <a:p>
                      <a:pPr algn="r" fontAlgn="ctr"/>
                      <a:r>
                        <a:rPr lang="ja-JP" altLang="en-US" sz="1400" b="0" i="0" u="none" strike="noStrike" dirty="0">
                          <a:solidFill>
                            <a:srgbClr val="000000"/>
                          </a:solidFill>
                          <a:effectLst/>
                          <a:latin typeface="+mj-ea"/>
                          <a:ea typeface="+mj-ea"/>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ja-JP" altLang="en-US" sz="1400" b="0" i="0" u="none" strike="noStrike" dirty="0">
                          <a:solidFill>
                            <a:srgbClr val="000000"/>
                          </a:solidFill>
                          <a:effectLst/>
                          <a:latin typeface="+mj-ea"/>
                          <a:ea typeface="+mj-ea"/>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ja-JP" altLang="en-US" sz="1400" b="0" i="0" u="none" strike="noStrike" dirty="0">
                          <a:solidFill>
                            <a:srgbClr val="000000"/>
                          </a:solidFill>
                          <a:effectLst/>
                          <a:latin typeface="+mj-ea"/>
                          <a:ea typeface="+mj-ea"/>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797515"/>
                  </a:ext>
                </a:extLst>
              </a:tr>
              <a:tr h="247627">
                <a:tc>
                  <a:txBody>
                    <a:bodyPr/>
                    <a:lstStyle/>
                    <a:p>
                      <a:pPr algn="r" fontAlgn="ctr"/>
                      <a:r>
                        <a:rPr lang="ja-JP" altLang="en-US" sz="1400" b="0" i="0" u="none" strike="noStrike" dirty="0">
                          <a:solidFill>
                            <a:srgbClr val="000000"/>
                          </a:solidFill>
                          <a:effectLst/>
                          <a:latin typeface="+mj-ea"/>
                          <a:ea typeface="+mj-ea"/>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mj-ea"/>
                          <a:ea typeface="+mj-ea"/>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mj-ea"/>
                          <a:ea typeface="+mj-ea"/>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8524935"/>
                  </a:ext>
                </a:extLst>
              </a:tr>
              <a:tr h="247627">
                <a:tc>
                  <a:txBody>
                    <a:bodyPr/>
                    <a:lstStyle/>
                    <a:p>
                      <a:pPr algn="r" fontAlgn="ctr"/>
                      <a:r>
                        <a:rPr lang="ja-JP" altLang="en-US" sz="1400" b="0" i="0" u="none" strike="noStrike" dirty="0">
                          <a:solidFill>
                            <a:srgbClr val="000000"/>
                          </a:solidFill>
                          <a:effectLst/>
                          <a:latin typeface="+mj-ea"/>
                          <a:ea typeface="+mj-ea"/>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mj-ea"/>
                          <a:ea typeface="+mj-ea"/>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mj-ea"/>
                          <a:ea typeface="+mj-ea"/>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051840"/>
                  </a:ext>
                </a:extLst>
              </a:tr>
              <a:tr h="309979">
                <a:tc>
                  <a:txBody>
                    <a:bodyPr/>
                    <a:lstStyle/>
                    <a:p>
                      <a:pPr algn="r" fontAlgn="ctr"/>
                      <a:r>
                        <a:rPr lang="ja-JP" altLang="en-US" sz="1400" b="0" i="0" u="none" strike="noStrike" dirty="0" smtClean="0">
                          <a:solidFill>
                            <a:srgbClr val="000000"/>
                          </a:solidFill>
                          <a:effectLst/>
                          <a:latin typeface="+mj-ea"/>
                          <a:ea typeface="+mj-ea"/>
                        </a:rPr>
                        <a:t>インドネ</a:t>
                      </a:r>
                      <a:endParaRPr lang="ja-JP" altLang="en-US" sz="1400" b="0" i="0" u="none" strike="noStrike" dirty="0">
                        <a:solidFill>
                          <a:srgbClr val="000000"/>
                        </a:solidFill>
                        <a:effectLst/>
                        <a:latin typeface="+mj-ea"/>
                        <a:ea typeface="+mj-ea"/>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mj-ea"/>
                          <a:ea typeface="+mj-ea"/>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mj-ea"/>
                          <a:ea typeface="+mj-ea"/>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2993169"/>
                  </a:ext>
                </a:extLst>
              </a:tr>
              <a:tr h="247627">
                <a:tc>
                  <a:txBody>
                    <a:bodyPr/>
                    <a:lstStyle/>
                    <a:p>
                      <a:pPr algn="r" fontAlgn="ctr"/>
                      <a:r>
                        <a:rPr lang="ja-JP" altLang="en-US" sz="1400" b="1" i="0" u="none" strike="noStrike" dirty="0">
                          <a:solidFill>
                            <a:srgbClr val="000000"/>
                          </a:solidFill>
                          <a:effectLst/>
                          <a:latin typeface="+mj-ea"/>
                          <a:ea typeface="+mj-ea"/>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US" altLang="ja-JP" sz="1400" b="1" i="0" u="none" strike="noStrike" dirty="0">
                          <a:solidFill>
                            <a:srgbClr val="000000"/>
                          </a:solidFill>
                          <a:effectLst/>
                          <a:latin typeface="+mj-ea"/>
                          <a:ea typeface="+mj-ea"/>
                        </a:rPr>
                        <a:t>20(</a:t>
                      </a:r>
                      <a:r>
                        <a:rPr lang="ja-JP" altLang="en-US" sz="1400" b="1" i="0" u="none" strike="noStrike" dirty="0">
                          <a:solidFill>
                            <a:srgbClr val="000000"/>
                          </a:solidFill>
                          <a:effectLst/>
                          <a:latin typeface="+mj-ea"/>
                          <a:ea typeface="+mj-ea"/>
                        </a:rPr>
                        <a:t>女性</a:t>
                      </a:r>
                      <a:r>
                        <a:rPr lang="en-US" altLang="ja-JP" sz="1400" b="1" i="0" u="none" strike="noStrike" dirty="0">
                          <a:solidFill>
                            <a:srgbClr val="000000"/>
                          </a:solidFill>
                          <a:effectLst/>
                          <a:latin typeface="+mj-ea"/>
                          <a:ea typeface="+mj-ea"/>
                        </a:rPr>
                        <a:t>:10 </a:t>
                      </a:r>
                      <a:r>
                        <a:rPr lang="ja-JP" altLang="en-US" sz="1400" b="1" i="0" u="none" strike="noStrike" dirty="0">
                          <a:solidFill>
                            <a:srgbClr val="000000"/>
                          </a:solidFill>
                          <a:effectLst/>
                          <a:latin typeface="+mj-ea"/>
                          <a:ea typeface="+mj-ea"/>
                        </a:rPr>
                        <a:t>男</a:t>
                      </a:r>
                      <a:r>
                        <a:rPr lang="en-US" altLang="ja-JP" sz="1400" b="1" i="0" u="none" strike="noStrike" dirty="0">
                          <a:solidFill>
                            <a:srgbClr val="000000"/>
                          </a:solidFill>
                          <a:effectLst/>
                          <a:latin typeface="+mj-ea"/>
                          <a:ea typeface="+mj-ea"/>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752596484"/>
                  </a:ext>
                </a:extLst>
              </a:tr>
            </a:tbl>
          </a:graphicData>
        </a:graphic>
      </p:graphicFrame>
      <p:sp>
        <p:nvSpPr>
          <p:cNvPr id="13" name="タイトル 1"/>
          <p:cNvSpPr txBox="1">
            <a:spLocks/>
          </p:cNvSpPr>
          <p:nvPr/>
        </p:nvSpPr>
        <p:spPr>
          <a:xfrm>
            <a:off x="685800" y="655983"/>
            <a:ext cx="8547652" cy="1069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marL="0" lvl="1">
              <a:lnSpc>
                <a:spcPct val="85000"/>
              </a:lnSpc>
              <a:spcBef>
                <a:spcPct val="0"/>
              </a:spcBef>
            </a:pPr>
            <a:r>
              <a:rPr lang="ja-JP" altLang="en-US" sz="4000" b="1" dirty="0" smtClean="0"/>
              <a:t>実験環境 　</a:t>
            </a:r>
            <a:r>
              <a:rPr lang="en-US" altLang="ja-JP" sz="4000" b="1" dirty="0" smtClean="0"/>
              <a:t>-</a:t>
            </a:r>
            <a:r>
              <a:rPr lang="ja-JP" altLang="en-US" sz="4000" b="1" dirty="0" smtClean="0"/>
              <a:t>実験で使用す</a:t>
            </a:r>
            <a:r>
              <a:rPr lang="ja-JP" altLang="en-US" sz="4000" b="1" dirty="0"/>
              <a:t>る</a:t>
            </a:r>
            <a:r>
              <a:rPr lang="ja-JP" altLang="en-US" sz="4000" b="1" dirty="0" smtClean="0"/>
              <a:t>データ</a:t>
            </a:r>
            <a:r>
              <a:rPr lang="en-US" altLang="ja-JP" sz="4000" b="1" dirty="0" smtClean="0"/>
              <a:t>-</a:t>
            </a:r>
            <a:endParaRPr lang="en-US" altLang="ja-JP" sz="4000" b="1" dirty="0"/>
          </a:p>
        </p:txBody>
      </p:sp>
    </p:spTree>
    <p:extLst>
      <p:ext uri="{BB962C8B-B14F-4D97-AF65-F5344CB8AC3E}">
        <p14:creationId xmlns:p14="http://schemas.microsoft.com/office/powerpoint/2010/main" val="18269222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563" y="527773"/>
            <a:ext cx="7543800" cy="1209586"/>
          </a:xfrm>
        </p:spPr>
        <p:txBody>
          <a:bodyPr>
            <a:normAutofit/>
          </a:bodyPr>
          <a:lstStyle/>
          <a:p>
            <a:r>
              <a:rPr lang="ja-JP" altLang="en-US" sz="4000" b="1" dirty="0" smtClean="0"/>
              <a:t>実験</a:t>
            </a:r>
            <a:r>
              <a:rPr lang="ja-JP" altLang="en-US" sz="4000" b="1" dirty="0"/>
              <a:t>環境</a:t>
            </a:r>
            <a:r>
              <a:rPr lang="ja-JP" altLang="en-US" sz="4000" b="1" dirty="0" smtClean="0"/>
              <a:t>　　被験者データ</a:t>
            </a:r>
            <a:endParaRPr kumimoji="1" lang="ja-JP" altLang="en-US" sz="4000" b="1" dirty="0"/>
          </a:p>
        </p:txBody>
      </p:sp>
      <p:sp>
        <p:nvSpPr>
          <p:cNvPr id="4" name="スライド番号プレースホルダー 3"/>
          <p:cNvSpPr>
            <a:spLocks noGrp="1"/>
          </p:cNvSpPr>
          <p:nvPr>
            <p:ph type="sldNum" sz="quarter" idx="12"/>
          </p:nvPr>
        </p:nvSpPr>
        <p:spPr/>
        <p:txBody>
          <a:bodyPr/>
          <a:lstStyle/>
          <a:p>
            <a:fld id="{71F26915-1E4A-4514-B571-AAE58E37666B}" type="slidenum">
              <a:rPr lang="ja-JP" altLang="en-US" smtClean="0"/>
              <a:t>29</a:t>
            </a:fld>
            <a:endParaRPr lang="ja-JP" altLang="en-US" dirty="0"/>
          </a:p>
        </p:txBody>
      </p:sp>
      <p:sp>
        <p:nvSpPr>
          <p:cNvPr id="5" name="テキスト ボックス 4"/>
          <p:cNvSpPr txBox="1"/>
          <p:nvPr/>
        </p:nvSpPr>
        <p:spPr>
          <a:xfrm>
            <a:off x="2926077" y="2138769"/>
            <a:ext cx="2410118" cy="338554"/>
          </a:xfrm>
          <a:prstGeom prst="rect">
            <a:avLst/>
          </a:prstGeom>
          <a:noFill/>
        </p:spPr>
        <p:txBody>
          <a:bodyPr wrap="square" rtlCol="0">
            <a:spAutoFit/>
          </a:bodyPr>
          <a:lstStyle/>
          <a:p>
            <a:pPr algn="ctr"/>
            <a:r>
              <a:rPr kumimoji="1" lang="ja-JP" altLang="en-US" sz="1600" dirty="0" smtClean="0"/>
              <a:t>表</a:t>
            </a:r>
            <a:r>
              <a:rPr lang="en-US" altLang="ja-JP" sz="1600" dirty="0"/>
              <a:t>1</a:t>
            </a:r>
            <a:r>
              <a:rPr kumimoji="1" lang="ja-JP" altLang="en-US" sz="1600" dirty="0" smtClean="0"/>
              <a:t>　被験者一覧</a:t>
            </a:r>
            <a:endParaRPr kumimoji="1" lang="ja-JP" altLang="en-US" sz="1600" dirty="0"/>
          </a:p>
        </p:txBody>
      </p:sp>
      <p:graphicFrame>
        <p:nvGraphicFramePr>
          <p:cNvPr id="8" name="表 7"/>
          <p:cNvGraphicFramePr>
            <a:graphicFrameLocks noGrp="1"/>
          </p:cNvGraphicFramePr>
          <p:nvPr>
            <p:extLst>
              <p:ext uri="{D42A27DB-BD31-4B8C-83A1-F6EECF244321}">
                <p14:modId xmlns:p14="http://schemas.microsoft.com/office/powerpoint/2010/main" val="3278483707"/>
              </p:ext>
            </p:extLst>
          </p:nvPr>
        </p:nvGraphicFramePr>
        <p:xfrm>
          <a:off x="963237" y="2547677"/>
          <a:ext cx="7263246" cy="3101791"/>
        </p:xfrm>
        <a:graphic>
          <a:graphicData uri="http://schemas.openxmlformats.org/drawingml/2006/table">
            <a:tbl>
              <a:tblPr/>
              <a:tblGrid>
                <a:gridCol w="1130525">
                  <a:extLst>
                    <a:ext uri="{9D8B030D-6E8A-4147-A177-3AD203B41FA5}">
                      <a16:colId xmlns:a16="http://schemas.microsoft.com/office/drawing/2014/main" val="208075517"/>
                    </a:ext>
                  </a:extLst>
                </a:gridCol>
                <a:gridCol w="1533182">
                  <a:extLst>
                    <a:ext uri="{9D8B030D-6E8A-4147-A177-3AD203B41FA5}">
                      <a16:colId xmlns:a16="http://schemas.microsoft.com/office/drawing/2014/main" val="3673593338"/>
                    </a:ext>
                  </a:extLst>
                </a:gridCol>
                <a:gridCol w="1285391">
                  <a:extLst>
                    <a:ext uri="{9D8B030D-6E8A-4147-A177-3AD203B41FA5}">
                      <a16:colId xmlns:a16="http://schemas.microsoft.com/office/drawing/2014/main" val="4187080414"/>
                    </a:ext>
                  </a:extLst>
                </a:gridCol>
                <a:gridCol w="1672023">
                  <a:extLst>
                    <a:ext uri="{9D8B030D-6E8A-4147-A177-3AD203B41FA5}">
                      <a16:colId xmlns:a16="http://schemas.microsoft.com/office/drawing/2014/main" val="2439768430"/>
                    </a:ext>
                  </a:extLst>
                </a:gridCol>
                <a:gridCol w="1642125">
                  <a:extLst>
                    <a:ext uri="{9D8B030D-6E8A-4147-A177-3AD203B41FA5}">
                      <a16:colId xmlns:a16="http://schemas.microsoft.com/office/drawing/2014/main" val="3863953652"/>
                    </a:ext>
                  </a:extLst>
                </a:gridCol>
              </a:tblGrid>
              <a:tr h="443113">
                <a:tc gridSpan="5">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被験者</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741588046"/>
                  </a:ext>
                </a:extLst>
              </a:tr>
              <a:tr h="443113">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職種</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出身国</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人数</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b="0" i="0" u="none" strike="noStrike">
                          <a:solidFill>
                            <a:srgbClr val="000000"/>
                          </a:solidFill>
                          <a:effectLst/>
                          <a:latin typeface="游ゴシック" panose="020B0400000000000000" pitchFamily="50" charset="-128"/>
                          <a:ea typeface="游ゴシック" panose="020B0400000000000000" pitchFamily="50" charset="-128"/>
                        </a:rPr>
                        <a:t>留学経験あり</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b="0" i="0" u="none" strike="noStrike">
                          <a:solidFill>
                            <a:srgbClr val="000000"/>
                          </a:solidFill>
                          <a:effectLst/>
                          <a:latin typeface="游ゴシック" panose="020B0400000000000000" pitchFamily="50" charset="-128"/>
                          <a:ea typeface="游ゴシック" panose="020B0400000000000000" pitchFamily="50" charset="-128"/>
                        </a:rPr>
                        <a:t>留学経験なし</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1362695"/>
                  </a:ext>
                </a:extLst>
              </a:tr>
              <a:tr h="443113">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ja-JP" sz="2800" b="0" i="0" u="none" strike="noStrike" dirty="0" smtClean="0">
                          <a:solidFill>
                            <a:srgbClr val="000000"/>
                          </a:solidFill>
                          <a:effectLst/>
                          <a:latin typeface="游ゴシック" panose="020B0400000000000000" pitchFamily="50" charset="-128"/>
                          <a:ea typeface="游ゴシック" panose="020B0400000000000000" pitchFamily="50" charset="-128"/>
                        </a:rPr>
                        <a:t>10</a:t>
                      </a:r>
                      <a:endParaRPr lang="en-US" altLang="ja-JP" sz="2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3172255"/>
                  </a:ext>
                </a:extLst>
              </a:tr>
              <a:tr h="443113">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ctr"/>
                      <a:r>
                        <a:rPr lang="en-US" altLang="ja-JP" sz="28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ctr"/>
                      <a:r>
                        <a:rPr lang="ja-JP" altLang="en-US" sz="18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364225673"/>
                  </a:ext>
                </a:extLst>
              </a:tr>
              <a:tr h="443113">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インドネシア</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ctr"/>
                      <a:r>
                        <a:rPr lang="en-US" altLang="ja-JP" sz="28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ctr"/>
                      <a:r>
                        <a:rPr lang="ja-JP" altLang="en-US" sz="18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281911416"/>
                  </a:ext>
                </a:extLst>
              </a:tr>
              <a:tr h="443113">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ctr"/>
                      <a:r>
                        <a:rPr lang="en-US" altLang="ja-JP" sz="28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327025262"/>
                  </a:ext>
                </a:extLst>
              </a:tr>
              <a:tr h="443113">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シンガポール</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ctr"/>
                      <a:r>
                        <a:rPr lang="en-US" altLang="ja-JP" sz="28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849439204"/>
                  </a:ext>
                </a:extLst>
              </a:tr>
            </a:tbl>
          </a:graphicData>
        </a:graphic>
      </p:graphicFrame>
    </p:spTree>
    <p:extLst>
      <p:ext uri="{BB962C8B-B14F-4D97-AF65-F5344CB8AC3E}">
        <p14:creationId xmlns:p14="http://schemas.microsoft.com/office/powerpoint/2010/main" val="990089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3404" y="847271"/>
            <a:ext cx="6347713" cy="846221"/>
          </a:xfrm>
        </p:spPr>
        <p:txBody>
          <a:bodyPr/>
          <a:lstStyle/>
          <a:p>
            <a:r>
              <a:rPr kumimoji="1" lang="ja-JP" altLang="en-US" sz="4400" b="1" dirty="0" smtClean="0"/>
              <a:t>関連</a:t>
            </a:r>
            <a:r>
              <a:rPr lang="ja-JP" altLang="en-US" sz="4400" b="1" dirty="0" smtClean="0"/>
              <a:t>研究①</a:t>
            </a:r>
            <a:endParaRPr kumimoji="1" lang="ja-JP" altLang="en-US" sz="2400" b="1" dirty="0"/>
          </a:p>
        </p:txBody>
      </p:sp>
      <p:sp>
        <p:nvSpPr>
          <p:cNvPr id="3" name="コンテンツ プレースホルダー 2"/>
          <p:cNvSpPr>
            <a:spLocks noGrp="1"/>
          </p:cNvSpPr>
          <p:nvPr>
            <p:ph idx="1"/>
          </p:nvPr>
        </p:nvSpPr>
        <p:spPr>
          <a:xfrm>
            <a:off x="722692" y="1886099"/>
            <a:ext cx="8232772" cy="4733776"/>
          </a:xfrm>
        </p:spPr>
        <p:txBody>
          <a:bodyPr>
            <a:normAutofit/>
          </a:bodyPr>
          <a:lstStyle/>
          <a:p>
            <a:pPr marL="0" indent="0">
              <a:buNone/>
            </a:pPr>
            <a:r>
              <a:rPr lang="en-US" altLang="ja-JP" sz="1400" b="1" dirty="0" smtClean="0"/>
              <a:t>【</a:t>
            </a:r>
            <a:r>
              <a:rPr lang="ja-JP" altLang="en-US" sz="1400" b="1" dirty="0" smtClean="0"/>
              <a:t>英語音声の聞き取りやすさに関する研究</a:t>
            </a:r>
            <a:r>
              <a:rPr lang="en-US" altLang="ja-JP" sz="1400" b="1" dirty="0" smtClean="0"/>
              <a:t>】</a:t>
            </a:r>
          </a:p>
          <a:p>
            <a:r>
              <a:rPr lang="ja-JP" altLang="en-US" sz="1600" dirty="0" smtClean="0"/>
              <a:t>［</a:t>
            </a:r>
            <a:r>
              <a:rPr lang="en-US" altLang="ja-JP" sz="1600" dirty="0" smtClean="0"/>
              <a:t>1</a:t>
            </a:r>
            <a:r>
              <a:rPr lang="ja-JP" altLang="en-US" sz="1600" dirty="0" smtClean="0"/>
              <a:t>］「</a:t>
            </a:r>
            <a:r>
              <a:rPr lang="ja-JP" altLang="en-US" sz="1600" dirty="0"/>
              <a:t>異文化コミュニケーションのための日本人に聞き取りやすい英語音声の研究</a:t>
            </a:r>
            <a:r>
              <a:rPr lang="ja-JP" altLang="en-US" sz="2400" dirty="0" smtClean="0"/>
              <a:t>」</a:t>
            </a:r>
            <a:r>
              <a:rPr lang="ja-JP" altLang="en-US" dirty="0"/>
              <a:t>　</a:t>
            </a:r>
            <a:r>
              <a:rPr lang="ja-JP" altLang="en-US" sz="1400" dirty="0" smtClean="0"/>
              <a:t>　　　　　　　　　　　　　　　　　　　　　</a:t>
            </a:r>
            <a:r>
              <a:rPr lang="ja-JP" altLang="en-US" sz="1200" dirty="0" smtClean="0"/>
              <a:t>（</a:t>
            </a:r>
            <a:r>
              <a:rPr lang="ja-JP" altLang="en-US" sz="1200" dirty="0"/>
              <a:t>著者：喜多</a:t>
            </a:r>
            <a:r>
              <a:rPr lang="ja-JP" altLang="en-US" sz="1200" dirty="0" smtClean="0"/>
              <a:t>，収録</a:t>
            </a:r>
            <a:r>
              <a:rPr lang="ja-JP" altLang="en-US" sz="1200" dirty="0"/>
              <a:t>刊行物：情報処理学会研究報告マルチメディア通信と分散処理（</a:t>
            </a:r>
            <a:r>
              <a:rPr lang="en-US" altLang="ja-JP" sz="1200" dirty="0"/>
              <a:t>DPS</a:t>
            </a:r>
            <a:r>
              <a:rPr lang="ja-JP" altLang="en-US" sz="1200" dirty="0"/>
              <a:t>） </a:t>
            </a:r>
            <a:r>
              <a:rPr lang="en-US" altLang="ja-JP" sz="1200" dirty="0"/>
              <a:t>2007(91(2007-DPS-132</a:t>
            </a:r>
            <a:r>
              <a:rPr lang="en-US" altLang="ja-JP" sz="1200" dirty="0" smtClean="0"/>
              <a:t>))</a:t>
            </a:r>
            <a:r>
              <a:rPr lang="ja-JP" altLang="en-US" sz="1200" dirty="0" smtClean="0"/>
              <a:t>）</a:t>
            </a:r>
            <a:endParaRPr lang="en-US" altLang="ja-JP" sz="1400" dirty="0"/>
          </a:p>
          <a:p>
            <a:r>
              <a:rPr lang="ja-JP" altLang="en-US" sz="1600" dirty="0" smtClean="0"/>
              <a:t>「</a:t>
            </a:r>
            <a:r>
              <a:rPr lang="en-US" altLang="ja-JP" sz="1600" dirty="0" smtClean="0"/>
              <a:t>2</a:t>
            </a:r>
            <a:r>
              <a:rPr lang="ja-JP" altLang="en-US" sz="1600" dirty="0" smtClean="0"/>
              <a:t>」「</a:t>
            </a:r>
            <a:r>
              <a:rPr lang="ja-JP" altLang="en-US" sz="1600" dirty="0"/>
              <a:t>会話文と説明文における単語認知の差異とリスニングスピードに関する</a:t>
            </a:r>
            <a:r>
              <a:rPr lang="ja-JP" altLang="en-US" sz="1600" dirty="0" smtClean="0"/>
              <a:t>考察」</a:t>
            </a:r>
            <a:r>
              <a:rPr lang="ja-JP" altLang="en-US" sz="1600" dirty="0"/>
              <a:t>　</a:t>
            </a:r>
            <a:r>
              <a:rPr lang="ja-JP" altLang="en-US" sz="1400" dirty="0" smtClean="0"/>
              <a:t>　　　　　　　　　　　　　　　　　　</a:t>
            </a:r>
            <a:r>
              <a:rPr lang="ja-JP" altLang="en-US" sz="1200" dirty="0" smtClean="0"/>
              <a:t>（</a:t>
            </a:r>
            <a:r>
              <a:rPr lang="ja-JP" altLang="en-US" sz="1200" dirty="0"/>
              <a:t>著者</a:t>
            </a:r>
            <a:r>
              <a:rPr lang="ja-JP" altLang="en-US" sz="1200" dirty="0" smtClean="0"/>
              <a:t>：米崎 啓和、　収録刊行物</a:t>
            </a:r>
            <a:r>
              <a:rPr lang="ja-JP" altLang="en-US" sz="1200" dirty="0" smtClean="0">
                <a:latin typeface="+mn-ea"/>
              </a:rPr>
              <a:t>：</a:t>
            </a:r>
            <a:r>
              <a:rPr lang="zh-TW" altLang="en-US" sz="1200" dirty="0">
                <a:latin typeface="メイリオ" panose="020B0604030504040204" pitchFamily="50" charset="-128"/>
                <a:ea typeface="メイリオ" panose="020B0604030504040204" pitchFamily="50" charset="-128"/>
              </a:rPr>
              <a:t>鳴門英語研究 </a:t>
            </a:r>
            <a:r>
              <a:rPr lang="en-US" altLang="zh-TW" sz="1200" dirty="0">
                <a:latin typeface="メイリオ" panose="020B0604030504040204" pitchFamily="50" charset="-128"/>
                <a:ea typeface="メイリオ" panose="020B0604030504040204" pitchFamily="50" charset="-128"/>
              </a:rPr>
              <a:t>26, 145-160, </a:t>
            </a:r>
            <a:r>
              <a:rPr lang="en-US" altLang="zh-TW" sz="1200" dirty="0" smtClean="0">
                <a:latin typeface="メイリオ" panose="020B0604030504040204" pitchFamily="50" charset="-128"/>
                <a:ea typeface="メイリオ" panose="020B0604030504040204" pitchFamily="50" charset="-128"/>
              </a:rPr>
              <a:t>2016-01-31</a:t>
            </a:r>
            <a:r>
              <a:rPr lang="ja-JP" altLang="en-US" sz="1200" dirty="0" smtClean="0"/>
              <a:t>）</a:t>
            </a:r>
            <a:r>
              <a:rPr lang="ja-JP" altLang="en-US" sz="1100" dirty="0" smtClean="0"/>
              <a:t>　　</a:t>
            </a:r>
            <a:endParaRPr lang="en-US" altLang="ja-JP" sz="1600" dirty="0"/>
          </a:p>
          <a:p>
            <a:r>
              <a:rPr lang="ja-JP" altLang="en-US" sz="1600" dirty="0" smtClean="0"/>
              <a:t>「</a:t>
            </a:r>
            <a:r>
              <a:rPr lang="en-US" altLang="ja-JP" sz="1600" dirty="0"/>
              <a:t>3</a:t>
            </a:r>
            <a:r>
              <a:rPr lang="ja-JP" altLang="en-US" sz="1600" dirty="0" smtClean="0"/>
              <a:t>」「英語</a:t>
            </a:r>
            <a:r>
              <a:rPr lang="ja-JP" altLang="en-US" sz="1600" dirty="0"/>
              <a:t>の聞き取りに見られる傾向と習熟度に関する</a:t>
            </a:r>
            <a:r>
              <a:rPr lang="ja-JP" altLang="en-US" sz="1600" dirty="0" smtClean="0"/>
              <a:t>一考察」</a:t>
            </a:r>
            <a:r>
              <a:rPr lang="ja-JP" altLang="en-US" sz="1100" dirty="0" smtClean="0"/>
              <a:t>　　</a:t>
            </a:r>
            <a:r>
              <a:rPr lang="ja-JP" altLang="en-US" sz="1200" dirty="0" smtClean="0"/>
              <a:t>　　</a:t>
            </a:r>
            <a:r>
              <a:rPr lang="ja-JP" altLang="en-US" sz="900" dirty="0" smtClean="0"/>
              <a:t>　　</a:t>
            </a:r>
            <a:r>
              <a:rPr lang="ja-JP" altLang="en-US" sz="1000" dirty="0" smtClean="0"/>
              <a:t>　　　　　　　　　　　　　　　　　　　　　　　　　　　　　　　　　　　　　　　　　　　　　　　　　　　　　　　　　　　　　　　　　　　　　　</a:t>
            </a:r>
            <a:r>
              <a:rPr lang="ja-JP" altLang="en-US" sz="1400" dirty="0" smtClean="0"/>
              <a:t>（</a:t>
            </a:r>
            <a:r>
              <a:rPr lang="ja-JP" altLang="en-US" sz="1400" dirty="0"/>
              <a:t>著者：數</a:t>
            </a:r>
            <a:r>
              <a:rPr lang="ja-JP" altLang="en-US" sz="1400" dirty="0" smtClean="0"/>
              <a:t>見，収録</a:t>
            </a:r>
            <a:r>
              <a:rPr lang="ja-JP" altLang="en-US" sz="1400" dirty="0"/>
              <a:t>刊行物：外国語教育フォーラム </a:t>
            </a:r>
            <a:r>
              <a:rPr lang="en-US" altLang="ja-JP" sz="1400" dirty="0"/>
              <a:t>8</a:t>
            </a:r>
            <a:r>
              <a:rPr lang="en-US" altLang="ja-JP" sz="1400" dirty="0" smtClean="0"/>
              <a:t>,</a:t>
            </a:r>
            <a:r>
              <a:rPr lang="ja-JP" altLang="en-US" sz="1400" dirty="0"/>
              <a:t> </a:t>
            </a:r>
            <a:r>
              <a:rPr lang="en-US" altLang="ja-JP" sz="1400" dirty="0" smtClean="0"/>
              <a:t> </a:t>
            </a:r>
            <a:r>
              <a:rPr lang="en-US" altLang="ja-JP" sz="1400" dirty="0"/>
              <a:t>91-99, </a:t>
            </a:r>
            <a:r>
              <a:rPr lang="en-US" altLang="ja-JP" sz="1400" dirty="0" smtClean="0"/>
              <a:t>2014-03</a:t>
            </a:r>
            <a:r>
              <a:rPr lang="ja-JP" altLang="en-US" sz="1400" dirty="0" smtClean="0"/>
              <a:t>）</a:t>
            </a:r>
            <a:endParaRPr lang="en-US" altLang="ja-JP" sz="1400" dirty="0" smtClean="0"/>
          </a:p>
          <a:p>
            <a:r>
              <a:rPr lang="ja-JP" altLang="en-US" sz="1400" dirty="0" smtClean="0"/>
              <a:t>［</a:t>
            </a:r>
            <a:r>
              <a:rPr lang="en-US" altLang="ja-JP" sz="1400" dirty="0" smtClean="0"/>
              <a:t>4</a:t>
            </a:r>
            <a:r>
              <a:rPr lang="ja-JP" altLang="en-US" sz="1400" dirty="0"/>
              <a:t>］</a:t>
            </a:r>
            <a:r>
              <a:rPr lang="ja-JP" altLang="en-US" sz="1800" dirty="0"/>
              <a:t>「日本語話者が考える英語の母音の響きに</a:t>
            </a:r>
            <a:r>
              <a:rPr lang="ja-JP" altLang="en-US" sz="1800" dirty="0" smtClean="0"/>
              <a:t>ついて」</a:t>
            </a:r>
            <a:r>
              <a:rPr lang="en-US" altLang="ja-JP" sz="1800" dirty="0"/>
              <a:t> </a:t>
            </a:r>
            <a:r>
              <a:rPr lang="en-US" altLang="ja-JP" sz="1800" dirty="0" smtClean="0"/>
              <a:t>                                                                                                     </a:t>
            </a:r>
            <a:r>
              <a:rPr lang="en-US" altLang="ja-JP" sz="1200" dirty="0" smtClean="0"/>
              <a:t>(</a:t>
            </a:r>
            <a:r>
              <a:rPr lang="ja-JP" altLang="en-US" sz="1400" dirty="0"/>
              <a:t>著者：野澤，　収録刊行物：言語文化共同研究プロジェクト </a:t>
            </a:r>
            <a:r>
              <a:rPr lang="en-US" altLang="ja-JP" sz="1400" dirty="0"/>
              <a:t>2016, 61-72, </a:t>
            </a:r>
            <a:r>
              <a:rPr lang="en-US" altLang="ja-JP" sz="1400" dirty="0" smtClean="0"/>
              <a:t>2017-05-31) </a:t>
            </a:r>
            <a:r>
              <a:rPr lang="ja-JP" altLang="en-US" sz="1400" dirty="0" smtClean="0"/>
              <a:t>　　　　　　　　　　　　　　</a:t>
            </a:r>
            <a:r>
              <a:rPr lang="ja-JP" altLang="en-US" sz="1200" dirty="0" smtClean="0"/>
              <a:t>個々人によって変わる英語の聞き取りやすさは，母音の発音に対するイメージの差が関係してい</a:t>
            </a:r>
            <a:r>
              <a:rPr lang="ja-JP" altLang="en-US" sz="1200" dirty="0"/>
              <a:t>る</a:t>
            </a:r>
            <a:r>
              <a:rPr lang="ja-JP" altLang="en-US" sz="1400" dirty="0" smtClean="0"/>
              <a:t>　　　　</a:t>
            </a:r>
            <a:endParaRPr lang="en-US" altLang="ja-JP" sz="1400" dirty="0" smtClean="0"/>
          </a:p>
          <a:p>
            <a:r>
              <a:rPr lang="ja-JP" altLang="en-US" sz="1400" dirty="0" smtClean="0"/>
              <a:t>［</a:t>
            </a:r>
            <a:r>
              <a:rPr lang="en-US" altLang="ja-JP" sz="1400" dirty="0" smtClean="0"/>
              <a:t>5</a:t>
            </a:r>
            <a:r>
              <a:rPr lang="ja-JP" altLang="en-US" sz="1400" dirty="0"/>
              <a:t>］</a:t>
            </a:r>
            <a:r>
              <a:rPr lang="ja-JP" altLang="en-US" sz="1600" dirty="0"/>
              <a:t>「何が英語のリスニングを困難にするのか</a:t>
            </a:r>
            <a:r>
              <a:rPr lang="en-US" altLang="ja-JP" sz="1600" dirty="0"/>
              <a:t>? </a:t>
            </a:r>
            <a:r>
              <a:rPr lang="ja-JP" altLang="en-US" sz="1600" dirty="0" smtClean="0"/>
              <a:t>」　</a:t>
            </a:r>
            <a:r>
              <a:rPr lang="ja-JP" altLang="en-US" sz="1400" dirty="0" smtClean="0"/>
              <a:t>　　　　　　　　　　　　　　　　　　　　　　　　　　　　　　　　　　　　　</a:t>
            </a:r>
            <a:r>
              <a:rPr lang="ja-JP" altLang="en-US" sz="1400" dirty="0"/>
              <a:t>　</a:t>
            </a:r>
            <a:r>
              <a:rPr lang="en-US" altLang="ja-JP" sz="1400" dirty="0" smtClean="0"/>
              <a:t>(</a:t>
            </a:r>
            <a:r>
              <a:rPr lang="ja-JP" altLang="en-US" sz="1400" dirty="0" smtClean="0"/>
              <a:t>著者：前田，大木　収録刊行物：　</a:t>
            </a:r>
            <a:r>
              <a:rPr lang="zh-CN" altLang="en-US" sz="1400" dirty="0">
                <a:latin typeface="メイリオ" panose="020B0604030504040204" pitchFamily="50" charset="-128"/>
                <a:ea typeface="メイリオ" panose="020B0604030504040204" pitchFamily="50" charset="-128"/>
              </a:rPr>
              <a:t>白鴎大学教育学部論集 </a:t>
            </a:r>
            <a:r>
              <a:rPr lang="en-US" altLang="zh-CN" sz="1400" dirty="0">
                <a:latin typeface="メイリオ" panose="020B0604030504040204" pitchFamily="50" charset="-128"/>
                <a:ea typeface="メイリオ" panose="020B0604030504040204" pitchFamily="50" charset="-128"/>
              </a:rPr>
              <a:t>10(2), 511-530, </a:t>
            </a:r>
            <a:r>
              <a:rPr lang="en-US" altLang="zh-CN" sz="1400" dirty="0" smtClean="0">
                <a:latin typeface="メイリオ" panose="020B0604030504040204" pitchFamily="50" charset="-128"/>
                <a:ea typeface="メイリオ" panose="020B0604030504040204" pitchFamily="50" charset="-128"/>
              </a:rPr>
              <a:t>2016-11</a:t>
            </a:r>
            <a:r>
              <a:rPr lang="ja-JP" altLang="en-US" sz="1400" dirty="0" smtClean="0">
                <a:latin typeface="メイリオ" panose="020B0604030504040204" pitchFamily="50" charset="-128"/>
                <a:ea typeface="メイリオ" panose="020B0604030504040204" pitchFamily="50" charset="-128"/>
              </a:rPr>
              <a:t>）</a:t>
            </a:r>
            <a:endParaRPr lang="en-US" altLang="ja-JP" sz="1400" dirty="0" smtClean="0">
              <a:latin typeface="メイリオ" panose="020B0604030504040204" pitchFamily="50" charset="-128"/>
              <a:ea typeface="メイリオ" panose="020B0604030504040204" pitchFamily="50" charset="-128"/>
            </a:endParaRPr>
          </a:p>
          <a:p>
            <a:pPr marL="91440" lvl="1" indent="-91440">
              <a:spcBef>
                <a:spcPts val="1200"/>
              </a:spcBef>
              <a:spcAft>
                <a:spcPts val="200"/>
              </a:spcAft>
              <a:buSzPct val="100000"/>
              <a:buFont typeface="Calibri" panose="020F0502020204030204" pitchFamily="34" charset="0"/>
              <a:buChar char=" "/>
            </a:pPr>
            <a:r>
              <a:rPr lang="ja-JP" altLang="en-US" sz="1200" dirty="0">
                <a:solidFill>
                  <a:srgbClr val="FF0000"/>
                </a:solidFill>
              </a:rPr>
              <a:t>地域発音音声が存在し，その聞き取りやすさが違うことも明記されている．</a:t>
            </a:r>
            <a:endParaRPr lang="en-US" altLang="ja-JP" sz="1200" dirty="0">
              <a:solidFill>
                <a:srgbClr val="FF0000"/>
              </a:solidFill>
            </a:endParaRPr>
          </a:p>
          <a:p>
            <a:r>
              <a:rPr lang="ja-JP" altLang="en-US" sz="1400" dirty="0" smtClean="0">
                <a:latin typeface="メイリオ" panose="020B0604030504040204" pitchFamily="50" charset="-128"/>
                <a:ea typeface="メイリオ" panose="020B0604030504040204" pitchFamily="50" charset="-128"/>
              </a:rPr>
              <a:t>　　</a:t>
            </a:r>
            <a:r>
              <a:rPr lang="ja-JP" altLang="en-US" sz="1400" dirty="0" smtClean="0"/>
              <a:t>　　　　　　　　　</a:t>
            </a:r>
            <a:endParaRPr lang="en-US" altLang="ja-JP" sz="1400" dirty="0" smtClean="0"/>
          </a:p>
        </p:txBody>
      </p:sp>
      <p:sp>
        <p:nvSpPr>
          <p:cNvPr id="4" name="スライド番号プレースホルダー 3"/>
          <p:cNvSpPr>
            <a:spLocks noGrp="1"/>
          </p:cNvSpPr>
          <p:nvPr>
            <p:ph type="sldNum" sz="quarter" idx="12"/>
          </p:nvPr>
        </p:nvSpPr>
        <p:spPr/>
        <p:txBody>
          <a:bodyPr/>
          <a:lstStyle/>
          <a:p>
            <a:fld id="{0EA5BA5C-CDE7-497D-9261-6A40424EDE0C}" type="slidenum">
              <a:rPr kumimoji="1" lang="ja-JP" altLang="en-US" smtClean="0"/>
              <a:t>3</a:t>
            </a:fld>
            <a:endParaRPr kumimoji="1" lang="ja-JP" altLang="en-US" dirty="0"/>
          </a:p>
        </p:txBody>
      </p:sp>
    </p:spTree>
    <p:extLst>
      <p:ext uri="{BB962C8B-B14F-4D97-AF65-F5344CB8AC3E}">
        <p14:creationId xmlns:p14="http://schemas.microsoft.com/office/powerpoint/2010/main" val="2497331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b="1" dirty="0" smtClean="0"/>
              <a:t>実験</a:t>
            </a:r>
            <a:r>
              <a:rPr lang="ja-JP" altLang="en-US" sz="4000" b="1" dirty="0"/>
              <a:t>で比較</a:t>
            </a:r>
            <a:r>
              <a:rPr lang="ja-JP" altLang="en-US" sz="4000" b="1" dirty="0" smtClean="0"/>
              <a:t>する</a:t>
            </a:r>
            <a:r>
              <a:rPr lang="ja-JP" altLang="en-US" sz="4000" b="1" dirty="0"/>
              <a:t>学習</a:t>
            </a:r>
            <a:r>
              <a:rPr lang="ja-JP" altLang="en-US" sz="4000" b="1" dirty="0" smtClean="0"/>
              <a:t>方法</a:t>
            </a:r>
            <a:endParaRPr kumimoji="1" lang="ja-JP" altLang="en-US" sz="4000" b="1" dirty="0"/>
          </a:p>
        </p:txBody>
      </p:sp>
      <p:sp>
        <p:nvSpPr>
          <p:cNvPr id="3" name="コンテンツ プレースホルダー 2"/>
          <p:cNvSpPr>
            <a:spLocks noGrp="1"/>
          </p:cNvSpPr>
          <p:nvPr>
            <p:ph idx="1"/>
          </p:nvPr>
        </p:nvSpPr>
        <p:spPr>
          <a:xfrm>
            <a:off x="822959" y="1845734"/>
            <a:ext cx="7824930" cy="4023360"/>
          </a:xfrm>
        </p:spPr>
        <p:txBody>
          <a:bodyPr/>
          <a:lstStyle/>
          <a:p>
            <a:pPr>
              <a:buFont typeface="Wingdings" panose="05000000000000000000" pitchFamily="2" charset="2"/>
              <a:buChar char="l"/>
            </a:pPr>
            <a:endParaRPr lang="en-US" altLang="ja-JP" dirty="0" smtClean="0"/>
          </a:p>
          <a:p>
            <a:pPr marL="0" indent="0">
              <a:buNone/>
            </a:pPr>
            <a:r>
              <a:rPr kumimoji="1" lang="ja-JP" altLang="en-US" dirty="0" smtClean="0"/>
              <a:t>　提案システムを用いた</a:t>
            </a:r>
            <a:endParaRPr kumimoji="1" lang="en-US" altLang="ja-JP" dirty="0"/>
          </a:p>
          <a:p>
            <a:pPr marL="749808" lvl="1" indent="-457200">
              <a:buFont typeface="+mj-ea"/>
              <a:buAutoNum type="circleNumDbPlain"/>
            </a:pPr>
            <a:r>
              <a:rPr kumimoji="1" lang="ja-JP" altLang="en-US" dirty="0" smtClean="0"/>
              <a:t>地域別正答率の順位の高い地域を多く出題す</a:t>
            </a:r>
            <a:r>
              <a:rPr lang="ja-JP" altLang="en-US" dirty="0" smtClean="0"/>
              <a:t>る方法</a:t>
            </a:r>
            <a:endParaRPr kumimoji="1" lang="en-US" altLang="ja-JP" dirty="0" smtClean="0"/>
          </a:p>
          <a:p>
            <a:pPr marL="749808" lvl="1" indent="-457200">
              <a:buFont typeface="+mj-ea"/>
              <a:buAutoNum type="circleNumDbPlain"/>
            </a:pPr>
            <a:r>
              <a:rPr lang="ja-JP" altLang="en-US" dirty="0" smtClean="0"/>
              <a:t>地域別正答率の比率の高い地域を多く出題する方法</a:t>
            </a:r>
            <a:endParaRPr kumimoji="1" lang="en-US" altLang="ja-JP" dirty="0"/>
          </a:p>
          <a:p>
            <a:pPr marL="0" indent="0">
              <a:buNone/>
            </a:pPr>
            <a:r>
              <a:rPr kumimoji="1" lang="ja-JP" altLang="en-US" dirty="0" smtClean="0"/>
              <a:t>　ベースラインシステムを用いた</a:t>
            </a:r>
            <a:endParaRPr kumimoji="1" lang="en-US" altLang="ja-JP" dirty="0" smtClean="0"/>
          </a:p>
          <a:p>
            <a:pPr marL="749808" lvl="1" indent="-457200">
              <a:buFont typeface="+mj-ea"/>
              <a:buAutoNum type="circleNumDbPlain" startAt="3"/>
            </a:pPr>
            <a:r>
              <a:rPr lang="ja-JP" altLang="en-US" dirty="0"/>
              <a:t>地域別正答率の順位</a:t>
            </a:r>
            <a:r>
              <a:rPr lang="ja-JP" altLang="en-US" dirty="0" smtClean="0"/>
              <a:t>の</a:t>
            </a:r>
            <a:r>
              <a:rPr lang="ja-JP" altLang="en-US" dirty="0"/>
              <a:t>低</a:t>
            </a:r>
            <a:r>
              <a:rPr lang="ja-JP" altLang="en-US" dirty="0" smtClean="0"/>
              <a:t>い地域</a:t>
            </a:r>
            <a:r>
              <a:rPr lang="ja-JP" altLang="en-US" dirty="0"/>
              <a:t>を多く出題する</a:t>
            </a:r>
            <a:r>
              <a:rPr lang="ja-JP" altLang="en-US" dirty="0" smtClean="0"/>
              <a:t>方法</a:t>
            </a:r>
            <a:endParaRPr lang="en-US" altLang="ja-JP" dirty="0"/>
          </a:p>
          <a:p>
            <a:pPr marL="749808" lvl="1" indent="-457200">
              <a:buFont typeface="+mj-ea"/>
              <a:buAutoNum type="circleNumDbPlain" startAt="3"/>
            </a:pPr>
            <a:r>
              <a:rPr lang="ja-JP" altLang="en-US" dirty="0"/>
              <a:t>地域別正答率の比率</a:t>
            </a:r>
            <a:r>
              <a:rPr lang="ja-JP" altLang="en-US" dirty="0" smtClean="0"/>
              <a:t>の低い</a:t>
            </a:r>
            <a:r>
              <a:rPr lang="ja-JP" altLang="en-US" dirty="0"/>
              <a:t>地域を多く出題する</a:t>
            </a:r>
            <a:r>
              <a:rPr lang="ja-JP" altLang="en-US" dirty="0" smtClean="0"/>
              <a:t>方法</a:t>
            </a:r>
            <a:endParaRPr lang="en-US" altLang="ja-JP" dirty="0"/>
          </a:p>
          <a:p>
            <a:pPr marL="749808" lvl="1" indent="-457200">
              <a:buFont typeface="+mj-ea"/>
              <a:buAutoNum type="circleNumDbPlain" startAt="3"/>
            </a:pPr>
            <a:r>
              <a:rPr kumimoji="1" lang="ja-JP" altLang="en-US" dirty="0" smtClean="0"/>
              <a:t>ランダムに出題する方法</a:t>
            </a:r>
            <a:r>
              <a:rPr kumimoji="1" lang="en-US" altLang="ja-JP" dirty="0" smtClean="0"/>
              <a:t>(</a:t>
            </a:r>
            <a:r>
              <a:rPr kumimoji="1" lang="ja-JP" altLang="en-US" dirty="0" smtClean="0"/>
              <a:t>地域別正答率を考慮しない</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46C6CF9A-B40C-4A10-A97E-EAA8D59780D0}" type="slidenum">
              <a:rPr lang="ja-JP" altLang="en-US" smtClean="0"/>
              <a:t>30</a:t>
            </a:fld>
            <a:endParaRPr lang="ja-JP" altLang="en-US" dirty="0"/>
          </a:p>
        </p:txBody>
      </p:sp>
    </p:spTree>
    <p:extLst>
      <p:ext uri="{BB962C8B-B14F-4D97-AF65-F5344CB8AC3E}">
        <p14:creationId xmlns:p14="http://schemas.microsoft.com/office/powerpoint/2010/main" val="9042011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3672" y="783771"/>
            <a:ext cx="6629034" cy="925353"/>
          </a:xfrm>
        </p:spPr>
        <p:txBody>
          <a:bodyPr>
            <a:normAutofit/>
          </a:bodyPr>
          <a:lstStyle/>
          <a:p>
            <a:r>
              <a:rPr lang="ja-JP" altLang="en-US" sz="4000" b="1" dirty="0" smtClean="0"/>
              <a:t>実験概要</a:t>
            </a:r>
            <a:endParaRPr kumimoji="1" lang="ja-JP" altLang="en-US" sz="4000" b="1" dirty="0"/>
          </a:p>
        </p:txBody>
      </p:sp>
      <p:sp>
        <p:nvSpPr>
          <p:cNvPr id="3" name="コンテンツ プレースホルダー 2"/>
          <p:cNvSpPr>
            <a:spLocks noGrp="1"/>
          </p:cNvSpPr>
          <p:nvPr>
            <p:ph idx="1"/>
          </p:nvPr>
        </p:nvSpPr>
        <p:spPr>
          <a:xfrm>
            <a:off x="794754" y="1824040"/>
            <a:ext cx="8224326" cy="3866203"/>
          </a:xfrm>
        </p:spPr>
        <p:txBody>
          <a:bodyPr>
            <a:normAutofit/>
          </a:bodyPr>
          <a:lstStyle/>
          <a:p>
            <a:pPr>
              <a:buFont typeface="Wingdings" panose="05000000000000000000" pitchFamily="2" charset="2"/>
              <a:buChar char="l"/>
            </a:pPr>
            <a:r>
              <a:rPr lang="ja-JP" altLang="en-US" dirty="0" smtClean="0"/>
              <a:t>提案システムのプロトタイプを用いて，以下の項目に着目した</a:t>
            </a:r>
            <a:r>
              <a:rPr lang="ja-JP" altLang="en-US" dirty="0"/>
              <a:t>実験</a:t>
            </a:r>
            <a:r>
              <a:rPr lang="ja-JP" altLang="en-US" dirty="0" smtClean="0"/>
              <a:t>を行い，提案システムおよび提案する学習方法の実現可能性を検証する．</a:t>
            </a:r>
            <a:endParaRPr lang="en-US" altLang="ja-JP" dirty="0" smtClean="0"/>
          </a:p>
          <a:p>
            <a:pPr marL="0" indent="0">
              <a:buNone/>
            </a:pPr>
            <a:endParaRPr lang="en-US" altLang="ja-JP" dirty="0" smtClean="0"/>
          </a:p>
          <a:p>
            <a:pPr>
              <a:buFont typeface="Wingdings" panose="05000000000000000000" pitchFamily="2" charset="2"/>
              <a:buChar char="u"/>
            </a:pPr>
            <a:r>
              <a:rPr lang="ja-JP" altLang="en-US" dirty="0"/>
              <a:t>そ</a:t>
            </a:r>
            <a:r>
              <a:rPr lang="ja-JP" altLang="en-US" dirty="0" smtClean="0"/>
              <a:t>れぞれの学習方法の評価項目</a:t>
            </a:r>
            <a:endParaRPr lang="en-US" altLang="ja-JP" dirty="0"/>
          </a:p>
          <a:p>
            <a:pPr marL="457200" indent="-457200">
              <a:buFont typeface="+mj-lt"/>
              <a:buAutoNum type="arabicPeriod"/>
            </a:pPr>
            <a:r>
              <a:rPr lang="ja-JP" altLang="en-US" sz="2400" dirty="0" smtClean="0"/>
              <a:t>学習継続率</a:t>
            </a:r>
          </a:p>
          <a:p>
            <a:pPr marL="457200" indent="-457200">
              <a:buFont typeface="+mj-lt"/>
              <a:buAutoNum type="arabicPeriod"/>
            </a:pPr>
            <a:r>
              <a:rPr lang="ja-JP" altLang="en-US" sz="2400" dirty="0" smtClean="0"/>
              <a:t>正答率</a:t>
            </a:r>
            <a:endParaRPr lang="en-US" altLang="ja-JP" sz="2400" dirty="0"/>
          </a:p>
          <a:p>
            <a:pPr marL="457200" indent="-457200">
              <a:buFont typeface="+mj-lt"/>
              <a:buAutoNum type="arabicPeriod"/>
            </a:pPr>
            <a:r>
              <a:rPr lang="ja-JP" altLang="en-US" sz="2400" dirty="0" smtClean="0"/>
              <a:t>学習</a:t>
            </a:r>
            <a:r>
              <a:rPr lang="ja-JP" altLang="en-US" sz="2400" dirty="0"/>
              <a:t>意識</a:t>
            </a:r>
            <a:r>
              <a:rPr lang="ja-JP" altLang="en-US" sz="2400" dirty="0" smtClean="0"/>
              <a:t>の変化</a:t>
            </a:r>
            <a:endParaRPr lang="ja-JP" altLang="en-US" sz="2400" dirty="0"/>
          </a:p>
          <a:p>
            <a:pPr marL="457200" indent="-457200">
              <a:buFont typeface="+mj-lt"/>
              <a:buAutoNum type="arabicPeriod"/>
            </a:pPr>
            <a:endParaRPr lang="ja-JP" altLang="en-US" sz="2400" dirty="0"/>
          </a:p>
          <a:p>
            <a:pPr marL="457200" indent="-457200">
              <a:buFont typeface="+mj-lt"/>
              <a:buAutoNum type="arabicPeriod"/>
            </a:pPr>
            <a:endParaRPr lang="en-US" altLang="ja-JP" sz="2400" dirty="0" smtClean="0"/>
          </a:p>
        </p:txBody>
      </p:sp>
      <p:sp>
        <p:nvSpPr>
          <p:cNvPr id="4" name="スライド番号プレースホルダー 3"/>
          <p:cNvSpPr>
            <a:spLocks noGrp="1"/>
          </p:cNvSpPr>
          <p:nvPr>
            <p:ph type="sldNum" sz="quarter" idx="12"/>
          </p:nvPr>
        </p:nvSpPr>
        <p:spPr/>
        <p:txBody>
          <a:bodyPr/>
          <a:lstStyle/>
          <a:p>
            <a:fld id="{30342E98-7D70-4D6D-9684-713FA961E4E4}" type="slidenum">
              <a:rPr lang="ja-JP" altLang="en-US" smtClean="0"/>
              <a:t>31</a:t>
            </a:fld>
            <a:endParaRPr lang="ja-JP" altLang="en-US" dirty="0"/>
          </a:p>
        </p:txBody>
      </p:sp>
    </p:spTree>
    <p:extLst>
      <p:ext uri="{BB962C8B-B14F-4D97-AF65-F5344CB8AC3E}">
        <p14:creationId xmlns:p14="http://schemas.microsoft.com/office/powerpoint/2010/main" val="3399918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5713" y="926122"/>
            <a:ext cx="7137009" cy="799515"/>
          </a:xfrm>
        </p:spPr>
        <p:txBody>
          <a:bodyPr>
            <a:normAutofit/>
          </a:bodyPr>
          <a:lstStyle/>
          <a:p>
            <a:r>
              <a:rPr kumimoji="1" lang="ja-JP" altLang="en-US" sz="4000" b="1" dirty="0" smtClean="0"/>
              <a:t>実験①　実験目的</a:t>
            </a:r>
            <a:endParaRPr kumimoji="1" lang="ja-JP" altLang="en-US" sz="4000" b="1" dirty="0"/>
          </a:p>
        </p:txBody>
      </p:sp>
      <p:sp>
        <p:nvSpPr>
          <p:cNvPr id="3" name="コンテンツ プレースホルダー 2"/>
          <p:cNvSpPr>
            <a:spLocks noGrp="1"/>
          </p:cNvSpPr>
          <p:nvPr>
            <p:ph idx="1"/>
          </p:nvPr>
        </p:nvSpPr>
        <p:spPr>
          <a:xfrm>
            <a:off x="805374" y="1875693"/>
            <a:ext cx="7661818" cy="3522786"/>
          </a:xfrm>
        </p:spPr>
        <p:txBody>
          <a:bodyPr/>
          <a:lstStyle/>
          <a:p>
            <a:pPr>
              <a:buFont typeface="Wingdings" panose="05000000000000000000" pitchFamily="2" charset="2"/>
              <a:buChar char="l"/>
            </a:pPr>
            <a:r>
              <a:rPr kumimoji="1" lang="ja-JP" altLang="en-US" dirty="0" smtClean="0"/>
              <a:t>評価項目のうち，以下の</a:t>
            </a:r>
            <a:r>
              <a:rPr lang="ja-JP" altLang="en-US" dirty="0" smtClean="0"/>
              <a:t>二つに着目する．</a:t>
            </a:r>
            <a:endParaRPr lang="en-US" altLang="ja-JP" dirty="0" smtClean="0"/>
          </a:p>
          <a:p>
            <a:pPr lvl="1">
              <a:buFont typeface="Wingdings" panose="05000000000000000000" pitchFamily="2" charset="2"/>
              <a:buChar char="l"/>
            </a:pPr>
            <a:endParaRPr lang="en-US" altLang="ja-JP" dirty="0" smtClean="0"/>
          </a:p>
          <a:p>
            <a:pPr lvl="1">
              <a:buFont typeface="Wingdings" panose="05000000000000000000" pitchFamily="2" charset="2"/>
              <a:buChar char="l"/>
            </a:pPr>
            <a:r>
              <a:rPr lang="ja-JP" altLang="en-US" sz="2000" dirty="0" smtClean="0"/>
              <a:t>学習継続率</a:t>
            </a:r>
            <a:endParaRPr lang="en-US" altLang="ja-JP" sz="2000" dirty="0" smtClean="0"/>
          </a:p>
          <a:p>
            <a:pPr lvl="1">
              <a:buFont typeface="Wingdings" panose="05000000000000000000" pitchFamily="2" charset="2"/>
              <a:buChar char="l"/>
            </a:pPr>
            <a:r>
              <a:rPr lang="ja-JP" altLang="en-US" sz="2000" dirty="0" smtClean="0"/>
              <a:t>正答率</a:t>
            </a:r>
            <a:endParaRPr lang="en-US" altLang="ja-JP" sz="2000" dirty="0"/>
          </a:p>
          <a:p>
            <a:pPr lvl="1">
              <a:buFont typeface="Wingdings" panose="05000000000000000000" pitchFamily="2" charset="2"/>
              <a:buChar char="l"/>
            </a:pPr>
            <a:endParaRPr lang="en-US" altLang="ja-JP" dirty="0" smtClean="0"/>
          </a:p>
          <a:p>
            <a:pPr>
              <a:buFont typeface="Wingdings" panose="05000000000000000000" pitchFamily="2" charset="2"/>
              <a:buChar char="l"/>
            </a:pPr>
            <a:r>
              <a:rPr lang="ja-JP" altLang="en-US" dirty="0" smtClean="0"/>
              <a:t>ベースラインシステム，提案システムそれぞれを用いた学習方法による学習を被験者に対して</a:t>
            </a:r>
            <a:r>
              <a:rPr lang="ja-JP" altLang="en-US" dirty="0"/>
              <a:t>実施</a:t>
            </a:r>
            <a:r>
              <a:rPr lang="ja-JP" altLang="en-US" dirty="0" smtClean="0"/>
              <a:t>し，</a:t>
            </a:r>
            <a:r>
              <a:rPr lang="ja-JP" altLang="en-US" dirty="0"/>
              <a:t>着目</a:t>
            </a:r>
            <a:r>
              <a:rPr lang="ja-JP" altLang="en-US" dirty="0" smtClean="0"/>
              <a:t>する評価項目について，実験結果を比較し，考察を行う．</a:t>
            </a:r>
            <a:endParaRPr lang="ja-JP" altLang="en-US" dirty="0"/>
          </a:p>
          <a:p>
            <a:pPr marL="0" indent="0">
              <a:buNone/>
            </a:pPr>
            <a:r>
              <a:rPr kumimoji="1" lang="ja-JP" altLang="en-US" dirty="0" smtClean="0"/>
              <a:t>　</a:t>
            </a:r>
            <a:endParaRPr kumimoji="1" lang="ja-JP" altLang="en-US" dirty="0"/>
          </a:p>
        </p:txBody>
      </p:sp>
      <p:sp>
        <p:nvSpPr>
          <p:cNvPr id="4" name="スライド番号プレースホルダー 3"/>
          <p:cNvSpPr>
            <a:spLocks noGrp="1"/>
          </p:cNvSpPr>
          <p:nvPr>
            <p:ph type="sldNum" sz="quarter" idx="12"/>
          </p:nvPr>
        </p:nvSpPr>
        <p:spPr/>
        <p:txBody>
          <a:bodyPr/>
          <a:lstStyle/>
          <a:p>
            <a:fld id="{BE1AE255-63E6-468D-B1AE-4B81D03A6507}" type="slidenum">
              <a:rPr lang="ja-JP" altLang="en-US" smtClean="0"/>
              <a:t>32</a:t>
            </a:fld>
            <a:endParaRPr lang="ja-JP" altLang="en-US" dirty="0"/>
          </a:p>
        </p:txBody>
      </p:sp>
    </p:spTree>
    <p:extLst>
      <p:ext uri="{BB962C8B-B14F-4D97-AF65-F5344CB8AC3E}">
        <p14:creationId xmlns:p14="http://schemas.microsoft.com/office/powerpoint/2010/main" val="12630581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563" y="809274"/>
            <a:ext cx="7543800" cy="933425"/>
          </a:xfrm>
        </p:spPr>
        <p:txBody>
          <a:bodyPr>
            <a:normAutofit/>
          </a:bodyPr>
          <a:lstStyle/>
          <a:p>
            <a:r>
              <a:rPr lang="ja-JP" altLang="en-US" sz="4000" b="1" dirty="0" smtClean="0"/>
              <a:t>実験①　実験方法</a:t>
            </a:r>
            <a:r>
              <a:rPr lang="ja-JP" altLang="en-US" sz="4000" dirty="0" smtClean="0"/>
              <a:t>　</a:t>
            </a:r>
            <a:endParaRPr kumimoji="1" lang="ja-JP" altLang="en-US" sz="4000" b="1" dirty="0"/>
          </a:p>
        </p:txBody>
      </p:sp>
      <p:sp>
        <p:nvSpPr>
          <p:cNvPr id="3" name="コンテンツ プレースホルダー 2"/>
          <p:cNvSpPr>
            <a:spLocks noGrp="1"/>
          </p:cNvSpPr>
          <p:nvPr>
            <p:ph idx="1"/>
          </p:nvPr>
        </p:nvSpPr>
        <p:spPr>
          <a:xfrm>
            <a:off x="865563" y="1872114"/>
            <a:ext cx="7543801" cy="4325477"/>
          </a:xfrm>
        </p:spPr>
        <p:txBody>
          <a:bodyPr>
            <a:normAutofit/>
          </a:bodyPr>
          <a:lstStyle/>
          <a:p>
            <a:pPr>
              <a:buFont typeface="Wingdings" panose="05000000000000000000" pitchFamily="2" charset="2"/>
              <a:buChar char="l"/>
            </a:pPr>
            <a:r>
              <a:rPr lang="ja-JP" altLang="en-US" dirty="0"/>
              <a:t>　</a:t>
            </a:r>
            <a:r>
              <a:rPr lang="ja-JP" altLang="en-US" dirty="0" smtClean="0"/>
              <a:t>学習継続率については，以下の点に着目して考察を行う．</a:t>
            </a:r>
            <a:endParaRPr lang="en-US" altLang="ja-JP" dirty="0"/>
          </a:p>
          <a:p>
            <a:pPr marL="457200" indent="-457200">
              <a:buFont typeface="+mj-ea"/>
              <a:buAutoNum type="circleNumDbPlain"/>
            </a:pPr>
            <a:r>
              <a:rPr lang="ja-JP" altLang="en-US" dirty="0" smtClean="0"/>
              <a:t>指定問題数を解き終わるまでの日数，時間．</a:t>
            </a:r>
            <a:endParaRPr lang="en-US" altLang="ja-JP" dirty="0"/>
          </a:p>
          <a:p>
            <a:pPr marL="457200" indent="-457200">
              <a:buFont typeface="+mj-ea"/>
              <a:buAutoNum type="circleNumDbPlain"/>
            </a:pPr>
            <a:r>
              <a:rPr lang="en-US" altLang="ja-JP" dirty="0" smtClean="0"/>
              <a:t>1</a:t>
            </a:r>
            <a:r>
              <a:rPr lang="ja-JP" altLang="en-US" dirty="0"/>
              <a:t>回</a:t>
            </a:r>
            <a:r>
              <a:rPr lang="ja-JP" altLang="en-US" dirty="0" smtClean="0"/>
              <a:t>のログインで解答数．</a:t>
            </a:r>
            <a:endParaRPr lang="en-US" altLang="ja-JP" dirty="0" smtClean="0"/>
          </a:p>
          <a:p>
            <a:pPr marL="457200" indent="-457200">
              <a:buFont typeface="+mj-ea"/>
              <a:buAutoNum type="circleNumDbPlain" startAt="3"/>
            </a:pPr>
            <a:r>
              <a:rPr lang="en-US" altLang="ja-JP" dirty="0"/>
              <a:t>1</a:t>
            </a:r>
            <a:r>
              <a:rPr lang="ja-JP" altLang="en-US" dirty="0"/>
              <a:t>日</a:t>
            </a:r>
            <a:r>
              <a:rPr lang="ja-JP" altLang="en-US" dirty="0" smtClean="0"/>
              <a:t>のログイン時間．</a:t>
            </a:r>
            <a:endParaRPr lang="en-US" altLang="ja-JP" dirty="0" smtClean="0"/>
          </a:p>
          <a:p>
            <a:pPr marL="0" indent="0">
              <a:buNone/>
            </a:pPr>
            <a:endParaRPr lang="en-US" altLang="ja-JP" dirty="0" smtClean="0"/>
          </a:p>
          <a:p>
            <a:pPr>
              <a:buFont typeface="Wingdings" panose="05000000000000000000" pitchFamily="2" charset="2"/>
              <a:buChar char="l"/>
            </a:pPr>
            <a:r>
              <a:rPr lang="ja-JP" altLang="en-US" dirty="0"/>
              <a:t>　</a:t>
            </a:r>
            <a:r>
              <a:rPr lang="ja-JP" altLang="en-US" dirty="0" smtClean="0"/>
              <a:t>正答率については，以下の点に着目して考察を行う．</a:t>
            </a:r>
            <a:endParaRPr lang="en-US" altLang="ja-JP" dirty="0" smtClean="0"/>
          </a:p>
          <a:p>
            <a:pPr marL="457200" indent="-457200">
              <a:buFont typeface="+mj-ea"/>
              <a:buAutoNum type="circleNumDbPlain"/>
            </a:pPr>
            <a:r>
              <a:rPr lang="ja-JP" altLang="en-US" dirty="0" smtClean="0"/>
              <a:t>最小正答率と最大正答</a:t>
            </a:r>
            <a:r>
              <a:rPr lang="ja-JP" altLang="en-US" dirty="0"/>
              <a:t>率の差（地域別・パターン別） ．</a:t>
            </a:r>
            <a:endParaRPr lang="en-US" altLang="ja-JP" dirty="0" smtClean="0"/>
          </a:p>
          <a:p>
            <a:pPr marL="457200" indent="-457200">
              <a:buFont typeface="+mj-ea"/>
              <a:buAutoNum type="circleNumDbPlain"/>
            </a:pPr>
            <a:r>
              <a:rPr lang="ja-JP" altLang="en-US" dirty="0" smtClean="0"/>
              <a:t>正答</a:t>
            </a:r>
            <a:r>
              <a:rPr lang="ja-JP" altLang="en-US" dirty="0"/>
              <a:t>率</a:t>
            </a:r>
            <a:r>
              <a:rPr lang="ja-JP" altLang="en-US" dirty="0" smtClean="0"/>
              <a:t>の増加傾向・下降</a:t>
            </a:r>
            <a:r>
              <a:rPr lang="ja-JP" altLang="en-US" dirty="0"/>
              <a:t>傾向（地域別・パターン別） ．</a:t>
            </a:r>
            <a:endParaRPr lang="en-US" altLang="ja-JP" dirty="0" smtClean="0"/>
          </a:p>
          <a:p>
            <a:pPr marL="457200" indent="-457200">
              <a:buFont typeface="+mj-ea"/>
              <a:buAutoNum type="circleNumDbPlain"/>
            </a:pPr>
            <a:r>
              <a:rPr lang="ja-JP" altLang="en-US" dirty="0" smtClean="0"/>
              <a:t>全解答での平均正答率（地域別・パターン別）．</a:t>
            </a:r>
            <a:endParaRPr lang="en-US" altLang="ja-JP" dirty="0"/>
          </a:p>
          <a:p>
            <a:pPr>
              <a:buFont typeface="Wingdings" panose="05000000000000000000" pitchFamily="2" charset="2"/>
              <a:buChar char="l"/>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E5DBDE91-7123-4868-AF38-6BDA38D4F25D}" type="slidenum">
              <a:rPr lang="ja-JP" altLang="en-US" smtClean="0"/>
              <a:t>33</a:t>
            </a:fld>
            <a:endParaRPr lang="ja-JP" altLang="en-US" dirty="0"/>
          </a:p>
        </p:txBody>
      </p:sp>
    </p:spTree>
    <p:extLst>
      <p:ext uri="{BB962C8B-B14F-4D97-AF65-F5344CB8AC3E}">
        <p14:creationId xmlns:p14="http://schemas.microsoft.com/office/powerpoint/2010/main" val="26656953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40899" y="1840465"/>
            <a:ext cx="8124863" cy="4984446"/>
          </a:xfrm>
        </p:spPr>
        <p:txBody>
          <a:bodyPr>
            <a:normAutofit/>
          </a:bodyPr>
          <a:lstStyle/>
          <a:p>
            <a:pPr>
              <a:buFont typeface="Wingdings" panose="05000000000000000000" pitchFamily="2" charset="2"/>
              <a:buChar char="l"/>
            </a:pPr>
            <a:r>
              <a:rPr lang="ja-JP" altLang="en-US" sz="2200" dirty="0" smtClean="0">
                <a:latin typeface="+mj-ea"/>
                <a:ea typeface="+mj-ea"/>
              </a:rPr>
              <a:t>実験手順</a:t>
            </a:r>
            <a:endParaRPr lang="en-US" altLang="ja-JP" sz="2200" dirty="0" smtClean="0">
              <a:latin typeface="+mj-ea"/>
              <a:ea typeface="+mj-ea"/>
            </a:endParaRPr>
          </a:p>
          <a:p>
            <a:pPr marL="544068" lvl="1" indent="-342900">
              <a:buFont typeface="+mj-ea"/>
              <a:buAutoNum type="circleNumDbPlain"/>
            </a:pPr>
            <a:r>
              <a:rPr lang="ja-JP" altLang="en-US" sz="2000" dirty="0" smtClean="0">
                <a:latin typeface="+mj-ea"/>
                <a:ea typeface="+mj-ea"/>
              </a:rPr>
              <a:t>判定フェーズを実施．</a:t>
            </a:r>
            <a:endParaRPr lang="en-US" altLang="ja-JP" sz="2000" dirty="0" smtClean="0">
              <a:latin typeface="+mj-ea"/>
              <a:ea typeface="+mj-ea"/>
            </a:endParaRPr>
          </a:p>
          <a:p>
            <a:pPr marL="544068" lvl="1" indent="-342900">
              <a:buFont typeface="+mj-ea"/>
              <a:buAutoNum type="circleNumDbPlain"/>
            </a:pPr>
            <a:r>
              <a:rPr lang="ja-JP" altLang="en-US" sz="2000" dirty="0" smtClean="0">
                <a:latin typeface="+mj-ea"/>
                <a:ea typeface="+mj-ea"/>
              </a:rPr>
              <a:t>提案システムによる学習を実施</a:t>
            </a:r>
            <a:r>
              <a:rPr lang="en-US" altLang="ja-JP" sz="2000" dirty="0">
                <a:latin typeface="+mj-ea"/>
                <a:ea typeface="+mj-ea"/>
              </a:rPr>
              <a:t>.</a:t>
            </a:r>
          </a:p>
          <a:p>
            <a:pPr marL="544068" lvl="1" indent="-342900">
              <a:buFont typeface="+mj-ea"/>
              <a:buAutoNum type="circleNumDbPlain"/>
            </a:pPr>
            <a:r>
              <a:rPr lang="ja-JP" altLang="en-US" sz="2000" dirty="0" smtClean="0">
                <a:latin typeface="+mj-ea"/>
                <a:ea typeface="+mj-ea"/>
              </a:rPr>
              <a:t>ベースラインシステムによる学習を実施</a:t>
            </a:r>
            <a:endParaRPr lang="en-US" altLang="ja-JP" sz="1600" dirty="0" smtClean="0">
              <a:latin typeface="+mj-ea"/>
              <a:ea typeface="+mj-ea"/>
            </a:endParaRPr>
          </a:p>
          <a:p>
            <a:pPr>
              <a:buFont typeface="Wingdings" panose="05000000000000000000" pitchFamily="2" charset="2"/>
              <a:buChar char="l"/>
            </a:pPr>
            <a:r>
              <a:rPr lang="ja-JP" altLang="en-US" sz="2200" dirty="0" smtClean="0">
                <a:latin typeface="+mj-ea"/>
                <a:ea typeface="+mj-ea"/>
              </a:rPr>
              <a:t>実施期間</a:t>
            </a:r>
            <a:endParaRPr lang="en-US" altLang="ja-JP" sz="2200" dirty="0" smtClean="0">
              <a:latin typeface="+mj-ea"/>
              <a:ea typeface="+mj-ea"/>
            </a:endParaRPr>
          </a:p>
          <a:p>
            <a:pPr lvl="1">
              <a:buFont typeface="Wingdings" panose="05000000000000000000" pitchFamily="2" charset="2"/>
              <a:buChar char="l"/>
            </a:pPr>
            <a:r>
              <a:rPr lang="en-US" altLang="ja-JP" sz="2000" dirty="0" smtClean="0">
                <a:latin typeface="+mj-ea"/>
                <a:ea typeface="+mj-ea"/>
              </a:rPr>
              <a:t>5</a:t>
            </a:r>
            <a:r>
              <a:rPr lang="ja-JP" altLang="en-US" sz="2000" dirty="0" smtClean="0">
                <a:latin typeface="+mj-ea"/>
                <a:ea typeface="+mj-ea"/>
              </a:rPr>
              <a:t>日前後（</a:t>
            </a:r>
            <a:r>
              <a:rPr lang="en-US" altLang="ja-JP" sz="2000" dirty="0" smtClean="0">
                <a:latin typeface="+mj-ea"/>
                <a:ea typeface="+mj-ea"/>
              </a:rPr>
              <a:t>1</a:t>
            </a:r>
            <a:r>
              <a:rPr lang="ja-JP" altLang="en-US" sz="2000" dirty="0" smtClean="0">
                <a:latin typeface="+mj-ea"/>
                <a:ea typeface="+mj-ea"/>
              </a:rPr>
              <a:t>出題方法ごと）</a:t>
            </a:r>
            <a:endParaRPr lang="en-US" altLang="ja-JP" sz="2000" dirty="0">
              <a:latin typeface="+mj-ea"/>
              <a:ea typeface="+mj-ea"/>
            </a:endParaRPr>
          </a:p>
          <a:p>
            <a:pPr>
              <a:buFont typeface="Wingdings" panose="05000000000000000000" pitchFamily="2" charset="2"/>
              <a:buChar char="l"/>
            </a:pPr>
            <a:r>
              <a:rPr lang="ja-JP" altLang="en-US" sz="2200" dirty="0" smtClean="0">
                <a:latin typeface="+mj-ea"/>
                <a:ea typeface="+mj-ea"/>
              </a:rPr>
              <a:t>学習に使用する問題数</a:t>
            </a:r>
            <a:endParaRPr lang="en-US" altLang="ja-JP" sz="2200" dirty="0" smtClean="0">
              <a:latin typeface="+mj-ea"/>
              <a:ea typeface="+mj-ea"/>
            </a:endParaRPr>
          </a:p>
          <a:p>
            <a:pPr lvl="1">
              <a:buFont typeface="Wingdings" panose="05000000000000000000" pitchFamily="2" charset="2"/>
              <a:buChar char="l"/>
            </a:pPr>
            <a:r>
              <a:rPr lang="ja-JP" altLang="en-US" sz="2000" dirty="0" smtClean="0">
                <a:latin typeface="+mj-ea"/>
                <a:ea typeface="+mj-ea"/>
              </a:rPr>
              <a:t>聞き取りやすさ判定フェーズ：</a:t>
            </a:r>
            <a:r>
              <a:rPr lang="en-US" altLang="ja-JP" sz="2000" dirty="0" smtClean="0">
                <a:latin typeface="+mj-ea"/>
                <a:ea typeface="+mj-ea"/>
              </a:rPr>
              <a:t>15</a:t>
            </a:r>
            <a:r>
              <a:rPr lang="ja-JP" altLang="en-US" sz="2000" dirty="0" smtClean="0">
                <a:latin typeface="+mj-ea"/>
                <a:ea typeface="+mj-ea"/>
              </a:rPr>
              <a:t>問</a:t>
            </a:r>
            <a:endParaRPr lang="en-US" altLang="ja-JP" sz="2000" dirty="0" smtClean="0">
              <a:latin typeface="+mj-ea"/>
              <a:ea typeface="+mj-ea"/>
            </a:endParaRPr>
          </a:p>
          <a:p>
            <a:pPr lvl="1">
              <a:buFont typeface="Wingdings" panose="05000000000000000000" pitchFamily="2" charset="2"/>
              <a:buChar char="l"/>
            </a:pPr>
            <a:r>
              <a:rPr lang="ja-JP" altLang="en-US" sz="2000" dirty="0" smtClean="0">
                <a:latin typeface="+mj-ea"/>
                <a:ea typeface="+mj-ea"/>
              </a:rPr>
              <a:t>ベースライン：各</a:t>
            </a:r>
            <a:r>
              <a:rPr lang="en-US" altLang="ja-JP" sz="2000" dirty="0" smtClean="0">
                <a:latin typeface="+mj-ea"/>
                <a:ea typeface="+mj-ea"/>
              </a:rPr>
              <a:t>15</a:t>
            </a:r>
            <a:r>
              <a:rPr lang="ja-JP" altLang="en-US" sz="2000" dirty="0" smtClean="0">
                <a:latin typeface="+mj-ea"/>
                <a:ea typeface="+mj-ea"/>
              </a:rPr>
              <a:t>問</a:t>
            </a:r>
            <a:r>
              <a:rPr lang="ja-JP" altLang="en-US" sz="2000" dirty="0">
                <a:latin typeface="+mj-ea"/>
                <a:ea typeface="+mj-ea"/>
              </a:rPr>
              <a:t>　</a:t>
            </a:r>
            <a:r>
              <a:rPr lang="ja-JP" altLang="en-US" sz="2000" dirty="0" smtClean="0">
                <a:latin typeface="+mj-ea"/>
                <a:ea typeface="+mj-ea"/>
              </a:rPr>
              <a:t>　提案システム：</a:t>
            </a:r>
            <a:r>
              <a:rPr lang="en-US" altLang="ja-JP" sz="2000" dirty="0">
                <a:latin typeface="+mj-ea"/>
                <a:ea typeface="+mj-ea"/>
              </a:rPr>
              <a:t>15</a:t>
            </a:r>
            <a:r>
              <a:rPr lang="ja-JP" altLang="en-US" sz="2000" dirty="0" smtClean="0">
                <a:latin typeface="+mj-ea"/>
                <a:ea typeface="+mj-ea"/>
              </a:rPr>
              <a:t>問（</a:t>
            </a:r>
            <a:r>
              <a:rPr lang="en-US" altLang="ja-JP" sz="2000" dirty="0" smtClean="0">
                <a:latin typeface="+mj-ea"/>
                <a:ea typeface="+mj-ea"/>
              </a:rPr>
              <a:t>1</a:t>
            </a:r>
            <a:r>
              <a:rPr lang="ja-JP" altLang="en-US" sz="2000" dirty="0" smtClean="0">
                <a:latin typeface="+mj-ea"/>
                <a:ea typeface="+mj-ea"/>
              </a:rPr>
              <a:t>パターンごと）</a:t>
            </a:r>
            <a:endParaRPr lang="en-US" altLang="ja-JP" sz="2000" dirty="0" smtClean="0">
              <a:latin typeface="+mj-ea"/>
              <a:ea typeface="+mj-ea"/>
            </a:endParaRPr>
          </a:p>
          <a:p>
            <a:pPr>
              <a:buFont typeface="Wingdings" panose="05000000000000000000" pitchFamily="2" charset="2"/>
              <a:buChar char="l"/>
            </a:pPr>
            <a:r>
              <a:rPr lang="ja-JP" altLang="en-US" sz="2200" dirty="0">
                <a:latin typeface="+mj-ea"/>
                <a:ea typeface="+mj-ea"/>
              </a:rPr>
              <a:t>問題</a:t>
            </a:r>
            <a:r>
              <a:rPr lang="ja-JP" altLang="en-US" sz="2200" dirty="0" smtClean="0">
                <a:latin typeface="+mj-ea"/>
                <a:ea typeface="+mj-ea"/>
              </a:rPr>
              <a:t>について</a:t>
            </a:r>
            <a:endParaRPr lang="en-US" altLang="ja-JP" sz="2200" dirty="0" smtClean="0">
              <a:latin typeface="+mj-ea"/>
              <a:ea typeface="+mj-ea"/>
            </a:endParaRPr>
          </a:p>
          <a:p>
            <a:pPr lvl="1">
              <a:buFont typeface="Wingdings" panose="05000000000000000000" pitchFamily="2" charset="2"/>
              <a:buChar char="l"/>
            </a:pPr>
            <a:r>
              <a:rPr lang="en-US" altLang="ja-JP" sz="2000" dirty="0" smtClean="0">
                <a:latin typeface="+mj-ea"/>
                <a:ea typeface="+mj-ea"/>
              </a:rPr>
              <a:t>1</a:t>
            </a:r>
            <a:r>
              <a:rPr lang="ja-JP" altLang="en-US" sz="2000" dirty="0" smtClean="0">
                <a:latin typeface="+mj-ea"/>
                <a:ea typeface="+mj-ea"/>
              </a:rPr>
              <a:t>問題の空欄個数：</a:t>
            </a:r>
            <a:r>
              <a:rPr lang="en-US" altLang="ja-JP" sz="2000" dirty="0" smtClean="0">
                <a:latin typeface="+mj-ea"/>
                <a:ea typeface="+mj-ea"/>
              </a:rPr>
              <a:t>15</a:t>
            </a:r>
            <a:r>
              <a:rPr lang="ja-JP" altLang="en-US" sz="2000" dirty="0" smtClean="0">
                <a:latin typeface="+mj-ea"/>
                <a:ea typeface="+mj-ea"/>
              </a:rPr>
              <a:t>個 　　オプション：全空欄</a:t>
            </a:r>
            <a:endParaRPr lang="en-US" altLang="ja-JP" dirty="0" smtClean="0"/>
          </a:p>
        </p:txBody>
      </p:sp>
      <p:sp>
        <p:nvSpPr>
          <p:cNvPr id="4" name="スライド番号プレースホルダー 3"/>
          <p:cNvSpPr>
            <a:spLocks noGrp="1"/>
          </p:cNvSpPr>
          <p:nvPr>
            <p:ph type="sldNum" sz="quarter" idx="12"/>
          </p:nvPr>
        </p:nvSpPr>
        <p:spPr/>
        <p:txBody>
          <a:bodyPr/>
          <a:lstStyle/>
          <a:p>
            <a:fld id="{F4618EDB-7ABE-422D-9E2F-ECA359026352}" type="slidenum">
              <a:rPr lang="ja-JP" altLang="en-US" smtClean="0"/>
              <a:t>34</a:t>
            </a:fld>
            <a:endParaRPr lang="ja-JP" altLang="en-US" dirty="0"/>
          </a:p>
        </p:txBody>
      </p:sp>
      <p:sp>
        <p:nvSpPr>
          <p:cNvPr id="28" name="タイトル 1"/>
          <p:cNvSpPr txBox="1">
            <a:spLocks noGrp="1"/>
          </p:cNvSpPr>
          <p:nvPr>
            <p:ph type="title"/>
          </p:nvPr>
        </p:nvSpPr>
        <p:spPr>
          <a:xfrm>
            <a:off x="865563" y="855357"/>
            <a:ext cx="5236299" cy="8175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000" b="1" dirty="0" smtClean="0"/>
              <a:t>実験①　</a:t>
            </a:r>
            <a:r>
              <a:rPr lang="ja-JP" altLang="en-US" sz="4000" b="1" dirty="0" smtClean="0">
                <a:latin typeface="+mj-ea"/>
              </a:rPr>
              <a:t>実験手順</a:t>
            </a:r>
            <a:endParaRPr lang="ja-JP" altLang="en-US" sz="4000" b="1" dirty="0"/>
          </a:p>
        </p:txBody>
      </p:sp>
    </p:spTree>
    <p:extLst>
      <p:ext uri="{BB962C8B-B14F-4D97-AF65-F5344CB8AC3E}">
        <p14:creationId xmlns:p14="http://schemas.microsoft.com/office/powerpoint/2010/main" val="868711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65562" y="1955064"/>
            <a:ext cx="7543801" cy="2497666"/>
          </a:xfrm>
        </p:spPr>
        <p:txBody>
          <a:bodyPr/>
          <a:lstStyle/>
          <a:p>
            <a:pPr>
              <a:buFont typeface="Wingdings" panose="05000000000000000000" pitchFamily="2" charset="2"/>
              <a:buChar char="l"/>
            </a:pPr>
            <a:r>
              <a:rPr lang="ja-JP" altLang="en-US" dirty="0" smtClean="0"/>
              <a:t>聞き取りやすさ判定フェーズでは，学習者毎の聞き取りやすさ</a:t>
            </a:r>
            <a:r>
              <a:rPr lang="ja-JP" altLang="en-US" dirty="0"/>
              <a:t>を判定するため、地域ごとの問題数を一定にして</a:t>
            </a:r>
            <a:r>
              <a:rPr lang="ja-JP" altLang="en-US" dirty="0" smtClean="0"/>
              <a:t>出題する</a:t>
            </a:r>
            <a:endParaRPr lang="en-US" altLang="ja-JP" dirty="0" smtClean="0"/>
          </a:p>
          <a:p>
            <a:pPr>
              <a:buFont typeface="Wingdings" panose="05000000000000000000" pitchFamily="2" charset="2"/>
              <a:buChar char="l"/>
            </a:pPr>
            <a:endParaRPr lang="en-US" altLang="ja-JP" dirty="0"/>
          </a:p>
          <a:p>
            <a:pPr marL="0" indent="0">
              <a:buNone/>
            </a:pPr>
            <a:r>
              <a:rPr lang="ja-JP" altLang="en-US" dirty="0" smtClean="0"/>
              <a:t>全部で</a:t>
            </a:r>
            <a:r>
              <a:rPr lang="en-US" altLang="ja-JP" dirty="0" smtClean="0"/>
              <a:t>P</a:t>
            </a:r>
            <a:r>
              <a:rPr lang="ja-JP" altLang="en-US" dirty="0" smtClean="0"/>
              <a:t>問出題するとき，</a:t>
            </a:r>
            <a:r>
              <a:rPr lang="en-US" altLang="ja-JP" dirty="0" smtClean="0"/>
              <a:t>C</a:t>
            </a:r>
            <a:r>
              <a:rPr lang="ja-JP" altLang="en-US" dirty="0"/>
              <a:t>個の地域から出題する</a:t>
            </a:r>
            <a:r>
              <a:rPr lang="ja-JP" altLang="en-US" dirty="0" smtClean="0"/>
              <a:t>なら</a:t>
            </a:r>
            <a:endParaRPr lang="en-US" altLang="ja-JP" dirty="0" smtClean="0"/>
          </a:p>
          <a:p>
            <a:pPr marL="0" indent="0">
              <a:buNone/>
            </a:pPr>
            <a:r>
              <a:rPr lang="ja-JP" altLang="en-US" sz="2400" dirty="0" smtClean="0"/>
              <a:t>　　　　</a:t>
            </a:r>
            <a:r>
              <a:rPr lang="en-US" altLang="ja-JP" sz="2400" dirty="0" smtClean="0"/>
              <a:t>1</a:t>
            </a:r>
            <a:r>
              <a:rPr lang="ja-JP" altLang="en-US" sz="2400" dirty="0"/>
              <a:t>地域の出題数</a:t>
            </a:r>
            <a:r>
              <a:rPr lang="en-US" altLang="ja-JP" sz="2400" dirty="0"/>
              <a:t>X</a:t>
            </a:r>
            <a:r>
              <a:rPr lang="ja-JP" altLang="en-US" sz="2400" dirty="0"/>
              <a:t>＝</a:t>
            </a:r>
            <a:r>
              <a:rPr lang="en-US" altLang="ja-JP" sz="2400" dirty="0" smtClean="0"/>
              <a:t>P/C</a:t>
            </a:r>
            <a:endParaRPr lang="en-US" altLang="ja-JP" sz="2400" dirty="0"/>
          </a:p>
          <a:p>
            <a:pPr>
              <a:buFont typeface="Wingdings" panose="05000000000000000000" pitchFamily="2" charset="2"/>
              <a:buChar char="l"/>
            </a:pPr>
            <a:endParaRPr lang="en-US" altLang="ja-JP"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698B29C1-B6F8-42A6-8022-2B21783F8D92}" type="slidenum">
              <a:rPr lang="ja-JP" altLang="en-US" smtClean="0"/>
              <a:t>35</a:t>
            </a:fld>
            <a:endParaRPr lang="ja-JP" altLang="en-US" dirty="0"/>
          </a:p>
        </p:txBody>
      </p:sp>
      <p:sp>
        <p:nvSpPr>
          <p:cNvPr id="5" name="タイトル 1"/>
          <p:cNvSpPr txBox="1">
            <a:spLocks noGrp="1"/>
          </p:cNvSpPr>
          <p:nvPr>
            <p:ph type="title"/>
          </p:nvPr>
        </p:nvSpPr>
        <p:spPr>
          <a:xfrm>
            <a:off x="822959" y="824948"/>
            <a:ext cx="7543800" cy="90151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000" b="1" dirty="0" smtClean="0"/>
              <a:t>実験①　</a:t>
            </a:r>
            <a:r>
              <a:rPr lang="ja-JP" altLang="en-US" sz="4000" b="1" dirty="0" smtClean="0">
                <a:latin typeface="+mj-ea"/>
              </a:rPr>
              <a:t>実験手順</a:t>
            </a:r>
            <a:endParaRPr lang="ja-JP" altLang="en-US" sz="4000" b="1" dirty="0"/>
          </a:p>
        </p:txBody>
      </p:sp>
    </p:spTree>
    <p:extLst>
      <p:ext uri="{BB962C8B-B14F-4D97-AF65-F5344CB8AC3E}">
        <p14:creationId xmlns:p14="http://schemas.microsoft.com/office/powerpoint/2010/main" val="3617966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b="1" dirty="0" smtClean="0"/>
              <a:t>実験②　　実験目的</a:t>
            </a:r>
            <a:endParaRPr kumimoji="1" lang="ja-JP" altLang="en-US" sz="4000" b="1" dirty="0"/>
          </a:p>
        </p:txBody>
      </p:sp>
      <p:sp>
        <p:nvSpPr>
          <p:cNvPr id="4" name="スライド番号プレースホルダー 3"/>
          <p:cNvSpPr>
            <a:spLocks noGrp="1"/>
          </p:cNvSpPr>
          <p:nvPr>
            <p:ph type="sldNum" sz="quarter" idx="12"/>
          </p:nvPr>
        </p:nvSpPr>
        <p:spPr/>
        <p:txBody>
          <a:bodyPr/>
          <a:lstStyle/>
          <a:p>
            <a:fld id="{8E00EC98-8512-4109-AF0A-518F7ED2C037}" type="slidenum">
              <a:rPr lang="ja-JP" altLang="en-US" smtClean="0"/>
              <a:t>36</a:t>
            </a:fld>
            <a:endParaRPr lang="ja-JP" altLang="en-US" dirty="0"/>
          </a:p>
        </p:txBody>
      </p:sp>
      <p:sp>
        <p:nvSpPr>
          <p:cNvPr id="5" name="コンテンツ プレースホルダー 2"/>
          <p:cNvSpPr>
            <a:spLocks noGrp="1"/>
          </p:cNvSpPr>
          <p:nvPr>
            <p:ph idx="1"/>
          </p:nvPr>
        </p:nvSpPr>
        <p:spPr>
          <a:xfrm>
            <a:off x="822960" y="1938130"/>
            <a:ext cx="7642225" cy="3284867"/>
          </a:xfrm>
        </p:spPr>
        <p:txBody>
          <a:bodyPr/>
          <a:lstStyle/>
          <a:p>
            <a:pPr>
              <a:buFont typeface="Wingdings" panose="05000000000000000000" pitchFamily="2" charset="2"/>
              <a:buChar char="l"/>
            </a:pPr>
            <a:r>
              <a:rPr kumimoji="1" lang="ja-JP" altLang="en-US" dirty="0" smtClean="0"/>
              <a:t>評価項目のうち，以下の項目</a:t>
            </a:r>
            <a:r>
              <a:rPr lang="ja-JP" altLang="en-US" dirty="0" smtClean="0"/>
              <a:t>について着目する．</a:t>
            </a:r>
            <a:endParaRPr lang="en-US" altLang="ja-JP" dirty="0" smtClean="0"/>
          </a:p>
          <a:p>
            <a:pPr lvl="1">
              <a:buFont typeface="Wingdings" panose="05000000000000000000" pitchFamily="2" charset="2"/>
              <a:buChar char="l"/>
            </a:pPr>
            <a:endParaRPr lang="en-US" altLang="ja-JP" dirty="0" smtClean="0"/>
          </a:p>
          <a:p>
            <a:pPr lvl="1">
              <a:buFont typeface="Wingdings" panose="05000000000000000000" pitchFamily="2" charset="2"/>
              <a:buChar char="l"/>
            </a:pPr>
            <a:r>
              <a:rPr lang="ja-JP" altLang="en-US" sz="2000" dirty="0" smtClean="0"/>
              <a:t>学習</a:t>
            </a:r>
            <a:r>
              <a:rPr lang="ja-JP" altLang="en-US" sz="2000" dirty="0"/>
              <a:t>意識</a:t>
            </a:r>
            <a:r>
              <a:rPr lang="ja-JP" altLang="en-US" sz="2000" dirty="0" smtClean="0"/>
              <a:t>の変化</a:t>
            </a:r>
            <a:endParaRPr lang="en-US" altLang="ja-JP" sz="2000" dirty="0"/>
          </a:p>
          <a:p>
            <a:pPr lvl="1">
              <a:buFont typeface="Wingdings" panose="05000000000000000000" pitchFamily="2" charset="2"/>
              <a:buChar char="l"/>
            </a:pPr>
            <a:endParaRPr lang="en-US" altLang="ja-JP" dirty="0" smtClean="0"/>
          </a:p>
          <a:p>
            <a:pPr>
              <a:buFont typeface="Wingdings" panose="05000000000000000000" pitchFamily="2" charset="2"/>
              <a:buChar char="l"/>
            </a:pPr>
            <a:r>
              <a:rPr lang="ja-JP" altLang="en-US" dirty="0" smtClean="0"/>
              <a:t>実験①での学習開始前と開始後にアンケートを実施し，それぞれのアンケート結果を比較し，考察を行う．</a:t>
            </a:r>
            <a:r>
              <a:rPr kumimoji="1" lang="ja-JP" altLang="en-US" dirty="0" smtClean="0"/>
              <a:t>　</a:t>
            </a:r>
            <a:endParaRPr kumimoji="1" lang="ja-JP" altLang="en-US" dirty="0"/>
          </a:p>
        </p:txBody>
      </p:sp>
    </p:spTree>
    <p:extLst>
      <p:ext uri="{BB962C8B-B14F-4D97-AF65-F5344CB8AC3E}">
        <p14:creationId xmlns:p14="http://schemas.microsoft.com/office/powerpoint/2010/main" val="24398731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66899"/>
            <a:ext cx="7543800" cy="870462"/>
          </a:xfrm>
        </p:spPr>
        <p:txBody>
          <a:bodyPr>
            <a:normAutofit/>
          </a:bodyPr>
          <a:lstStyle/>
          <a:p>
            <a:r>
              <a:rPr kumimoji="1" lang="ja-JP" altLang="en-US" sz="4400" b="1" dirty="0" smtClean="0"/>
              <a:t>実験②　　</a:t>
            </a:r>
            <a:r>
              <a:rPr lang="ja-JP" altLang="en-US" sz="4400" b="1" dirty="0" smtClean="0"/>
              <a:t>実験方法</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BAC5C8BF-6DCA-498C-B362-8B18161086B7}" type="slidenum">
              <a:rPr lang="ja-JP" altLang="en-US" smtClean="0"/>
              <a:t>37</a:t>
            </a:fld>
            <a:endParaRPr lang="ja-JP" altLang="en-US" dirty="0"/>
          </a:p>
        </p:txBody>
      </p:sp>
      <p:sp>
        <p:nvSpPr>
          <p:cNvPr id="5" name="コンテンツ プレースホルダー 2"/>
          <p:cNvSpPr>
            <a:spLocks noGrp="1"/>
          </p:cNvSpPr>
          <p:nvPr>
            <p:ph idx="1"/>
          </p:nvPr>
        </p:nvSpPr>
        <p:spPr>
          <a:xfrm>
            <a:off x="822960" y="1953294"/>
            <a:ext cx="7967353" cy="2370227"/>
          </a:xfrm>
        </p:spPr>
        <p:txBody>
          <a:bodyPr>
            <a:normAutofit/>
          </a:bodyPr>
          <a:lstStyle/>
          <a:p>
            <a:pPr>
              <a:buFont typeface="Wingdings" panose="05000000000000000000" pitchFamily="2" charset="2"/>
              <a:buChar char="l"/>
            </a:pPr>
            <a:r>
              <a:rPr lang="ja-JP" altLang="en-US" dirty="0" smtClean="0"/>
              <a:t>学習意識の変化について</a:t>
            </a:r>
            <a:r>
              <a:rPr lang="ja-JP" altLang="en-US" dirty="0"/>
              <a:t>，</a:t>
            </a:r>
            <a:r>
              <a:rPr lang="ja-JP" altLang="en-US" dirty="0" smtClean="0"/>
              <a:t>以下の点に着目して考察を行う．</a:t>
            </a:r>
            <a:endParaRPr lang="en-US" altLang="ja-JP" dirty="0" smtClean="0"/>
          </a:p>
          <a:p>
            <a:pPr marL="292608" lvl="1" indent="0">
              <a:buNone/>
            </a:pPr>
            <a:endParaRPr lang="en-US" altLang="ja-JP" dirty="0" smtClean="0"/>
          </a:p>
          <a:p>
            <a:pPr marL="578358" lvl="1" indent="-285750">
              <a:buFont typeface="Wingdings" panose="05000000000000000000" pitchFamily="2" charset="2"/>
              <a:buChar char="Ø"/>
            </a:pPr>
            <a:r>
              <a:rPr lang="ja-JP" altLang="en-US" dirty="0" smtClean="0"/>
              <a:t>英語リスニング学習に対する学習意識の変化．</a:t>
            </a:r>
            <a:endParaRPr lang="en-US" altLang="ja-JP" dirty="0" smtClean="0"/>
          </a:p>
        </p:txBody>
      </p:sp>
    </p:spTree>
    <p:extLst>
      <p:ext uri="{BB962C8B-B14F-4D97-AF65-F5344CB8AC3E}">
        <p14:creationId xmlns:p14="http://schemas.microsoft.com/office/powerpoint/2010/main" val="37537459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6242" y="1808541"/>
            <a:ext cx="7857745" cy="4450858"/>
          </a:xfrm>
        </p:spPr>
        <p:txBody>
          <a:bodyPr>
            <a:normAutofit/>
          </a:bodyPr>
          <a:lstStyle/>
          <a:p>
            <a:pPr>
              <a:buFont typeface="Wingdings" panose="05000000000000000000" pitchFamily="2" charset="2"/>
              <a:buChar char="l"/>
            </a:pPr>
            <a:r>
              <a:rPr lang="ja-JP" altLang="en-US" sz="2200" dirty="0" smtClean="0">
                <a:latin typeface="+mn-ea"/>
              </a:rPr>
              <a:t>アンケート内容</a:t>
            </a:r>
            <a:endParaRPr lang="en-US" altLang="ja-JP" sz="2200" dirty="0">
              <a:latin typeface="+mn-ea"/>
            </a:endParaRPr>
          </a:p>
          <a:p>
            <a:pPr lvl="2">
              <a:buFont typeface="Wingdings" panose="05000000000000000000" pitchFamily="2" charset="2"/>
              <a:buChar char="l"/>
            </a:pPr>
            <a:endParaRPr lang="en-US" altLang="ja-JP" sz="1800" dirty="0" smtClean="0">
              <a:latin typeface="+mn-ea"/>
            </a:endParaRPr>
          </a:p>
          <a:p>
            <a:pPr lvl="1">
              <a:buFont typeface="Wingdings" panose="05000000000000000000" pitchFamily="2" charset="2"/>
              <a:buChar char="l"/>
            </a:pPr>
            <a:r>
              <a:rPr lang="ja-JP" altLang="en-US" sz="2200" dirty="0" smtClean="0">
                <a:latin typeface="+mn-ea"/>
              </a:rPr>
              <a:t>学習前</a:t>
            </a:r>
            <a:r>
              <a:rPr lang="ja-JP" altLang="en-US" sz="2200" dirty="0">
                <a:latin typeface="+mn-ea"/>
              </a:rPr>
              <a:t>①</a:t>
            </a:r>
            <a:endParaRPr lang="en-US" altLang="ja-JP" sz="2200" dirty="0">
              <a:latin typeface="+mn-ea"/>
            </a:endParaRPr>
          </a:p>
          <a:p>
            <a:pPr marL="544068" lvl="1" indent="-342900">
              <a:buFont typeface="+mj-ea"/>
              <a:buAutoNum type="circleNumDbPlain"/>
            </a:pPr>
            <a:r>
              <a:rPr kumimoji="1" lang="ja-JP" altLang="en-US" dirty="0" smtClean="0">
                <a:latin typeface="+mn-ea"/>
              </a:rPr>
              <a:t>英語リスニング学習したことは？またどんな学習をしてきたか？</a:t>
            </a:r>
            <a:endParaRPr kumimoji="1" lang="en-US" altLang="ja-JP" dirty="0" smtClean="0">
              <a:latin typeface="+mn-ea"/>
            </a:endParaRPr>
          </a:p>
          <a:p>
            <a:pPr marL="544068" lvl="1" indent="-342900">
              <a:buFont typeface="+mj-ea"/>
              <a:buAutoNum type="circleNumDbPlain"/>
            </a:pPr>
            <a:r>
              <a:rPr lang="ja-JP" altLang="en-US" dirty="0" smtClean="0">
                <a:latin typeface="+mn-ea"/>
              </a:rPr>
              <a:t>英語リスニング学習は好きか？</a:t>
            </a:r>
            <a:endParaRPr kumimoji="1" lang="en-US" altLang="ja-JP" dirty="0" smtClean="0">
              <a:latin typeface="+mn-ea"/>
            </a:endParaRPr>
          </a:p>
          <a:p>
            <a:pPr marL="544068" lvl="1" indent="-342900">
              <a:buFont typeface="+mj-ea"/>
              <a:buAutoNum type="circleNumDbPlain"/>
            </a:pPr>
            <a:r>
              <a:rPr lang="ja-JP" altLang="en-US" dirty="0" smtClean="0">
                <a:latin typeface="+mn-ea"/>
              </a:rPr>
              <a:t>英語リスニング学習に対して興味があるか</a:t>
            </a:r>
            <a:r>
              <a:rPr lang="en-US" altLang="ja-JP" dirty="0" smtClean="0">
                <a:latin typeface="+mn-ea"/>
              </a:rPr>
              <a:t>/</a:t>
            </a:r>
            <a:r>
              <a:rPr lang="ja-JP" altLang="en-US" dirty="0" smtClean="0">
                <a:latin typeface="+mn-ea"/>
              </a:rPr>
              <a:t>楽しいか？</a:t>
            </a:r>
            <a:endParaRPr lang="en-US" altLang="ja-JP" dirty="0" smtClean="0">
              <a:latin typeface="+mn-ea"/>
            </a:endParaRPr>
          </a:p>
          <a:p>
            <a:pPr marL="544068" lvl="1" indent="-342900">
              <a:buFont typeface="+mj-ea"/>
              <a:buAutoNum type="circleNumDbPlain"/>
            </a:pPr>
            <a:endParaRPr lang="en-US" altLang="ja-JP" sz="1800" dirty="0" smtClean="0">
              <a:latin typeface="+mn-ea"/>
            </a:endParaRPr>
          </a:p>
          <a:p>
            <a:pPr lvl="1">
              <a:buFont typeface="Wingdings" panose="05000000000000000000" pitchFamily="2" charset="2"/>
              <a:buChar char="l"/>
            </a:pPr>
            <a:r>
              <a:rPr lang="ja-JP" altLang="en-US" sz="2200" dirty="0" smtClean="0">
                <a:latin typeface="+mn-ea"/>
              </a:rPr>
              <a:t>この質問により明らかにしたいこと</a:t>
            </a:r>
            <a:endParaRPr lang="en-US" altLang="ja-JP" sz="2200" dirty="0" smtClean="0">
              <a:latin typeface="+mn-ea"/>
            </a:endParaRPr>
          </a:p>
          <a:p>
            <a:pPr marL="201168" lvl="1" indent="0">
              <a:buNone/>
            </a:pPr>
            <a:r>
              <a:rPr lang="ja-JP" altLang="en-US" dirty="0" smtClean="0">
                <a:latin typeface="+mn-ea"/>
              </a:rPr>
              <a:t>①　学習者のそれまでの英語学習の履歴．実験結果に影響する可能性あり．</a:t>
            </a:r>
            <a:endParaRPr lang="en-US" altLang="ja-JP" dirty="0" smtClean="0">
              <a:latin typeface="+mn-ea"/>
            </a:endParaRPr>
          </a:p>
          <a:p>
            <a:pPr marL="201168" lvl="1" indent="0">
              <a:buNone/>
            </a:pPr>
            <a:r>
              <a:rPr lang="ja-JP" altLang="en-US" dirty="0" smtClean="0">
                <a:latin typeface="+mn-ea"/>
              </a:rPr>
              <a:t>②</a:t>
            </a:r>
            <a:r>
              <a:rPr lang="en-US" altLang="ja-JP" dirty="0" smtClean="0">
                <a:latin typeface="+mn-ea"/>
              </a:rPr>
              <a:t>.</a:t>
            </a:r>
            <a:r>
              <a:rPr lang="ja-JP" altLang="en-US" dirty="0">
                <a:latin typeface="+mn-ea"/>
              </a:rPr>
              <a:t>③</a:t>
            </a:r>
            <a:r>
              <a:rPr lang="ja-JP" altLang="en-US" dirty="0" smtClean="0">
                <a:latin typeface="+mn-ea"/>
              </a:rPr>
              <a:t>　学習開始前の学習者の英語学習に対する学習意識の調査．</a:t>
            </a:r>
            <a:endParaRPr lang="en-US" altLang="ja-JP" dirty="0" smtClean="0">
              <a:latin typeface="+mn-ea"/>
            </a:endParaRPr>
          </a:p>
          <a:p>
            <a:pPr marL="201168" lvl="1" indent="0">
              <a:buNone/>
            </a:pPr>
            <a:endParaRPr lang="en-US" altLang="ja-JP" dirty="0" smtClean="0">
              <a:latin typeface="+mn-ea"/>
            </a:endParaRPr>
          </a:p>
          <a:p>
            <a:pPr marL="201168" lvl="1" indent="0">
              <a:buNone/>
            </a:pPr>
            <a:r>
              <a:rPr lang="ja-JP" altLang="en-US" dirty="0" smtClean="0">
                <a:latin typeface="+mn-ea"/>
              </a:rPr>
              <a:t>　　それぞれ</a:t>
            </a:r>
            <a:r>
              <a:rPr lang="ja-JP" altLang="en-US" dirty="0">
                <a:latin typeface="+mn-ea"/>
              </a:rPr>
              <a:t>のシステムによる学習後との</a:t>
            </a:r>
            <a:r>
              <a:rPr lang="ja-JP" altLang="en-US" dirty="0" smtClean="0">
                <a:latin typeface="+mn-ea"/>
              </a:rPr>
              <a:t>比較のため．</a:t>
            </a:r>
            <a:endParaRPr lang="en-US" altLang="ja-JP" dirty="0">
              <a:latin typeface="+mn-ea"/>
            </a:endParaRPr>
          </a:p>
          <a:p>
            <a:pPr marL="544068" lvl="1" indent="-342900">
              <a:buFont typeface="+mj-ea"/>
              <a:buAutoNum type="circleNumDbPlain"/>
            </a:pPr>
            <a:endParaRPr lang="en-US" altLang="ja-JP" dirty="0" smtClean="0">
              <a:latin typeface="+mn-ea"/>
            </a:endParaRPr>
          </a:p>
          <a:p>
            <a:pPr marL="544068" lvl="1" indent="-342900">
              <a:buFont typeface="+mj-ea"/>
              <a:buAutoNum type="circleNumDbPlain"/>
            </a:pPr>
            <a:endParaRPr lang="en-US" altLang="ja-JP" dirty="0" smtClean="0">
              <a:latin typeface="+mn-ea"/>
            </a:endParaRPr>
          </a:p>
          <a:p>
            <a:pPr marL="544068" lvl="1" indent="-342900">
              <a:buFont typeface="+mj-ea"/>
              <a:buAutoNum type="circleNumDbPlain"/>
            </a:pPr>
            <a:endParaRPr lang="en-US" altLang="ja-JP" dirty="0">
              <a:latin typeface="+mn-ea"/>
            </a:endParaRPr>
          </a:p>
          <a:p>
            <a:pPr marL="544068" lvl="1" indent="-342900">
              <a:buFont typeface="+mj-ea"/>
              <a:buAutoNum type="circleNumDbPlain"/>
            </a:pPr>
            <a:endParaRPr lang="en-US" altLang="ja-JP" dirty="0" smtClean="0"/>
          </a:p>
        </p:txBody>
      </p:sp>
      <p:sp>
        <p:nvSpPr>
          <p:cNvPr id="4" name="スライド番号プレースホルダー 3"/>
          <p:cNvSpPr>
            <a:spLocks noGrp="1"/>
          </p:cNvSpPr>
          <p:nvPr>
            <p:ph type="sldNum" sz="quarter" idx="12"/>
          </p:nvPr>
        </p:nvSpPr>
        <p:spPr/>
        <p:txBody>
          <a:bodyPr/>
          <a:lstStyle/>
          <a:p>
            <a:fld id="{31BED850-402F-4245-B76D-1FF1564A1BFC}" type="slidenum">
              <a:rPr lang="ja-JP" altLang="en-US" smtClean="0"/>
              <a:t>38</a:t>
            </a:fld>
            <a:endParaRPr lang="ja-JP" altLang="en-US" dirty="0"/>
          </a:p>
        </p:txBody>
      </p:sp>
      <p:sp>
        <p:nvSpPr>
          <p:cNvPr id="5" name="タイトル 1"/>
          <p:cNvSpPr txBox="1">
            <a:spLocks/>
          </p:cNvSpPr>
          <p:nvPr/>
        </p:nvSpPr>
        <p:spPr>
          <a:xfrm>
            <a:off x="887516" y="837886"/>
            <a:ext cx="7543800" cy="8704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b="1" dirty="0" smtClean="0"/>
              <a:t>実験②　</a:t>
            </a:r>
            <a:r>
              <a:rPr lang="ja-JP" altLang="en-US" sz="4400" b="1" dirty="0" smtClean="0">
                <a:latin typeface="+mn-ea"/>
              </a:rPr>
              <a:t>実験データ</a:t>
            </a:r>
            <a:endParaRPr lang="en-US" altLang="ja-JP" sz="4400" b="1" dirty="0">
              <a:latin typeface="+mn-ea"/>
            </a:endParaRPr>
          </a:p>
        </p:txBody>
      </p:sp>
      <p:sp>
        <p:nvSpPr>
          <p:cNvPr id="10" name="屈折矢印 9"/>
          <p:cNvSpPr/>
          <p:nvPr/>
        </p:nvSpPr>
        <p:spPr>
          <a:xfrm rot="5400000">
            <a:off x="1011155" y="5297214"/>
            <a:ext cx="429604" cy="290039"/>
          </a:xfrm>
          <a:prstGeom prst="bentUpArrow">
            <a:avLst>
              <a:gd name="adj1" fmla="val 15476"/>
              <a:gd name="adj2" fmla="val 17063"/>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40342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6242" y="1808541"/>
            <a:ext cx="7857745" cy="4450858"/>
          </a:xfrm>
        </p:spPr>
        <p:txBody>
          <a:bodyPr>
            <a:normAutofit/>
          </a:bodyPr>
          <a:lstStyle/>
          <a:p>
            <a:pPr>
              <a:buFont typeface="Wingdings" panose="05000000000000000000" pitchFamily="2" charset="2"/>
              <a:buChar char="l"/>
            </a:pPr>
            <a:r>
              <a:rPr lang="ja-JP" altLang="en-US" sz="2200" dirty="0" smtClean="0">
                <a:latin typeface="+mn-ea"/>
              </a:rPr>
              <a:t>アンケート内容</a:t>
            </a:r>
            <a:endParaRPr lang="en-US" altLang="ja-JP" sz="2200" dirty="0">
              <a:latin typeface="+mn-ea"/>
            </a:endParaRPr>
          </a:p>
          <a:p>
            <a:pPr lvl="2">
              <a:buFont typeface="Wingdings" panose="05000000000000000000" pitchFamily="2" charset="2"/>
              <a:buChar char="l"/>
            </a:pPr>
            <a:endParaRPr lang="en-US" altLang="ja-JP" sz="1800" dirty="0" smtClean="0">
              <a:latin typeface="+mn-ea"/>
            </a:endParaRPr>
          </a:p>
          <a:p>
            <a:pPr lvl="1">
              <a:buFont typeface="Wingdings" panose="05000000000000000000" pitchFamily="2" charset="2"/>
              <a:buChar char="l"/>
            </a:pPr>
            <a:r>
              <a:rPr lang="ja-JP" altLang="en-US" sz="2200" dirty="0" smtClean="0">
                <a:latin typeface="+mn-ea"/>
              </a:rPr>
              <a:t>学習前②</a:t>
            </a:r>
            <a:endParaRPr lang="en-US" altLang="ja-JP" sz="2200" dirty="0">
              <a:latin typeface="+mn-ea"/>
            </a:endParaRPr>
          </a:p>
          <a:p>
            <a:pPr marL="544068" lvl="1" indent="-342900">
              <a:buFont typeface="+mj-ea"/>
              <a:buAutoNum type="circleNumDbPlain" startAt="4"/>
            </a:pPr>
            <a:r>
              <a:rPr lang="ja-JP" altLang="en-US" dirty="0">
                <a:latin typeface="+mn-ea"/>
              </a:rPr>
              <a:t>留学したことはあるか？または留学に興味があるか</a:t>
            </a:r>
            <a:r>
              <a:rPr lang="ja-JP" altLang="en-US" dirty="0" smtClean="0">
                <a:latin typeface="+mn-ea"/>
              </a:rPr>
              <a:t>？</a:t>
            </a:r>
            <a:endParaRPr lang="en-US" altLang="ja-JP" dirty="0" smtClean="0">
              <a:latin typeface="+mn-ea"/>
            </a:endParaRPr>
          </a:p>
          <a:p>
            <a:pPr marL="544068" lvl="1" indent="-342900">
              <a:buFont typeface="+mj-ea"/>
              <a:buAutoNum type="circleNumDbPlain" startAt="4"/>
            </a:pPr>
            <a:r>
              <a:rPr lang="ja-JP" altLang="en-US" dirty="0">
                <a:latin typeface="+mn-ea"/>
              </a:rPr>
              <a:t>英語に関する資格を持っているか</a:t>
            </a:r>
            <a:r>
              <a:rPr lang="ja-JP" altLang="en-US" dirty="0" smtClean="0">
                <a:latin typeface="+mn-ea"/>
              </a:rPr>
              <a:t>？（</a:t>
            </a:r>
            <a:r>
              <a:rPr lang="en-US" altLang="ja-JP" dirty="0" smtClean="0">
                <a:latin typeface="+mn-ea"/>
              </a:rPr>
              <a:t>TOEIC</a:t>
            </a:r>
            <a:r>
              <a:rPr lang="ja-JP" altLang="en-US" dirty="0" smtClean="0">
                <a:latin typeface="+mn-ea"/>
              </a:rPr>
              <a:t>の点数等もあれば）</a:t>
            </a:r>
            <a:endParaRPr lang="en-US" altLang="ja-JP" dirty="0" smtClean="0">
              <a:latin typeface="+mn-ea"/>
            </a:endParaRPr>
          </a:p>
          <a:p>
            <a:pPr marL="544068" lvl="1" indent="-342900">
              <a:buFont typeface="+mj-ea"/>
              <a:buAutoNum type="circleNumDbPlain" startAt="4"/>
            </a:pPr>
            <a:r>
              <a:rPr lang="ja-JP" altLang="en-US" dirty="0">
                <a:latin typeface="+mn-ea"/>
              </a:rPr>
              <a:t>主要</a:t>
            </a:r>
            <a:r>
              <a:rPr lang="en-US" altLang="ja-JP" dirty="0">
                <a:latin typeface="+mn-ea"/>
              </a:rPr>
              <a:t>5</a:t>
            </a:r>
            <a:r>
              <a:rPr lang="ja-JP" altLang="en-US" dirty="0">
                <a:latin typeface="+mn-ea"/>
              </a:rPr>
              <a:t>科目のうち，最も得意な教科は</a:t>
            </a:r>
            <a:r>
              <a:rPr lang="ja-JP" altLang="en-US" dirty="0" smtClean="0">
                <a:latin typeface="+mn-ea"/>
              </a:rPr>
              <a:t>？</a:t>
            </a:r>
            <a:endParaRPr lang="en-US" altLang="ja-JP" dirty="0" smtClean="0">
              <a:latin typeface="+mn-ea"/>
            </a:endParaRPr>
          </a:p>
          <a:p>
            <a:pPr marL="544068" lvl="1" indent="-342900">
              <a:buFont typeface="+mj-ea"/>
              <a:buAutoNum type="circleNumDbPlain" startAt="4"/>
            </a:pPr>
            <a:endParaRPr kumimoji="1" lang="en-US" altLang="ja-JP" dirty="0">
              <a:latin typeface="+mn-ea"/>
            </a:endParaRPr>
          </a:p>
          <a:p>
            <a:pPr marL="201168" lvl="1" indent="0">
              <a:buNone/>
            </a:pPr>
            <a:endParaRPr kumimoji="1" lang="en-US" altLang="ja-JP" dirty="0" smtClean="0">
              <a:latin typeface="+mn-ea"/>
            </a:endParaRPr>
          </a:p>
          <a:p>
            <a:pPr marL="544068" lvl="1" indent="-342900">
              <a:buFont typeface="+mj-ea"/>
              <a:buAutoNum type="circleNumDbPlain" startAt="4"/>
            </a:pPr>
            <a:endParaRPr lang="en-US" altLang="ja-JP" dirty="0" smtClean="0">
              <a:latin typeface="+mn-ea"/>
            </a:endParaRPr>
          </a:p>
          <a:p>
            <a:pPr marL="544068" lvl="1" indent="-342900">
              <a:buFont typeface="+mj-ea"/>
              <a:buAutoNum type="circleNumDbPlain" startAt="4"/>
            </a:pPr>
            <a:endParaRPr lang="en-US" altLang="ja-JP" dirty="0" smtClean="0">
              <a:latin typeface="+mn-ea"/>
            </a:endParaRPr>
          </a:p>
          <a:p>
            <a:pPr marL="544068" lvl="1" indent="-342900">
              <a:buFont typeface="+mj-ea"/>
              <a:buAutoNum type="circleNumDbPlain" startAt="4"/>
            </a:pPr>
            <a:endParaRPr lang="en-US" altLang="ja-JP" dirty="0">
              <a:latin typeface="+mn-ea"/>
            </a:endParaRPr>
          </a:p>
          <a:p>
            <a:pPr marL="544068" lvl="1" indent="-342900">
              <a:buFont typeface="+mj-ea"/>
              <a:buAutoNum type="circleNumDbPlain" startAt="4"/>
            </a:pPr>
            <a:endParaRPr lang="en-US" altLang="ja-JP" dirty="0" smtClean="0"/>
          </a:p>
        </p:txBody>
      </p:sp>
      <p:sp>
        <p:nvSpPr>
          <p:cNvPr id="4" name="スライド番号プレースホルダー 3"/>
          <p:cNvSpPr>
            <a:spLocks noGrp="1"/>
          </p:cNvSpPr>
          <p:nvPr>
            <p:ph type="sldNum" sz="quarter" idx="12"/>
          </p:nvPr>
        </p:nvSpPr>
        <p:spPr/>
        <p:txBody>
          <a:bodyPr/>
          <a:lstStyle/>
          <a:p>
            <a:fld id="{31BED850-402F-4245-B76D-1FF1564A1BFC}" type="slidenum">
              <a:rPr lang="ja-JP" altLang="en-US" smtClean="0"/>
              <a:t>39</a:t>
            </a:fld>
            <a:endParaRPr lang="ja-JP" altLang="en-US" dirty="0"/>
          </a:p>
        </p:txBody>
      </p:sp>
      <p:sp>
        <p:nvSpPr>
          <p:cNvPr id="5" name="タイトル 1"/>
          <p:cNvSpPr txBox="1">
            <a:spLocks/>
          </p:cNvSpPr>
          <p:nvPr/>
        </p:nvSpPr>
        <p:spPr>
          <a:xfrm>
            <a:off x="887516" y="837886"/>
            <a:ext cx="7543800" cy="8704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endParaRPr lang="ja-JP" altLang="en-US" sz="4400" b="1" dirty="0"/>
          </a:p>
        </p:txBody>
      </p:sp>
      <p:sp>
        <p:nvSpPr>
          <p:cNvPr id="6" name="タイトル 1"/>
          <p:cNvSpPr txBox="1">
            <a:spLocks/>
          </p:cNvSpPr>
          <p:nvPr/>
        </p:nvSpPr>
        <p:spPr>
          <a:xfrm>
            <a:off x="887516" y="837886"/>
            <a:ext cx="7543800" cy="8704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b="1" dirty="0" smtClean="0"/>
              <a:t>実験②　</a:t>
            </a:r>
            <a:r>
              <a:rPr lang="ja-JP" altLang="en-US" sz="4400" b="1" dirty="0" smtClean="0">
                <a:latin typeface="+mn-ea"/>
              </a:rPr>
              <a:t>実験データ</a:t>
            </a:r>
            <a:endParaRPr lang="en-US" altLang="ja-JP" sz="4400" b="1" dirty="0">
              <a:latin typeface="+mn-ea"/>
            </a:endParaRPr>
          </a:p>
        </p:txBody>
      </p:sp>
    </p:spTree>
    <p:extLst>
      <p:ext uri="{BB962C8B-B14F-4D97-AF65-F5344CB8AC3E}">
        <p14:creationId xmlns:p14="http://schemas.microsoft.com/office/powerpoint/2010/main" val="4289964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8188"/>
            <a:ext cx="7543800" cy="769173"/>
          </a:xfrm>
        </p:spPr>
        <p:txBody>
          <a:bodyPr>
            <a:normAutofit/>
          </a:bodyPr>
          <a:lstStyle/>
          <a:p>
            <a:r>
              <a:rPr lang="ja-JP" altLang="en-US" sz="4400" b="1" dirty="0"/>
              <a:t>関連</a:t>
            </a:r>
            <a:r>
              <a:rPr lang="ja-JP" altLang="en-US" sz="4400" b="1" dirty="0" smtClean="0"/>
              <a:t>研究②</a:t>
            </a:r>
            <a:endParaRPr kumimoji="1" lang="ja-JP" altLang="en-US" sz="4400" dirty="0"/>
          </a:p>
        </p:txBody>
      </p:sp>
      <p:sp>
        <p:nvSpPr>
          <p:cNvPr id="3" name="コンテンツ プレースホルダー 2"/>
          <p:cNvSpPr>
            <a:spLocks noGrp="1"/>
          </p:cNvSpPr>
          <p:nvPr>
            <p:ph idx="1"/>
          </p:nvPr>
        </p:nvSpPr>
        <p:spPr>
          <a:xfrm>
            <a:off x="731520" y="1817344"/>
            <a:ext cx="7953715" cy="4169664"/>
          </a:xfrm>
        </p:spPr>
        <p:txBody>
          <a:bodyPr/>
          <a:lstStyle/>
          <a:p>
            <a:pPr marL="0" lvl="0" indent="0">
              <a:buClr>
                <a:srgbClr val="1CADE4"/>
              </a:buClr>
              <a:buNone/>
            </a:pPr>
            <a:r>
              <a:rPr lang="en-US" altLang="ja-JP" sz="1600" b="1" dirty="0">
                <a:solidFill>
                  <a:prstClr val="black">
                    <a:lumMod val="75000"/>
                    <a:lumOff val="25000"/>
                  </a:prstClr>
                </a:solidFill>
              </a:rPr>
              <a:t>【E-Learning</a:t>
            </a:r>
            <a:r>
              <a:rPr lang="ja-JP" altLang="en-US" sz="1600" b="1" dirty="0">
                <a:solidFill>
                  <a:prstClr val="black">
                    <a:lumMod val="75000"/>
                    <a:lumOff val="25000"/>
                  </a:prstClr>
                </a:solidFill>
              </a:rPr>
              <a:t>英語学習</a:t>
            </a:r>
            <a:r>
              <a:rPr lang="en-US" altLang="ja-JP" sz="1600" b="1" dirty="0">
                <a:solidFill>
                  <a:prstClr val="black">
                    <a:lumMod val="75000"/>
                    <a:lumOff val="25000"/>
                  </a:prstClr>
                </a:solidFill>
              </a:rPr>
              <a:t>】</a:t>
            </a:r>
          </a:p>
          <a:p>
            <a:pPr marL="0" lvl="0" indent="0">
              <a:buClr>
                <a:srgbClr val="1CADE4"/>
              </a:buClr>
              <a:buNone/>
            </a:pPr>
            <a:r>
              <a:rPr lang="ja-JP" altLang="en-US" sz="1600" dirty="0" smtClean="0">
                <a:solidFill>
                  <a:prstClr val="black">
                    <a:lumMod val="75000"/>
                    <a:lumOff val="25000"/>
                  </a:prstClr>
                </a:solidFill>
              </a:rPr>
              <a:t>［</a:t>
            </a:r>
            <a:r>
              <a:rPr lang="en-US" altLang="ja-JP" sz="1600" dirty="0">
                <a:solidFill>
                  <a:prstClr val="black">
                    <a:lumMod val="75000"/>
                    <a:lumOff val="25000"/>
                  </a:prstClr>
                </a:solidFill>
              </a:rPr>
              <a:t>1</a:t>
            </a:r>
            <a:r>
              <a:rPr lang="ja-JP" altLang="en-US" sz="1600" dirty="0" smtClean="0">
                <a:solidFill>
                  <a:prstClr val="black">
                    <a:lumMod val="75000"/>
                    <a:lumOff val="25000"/>
                  </a:prstClr>
                </a:solidFill>
              </a:rPr>
              <a:t>］</a:t>
            </a:r>
            <a:r>
              <a:rPr lang="ja-JP" altLang="en-US" sz="1600" dirty="0">
                <a:solidFill>
                  <a:prstClr val="black">
                    <a:lumMod val="75000"/>
                    <a:lumOff val="25000"/>
                  </a:prstClr>
                </a:solidFill>
              </a:rPr>
              <a:t>「</a:t>
            </a:r>
            <a:r>
              <a:rPr lang="ja-JP" altLang="ja-JP" sz="1600" dirty="0">
                <a:solidFill>
                  <a:prstClr val="black">
                    <a:lumMod val="75000"/>
                    <a:lumOff val="25000"/>
                  </a:prstClr>
                </a:solidFill>
              </a:rPr>
              <a:t>聞き取り箇所の正答率集計機能を備えた英語リスニング学習支援システム </a:t>
            </a:r>
            <a:r>
              <a:rPr lang="ja-JP" altLang="en-US" sz="1600" dirty="0">
                <a:solidFill>
                  <a:prstClr val="black">
                    <a:lumMod val="75000"/>
                    <a:lumOff val="25000"/>
                  </a:prstClr>
                </a:solidFill>
              </a:rPr>
              <a:t>」</a:t>
            </a:r>
            <a:r>
              <a:rPr lang="ja-JP" altLang="en-US" sz="1800" dirty="0">
                <a:solidFill>
                  <a:prstClr val="black">
                    <a:lumMod val="75000"/>
                    <a:lumOff val="25000"/>
                  </a:prstClr>
                </a:solidFill>
              </a:rPr>
              <a:t>　　　　　　　　　　　　　　　　　　　</a:t>
            </a:r>
            <a:r>
              <a:rPr lang="ja-JP" altLang="en-US" sz="1200" dirty="0">
                <a:solidFill>
                  <a:prstClr val="black">
                    <a:lumMod val="75000"/>
                    <a:lumOff val="25000"/>
                  </a:prstClr>
                </a:solidFill>
              </a:rPr>
              <a:t>（著者：</a:t>
            </a:r>
            <a:r>
              <a:rPr lang="ja-JP" altLang="ja-JP" sz="1200" dirty="0">
                <a:solidFill>
                  <a:prstClr val="black">
                    <a:lumMod val="75000"/>
                    <a:lumOff val="25000"/>
                  </a:prstClr>
                </a:solidFill>
              </a:rPr>
              <a:t>栗原 準</a:t>
            </a:r>
            <a:r>
              <a:rPr lang="en-US" altLang="ja-JP" sz="1200" dirty="0">
                <a:solidFill>
                  <a:prstClr val="black">
                    <a:lumMod val="75000"/>
                    <a:lumOff val="25000"/>
                  </a:prstClr>
                </a:solidFill>
              </a:rPr>
              <a:t>, </a:t>
            </a:r>
            <a:r>
              <a:rPr lang="ja-JP" altLang="ja-JP" sz="1200" dirty="0">
                <a:solidFill>
                  <a:prstClr val="black">
                    <a:lumMod val="75000"/>
                    <a:lumOff val="25000"/>
                  </a:prstClr>
                </a:solidFill>
              </a:rPr>
              <a:t>石川 俊明</a:t>
            </a:r>
            <a:r>
              <a:rPr lang="en-US" altLang="ja-JP" sz="1200" dirty="0">
                <a:solidFill>
                  <a:prstClr val="black">
                    <a:lumMod val="75000"/>
                    <a:lumOff val="25000"/>
                  </a:prstClr>
                </a:solidFill>
              </a:rPr>
              <a:t>, </a:t>
            </a:r>
            <a:r>
              <a:rPr lang="ja-JP" altLang="ja-JP" sz="1200" dirty="0">
                <a:solidFill>
                  <a:prstClr val="black">
                    <a:lumMod val="75000"/>
                    <a:lumOff val="25000"/>
                  </a:prstClr>
                </a:solidFill>
              </a:rPr>
              <a:t>上村 航平</a:t>
            </a:r>
            <a:r>
              <a:rPr lang="en-US" altLang="ja-JP" sz="1200" dirty="0">
                <a:solidFill>
                  <a:prstClr val="black">
                    <a:lumMod val="75000"/>
                    <a:lumOff val="25000"/>
                  </a:prstClr>
                </a:solidFill>
              </a:rPr>
              <a:t>, </a:t>
            </a:r>
            <a:r>
              <a:rPr lang="ja-JP" altLang="ja-JP" sz="1200" dirty="0">
                <a:solidFill>
                  <a:prstClr val="black">
                    <a:lumMod val="75000"/>
                    <a:lumOff val="25000"/>
                  </a:prstClr>
                </a:solidFill>
              </a:rPr>
              <a:t>笠井 貴之</a:t>
            </a:r>
            <a:r>
              <a:rPr lang="en-US" altLang="ja-JP" sz="1200" dirty="0">
                <a:solidFill>
                  <a:prstClr val="black">
                    <a:lumMod val="75000"/>
                    <a:lumOff val="25000"/>
                  </a:prstClr>
                </a:solidFill>
              </a:rPr>
              <a:t>, </a:t>
            </a:r>
            <a:r>
              <a:rPr lang="ja-JP" altLang="ja-JP" sz="1200" dirty="0">
                <a:solidFill>
                  <a:prstClr val="black">
                    <a:lumMod val="75000"/>
                    <a:lumOff val="25000"/>
                  </a:prstClr>
                </a:solidFill>
              </a:rPr>
              <a:t>鷹野 孝典</a:t>
            </a:r>
            <a:r>
              <a:rPr lang="ja-JP" altLang="en-US" sz="1200" dirty="0">
                <a:solidFill>
                  <a:prstClr val="black">
                    <a:lumMod val="75000"/>
                    <a:lumOff val="25000"/>
                  </a:prstClr>
                </a:solidFill>
              </a:rPr>
              <a:t>）</a:t>
            </a:r>
            <a:endParaRPr lang="ja-JP" altLang="ja-JP" sz="1200" dirty="0">
              <a:solidFill>
                <a:prstClr val="black">
                  <a:lumMod val="75000"/>
                  <a:lumOff val="25000"/>
                </a:prstClr>
              </a:solidFill>
            </a:endParaRPr>
          </a:p>
          <a:p>
            <a:pPr marL="0" lvl="0" indent="0">
              <a:buClr>
                <a:srgbClr val="1CADE4"/>
              </a:buClr>
              <a:buNone/>
            </a:pPr>
            <a:r>
              <a:rPr lang="ja-JP" altLang="en-US" sz="1600" dirty="0" smtClean="0">
                <a:solidFill>
                  <a:prstClr val="black">
                    <a:lumMod val="75000"/>
                    <a:lumOff val="25000"/>
                  </a:prstClr>
                </a:solidFill>
              </a:rPr>
              <a:t>［</a:t>
            </a:r>
            <a:r>
              <a:rPr lang="en-US" altLang="ja-JP" sz="1600" dirty="0" smtClean="0">
                <a:solidFill>
                  <a:prstClr val="black">
                    <a:lumMod val="75000"/>
                    <a:lumOff val="25000"/>
                  </a:prstClr>
                </a:solidFill>
              </a:rPr>
              <a:t>2</a:t>
            </a:r>
            <a:r>
              <a:rPr lang="ja-JP" altLang="en-US" sz="1600" dirty="0" smtClean="0">
                <a:solidFill>
                  <a:prstClr val="black">
                    <a:lumMod val="75000"/>
                    <a:lumOff val="25000"/>
                  </a:prstClr>
                </a:solidFill>
              </a:rPr>
              <a:t>］</a:t>
            </a:r>
            <a:r>
              <a:rPr lang="ja-JP" altLang="en-US" sz="1600" dirty="0">
                <a:solidFill>
                  <a:prstClr val="black">
                    <a:lumMod val="75000"/>
                    <a:lumOff val="25000"/>
                  </a:prstClr>
                </a:solidFill>
              </a:rPr>
              <a:t>「英語リスニング指導におけるポーズ挿入と減速の効果についての研究」　　</a:t>
            </a:r>
            <a:r>
              <a:rPr lang="ja-JP" altLang="en-US" sz="1800" dirty="0">
                <a:solidFill>
                  <a:prstClr val="black">
                    <a:lumMod val="75000"/>
                    <a:lumOff val="25000"/>
                  </a:prstClr>
                </a:solidFill>
              </a:rPr>
              <a:t>　　　　　　　　　　　　　　　　　　　　　　　</a:t>
            </a:r>
            <a:r>
              <a:rPr lang="ja-JP" altLang="en-US" sz="1200" dirty="0">
                <a:solidFill>
                  <a:prstClr val="black">
                    <a:lumMod val="75000"/>
                    <a:lumOff val="25000"/>
                  </a:prstClr>
                </a:solidFill>
              </a:rPr>
              <a:t>（著者：池上，収録刊行物：</a:t>
            </a:r>
            <a:r>
              <a:rPr lang="zh-TW" altLang="en-US" sz="1200" dirty="0">
                <a:solidFill>
                  <a:prstClr val="black">
                    <a:lumMod val="75000"/>
                    <a:lumOff val="25000"/>
                  </a:prstClr>
                </a:solidFill>
                <a:latin typeface="メイリオ" panose="020B0604030504040204" pitchFamily="50" charset="-128"/>
                <a:ea typeface="メイリオ" panose="020B0604030504040204" pitchFamily="50" charset="-128"/>
              </a:rPr>
              <a:t>言語文化研究 </a:t>
            </a:r>
            <a:r>
              <a:rPr lang="en-US" altLang="zh-TW" sz="1200" dirty="0">
                <a:solidFill>
                  <a:prstClr val="black">
                    <a:lumMod val="75000"/>
                    <a:lumOff val="25000"/>
                  </a:prstClr>
                </a:solidFill>
                <a:latin typeface="メイリオ" panose="020B0604030504040204" pitchFamily="50" charset="-128"/>
                <a:ea typeface="メイリオ" panose="020B0604030504040204" pitchFamily="50" charset="-128"/>
              </a:rPr>
              <a:t>35(2), 33-54, 2016-03</a:t>
            </a:r>
            <a:r>
              <a:rPr lang="ja-JP" altLang="en-US" sz="1200" dirty="0">
                <a:solidFill>
                  <a:prstClr val="black">
                    <a:lumMod val="75000"/>
                    <a:lumOff val="25000"/>
                  </a:prstClr>
                </a:solidFill>
              </a:rPr>
              <a:t>）</a:t>
            </a:r>
            <a:r>
              <a:rPr lang="ja-JP" altLang="en-US" sz="1200" b="1" dirty="0">
                <a:solidFill>
                  <a:prstClr val="black">
                    <a:lumMod val="75000"/>
                    <a:lumOff val="25000"/>
                  </a:prstClr>
                </a:solidFill>
              </a:rPr>
              <a:t>　　　　　　　　　　　　　　　　　　　　　　　　　　</a:t>
            </a:r>
            <a:r>
              <a:rPr lang="ja-JP" altLang="en-US" sz="1200" dirty="0">
                <a:solidFill>
                  <a:prstClr val="black">
                    <a:lumMod val="75000"/>
                    <a:lumOff val="25000"/>
                  </a:prstClr>
                </a:solidFill>
              </a:rPr>
              <a:t>音声スピードの変化よりも，「音声の間にポーズを入れる」方が，英語リスニング能力の不足している学生には効果的である，という</a:t>
            </a:r>
            <a:r>
              <a:rPr lang="ja-JP" altLang="en-US" sz="1200" dirty="0" smtClean="0">
                <a:solidFill>
                  <a:prstClr val="black">
                    <a:lumMod val="75000"/>
                    <a:lumOff val="25000"/>
                  </a:prstClr>
                </a:solidFill>
              </a:rPr>
              <a:t>考察</a:t>
            </a:r>
            <a:endParaRPr lang="en-US" altLang="ja-JP" sz="1200" dirty="0" smtClean="0">
              <a:solidFill>
                <a:prstClr val="black">
                  <a:lumMod val="75000"/>
                  <a:lumOff val="25000"/>
                </a:prstClr>
              </a:solidFill>
            </a:endParaRPr>
          </a:p>
          <a:p>
            <a:pPr marL="0" lvl="0" indent="0">
              <a:buClr>
                <a:srgbClr val="1CADE4"/>
              </a:buClr>
              <a:buNone/>
            </a:pPr>
            <a:r>
              <a:rPr lang="ja-JP" altLang="en-US" sz="1600" dirty="0" smtClean="0">
                <a:solidFill>
                  <a:prstClr val="black">
                    <a:lumMod val="75000"/>
                    <a:lumOff val="25000"/>
                  </a:prstClr>
                </a:solidFill>
              </a:rPr>
              <a:t>「</a:t>
            </a:r>
            <a:r>
              <a:rPr lang="en-US" altLang="ja-JP" sz="1600" dirty="0">
                <a:solidFill>
                  <a:prstClr val="black">
                    <a:lumMod val="75000"/>
                    <a:lumOff val="25000"/>
                  </a:prstClr>
                </a:solidFill>
              </a:rPr>
              <a:t>3</a:t>
            </a:r>
            <a:r>
              <a:rPr lang="ja-JP" altLang="en-US" sz="1600" dirty="0">
                <a:solidFill>
                  <a:prstClr val="black">
                    <a:lumMod val="75000"/>
                    <a:lumOff val="25000"/>
                  </a:prstClr>
                </a:solidFill>
              </a:rPr>
              <a:t>」「英語リスニング能力向上のための映画教材の</a:t>
            </a:r>
            <a:r>
              <a:rPr lang="ja-JP" altLang="en-US" sz="1600" dirty="0" smtClean="0">
                <a:solidFill>
                  <a:prstClr val="black">
                    <a:lumMod val="75000"/>
                    <a:lumOff val="25000"/>
                  </a:prstClr>
                </a:solidFill>
              </a:rPr>
              <a:t>活用」　　　　　　　　　　　　　　　　　　　　　　　　　　　　　　　　</a:t>
            </a:r>
            <a:r>
              <a:rPr lang="ja-JP" altLang="en-US" sz="1200" dirty="0" smtClean="0">
                <a:solidFill>
                  <a:prstClr val="black">
                    <a:lumMod val="75000"/>
                    <a:lumOff val="25000"/>
                  </a:prstClr>
                </a:solidFill>
              </a:rPr>
              <a:t>（著者：水澤　収録刊行物：</a:t>
            </a:r>
            <a:r>
              <a:rPr lang="en-US" altLang="ja-JP" sz="1200" dirty="0">
                <a:solidFill>
                  <a:prstClr val="black">
                    <a:lumMod val="75000"/>
                    <a:lumOff val="25000"/>
                  </a:prstClr>
                </a:solidFill>
              </a:rPr>
              <a:t>Lingua (26), 97-111, </a:t>
            </a:r>
            <a:r>
              <a:rPr lang="en-US" altLang="ja-JP" sz="1200" dirty="0" smtClean="0">
                <a:solidFill>
                  <a:prstClr val="black">
                    <a:lumMod val="75000"/>
                    <a:lumOff val="25000"/>
                  </a:prstClr>
                </a:solidFill>
              </a:rPr>
              <a:t>2016-03-20</a:t>
            </a:r>
            <a:r>
              <a:rPr lang="ja-JP" altLang="en-US" sz="1200" dirty="0" smtClean="0">
                <a:solidFill>
                  <a:prstClr val="black">
                    <a:lumMod val="75000"/>
                    <a:lumOff val="25000"/>
                  </a:prstClr>
                </a:solidFill>
              </a:rPr>
              <a:t>）</a:t>
            </a:r>
            <a:endParaRPr lang="en-US" altLang="ja-JP" sz="1200" dirty="0">
              <a:solidFill>
                <a:prstClr val="black">
                  <a:lumMod val="75000"/>
                  <a:lumOff val="25000"/>
                </a:prstClr>
              </a:solidFill>
            </a:endParaRPr>
          </a:p>
          <a:p>
            <a:pPr marL="0" lvl="0" indent="0">
              <a:buClr>
                <a:srgbClr val="1CADE4"/>
              </a:buClr>
              <a:buNone/>
            </a:pPr>
            <a:r>
              <a:rPr lang="ja-JP" altLang="en-US" sz="1200" dirty="0" smtClean="0">
                <a:solidFill>
                  <a:prstClr val="black">
                    <a:lumMod val="75000"/>
                    <a:lumOff val="25000"/>
                  </a:prstClr>
                </a:solidFill>
              </a:rPr>
              <a:t>洋画を学習コンテンツとして活用した研究．実際に英語リスニング能力の向上に繋がったという結論</a:t>
            </a:r>
            <a:endParaRPr lang="en-US" altLang="ja-JP" sz="1200" dirty="0" smtClean="0">
              <a:solidFill>
                <a:prstClr val="black">
                  <a:lumMod val="75000"/>
                  <a:lumOff val="25000"/>
                </a:prstClr>
              </a:solidFill>
            </a:endParaRPr>
          </a:p>
          <a:p>
            <a:pPr marL="0" lvl="0" indent="0">
              <a:buClr>
                <a:srgbClr val="1CADE4"/>
              </a:buClr>
              <a:buNone/>
            </a:pPr>
            <a:r>
              <a:rPr lang="ja-JP" altLang="en-US" sz="1600" dirty="0" smtClean="0">
                <a:solidFill>
                  <a:prstClr val="black">
                    <a:lumMod val="75000"/>
                    <a:lumOff val="25000"/>
                  </a:prstClr>
                </a:solidFill>
              </a:rPr>
              <a:t>［</a:t>
            </a:r>
            <a:r>
              <a:rPr lang="en-US" altLang="ja-JP" sz="1600" dirty="0" smtClean="0">
                <a:solidFill>
                  <a:prstClr val="black">
                    <a:lumMod val="75000"/>
                    <a:lumOff val="25000"/>
                  </a:prstClr>
                </a:solidFill>
              </a:rPr>
              <a:t>4</a:t>
            </a:r>
            <a:r>
              <a:rPr lang="ja-JP" altLang="en-US" sz="1600" dirty="0">
                <a:solidFill>
                  <a:prstClr val="black">
                    <a:lumMod val="75000"/>
                    <a:lumOff val="25000"/>
                  </a:prstClr>
                </a:solidFill>
              </a:rPr>
              <a:t>」「大学生の英語リスニング能力におけるシャドーイングの効果</a:t>
            </a:r>
            <a:r>
              <a:rPr lang="en-US" altLang="ja-JP" sz="1600" dirty="0">
                <a:solidFill>
                  <a:prstClr val="black">
                    <a:lumMod val="75000"/>
                    <a:lumOff val="25000"/>
                  </a:prstClr>
                </a:solidFill>
              </a:rPr>
              <a:t>:</a:t>
            </a:r>
            <a:r>
              <a:rPr lang="ja-JP" altLang="en-US" sz="1600" dirty="0">
                <a:solidFill>
                  <a:prstClr val="black">
                    <a:lumMod val="75000"/>
                    <a:lumOff val="25000"/>
                  </a:prstClr>
                </a:solidFill>
              </a:rPr>
              <a:t>洋楽歌詞の活用を</a:t>
            </a:r>
            <a:r>
              <a:rPr lang="ja-JP" altLang="en-US" sz="1600" dirty="0" smtClean="0">
                <a:solidFill>
                  <a:prstClr val="black">
                    <a:lumMod val="75000"/>
                    <a:lumOff val="25000"/>
                  </a:prstClr>
                </a:solidFill>
              </a:rPr>
              <a:t>通して」　</a:t>
            </a:r>
            <a:r>
              <a:rPr lang="ja-JP" altLang="en-US" sz="1200" dirty="0" smtClean="0">
                <a:solidFill>
                  <a:prstClr val="black">
                    <a:lumMod val="75000"/>
                    <a:lumOff val="25000"/>
                  </a:prstClr>
                </a:solidFill>
              </a:rPr>
              <a:t>（著者：河野，林，毛利　収録刊行物：</a:t>
            </a:r>
            <a:r>
              <a:rPr lang="zh-CN" altLang="en-US" sz="1200" dirty="0">
                <a:solidFill>
                  <a:prstClr val="black">
                    <a:lumMod val="75000"/>
                    <a:lumOff val="25000"/>
                  </a:prstClr>
                </a:solidFill>
                <a:latin typeface="メイリオ" panose="020B0604030504040204" pitchFamily="50" charset="-128"/>
                <a:ea typeface="メイリオ" panose="020B0604030504040204" pitchFamily="50" charset="-128"/>
              </a:rPr>
              <a:t>佐賀大学教育実践研究 </a:t>
            </a:r>
            <a:r>
              <a:rPr lang="en-US" altLang="zh-CN" sz="1200" dirty="0">
                <a:solidFill>
                  <a:prstClr val="black">
                    <a:lumMod val="75000"/>
                    <a:lumOff val="25000"/>
                  </a:prstClr>
                </a:solidFill>
                <a:latin typeface="メイリオ" panose="020B0604030504040204" pitchFamily="50" charset="-128"/>
                <a:ea typeface="メイリオ" panose="020B0604030504040204" pitchFamily="50" charset="-128"/>
              </a:rPr>
              <a:t>33, 111-118, </a:t>
            </a:r>
            <a:r>
              <a:rPr lang="en-US" altLang="zh-CN" sz="1200" dirty="0" smtClean="0">
                <a:solidFill>
                  <a:prstClr val="black">
                    <a:lumMod val="75000"/>
                    <a:lumOff val="25000"/>
                  </a:prstClr>
                </a:solidFill>
                <a:latin typeface="メイリオ" panose="020B0604030504040204" pitchFamily="50" charset="-128"/>
                <a:ea typeface="メイリオ" panose="020B0604030504040204" pitchFamily="50" charset="-128"/>
              </a:rPr>
              <a:t>2016-03</a:t>
            </a:r>
            <a:r>
              <a:rPr lang="ja-JP" altLang="en-US" sz="1200" dirty="0" smtClean="0">
                <a:solidFill>
                  <a:prstClr val="black">
                    <a:lumMod val="75000"/>
                    <a:lumOff val="25000"/>
                  </a:prstClr>
                </a:solidFill>
                <a:latin typeface="メイリオ" panose="020B0604030504040204" pitchFamily="50" charset="-128"/>
                <a:ea typeface="メイリオ" panose="020B0604030504040204" pitchFamily="50" charset="-128"/>
              </a:rPr>
              <a:t>）</a:t>
            </a:r>
            <a:endParaRPr lang="en-US" altLang="ja-JP" sz="1200" dirty="0">
              <a:solidFill>
                <a:prstClr val="black">
                  <a:lumMod val="75000"/>
                  <a:lumOff val="25000"/>
                </a:prstClr>
              </a:solidFill>
              <a:latin typeface="メイリオ" panose="020B0604030504040204" pitchFamily="50" charset="-128"/>
              <a:ea typeface="メイリオ" panose="020B0604030504040204" pitchFamily="50" charset="-128"/>
            </a:endParaRPr>
          </a:p>
          <a:p>
            <a:pPr marL="0" lvl="0" indent="0">
              <a:buClr>
                <a:srgbClr val="1CADE4"/>
              </a:buClr>
              <a:buNone/>
            </a:pPr>
            <a:r>
              <a:rPr lang="ja-JP" altLang="en-US" sz="1200" dirty="0" smtClean="0">
                <a:solidFill>
                  <a:prstClr val="black">
                    <a:lumMod val="75000"/>
                    <a:lumOff val="25000"/>
                  </a:prstClr>
                </a:solidFill>
              </a:rPr>
              <a:t>洋楽</a:t>
            </a:r>
            <a:r>
              <a:rPr lang="ja-JP" altLang="en-US" sz="1200" dirty="0">
                <a:solidFill>
                  <a:prstClr val="black">
                    <a:lumMod val="75000"/>
                    <a:lumOff val="25000"/>
                  </a:prstClr>
                </a:solidFill>
              </a:rPr>
              <a:t>をシャドーイング教材として活用した</a:t>
            </a:r>
            <a:r>
              <a:rPr lang="ja-JP" altLang="en-US" sz="1200" dirty="0" smtClean="0">
                <a:solidFill>
                  <a:prstClr val="black">
                    <a:lumMod val="75000"/>
                    <a:lumOff val="25000"/>
                  </a:prstClr>
                </a:solidFill>
              </a:rPr>
              <a:t>研究　　　　　　　　　　　　　　　　　　　　　　　　　　　　　　　　　　　　　　　　　　　　　　　　　　結果</a:t>
            </a:r>
            <a:r>
              <a:rPr lang="ja-JP" altLang="en-US" sz="1200" dirty="0">
                <a:solidFill>
                  <a:prstClr val="black">
                    <a:lumMod val="75000"/>
                    <a:lumOff val="25000"/>
                  </a:prstClr>
                </a:solidFill>
              </a:rPr>
              <a:t>：学習後に学習者のリスニング能力の向上はあまり見られず，学習意識の向上は見られた．</a:t>
            </a:r>
            <a:endParaRPr kumimoji="1" lang="ja-JP" altLang="en-US" sz="1600" dirty="0"/>
          </a:p>
        </p:txBody>
      </p:sp>
      <p:sp>
        <p:nvSpPr>
          <p:cNvPr id="4" name="スライド番号プレースホルダー 3"/>
          <p:cNvSpPr>
            <a:spLocks noGrp="1"/>
          </p:cNvSpPr>
          <p:nvPr>
            <p:ph type="sldNum" sz="quarter" idx="12"/>
          </p:nvPr>
        </p:nvSpPr>
        <p:spPr>
          <a:xfrm>
            <a:off x="7701216" y="6403690"/>
            <a:ext cx="984019" cy="365125"/>
          </a:xfrm>
        </p:spPr>
        <p:txBody>
          <a:bodyPr/>
          <a:lstStyle/>
          <a:p>
            <a:fld id="{AB576BF2-0854-4A78-8B24-02137843AFE2}" type="slidenum">
              <a:rPr lang="ja-JP" altLang="en-US" smtClean="0"/>
              <a:t>4</a:t>
            </a:fld>
            <a:endParaRPr lang="ja-JP" altLang="en-US" dirty="0"/>
          </a:p>
        </p:txBody>
      </p:sp>
    </p:spTree>
    <p:extLst>
      <p:ext uri="{BB962C8B-B14F-4D97-AF65-F5344CB8AC3E}">
        <p14:creationId xmlns:p14="http://schemas.microsoft.com/office/powerpoint/2010/main" val="3787322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06099" y="1863046"/>
            <a:ext cx="7543801" cy="4281689"/>
          </a:xfrm>
        </p:spPr>
        <p:txBody>
          <a:bodyPr>
            <a:normAutofit/>
          </a:bodyPr>
          <a:lstStyle/>
          <a:p>
            <a:pPr>
              <a:buFont typeface="Wingdings" panose="05000000000000000000" pitchFamily="2" charset="2"/>
              <a:buChar char="l"/>
            </a:pPr>
            <a:r>
              <a:rPr lang="ja-JP" altLang="en-US" sz="2200" dirty="0" smtClean="0"/>
              <a:t>アンケート内容</a:t>
            </a:r>
            <a:endParaRPr lang="en-US" altLang="ja-JP" sz="2200" dirty="0" smtClean="0"/>
          </a:p>
          <a:p>
            <a:pPr lvl="1">
              <a:buFont typeface="Wingdings" panose="05000000000000000000" pitchFamily="2" charset="2"/>
              <a:buChar char="l"/>
            </a:pPr>
            <a:endParaRPr lang="en-US" altLang="ja-JP" sz="2200" dirty="0" smtClean="0"/>
          </a:p>
          <a:p>
            <a:pPr lvl="1">
              <a:buFont typeface="Wingdings" panose="05000000000000000000" pitchFamily="2" charset="2"/>
              <a:buChar char="l"/>
            </a:pPr>
            <a:r>
              <a:rPr lang="ja-JP" altLang="en-US" sz="2200" dirty="0" smtClean="0"/>
              <a:t>学習後①</a:t>
            </a:r>
            <a:endParaRPr lang="en-US" altLang="ja-JP" dirty="0" smtClean="0"/>
          </a:p>
          <a:p>
            <a:pPr marL="544068" lvl="1" indent="-342900">
              <a:buFont typeface="+mj-ea"/>
              <a:buAutoNum type="circleNumDbPlain"/>
            </a:pPr>
            <a:r>
              <a:rPr lang="ja-JP" altLang="en-US" dirty="0" smtClean="0"/>
              <a:t>この</a:t>
            </a:r>
            <a:r>
              <a:rPr lang="ja-JP" altLang="en-US" dirty="0"/>
              <a:t>ステムによる</a:t>
            </a:r>
            <a:r>
              <a:rPr lang="ja-JP" altLang="en-US" dirty="0" smtClean="0"/>
              <a:t>学習によって，英語</a:t>
            </a:r>
            <a:r>
              <a:rPr lang="ja-JP" altLang="en-US" dirty="0"/>
              <a:t>リスニングに興味が湧く</a:t>
            </a:r>
            <a:r>
              <a:rPr lang="en-US" altLang="ja-JP" dirty="0"/>
              <a:t>/</a:t>
            </a:r>
            <a:r>
              <a:rPr lang="ja-JP" altLang="en-US" dirty="0"/>
              <a:t>英語リスニングが楽しいと思えたか？</a:t>
            </a:r>
            <a:endParaRPr lang="en-US" altLang="ja-JP" dirty="0"/>
          </a:p>
          <a:p>
            <a:pPr marL="544068" lvl="1" indent="-342900">
              <a:buFont typeface="+mj-ea"/>
              <a:buAutoNum type="circleNumDbPlain"/>
            </a:pPr>
            <a:r>
              <a:rPr lang="ja-JP" altLang="en-US" dirty="0"/>
              <a:t>このシステムを用いて，継続して学習したいと思うか</a:t>
            </a:r>
            <a:r>
              <a:rPr lang="ja-JP" altLang="en-US" dirty="0" smtClean="0"/>
              <a:t>？</a:t>
            </a:r>
            <a:endParaRPr lang="en-US" altLang="ja-JP" dirty="0"/>
          </a:p>
          <a:p>
            <a:pPr lvl="2">
              <a:buFont typeface="Wingdings" panose="05000000000000000000" pitchFamily="2" charset="2"/>
              <a:buChar char="l"/>
            </a:pPr>
            <a:endParaRPr lang="en-US" altLang="ja-JP" sz="1800" dirty="0" smtClean="0"/>
          </a:p>
          <a:p>
            <a:pPr lvl="1">
              <a:buFont typeface="Wingdings" panose="05000000000000000000" pitchFamily="2" charset="2"/>
              <a:buChar char="l"/>
            </a:pPr>
            <a:r>
              <a:rPr lang="ja-JP" altLang="en-US" sz="2200" dirty="0" smtClean="0"/>
              <a:t>この質問により明らかにしたいこと</a:t>
            </a:r>
            <a:endParaRPr lang="en-US" altLang="ja-JP" sz="2200" dirty="0" smtClean="0"/>
          </a:p>
          <a:p>
            <a:pPr marL="201168" lvl="1" indent="0">
              <a:buNone/>
            </a:pPr>
            <a:r>
              <a:rPr lang="ja-JP" altLang="en-US" dirty="0" smtClean="0"/>
              <a:t>　</a:t>
            </a:r>
            <a:endParaRPr lang="en-US" altLang="ja-JP" dirty="0" smtClean="0"/>
          </a:p>
          <a:p>
            <a:pPr marL="201168" lvl="1" indent="0">
              <a:buNone/>
            </a:pPr>
            <a:r>
              <a:rPr lang="ja-JP" altLang="en-US" dirty="0" smtClean="0"/>
              <a:t>①</a:t>
            </a:r>
            <a:r>
              <a:rPr lang="en-US" altLang="ja-JP" dirty="0" smtClean="0"/>
              <a:t>.</a:t>
            </a:r>
            <a:r>
              <a:rPr lang="ja-JP" altLang="en-US" dirty="0" smtClean="0"/>
              <a:t>②　</a:t>
            </a:r>
            <a:r>
              <a:rPr lang="ja-JP" altLang="en-US" dirty="0"/>
              <a:t>各システム学習後の学習者の英語学習に</a:t>
            </a:r>
            <a:r>
              <a:rPr lang="ja-JP" altLang="en-US" dirty="0" smtClean="0"/>
              <a:t>対する学習</a:t>
            </a:r>
            <a:r>
              <a:rPr lang="ja-JP" altLang="en-US" dirty="0"/>
              <a:t>意欲</a:t>
            </a:r>
            <a:r>
              <a:rPr lang="ja-JP" altLang="en-US" dirty="0" smtClean="0"/>
              <a:t>の調査．</a:t>
            </a:r>
            <a:endParaRPr lang="en-US" altLang="ja-JP" dirty="0"/>
          </a:p>
          <a:p>
            <a:pPr marL="201168" lvl="1" indent="0">
              <a:buNone/>
            </a:pPr>
            <a:endParaRPr lang="en-US" altLang="ja-JP" dirty="0" smtClean="0"/>
          </a:p>
          <a:p>
            <a:pPr marL="201168" lvl="1" indent="0">
              <a:buNone/>
            </a:pPr>
            <a:r>
              <a:rPr lang="ja-JP" altLang="en-US" dirty="0"/>
              <a:t>　</a:t>
            </a:r>
            <a:r>
              <a:rPr lang="ja-JP" altLang="en-US" dirty="0" smtClean="0"/>
              <a:t>　　</a:t>
            </a:r>
            <a:r>
              <a:rPr lang="ja-JP" altLang="en-US" dirty="0"/>
              <a:t>　</a:t>
            </a:r>
            <a:r>
              <a:rPr lang="ja-JP" altLang="en-US" dirty="0" smtClean="0"/>
              <a:t>学習開始前との比較のため．</a:t>
            </a:r>
            <a:endParaRPr lang="en-US" altLang="ja-JP" dirty="0" smtClean="0"/>
          </a:p>
        </p:txBody>
      </p:sp>
      <p:sp>
        <p:nvSpPr>
          <p:cNvPr id="4" name="スライド番号プレースホルダー 3"/>
          <p:cNvSpPr>
            <a:spLocks noGrp="1"/>
          </p:cNvSpPr>
          <p:nvPr>
            <p:ph type="sldNum" sz="quarter" idx="12"/>
          </p:nvPr>
        </p:nvSpPr>
        <p:spPr/>
        <p:txBody>
          <a:bodyPr/>
          <a:lstStyle/>
          <a:p>
            <a:fld id="{20A94B8A-CDD2-41AD-A010-D0525F6F6987}" type="slidenum">
              <a:rPr lang="ja-JP" altLang="en-US" smtClean="0"/>
              <a:t>40</a:t>
            </a:fld>
            <a:endParaRPr lang="ja-JP" altLang="en-US" dirty="0"/>
          </a:p>
        </p:txBody>
      </p:sp>
      <p:sp>
        <p:nvSpPr>
          <p:cNvPr id="7" name="屈折矢印 6"/>
          <p:cNvSpPr/>
          <p:nvPr/>
        </p:nvSpPr>
        <p:spPr>
          <a:xfrm rot="5400000">
            <a:off x="1444668" y="5286830"/>
            <a:ext cx="415939" cy="580184"/>
          </a:xfrm>
          <a:prstGeom prst="bentUpArrow">
            <a:avLst>
              <a:gd name="adj1" fmla="val 15476"/>
              <a:gd name="adj2" fmla="val 17063"/>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p:cNvSpPr txBox="1">
            <a:spLocks/>
          </p:cNvSpPr>
          <p:nvPr/>
        </p:nvSpPr>
        <p:spPr>
          <a:xfrm>
            <a:off x="887516" y="837886"/>
            <a:ext cx="7543800" cy="8704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b="1" dirty="0" smtClean="0"/>
              <a:t>実験②　</a:t>
            </a:r>
            <a:r>
              <a:rPr lang="ja-JP" altLang="en-US" sz="4400" b="1" dirty="0" smtClean="0">
                <a:latin typeface="+mn-ea"/>
              </a:rPr>
              <a:t>実験データ</a:t>
            </a:r>
            <a:endParaRPr lang="en-US" altLang="ja-JP" sz="4400" b="1" dirty="0">
              <a:latin typeface="+mn-ea"/>
            </a:endParaRPr>
          </a:p>
        </p:txBody>
      </p:sp>
    </p:spTree>
    <p:extLst>
      <p:ext uri="{BB962C8B-B14F-4D97-AF65-F5344CB8AC3E}">
        <p14:creationId xmlns:p14="http://schemas.microsoft.com/office/powerpoint/2010/main" val="24309957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06099" y="1863046"/>
            <a:ext cx="7543801" cy="4281689"/>
          </a:xfrm>
        </p:spPr>
        <p:txBody>
          <a:bodyPr>
            <a:normAutofit/>
          </a:bodyPr>
          <a:lstStyle/>
          <a:p>
            <a:pPr>
              <a:buFont typeface="Wingdings" panose="05000000000000000000" pitchFamily="2" charset="2"/>
              <a:buChar char="l"/>
            </a:pPr>
            <a:r>
              <a:rPr lang="ja-JP" altLang="en-US" sz="2200" dirty="0" smtClean="0"/>
              <a:t>アンケート内容</a:t>
            </a:r>
            <a:endParaRPr lang="en-US" altLang="ja-JP" sz="2200" dirty="0" smtClean="0"/>
          </a:p>
          <a:p>
            <a:pPr lvl="1">
              <a:buFont typeface="Wingdings" panose="05000000000000000000" pitchFamily="2" charset="2"/>
              <a:buChar char="l"/>
            </a:pPr>
            <a:endParaRPr lang="en-US" altLang="ja-JP" sz="2200" dirty="0" smtClean="0"/>
          </a:p>
          <a:p>
            <a:pPr lvl="1">
              <a:buFont typeface="Wingdings" panose="05000000000000000000" pitchFamily="2" charset="2"/>
              <a:buChar char="l"/>
            </a:pPr>
            <a:r>
              <a:rPr lang="ja-JP" altLang="en-US" sz="2200" dirty="0" smtClean="0"/>
              <a:t>学習後②</a:t>
            </a:r>
            <a:endParaRPr lang="en-US" altLang="ja-JP" dirty="0" smtClean="0"/>
          </a:p>
          <a:p>
            <a:pPr marL="544068" lvl="1" indent="-342900">
              <a:buFont typeface="+mj-ea"/>
              <a:buAutoNum type="circleNumDbPlain" startAt="3"/>
            </a:pPr>
            <a:r>
              <a:rPr lang="ja-JP" altLang="en-US" dirty="0"/>
              <a:t>音源の変化によって聞き取りやすさが変化することを感じることができたか</a:t>
            </a:r>
            <a:r>
              <a:rPr lang="ja-JP" altLang="en-US" dirty="0" smtClean="0"/>
              <a:t>？</a:t>
            </a:r>
            <a:endParaRPr lang="en-US" altLang="ja-JP" dirty="0" smtClean="0"/>
          </a:p>
          <a:p>
            <a:pPr marL="544068" lvl="1" indent="-342900">
              <a:buFont typeface="+mj-ea"/>
              <a:buAutoNum type="circleNumDbPlain" startAt="3"/>
            </a:pPr>
            <a:r>
              <a:rPr lang="ja-JP" altLang="en-US" dirty="0"/>
              <a:t>実験時に何かシステムに不具合やバグはなかったか</a:t>
            </a:r>
            <a:r>
              <a:rPr lang="ja-JP" altLang="en-US" dirty="0" smtClean="0"/>
              <a:t>？</a:t>
            </a:r>
            <a:endParaRPr lang="en-US" altLang="ja-JP" dirty="0" smtClean="0"/>
          </a:p>
          <a:p>
            <a:pPr marL="544068" lvl="1" indent="-342900">
              <a:buFont typeface="+mj-ea"/>
              <a:buAutoNum type="circleNumDbPlain" startAt="3"/>
            </a:pPr>
            <a:r>
              <a:rPr lang="ja-JP" altLang="en-US" dirty="0"/>
              <a:t>どの地域が一番聞き取りやすく</a:t>
            </a:r>
            <a:r>
              <a:rPr lang="en-US" altLang="ja-JP" dirty="0"/>
              <a:t>,</a:t>
            </a:r>
            <a:r>
              <a:rPr lang="ja-JP" altLang="en-US" dirty="0"/>
              <a:t>どの地域が一番聞き取りやすかったか？</a:t>
            </a:r>
            <a:endParaRPr lang="en-US" altLang="ja-JP" dirty="0"/>
          </a:p>
        </p:txBody>
      </p:sp>
      <p:sp>
        <p:nvSpPr>
          <p:cNvPr id="4" name="スライド番号プレースホルダー 3"/>
          <p:cNvSpPr>
            <a:spLocks noGrp="1"/>
          </p:cNvSpPr>
          <p:nvPr>
            <p:ph type="sldNum" sz="quarter" idx="12"/>
          </p:nvPr>
        </p:nvSpPr>
        <p:spPr/>
        <p:txBody>
          <a:bodyPr/>
          <a:lstStyle/>
          <a:p>
            <a:fld id="{20A94B8A-CDD2-41AD-A010-D0525F6F6987}" type="slidenum">
              <a:rPr lang="ja-JP" altLang="en-US" smtClean="0"/>
              <a:t>41</a:t>
            </a:fld>
            <a:endParaRPr lang="ja-JP" altLang="en-US" dirty="0"/>
          </a:p>
        </p:txBody>
      </p:sp>
      <p:sp>
        <p:nvSpPr>
          <p:cNvPr id="6" name="タイトル 1"/>
          <p:cNvSpPr txBox="1">
            <a:spLocks/>
          </p:cNvSpPr>
          <p:nvPr/>
        </p:nvSpPr>
        <p:spPr>
          <a:xfrm>
            <a:off x="906100" y="835059"/>
            <a:ext cx="7543800" cy="8704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b="1" dirty="0" smtClean="0"/>
              <a:t>実験②　</a:t>
            </a:r>
            <a:r>
              <a:rPr lang="ja-JP" altLang="en-US" sz="4400" b="1" dirty="0" smtClean="0">
                <a:latin typeface="+mn-ea"/>
              </a:rPr>
              <a:t>実験データ</a:t>
            </a:r>
            <a:endParaRPr lang="en-US" altLang="ja-JP" sz="4400" b="1" dirty="0">
              <a:latin typeface="+mn-ea"/>
            </a:endParaRPr>
          </a:p>
        </p:txBody>
      </p:sp>
    </p:spTree>
    <p:extLst>
      <p:ext uri="{BB962C8B-B14F-4D97-AF65-F5344CB8AC3E}">
        <p14:creationId xmlns:p14="http://schemas.microsoft.com/office/powerpoint/2010/main" val="36788165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46404" y="1798230"/>
            <a:ext cx="7516999" cy="2204791"/>
          </a:xfrm>
        </p:spPr>
        <p:txBody>
          <a:bodyPr>
            <a:normAutofit/>
          </a:bodyPr>
          <a:lstStyle/>
          <a:p>
            <a:pPr>
              <a:buClr>
                <a:srgbClr val="1CADE4"/>
              </a:buClr>
              <a:buFont typeface="Wingdings" panose="05000000000000000000" pitchFamily="2" charset="2"/>
              <a:buChar char="l"/>
            </a:pPr>
            <a:r>
              <a:rPr lang="ja-JP" altLang="en-US" sz="2200" dirty="0" smtClean="0">
                <a:solidFill>
                  <a:prstClr val="black">
                    <a:lumMod val="75000"/>
                    <a:lumOff val="25000"/>
                  </a:prstClr>
                </a:solidFill>
              </a:rPr>
              <a:t>実施</a:t>
            </a:r>
            <a:r>
              <a:rPr lang="ja-JP" altLang="en-US" sz="2200" dirty="0">
                <a:solidFill>
                  <a:prstClr val="black">
                    <a:lumMod val="75000"/>
                    <a:lumOff val="25000"/>
                  </a:prstClr>
                </a:solidFill>
              </a:rPr>
              <a:t>期間</a:t>
            </a:r>
            <a:endParaRPr lang="en-US" altLang="ja-JP" sz="2200" dirty="0">
              <a:solidFill>
                <a:prstClr val="black">
                  <a:lumMod val="75000"/>
                  <a:lumOff val="25000"/>
                </a:prstClr>
              </a:solidFill>
            </a:endParaRPr>
          </a:p>
          <a:p>
            <a:pPr lvl="1">
              <a:buClr>
                <a:srgbClr val="1CADE4"/>
              </a:buClr>
              <a:buFont typeface="Wingdings" panose="05000000000000000000" pitchFamily="2" charset="2"/>
              <a:buChar char="l"/>
            </a:pPr>
            <a:r>
              <a:rPr lang="ja-JP" altLang="en-US" sz="2000" dirty="0" smtClean="0">
                <a:solidFill>
                  <a:prstClr val="black">
                    <a:lumMod val="75000"/>
                    <a:lumOff val="25000"/>
                  </a:prstClr>
                </a:solidFill>
              </a:rPr>
              <a:t>実験①の前後</a:t>
            </a:r>
            <a:endParaRPr lang="en-US" altLang="ja-JP" sz="2000" dirty="0" smtClean="0">
              <a:solidFill>
                <a:prstClr val="black">
                  <a:lumMod val="75000"/>
                  <a:lumOff val="25000"/>
                </a:prstClr>
              </a:solidFill>
            </a:endParaRPr>
          </a:p>
          <a:p>
            <a:pPr lvl="1">
              <a:buClr>
                <a:srgbClr val="1CADE4"/>
              </a:buClr>
              <a:buFont typeface="Wingdings" panose="05000000000000000000" pitchFamily="2" charset="2"/>
              <a:buChar char="l"/>
            </a:pPr>
            <a:r>
              <a:rPr lang="ja-JP" altLang="en-US" sz="2000" dirty="0" smtClean="0">
                <a:solidFill>
                  <a:prstClr val="black">
                    <a:lumMod val="75000"/>
                    <a:lumOff val="25000"/>
                  </a:prstClr>
                </a:solidFill>
              </a:rPr>
              <a:t>実験開始前（内容：学習前）　　　　　　　　　　　　　　　　　　　　ベースラインシステムによる学習後（内容：学習後）　　　　　　　　　　提案システムによる学習後（内容：学習後）の</a:t>
            </a:r>
            <a:r>
              <a:rPr lang="en-US" altLang="ja-JP" sz="2000" dirty="0" smtClean="0">
                <a:solidFill>
                  <a:prstClr val="black">
                    <a:lumMod val="75000"/>
                    <a:lumOff val="25000"/>
                  </a:prstClr>
                </a:solidFill>
              </a:rPr>
              <a:t>3</a:t>
            </a:r>
            <a:r>
              <a:rPr lang="ja-JP" altLang="en-US" sz="2000" dirty="0" smtClean="0">
                <a:solidFill>
                  <a:prstClr val="black">
                    <a:lumMod val="75000"/>
                    <a:lumOff val="25000"/>
                  </a:prstClr>
                </a:solidFill>
              </a:rPr>
              <a:t>回</a:t>
            </a:r>
            <a:endParaRPr lang="en-US" altLang="ja-JP" sz="2000" dirty="0">
              <a:solidFill>
                <a:prstClr val="black">
                  <a:lumMod val="75000"/>
                  <a:lumOff val="25000"/>
                </a:prstClr>
              </a:solidFill>
            </a:endParaRPr>
          </a:p>
          <a:p>
            <a:pPr marL="0" indent="0">
              <a:buNone/>
            </a:pPr>
            <a:endParaRPr lang="en-US" altLang="ja-JP" sz="1800" dirty="0" smtClean="0"/>
          </a:p>
        </p:txBody>
      </p:sp>
      <p:sp>
        <p:nvSpPr>
          <p:cNvPr id="4" name="スライド番号プレースホルダー 3"/>
          <p:cNvSpPr>
            <a:spLocks noGrp="1"/>
          </p:cNvSpPr>
          <p:nvPr>
            <p:ph type="sldNum" sz="quarter" idx="12"/>
          </p:nvPr>
        </p:nvSpPr>
        <p:spPr/>
        <p:txBody>
          <a:bodyPr/>
          <a:lstStyle/>
          <a:p>
            <a:fld id="{09591198-750F-4E33-9000-8B95C7D7487B}" type="slidenum">
              <a:rPr lang="ja-JP" altLang="en-US" smtClean="0"/>
              <a:t>42</a:t>
            </a:fld>
            <a:endParaRPr lang="ja-JP" altLang="en-US" dirty="0"/>
          </a:p>
        </p:txBody>
      </p:sp>
      <p:sp>
        <p:nvSpPr>
          <p:cNvPr id="6" name="テキスト ボックス 5"/>
          <p:cNvSpPr txBox="1"/>
          <p:nvPr/>
        </p:nvSpPr>
        <p:spPr>
          <a:xfrm>
            <a:off x="1369185" y="4071116"/>
            <a:ext cx="828989" cy="307777"/>
          </a:xfrm>
          <a:prstGeom prst="rect">
            <a:avLst/>
          </a:prstGeom>
          <a:noFill/>
        </p:spPr>
        <p:txBody>
          <a:bodyPr wrap="square" rtlCol="0">
            <a:spAutoFit/>
          </a:bodyPr>
          <a:lstStyle/>
          <a:p>
            <a:r>
              <a:rPr lang="ja-JP" altLang="en-US" sz="1400" dirty="0" smtClean="0"/>
              <a:t>学習前</a:t>
            </a:r>
            <a:endParaRPr kumimoji="1" lang="ja-JP" altLang="en-US" sz="14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384" y="4491667"/>
            <a:ext cx="659674" cy="659674"/>
          </a:xfrm>
          <a:prstGeom prst="rect">
            <a:avLst/>
          </a:prstGeom>
        </p:spPr>
      </p:pic>
      <p:pic>
        <p:nvPicPr>
          <p:cNvPr id="9" name="図 8"/>
          <p:cNvPicPr>
            <a:picLocks noChangeAspect="1"/>
          </p:cNvPicPr>
          <p:nvPr/>
        </p:nvPicPr>
        <p:blipFill rotWithShape="1">
          <a:blip r:embed="rId3" cstate="print">
            <a:extLst>
              <a:ext uri="{28A0092B-C50C-407E-A947-70E740481C1C}">
                <a14:useLocalDpi xmlns:a14="http://schemas.microsoft.com/office/drawing/2010/main" val="0"/>
              </a:ext>
            </a:extLst>
          </a:blip>
          <a:srcRect l="3000" t="-1500" r="4351" b="1500"/>
          <a:stretch/>
        </p:blipFill>
        <p:spPr>
          <a:xfrm>
            <a:off x="3359119" y="4358797"/>
            <a:ext cx="823950" cy="792544"/>
          </a:xfrm>
          <a:prstGeom prst="rect">
            <a:avLst/>
          </a:prstGeom>
        </p:spPr>
      </p:pic>
      <p:sp>
        <p:nvSpPr>
          <p:cNvPr id="10" name="テキスト ボックス 9"/>
          <p:cNvSpPr txBox="1"/>
          <p:nvPr/>
        </p:nvSpPr>
        <p:spPr>
          <a:xfrm>
            <a:off x="3359119" y="4071117"/>
            <a:ext cx="1912432" cy="307777"/>
          </a:xfrm>
          <a:prstGeom prst="rect">
            <a:avLst/>
          </a:prstGeom>
          <a:noFill/>
        </p:spPr>
        <p:txBody>
          <a:bodyPr wrap="square" rtlCol="0">
            <a:spAutoFit/>
          </a:bodyPr>
          <a:lstStyle/>
          <a:p>
            <a:r>
              <a:rPr lang="ja-JP" altLang="en-US" sz="1400" dirty="0" smtClean="0"/>
              <a:t>ベースライン学習後</a:t>
            </a:r>
            <a:endParaRPr kumimoji="1" lang="ja-JP" altLang="en-US" sz="1400"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519" y="4541741"/>
            <a:ext cx="609600" cy="609600"/>
          </a:xfrm>
          <a:prstGeom prst="rect">
            <a:avLst/>
          </a:prstGeom>
        </p:spPr>
      </p:pic>
      <p:sp>
        <p:nvSpPr>
          <p:cNvPr id="13" name="テキスト ボックス 12"/>
          <p:cNvSpPr txBox="1"/>
          <p:nvPr/>
        </p:nvSpPr>
        <p:spPr>
          <a:xfrm>
            <a:off x="5950861" y="4018772"/>
            <a:ext cx="1912432" cy="307777"/>
          </a:xfrm>
          <a:prstGeom prst="rect">
            <a:avLst/>
          </a:prstGeom>
          <a:noFill/>
        </p:spPr>
        <p:txBody>
          <a:bodyPr wrap="square" rtlCol="0">
            <a:spAutoFit/>
          </a:bodyPr>
          <a:lstStyle/>
          <a:p>
            <a:r>
              <a:rPr lang="ja-JP" altLang="en-US" sz="1400" dirty="0" smtClean="0"/>
              <a:t>提案システム学習後</a:t>
            </a:r>
            <a:endParaRPr kumimoji="1" lang="ja-JP" altLang="en-US" sz="1400" dirty="0"/>
          </a:p>
        </p:txBody>
      </p:sp>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9061" y="4516704"/>
            <a:ext cx="609600" cy="609600"/>
          </a:xfrm>
          <a:prstGeom prst="rect">
            <a:avLst/>
          </a:prstGeom>
        </p:spPr>
      </p:pic>
      <p:pic>
        <p:nvPicPr>
          <p:cNvPr id="15" name="図 14"/>
          <p:cNvPicPr>
            <a:picLocks noChangeAspect="1"/>
          </p:cNvPicPr>
          <p:nvPr/>
        </p:nvPicPr>
        <p:blipFill rotWithShape="1">
          <a:blip r:embed="rId4">
            <a:extLst>
              <a:ext uri="{28A0092B-C50C-407E-A947-70E740481C1C}">
                <a14:useLocalDpi xmlns:a14="http://schemas.microsoft.com/office/drawing/2010/main" val="0"/>
              </a:ext>
            </a:extLst>
          </a:blip>
          <a:srcRect l="3768" r="5406"/>
          <a:stretch/>
        </p:blipFill>
        <p:spPr>
          <a:xfrm>
            <a:off x="859849" y="4373498"/>
            <a:ext cx="794085" cy="827917"/>
          </a:xfrm>
          <a:prstGeom prst="rect">
            <a:avLst/>
          </a:prstGeom>
        </p:spPr>
      </p:pic>
      <p:pic>
        <p:nvPicPr>
          <p:cNvPr id="16" name="図 15"/>
          <p:cNvPicPr>
            <a:picLocks noChangeAspect="1"/>
          </p:cNvPicPr>
          <p:nvPr/>
        </p:nvPicPr>
        <p:blipFill rotWithShape="1">
          <a:blip r:embed="rId5">
            <a:extLst>
              <a:ext uri="{28A0092B-C50C-407E-A947-70E740481C1C}">
                <a14:useLocalDpi xmlns:a14="http://schemas.microsoft.com/office/drawing/2010/main" val="0"/>
              </a:ext>
            </a:extLst>
          </a:blip>
          <a:srcRect l="3442" r="3626"/>
          <a:stretch/>
        </p:blipFill>
        <p:spPr>
          <a:xfrm>
            <a:off x="5980690" y="4386690"/>
            <a:ext cx="791417" cy="801532"/>
          </a:xfrm>
          <a:prstGeom prst="rect">
            <a:avLst/>
          </a:prstGeom>
        </p:spPr>
      </p:pic>
      <p:sp>
        <p:nvSpPr>
          <p:cNvPr id="17" name="下矢印 16"/>
          <p:cNvSpPr/>
          <p:nvPr/>
        </p:nvSpPr>
        <p:spPr>
          <a:xfrm rot="19795323">
            <a:off x="2164115" y="5343017"/>
            <a:ext cx="362299"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下矢印 17"/>
          <p:cNvSpPr/>
          <p:nvPr/>
        </p:nvSpPr>
        <p:spPr>
          <a:xfrm>
            <a:off x="4367169" y="5267619"/>
            <a:ext cx="362299" cy="2276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p:cNvSpPr/>
          <p:nvPr/>
        </p:nvSpPr>
        <p:spPr>
          <a:xfrm rot="1968073">
            <a:off x="6777911" y="5303525"/>
            <a:ext cx="362299"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2821166" y="5585967"/>
            <a:ext cx="3507094" cy="369332"/>
          </a:xfrm>
          <a:prstGeom prst="rect">
            <a:avLst/>
          </a:prstGeom>
          <a:noFill/>
          <a:ln>
            <a:solidFill>
              <a:schemeClr val="accent1"/>
            </a:solidFill>
          </a:ln>
        </p:spPr>
        <p:txBody>
          <a:bodyPr wrap="square" rtlCol="0">
            <a:spAutoFit/>
          </a:bodyPr>
          <a:lstStyle/>
          <a:p>
            <a:r>
              <a:rPr lang="ja-JP" altLang="en-US" dirty="0" smtClean="0"/>
              <a:t>アンケート結果をそれぞれ比較</a:t>
            </a:r>
            <a:endParaRPr kumimoji="1" lang="ja-JP" altLang="en-US" dirty="0"/>
          </a:p>
        </p:txBody>
      </p:sp>
      <p:sp>
        <p:nvSpPr>
          <p:cNvPr id="21" name="テキスト ボックス 20"/>
          <p:cNvSpPr txBox="1"/>
          <p:nvPr/>
        </p:nvSpPr>
        <p:spPr>
          <a:xfrm>
            <a:off x="3497983" y="6045996"/>
            <a:ext cx="2213842" cy="307777"/>
          </a:xfrm>
          <a:prstGeom prst="rect">
            <a:avLst/>
          </a:prstGeom>
          <a:noFill/>
        </p:spPr>
        <p:txBody>
          <a:bodyPr wrap="square" rtlCol="0">
            <a:spAutoFit/>
          </a:bodyPr>
          <a:lstStyle/>
          <a:p>
            <a:r>
              <a:rPr kumimoji="1" lang="en-US" altLang="ja-JP" sz="1400" dirty="0" smtClean="0"/>
              <a:t>Figure10  </a:t>
            </a:r>
            <a:r>
              <a:rPr lang="ja-JP" altLang="en-US" sz="1400" dirty="0" smtClean="0"/>
              <a:t>実験③の概要</a:t>
            </a:r>
            <a:r>
              <a:rPr lang="ja-JP" altLang="en-US" sz="1400" dirty="0"/>
              <a:t>図</a:t>
            </a:r>
            <a:r>
              <a:rPr kumimoji="1" lang="en-US" altLang="ja-JP" sz="1400" dirty="0" smtClean="0"/>
              <a:t> </a:t>
            </a:r>
            <a:endParaRPr kumimoji="1" lang="ja-JP" altLang="en-US" sz="1400" dirty="0"/>
          </a:p>
        </p:txBody>
      </p:sp>
      <p:sp>
        <p:nvSpPr>
          <p:cNvPr id="22" name="タイトル 1"/>
          <p:cNvSpPr txBox="1">
            <a:spLocks noGrp="1"/>
          </p:cNvSpPr>
          <p:nvPr>
            <p:ph type="title"/>
          </p:nvPr>
        </p:nvSpPr>
        <p:spPr>
          <a:xfrm>
            <a:off x="822960" y="650449"/>
            <a:ext cx="7543800" cy="10869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lvl="0"/>
            <a:r>
              <a:rPr lang="ja-JP" altLang="en-US" sz="4400" b="1" dirty="0" smtClean="0"/>
              <a:t>実験②　 </a:t>
            </a:r>
            <a:r>
              <a:rPr lang="ja-JP" altLang="en-US" sz="4400" b="1" dirty="0" smtClean="0">
                <a:solidFill>
                  <a:prstClr val="black">
                    <a:lumMod val="75000"/>
                    <a:lumOff val="25000"/>
                  </a:prstClr>
                </a:solidFill>
              </a:rPr>
              <a:t>実験手順</a:t>
            </a:r>
            <a:endParaRPr lang="ja-JP" altLang="en-US" sz="4400" b="1" dirty="0"/>
          </a:p>
        </p:txBody>
      </p:sp>
      <p:cxnSp>
        <p:nvCxnSpPr>
          <p:cNvPr id="5" name="直線矢印コネクタ 4"/>
          <p:cNvCxnSpPr/>
          <p:nvPr/>
        </p:nvCxnSpPr>
        <p:spPr>
          <a:xfrm>
            <a:off x="1714384" y="3897579"/>
            <a:ext cx="5305126" cy="9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088364" y="3743690"/>
            <a:ext cx="1320999" cy="307777"/>
          </a:xfrm>
          <a:prstGeom prst="rect">
            <a:avLst/>
          </a:prstGeom>
          <a:noFill/>
        </p:spPr>
        <p:txBody>
          <a:bodyPr wrap="square" rtlCol="0">
            <a:spAutoFit/>
          </a:bodyPr>
          <a:lstStyle/>
          <a:p>
            <a:r>
              <a:rPr lang="ja-JP" altLang="en-US" sz="1400" dirty="0" smtClean="0"/>
              <a:t>実験①の流れ</a:t>
            </a:r>
            <a:endParaRPr kumimoji="1" lang="ja-JP" altLang="en-US" sz="1400" dirty="0"/>
          </a:p>
        </p:txBody>
      </p:sp>
    </p:spTree>
    <p:extLst>
      <p:ext uri="{BB962C8B-B14F-4D97-AF65-F5344CB8AC3E}">
        <p14:creationId xmlns:p14="http://schemas.microsoft.com/office/powerpoint/2010/main" val="36003087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3214" y="1065913"/>
            <a:ext cx="6347713" cy="660400"/>
          </a:xfrm>
        </p:spPr>
        <p:txBody>
          <a:bodyPr>
            <a:normAutofit fontScale="90000"/>
          </a:bodyPr>
          <a:lstStyle/>
          <a:p>
            <a:r>
              <a:rPr lang="ja-JP" altLang="en-US" b="1" dirty="0" smtClean="0"/>
              <a:t>今後のスケジュール</a:t>
            </a:r>
            <a:endParaRPr kumimoji="1" lang="ja-JP" altLang="en-US" b="1" dirty="0"/>
          </a:p>
        </p:txBody>
      </p:sp>
      <p:sp>
        <p:nvSpPr>
          <p:cNvPr id="3" name="コンテンツ プレースホルダー 2"/>
          <p:cNvSpPr>
            <a:spLocks noGrp="1"/>
          </p:cNvSpPr>
          <p:nvPr>
            <p:ph idx="1"/>
          </p:nvPr>
        </p:nvSpPr>
        <p:spPr>
          <a:xfrm>
            <a:off x="893214" y="1896177"/>
            <a:ext cx="7293693" cy="4103571"/>
          </a:xfrm>
        </p:spPr>
        <p:txBody>
          <a:bodyPr>
            <a:normAutofit/>
          </a:bodyPr>
          <a:lstStyle/>
          <a:p>
            <a:pPr>
              <a:buFont typeface="Wingdings" panose="05000000000000000000" pitchFamily="2" charset="2"/>
              <a:buChar char="l"/>
            </a:pPr>
            <a:endParaRPr lang="en-US" altLang="ja-JP" sz="2400" dirty="0" smtClean="0">
              <a:solidFill>
                <a:schemeClr val="tx1"/>
              </a:solidFill>
            </a:endParaRPr>
          </a:p>
          <a:p>
            <a:pPr>
              <a:buFont typeface="Wingdings" panose="05000000000000000000" pitchFamily="2" charset="2"/>
              <a:buChar char="l"/>
            </a:pPr>
            <a:endParaRPr lang="en-US" altLang="ja-JP" sz="2400" dirty="0">
              <a:solidFill>
                <a:schemeClr val="tx1"/>
              </a:solidFill>
            </a:endParaRPr>
          </a:p>
          <a:p>
            <a:pPr>
              <a:buFont typeface="Wingdings" panose="05000000000000000000" pitchFamily="2" charset="2"/>
              <a:buChar char="l"/>
            </a:pPr>
            <a:r>
              <a:rPr lang="ja-JP" altLang="en-US" sz="2400" dirty="0" smtClean="0">
                <a:solidFill>
                  <a:schemeClr val="tx1"/>
                </a:solidFill>
              </a:rPr>
              <a:t>実際の学習環境での活用実験による提案方式の評価．</a:t>
            </a:r>
            <a:endParaRPr lang="en-US" altLang="ja-JP" sz="2400" dirty="0" smtClean="0">
              <a:solidFill>
                <a:schemeClr val="tx1"/>
              </a:solidFill>
            </a:endParaRPr>
          </a:p>
          <a:p>
            <a:pPr lvl="1">
              <a:buFont typeface="Wingdings" panose="05000000000000000000" pitchFamily="2" charset="2"/>
              <a:buChar char="Ø"/>
            </a:pPr>
            <a:r>
              <a:rPr lang="en-US" altLang="ja-JP" sz="2000" dirty="0" smtClean="0">
                <a:solidFill>
                  <a:schemeClr val="tx1"/>
                </a:solidFill>
              </a:rPr>
              <a:t>12</a:t>
            </a:r>
            <a:r>
              <a:rPr lang="ja-JP" altLang="en-US" sz="2000" dirty="0" smtClean="0">
                <a:solidFill>
                  <a:schemeClr val="tx1"/>
                </a:solidFill>
              </a:rPr>
              <a:t>月予定</a:t>
            </a:r>
            <a:endParaRPr lang="en-US" altLang="ja-JP" sz="2000" dirty="0" smtClean="0">
              <a:solidFill>
                <a:schemeClr val="tx1"/>
              </a:solidFill>
            </a:endParaRPr>
          </a:p>
          <a:p>
            <a:pPr>
              <a:buFont typeface="Wingdings" panose="05000000000000000000" pitchFamily="2" charset="2"/>
              <a:buChar char="l"/>
            </a:pPr>
            <a:r>
              <a:rPr lang="ja-JP" altLang="en-US" sz="2400" dirty="0" smtClean="0">
                <a:solidFill>
                  <a:schemeClr val="tx1"/>
                </a:solidFill>
              </a:rPr>
              <a:t>論文執筆．</a:t>
            </a:r>
            <a:endParaRPr lang="en-US" altLang="ja-JP" sz="2400" dirty="0" smtClean="0">
              <a:solidFill>
                <a:schemeClr val="tx1"/>
              </a:solidFill>
            </a:endParaRPr>
          </a:p>
          <a:p>
            <a:pPr lvl="1">
              <a:buFont typeface="Wingdings" panose="05000000000000000000" pitchFamily="2" charset="2"/>
              <a:buChar char="Ø"/>
            </a:pPr>
            <a:r>
              <a:rPr lang="en-US" altLang="ja-JP" sz="2000" dirty="0">
                <a:solidFill>
                  <a:schemeClr val="tx1"/>
                </a:solidFill>
              </a:rPr>
              <a:t>12</a:t>
            </a:r>
            <a:r>
              <a:rPr lang="ja-JP" altLang="en-US" sz="2000" dirty="0" smtClean="0">
                <a:solidFill>
                  <a:schemeClr val="tx1"/>
                </a:solidFill>
              </a:rPr>
              <a:t>月・</a:t>
            </a:r>
            <a:r>
              <a:rPr lang="en-US" altLang="ja-JP" sz="2000" dirty="0" smtClean="0">
                <a:solidFill>
                  <a:schemeClr val="tx1"/>
                </a:solidFill>
              </a:rPr>
              <a:t>1</a:t>
            </a:r>
            <a:r>
              <a:rPr lang="ja-JP" altLang="en-US" sz="2000" dirty="0" smtClean="0">
                <a:solidFill>
                  <a:schemeClr val="tx1"/>
                </a:solidFill>
              </a:rPr>
              <a:t>月予定</a:t>
            </a:r>
            <a:endParaRPr lang="en-US" altLang="ja-JP" sz="2000" dirty="0">
              <a:solidFill>
                <a:schemeClr val="tx1"/>
              </a:solidFill>
            </a:endParaRPr>
          </a:p>
          <a:p>
            <a:pPr marL="201168" lvl="1" indent="0">
              <a:buNone/>
            </a:pPr>
            <a:endParaRPr lang="en-US" altLang="ja-JP" sz="20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0EA5BA5C-CDE7-497D-9261-6A40424EDE0C}" type="slidenum">
              <a:rPr kumimoji="1" lang="ja-JP" altLang="en-US" smtClean="0"/>
              <a:t>43</a:t>
            </a:fld>
            <a:endParaRPr kumimoji="1" lang="ja-JP" altLang="en-US" dirty="0"/>
          </a:p>
        </p:txBody>
      </p:sp>
    </p:spTree>
    <p:extLst>
      <p:ext uri="{BB962C8B-B14F-4D97-AF65-F5344CB8AC3E}">
        <p14:creationId xmlns:p14="http://schemas.microsoft.com/office/powerpoint/2010/main" val="13868855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534" y="964012"/>
            <a:ext cx="8298466" cy="766354"/>
          </a:xfrm>
        </p:spPr>
        <p:txBody>
          <a:bodyPr>
            <a:noAutofit/>
          </a:bodyPr>
          <a:lstStyle/>
          <a:p>
            <a:r>
              <a:rPr lang="ja-JP" altLang="en-US" sz="4400" b="1" dirty="0" smtClean="0"/>
              <a:t>提案</a:t>
            </a:r>
            <a:r>
              <a:rPr lang="ja-JP" altLang="en-US" sz="4400" b="1" dirty="0"/>
              <a:t>システム</a:t>
            </a:r>
            <a:r>
              <a:rPr lang="ja-JP" altLang="en-US" sz="4400" b="1" dirty="0" smtClean="0"/>
              <a:t>　</a:t>
            </a:r>
            <a:r>
              <a:rPr lang="en-US" altLang="ja-JP" sz="4400" b="1" dirty="0" smtClean="0"/>
              <a:t>‐</a:t>
            </a:r>
            <a:r>
              <a:rPr lang="ja-JP" altLang="en-US" sz="4400" b="1" dirty="0" smtClean="0"/>
              <a:t>概要・</a:t>
            </a:r>
            <a:r>
              <a:rPr lang="ja-JP" altLang="en-US" sz="4400" b="1" dirty="0"/>
              <a:t>特徴</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a:xfrm>
            <a:off x="7508242" y="6448807"/>
            <a:ext cx="984019" cy="365125"/>
          </a:xfrm>
        </p:spPr>
        <p:txBody>
          <a:bodyPr/>
          <a:lstStyle/>
          <a:p>
            <a:fld id="{945D6251-11C6-4352-AC0D-B710D9D38B8A}" type="slidenum">
              <a:rPr lang="ja-JP" altLang="en-US" smtClean="0"/>
              <a:t>44</a:t>
            </a:fld>
            <a:endParaRPr lang="ja-JP" altLang="en-US" dirty="0"/>
          </a:p>
        </p:txBody>
      </p:sp>
      <p:pic>
        <p:nvPicPr>
          <p:cNvPr id="27"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7227" y="2945793"/>
            <a:ext cx="848709" cy="782500"/>
          </a:xfrm>
          <a:prstGeom prst="rect">
            <a:avLst/>
          </a:prstGeom>
        </p:spPr>
      </p:pic>
      <p:pic>
        <p:nvPicPr>
          <p:cNvPr id="30" name="図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1323" y="2680058"/>
            <a:ext cx="666413" cy="666413"/>
          </a:xfrm>
          <a:prstGeom prst="rect">
            <a:avLst/>
          </a:prstGeom>
        </p:spPr>
      </p:pic>
      <p:pic>
        <p:nvPicPr>
          <p:cNvPr id="31" name="図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2791" y="3436525"/>
            <a:ext cx="735454" cy="746427"/>
          </a:xfrm>
          <a:prstGeom prst="rect">
            <a:avLst/>
          </a:prstGeom>
        </p:spPr>
      </p:pic>
      <p:sp>
        <p:nvSpPr>
          <p:cNvPr id="51" name="テキスト ボックス 50"/>
          <p:cNvSpPr txBox="1"/>
          <p:nvPr/>
        </p:nvSpPr>
        <p:spPr>
          <a:xfrm>
            <a:off x="3275478" y="6027503"/>
            <a:ext cx="2542608" cy="276999"/>
          </a:xfrm>
          <a:prstGeom prst="rect">
            <a:avLst/>
          </a:prstGeom>
          <a:noFill/>
        </p:spPr>
        <p:txBody>
          <a:bodyPr wrap="square" rtlCol="0">
            <a:spAutoFit/>
          </a:bodyPr>
          <a:lstStyle/>
          <a:p>
            <a:r>
              <a:rPr kumimoji="1" lang="en-US" altLang="ja-JP" sz="1200" dirty="0" smtClean="0"/>
              <a:t>Figure4 </a:t>
            </a:r>
            <a:r>
              <a:rPr lang="ja-JP" altLang="en-US" sz="1200" dirty="0" smtClean="0"/>
              <a:t> 提案システムの概要・利点</a:t>
            </a:r>
            <a:endParaRPr kumimoji="1" lang="ja-JP" altLang="en-US" sz="1200" dirty="0"/>
          </a:p>
        </p:txBody>
      </p:sp>
      <p:sp>
        <p:nvSpPr>
          <p:cNvPr id="62" name="円形吹き出し 61"/>
          <p:cNvSpPr/>
          <p:nvPr/>
        </p:nvSpPr>
        <p:spPr>
          <a:xfrm>
            <a:off x="6769436" y="2517339"/>
            <a:ext cx="906959" cy="559982"/>
          </a:xfrm>
          <a:prstGeom prst="wedgeEllipseCallout">
            <a:avLst>
              <a:gd name="adj1" fmla="val -60206"/>
              <a:gd name="adj2" fmla="val 286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endParaRPr kumimoji="1" lang="ja-JP" altLang="en-US" sz="1400" dirty="0">
              <a:solidFill>
                <a:schemeClr val="tx1"/>
              </a:solidFill>
            </a:endParaRPr>
          </a:p>
        </p:txBody>
      </p:sp>
      <p:sp>
        <p:nvSpPr>
          <p:cNvPr id="63" name="円形吹き出し 62"/>
          <p:cNvSpPr/>
          <p:nvPr/>
        </p:nvSpPr>
        <p:spPr>
          <a:xfrm>
            <a:off x="6775028" y="3230580"/>
            <a:ext cx="908042" cy="521614"/>
          </a:xfrm>
          <a:prstGeom prst="wedgeEllipseCallout">
            <a:avLst>
              <a:gd name="adj1" fmla="val -56953"/>
              <a:gd name="adj2" fmla="val 265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endParaRPr kumimoji="1" lang="ja-JP" altLang="en-US" sz="1400" dirty="0">
              <a:solidFill>
                <a:schemeClr val="tx1"/>
              </a:solidFill>
            </a:endParaRPr>
          </a:p>
        </p:txBody>
      </p:sp>
      <p:sp>
        <p:nvSpPr>
          <p:cNvPr id="64" name="テキスト ボックス 63"/>
          <p:cNvSpPr txBox="1"/>
          <p:nvPr/>
        </p:nvSpPr>
        <p:spPr>
          <a:xfrm>
            <a:off x="3599747" y="3598305"/>
            <a:ext cx="1978775" cy="307777"/>
          </a:xfrm>
          <a:prstGeom prst="rect">
            <a:avLst/>
          </a:prstGeom>
          <a:noFill/>
        </p:spPr>
        <p:txBody>
          <a:bodyPr wrap="square" rtlCol="0">
            <a:spAutoFit/>
          </a:bodyPr>
          <a:lstStyle/>
          <a:p>
            <a:r>
              <a:rPr kumimoji="1" lang="ja-JP" altLang="en-US" sz="1400" dirty="0" smtClean="0"/>
              <a:t>聞き取りやすさ：〇〇</a:t>
            </a:r>
            <a:endParaRPr kumimoji="1" lang="ja-JP" altLang="en-US" sz="1400" dirty="0"/>
          </a:p>
        </p:txBody>
      </p:sp>
      <p:sp>
        <p:nvSpPr>
          <p:cNvPr id="65" name="テキスト ボックス 64"/>
          <p:cNvSpPr txBox="1"/>
          <p:nvPr/>
        </p:nvSpPr>
        <p:spPr>
          <a:xfrm>
            <a:off x="3614013" y="2852769"/>
            <a:ext cx="1978775" cy="307777"/>
          </a:xfrm>
          <a:prstGeom prst="rect">
            <a:avLst/>
          </a:prstGeom>
          <a:noFill/>
        </p:spPr>
        <p:txBody>
          <a:bodyPr wrap="square" rtlCol="0">
            <a:spAutoFit/>
          </a:bodyPr>
          <a:lstStyle/>
          <a:p>
            <a:r>
              <a:rPr kumimoji="1" lang="ja-JP" altLang="en-US" sz="1400" dirty="0" smtClean="0"/>
              <a:t>聞き取りやすさ：〇〇</a:t>
            </a:r>
            <a:endParaRPr kumimoji="1" lang="ja-JP" altLang="en-US" sz="1400" dirty="0"/>
          </a:p>
        </p:txBody>
      </p:sp>
      <p:sp>
        <p:nvSpPr>
          <p:cNvPr id="5" name="四角形吹き出し 4"/>
          <p:cNvSpPr/>
          <p:nvPr/>
        </p:nvSpPr>
        <p:spPr>
          <a:xfrm>
            <a:off x="76107" y="2276371"/>
            <a:ext cx="2504212" cy="621125"/>
          </a:xfrm>
          <a:prstGeom prst="wedgeRectCallout">
            <a:avLst>
              <a:gd name="adj1" fmla="val 31563"/>
              <a:gd name="adj2" fmla="val 714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rgbClr val="FF0000"/>
                </a:solidFill>
              </a:rPr>
              <a:t>自分の聞き取りやすい　地域・発音の認知</a:t>
            </a:r>
            <a:endParaRPr kumimoji="1" lang="ja-JP" altLang="en-US" sz="1600" dirty="0">
              <a:solidFill>
                <a:srgbClr val="FF0000"/>
              </a:solidFill>
            </a:endParaRPr>
          </a:p>
        </p:txBody>
      </p:sp>
      <p:sp>
        <p:nvSpPr>
          <p:cNvPr id="6" name="テキスト ボックス 5"/>
          <p:cNvSpPr txBox="1"/>
          <p:nvPr/>
        </p:nvSpPr>
        <p:spPr>
          <a:xfrm rot="16200000">
            <a:off x="5112337" y="3093688"/>
            <a:ext cx="451060" cy="584775"/>
          </a:xfrm>
          <a:prstGeom prst="rect">
            <a:avLst/>
          </a:prstGeom>
          <a:noFill/>
        </p:spPr>
        <p:txBody>
          <a:bodyPr wrap="square" rtlCol="0">
            <a:spAutoFit/>
          </a:bodyPr>
          <a:lstStyle/>
          <a:p>
            <a:r>
              <a:rPr kumimoji="1" lang="ja-JP" altLang="en-US" sz="3200" dirty="0" smtClean="0"/>
              <a:t>＞</a:t>
            </a:r>
            <a:endParaRPr kumimoji="1" lang="ja-JP" altLang="en-US" sz="3200" dirty="0"/>
          </a:p>
        </p:txBody>
      </p:sp>
      <p:sp>
        <p:nvSpPr>
          <p:cNvPr id="7" name="左右矢印 6"/>
          <p:cNvSpPr/>
          <p:nvPr/>
        </p:nvSpPr>
        <p:spPr>
          <a:xfrm>
            <a:off x="3502545" y="3235387"/>
            <a:ext cx="1552092" cy="2251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四角形吹き出し 65"/>
          <p:cNvSpPr/>
          <p:nvPr/>
        </p:nvSpPr>
        <p:spPr>
          <a:xfrm>
            <a:off x="195329" y="4398426"/>
            <a:ext cx="1759794" cy="637218"/>
          </a:xfrm>
          <a:prstGeom prst="wedgeRectCallout">
            <a:avLst>
              <a:gd name="adj1" fmla="val 67583"/>
              <a:gd name="adj2" fmla="val -2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rgbClr val="FF0000"/>
                </a:solidFill>
              </a:rPr>
              <a:t>学習意識の向上　　　継継続率の向上</a:t>
            </a:r>
            <a:endParaRPr kumimoji="1" lang="ja-JP" altLang="en-US" sz="1600" dirty="0">
              <a:solidFill>
                <a:srgbClr val="FF0000"/>
              </a:solidFill>
            </a:endParaRPr>
          </a:p>
        </p:txBody>
      </p:sp>
      <p:sp>
        <p:nvSpPr>
          <p:cNvPr id="8" name="屈折矢印 7"/>
          <p:cNvSpPr/>
          <p:nvPr/>
        </p:nvSpPr>
        <p:spPr>
          <a:xfrm rot="5400000" flipV="1">
            <a:off x="3999721" y="3819301"/>
            <a:ext cx="1107668" cy="1703225"/>
          </a:xfrm>
          <a:prstGeom prst="bentUpArrow">
            <a:avLst>
              <a:gd name="adj1" fmla="val 18106"/>
              <a:gd name="adj2" fmla="val 17766"/>
              <a:gd name="adj3" fmla="val 292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7"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9375" y="4464437"/>
            <a:ext cx="848709" cy="782500"/>
          </a:xfrm>
          <a:prstGeom prst="rect">
            <a:avLst/>
          </a:prstGeom>
        </p:spPr>
      </p:pic>
      <p:sp>
        <p:nvSpPr>
          <p:cNvPr id="9" name="テキスト ボックス 8"/>
          <p:cNvSpPr txBox="1"/>
          <p:nvPr/>
        </p:nvSpPr>
        <p:spPr>
          <a:xfrm>
            <a:off x="5592788" y="4821561"/>
            <a:ext cx="3481629" cy="646331"/>
          </a:xfrm>
          <a:prstGeom prst="rect">
            <a:avLst/>
          </a:prstGeom>
          <a:noFill/>
          <a:ln>
            <a:solidFill>
              <a:schemeClr val="accent1"/>
            </a:solidFill>
          </a:ln>
        </p:spPr>
        <p:txBody>
          <a:bodyPr wrap="square" rtlCol="0">
            <a:spAutoFit/>
          </a:bodyPr>
          <a:lstStyle/>
          <a:p>
            <a:r>
              <a:rPr lang="ja-JP" altLang="en-US" b="1" dirty="0" smtClean="0"/>
              <a:t>聞き取りやすさの高い地域発音英語から段階的に学習する方法</a:t>
            </a:r>
            <a:endParaRPr kumimoji="1" lang="ja-JP" altLang="en-US" b="1" dirty="0"/>
          </a:p>
        </p:txBody>
      </p:sp>
      <p:sp>
        <p:nvSpPr>
          <p:cNvPr id="68" name="テキスト ボックス 67"/>
          <p:cNvSpPr txBox="1"/>
          <p:nvPr/>
        </p:nvSpPr>
        <p:spPr>
          <a:xfrm>
            <a:off x="3270457" y="1922235"/>
            <a:ext cx="4237785" cy="369332"/>
          </a:xfrm>
          <a:prstGeom prst="rect">
            <a:avLst/>
          </a:prstGeom>
          <a:noFill/>
          <a:ln>
            <a:solidFill>
              <a:schemeClr val="accent1"/>
            </a:solidFill>
          </a:ln>
        </p:spPr>
        <p:txBody>
          <a:bodyPr wrap="square" rtlCol="0">
            <a:spAutoFit/>
          </a:bodyPr>
          <a:lstStyle/>
          <a:p>
            <a:r>
              <a:rPr lang="ja-JP" altLang="en-US" b="1" dirty="0" smtClean="0"/>
              <a:t>地域発音英語</a:t>
            </a:r>
            <a:r>
              <a:rPr lang="ja-JP" altLang="en-US" b="1" dirty="0"/>
              <a:t>の</a:t>
            </a:r>
            <a:r>
              <a:rPr lang="ja-JP" altLang="en-US" b="1" dirty="0" smtClean="0"/>
              <a:t>聞き取りやすさを算出</a:t>
            </a:r>
            <a:endParaRPr kumimoji="1" lang="ja-JP" altLang="en-US" b="1" dirty="0"/>
          </a:p>
        </p:txBody>
      </p:sp>
      <p:sp>
        <p:nvSpPr>
          <p:cNvPr id="3" name="テキスト ボックス 2"/>
          <p:cNvSpPr txBox="1"/>
          <p:nvPr/>
        </p:nvSpPr>
        <p:spPr>
          <a:xfrm>
            <a:off x="2354977" y="3728293"/>
            <a:ext cx="1103496" cy="369332"/>
          </a:xfrm>
          <a:prstGeom prst="rect">
            <a:avLst/>
          </a:prstGeom>
          <a:noFill/>
        </p:spPr>
        <p:txBody>
          <a:bodyPr wrap="square" rtlCol="0">
            <a:spAutoFit/>
          </a:bodyPr>
          <a:lstStyle/>
          <a:p>
            <a:r>
              <a:rPr kumimoji="1" lang="ja-JP" altLang="en-US" dirty="0" smtClean="0"/>
              <a:t>学習者</a:t>
            </a:r>
            <a:endParaRPr kumimoji="1" lang="ja-JP" altLang="en-US" dirty="0"/>
          </a:p>
        </p:txBody>
      </p:sp>
      <p:sp>
        <p:nvSpPr>
          <p:cNvPr id="21" name="テキスト ボックス 20"/>
          <p:cNvSpPr txBox="1"/>
          <p:nvPr/>
        </p:nvSpPr>
        <p:spPr>
          <a:xfrm>
            <a:off x="2299375" y="5288839"/>
            <a:ext cx="1103496" cy="369332"/>
          </a:xfrm>
          <a:prstGeom prst="rect">
            <a:avLst/>
          </a:prstGeom>
          <a:noFill/>
        </p:spPr>
        <p:txBody>
          <a:bodyPr wrap="square" rtlCol="0">
            <a:spAutoFit/>
          </a:bodyPr>
          <a:lstStyle/>
          <a:p>
            <a:r>
              <a:rPr kumimoji="1" lang="ja-JP" altLang="en-US" dirty="0" smtClean="0"/>
              <a:t>学習者</a:t>
            </a:r>
            <a:endParaRPr kumimoji="1" lang="ja-JP" altLang="en-US" dirty="0"/>
          </a:p>
        </p:txBody>
      </p:sp>
    </p:spTree>
    <p:extLst>
      <p:ext uri="{BB962C8B-B14F-4D97-AF65-F5344CB8AC3E}">
        <p14:creationId xmlns:p14="http://schemas.microsoft.com/office/powerpoint/2010/main" val="1266729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7846" y="751202"/>
            <a:ext cx="7557020" cy="977197"/>
          </a:xfrm>
        </p:spPr>
        <p:txBody>
          <a:bodyPr>
            <a:normAutofit/>
          </a:bodyPr>
          <a:lstStyle/>
          <a:p>
            <a:r>
              <a:rPr lang="ja-JP" altLang="en-US" sz="4400" b="1" dirty="0" smtClean="0"/>
              <a:t>本研究により解決する課題</a:t>
            </a:r>
            <a:endParaRPr kumimoji="1" lang="ja-JP" altLang="en-US" sz="4400" b="1" dirty="0"/>
          </a:p>
        </p:txBody>
      </p:sp>
      <p:sp>
        <p:nvSpPr>
          <p:cNvPr id="4" name="スライド番号プレースホルダー 3"/>
          <p:cNvSpPr>
            <a:spLocks noGrp="1"/>
          </p:cNvSpPr>
          <p:nvPr>
            <p:ph type="sldNum" sz="quarter" idx="12"/>
          </p:nvPr>
        </p:nvSpPr>
        <p:spPr>
          <a:xfrm>
            <a:off x="7632608" y="6427144"/>
            <a:ext cx="984019" cy="365125"/>
          </a:xfrm>
        </p:spPr>
        <p:txBody>
          <a:bodyPr/>
          <a:lstStyle/>
          <a:p>
            <a:fld id="{2244CB37-B25B-459B-897F-7072058A0BDB}" type="slidenum">
              <a:rPr lang="ja-JP" altLang="en-US" smtClean="0"/>
              <a:t>45</a:t>
            </a:fld>
            <a:endParaRPr lang="ja-JP" altLang="en-US" dirty="0"/>
          </a:p>
        </p:txBody>
      </p:sp>
      <p:sp>
        <p:nvSpPr>
          <p:cNvPr id="20" name="テキスト ボックス 19"/>
          <p:cNvSpPr txBox="1"/>
          <p:nvPr/>
        </p:nvSpPr>
        <p:spPr>
          <a:xfrm>
            <a:off x="650698" y="4972745"/>
            <a:ext cx="8024538" cy="1015663"/>
          </a:xfrm>
          <a:prstGeom prst="rect">
            <a:avLst/>
          </a:prstGeom>
          <a:noFill/>
          <a:ln>
            <a:solidFill>
              <a:schemeClr val="accent1"/>
            </a:solidFill>
          </a:ln>
        </p:spPr>
        <p:txBody>
          <a:bodyPr wrap="square" rtlCol="0">
            <a:spAutoFit/>
          </a:bodyPr>
          <a:lstStyle/>
          <a:p>
            <a:r>
              <a:rPr lang="ja-JP" altLang="en-US" sz="2000" dirty="0" smtClean="0">
                <a:solidFill>
                  <a:srgbClr val="FF0000"/>
                </a:solidFill>
              </a:rPr>
              <a:t>学習者の英語リスニング能力</a:t>
            </a:r>
            <a:r>
              <a:rPr lang="en-US" altLang="ja-JP" sz="2000" dirty="0" smtClean="0">
                <a:solidFill>
                  <a:srgbClr val="FF0000"/>
                </a:solidFill>
              </a:rPr>
              <a:t>(</a:t>
            </a:r>
            <a:r>
              <a:rPr lang="ja-JP" altLang="en-US" sz="2000" dirty="0" smtClean="0">
                <a:solidFill>
                  <a:srgbClr val="FF0000"/>
                </a:solidFill>
              </a:rPr>
              <a:t>個々人で異なる</a:t>
            </a:r>
            <a:r>
              <a:rPr lang="en-US" altLang="ja-JP" sz="2000" dirty="0" smtClean="0">
                <a:solidFill>
                  <a:srgbClr val="FF0000"/>
                </a:solidFill>
              </a:rPr>
              <a:t>)</a:t>
            </a:r>
            <a:r>
              <a:rPr lang="ja-JP" altLang="en-US" sz="2000" dirty="0" smtClean="0">
                <a:solidFill>
                  <a:srgbClr val="FF0000"/>
                </a:solidFill>
              </a:rPr>
              <a:t>の範囲で聞き取りがしやすく，継続して学習しやすい音声から，段階的に学習するような仕組みや，それを支援するシステムは</a:t>
            </a:r>
            <a:r>
              <a:rPr kumimoji="1" lang="ja-JP" altLang="en-US" sz="2000" dirty="0" smtClean="0">
                <a:solidFill>
                  <a:srgbClr val="FF0000"/>
                </a:solidFill>
              </a:rPr>
              <a:t>存在して</a:t>
            </a:r>
            <a:r>
              <a:rPr lang="ja-JP" altLang="en-US" sz="2000" dirty="0" smtClean="0">
                <a:solidFill>
                  <a:srgbClr val="FF0000"/>
                </a:solidFill>
              </a:rPr>
              <a:t>いない</a:t>
            </a:r>
            <a:r>
              <a:rPr lang="ja-JP" altLang="en-US" b="1" dirty="0" smtClean="0">
                <a:solidFill>
                  <a:srgbClr val="FF0000"/>
                </a:solidFill>
              </a:rPr>
              <a:t>．</a:t>
            </a:r>
            <a:endParaRPr kumimoji="1" lang="ja-JP" altLang="en-US" b="1" dirty="0">
              <a:solidFill>
                <a:srgbClr val="FF0000"/>
              </a:solidFill>
            </a:endParaRPr>
          </a:p>
        </p:txBody>
      </p:sp>
      <p:sp>
        <p:nvSpPr>
          <p:cNvPr id="25" name="下矢印 24"/>
          <p:cNvSpPr/>
          <p:nvPr/>
        </p:nvSpPr>
        <p:spPr>
          <a:xfrm>
            <a:off x="3914522" y="4382006"/>
            <a:ext cx="968240" cy="327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7082" y="2875035"/>
            <a:ext cx="743445" cy="743445"/>
          </a:xfrm>
          <a:prstGeom prst="rect">
            <a:avLst/>
          </a:prstGeom>
        </p:spPr>
      </p:pic>
      <p:pic>
        <p:nvPicPr>
          <p:cNvPr id="29"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801" y="2815300"/>
            <a:ext cx="743445" cy="743445"/>
          </a:xfrm>
          <a:prstGeom prst="rect">
            <a:avLst/>
          </a:prstGeom>
        </p:spPr>
      </p:pic>
      <p:sp>
        <p:nvSpPr>
          <p:cNvPr id="3" name="テキスト ボックス 2"/>
          <p:cNvSpPr txBox="1"/>
          <p:nvPr/>
        </p:nvSpPr>
        <p:spPr>
          <a:xfrm>
            <a:off x="1179123" y="3645954"/>
            <a:ext cx="2510863" cy="646331"/>
          </a:xfrm>
          <a:prstGeom prst="rect">
            <a:avLst/>
          </a:prstGeom>
          <a:noFill/>
        </p:spPr>
        <p:txBody>
          <a:bodyPr wrap="square" rtlCol="0">
            <a:spAutoFit/>
          </a:bodyPr>
          <a:lstStyle/>
          <a:p>
            <a:r>
              <a:rPr kumimoji="1" lang="ja-JP" altLang="en-US" dirty="0" smtClean="0"/>
              <a:t>初級～中級の間の</a:t>
            </a:r>
            <a:endParaRPr kumimoji="1" lang="en-US" altLang="ja-JP" dirty="0" smtClean="0"/>
          </a:p>
          <a:p>
            <a:r>
              <a:rPr lang="ja-JP" altLang="en-US" dirty="0" smtClean="0"/>
              <a:t>英語能力を持つ学習者</a:t>
            </a:r>
            <a:endParaRPr kumimoji="1" lang="ja-JP" altLang="en-US" dirty="0"/>
          </a:p>
        </p:txBody>
      </p:sp>
      <p:cxnSp>
        <p:nvCxnSpPr>
          <p:cNvPr id="9" name="直線矢印コネクタ 8"/>
          <p:cNvCxnSpPr/>
          <p:nvPr/>
        </p:nvCxnSpPr>
        <p:spPr>
          <a:xfrm flipV="1">
            <a:off x="818018" y="2435275"/>
            <a:ext cx="6600174" cy="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762734" y="1922197"/>
            <a:ext cx="943506" cy="3906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初級</a:t>
            </a:r>
            <a:endParaRPr kumimoji="1" lang="ja-JP" altLang="en-US" dirty="0">
              <a:solidFill>
                <a:schemeClr val="tx1"/>
              </a:solidFill>
            </a:endParaRPr>
          </a:p>
        </p:txBody>
      </p:sp>
      <p:sp>
        <p:nvSpPr>
          <p:cNvPr id="33" name="角丸四角形 32"/>
          <p:cNvSpPr/>
          <p:nvPr/>
        </p:nvSpPr>
        <p:spPr>
          <a:xfrm>
            <a:off x="3719461" y="1904588"/>
            <a:ext cx="943506" cy="3906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中級</a:t>
            </a:r>
            <a:endParaRPr kumimoji="1" lang="ja-JP" altLang="en-US" dirty="0">
              <a:solidFill>
                <a:schemeClr val="tx1"/>
              </a:solidFill>
            </a:endParaRPr>
          </a:p>
        </p:txBody>
      </p:sp>
      <p:sp>
        <p:nvSpPr>
          <p:cNvPr id="34" name="角丸四角形 33"/>
          <p:cNvSpPr/>
          <p:nvPr/>
        </p:nvSpPr>
        <p:spPr>
          <a:xfrm>
            <a:off x="6561276" y="1904588"/>
            <a:ext cx="943506" cy="3906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上級</a:t>
            </a:r>
            <a:endParaRPr kumimoji="1" lang="ja-JP" altLang="en-US" dirty="0">
              <a:solidFill>
                <a:schemeClr val="tx1"/>
              </a:solidFill>
            </a:endParaRPr>
          </a:p>
        </p:txBody>
      </p:sp>
      <p:sp>
        <p:nvSpPr>
          <p:cNvPr id="37" name="テキスト ボックス 36"/>
          <p:cNvSpPr txBox="1"/>
          <p:nvPr/>
        </p:nvSpPr>
        <p:spPr>
          <a:xfrm>
            <a:off x="7925357" y="3027406"/>
            <a:ext cx="1218643" cy="646331"/>
          </a:xfrm>
          <a:prstGeom prst="rect">
            <a:avLst/>
          </a:prstGeom>
          <a:noFill/>
        </p:spPr>
        <p:txBody>
          <a:bodyPr wrap="square" rtlCol="0">
            <a:spAutoFit/>
          </a:bodyPr>
          <a:lstStyle/>
          <a:p>
            <a:r>
              <a:rPr lang="ja-JP" altLang="en-US" dirty="0" smtClean="0"/>
              <a:t>学習者の</a:t>
            </a:r>
            <a:r>
              <a:rPr kumimoji="1" lang="ja-JP" altLang="en-US" dirty="0" smtClean="0"/>
              <a:t>英語能力</a:t>
            </a:r>
            <a:endParaRPr kumimoji="1" lang="ja-JP" altLang="en-US" dirty="0"/>
          </a:p>
        </p:txBody>
      </p:sp>
      <p:sp>
        <p:nvSpPr>
          <p:cNvPr id="43" name="円弧 42"/>
          <p:cNvSpPr/>
          <p:nvPr/>
        </p:nvSpPr>
        <p:spPr>
          <a:xfrm>
            <a:off x="7174750" y="2041301"/>
            <a:ext cx="764383" cy="2250983"/>
          </a:xfrm>
          <a:prstGeom prst="arc">
            <a:avLst>
              <a:gd name="adj1" fmla="val 16563967"/>
              <a:gd name="adj2" fmla="val 50672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テキスト ボックス 43"/>
          <p:cNvSpPr txBox="1"/>
          <p:nvPr/>
        </p:nvSpPr>
        <p:spPr>
          <a:xfrm>
            <a:off x="4616356" y="3593804"/>
            <a:ext cx="2510863" cy="646331"/>
          </a:xfrm>
          <a:prstGeom prst="rect">
            <a:avLst/>
          </a:prstGeom>
          <a:noFill/>
        </p:spPr>
        <p:txBody>
          <a:bodyPr wrap="square" rtlCol="0">
            <a:spAutoFit/>
          </a:bodyPr>
          <a:lstStyle/>
          <a:p>
            <a:r>
              <a:rPr kumimoji="1" lang="ja-JP" altLang="en-US" dirty="0" smtClean="0"/>
              <a:t>中級～上級の間の</a:t>
            </a:r>
            <a:endParaRPr kumimoji="1" lang="en-US" altLang="ja-JP" dirty="0" smtClean="0"/>
          </a:p>
          <a:p>
            <a:r>
              <a:rPr lang="ja-JP" altLang="en-US" dirty="0" smtClean="0"/>
              <a:t>英語能力を持つ学習者</a:t>
            </a:r>
            <a:endParaRPr kumimoji="1" lang="ja-JP" altLang="en-US" dirty="0"/>
          </a:p>
        </p:txBody>
      </p:sp>
      <p:sp>
        <p:nvSpPr>
          <p:cNvPr id="5" name="上矢印 4"/>
          <p:cNvSpPr/>
          <p:nvPr/>
        </p:nvSpPr>
        <p:spPr>
          <a:xfrm>
            <a:off x="2191258" y="2482828"/>
            <a:ext cx="295092" cy="2605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上矢印 17"/>
          <p:cNvSpPr/>
          <p:nvPr/>
        </p:nvSpPr>
        <p:spPr>
          <a:xfrm>
            <a:off x="5638977" y="2474775"/>
            <a:ext cx="295092" cy="2605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9251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6200" y="811603"/>
            <a:ext cx="8130466" cy="918724"/>
          </a:xfrm>
        </p:spPr>
        <p:txBody>
          <a:bodyPr>
            <a:normAutofit/>
          </a:bodyPr>
          <a:lstStyle/>
          <a:p>
            <a:r>
              <a:rPr lang="ja-JP" altLang="en-US" sz="4000" b="1" dirty="0" smtClean="0"/>
              <a:t>実験目的</a:t>
            </a:r>
            <a:endParaRPr kumimoji="1" lang="ja-JP" altLang="en-US" sz="4000" b="1" dirty="0"/>
          </a:p>
        </p:txBody>
      </p:sp>
      <p:sp>
        <p:nvSpPr>
          <p:cNvPr id="3" name="コンテンツ プレースホルダー 2"/>
          <p:cNvSpPr>
            <a:spLocks noGrp="1"/>
          </p:cNvSpPr>
          <p:nvPr>
            <p:ph idx="1"/>
          </p:nvPr>
        </p:nvSpPr>
        <p:spPr>
          <a:xfrm>
            <a:off x="519500" y="1811487"/>
            <a:ext cx="8458803" cy="1373279"/>
          </a:xfrm>
        </p:spPr>
        <p:txBody>
          <a:bodyPr>
            <a:normAutofit/>
          </a:bodyPr>
          <a:lstStyle/>
          <a:p>
            <a:pPr lvl="1">
              <a:buFont typeface="Wingdings" panose="05000000000000000000" pitchFamily="2" charset="2"/>
              <a:buChar char="l"/>
            </a:pPr>
            <a:r>
              <a:rPr lang="ja-JP" altLang="en-US" dirty="0" smtClean="0"/>
              <a:t>提案システムを用いた学習方法と，</a:t>
            </a:r>
            <a:r>
              <a:rPr lang="ja-JP" altLang="en-US" dirty="0" err="1" smtClean="0"/>
              <a:t>べ</a:t>
            </a:r>
            <a:r>
              <a:rPr lang="ja-JP" altLang="en-US" dirty="0" smtClean="0"/>
              <a:t>ースラインとなるシステムによる　　　　学習方法とでの，正答率や継続率，学習意識の変化を比較することにより，　　　　提案システムの実現可能性を検証する．</a:t>
            </a:r>
            <a:endParaRPr lang="en-US" altLang="ja-JP" sz="1400" dirty="0" smtClean="0"/>
          </a:p>
        </p:txBody>
      </p:sp>
      <p:sp>
        <p:nvSpPr>
          <p:cNvPr id="4" name="スライド番号プレースホルダー 3"/>
          <p:cNvSpPr>
            <a:spLocks noGrp="1"/>
          </p:cNvSpPr>
          <p:nvPr>
            <p:ph type="sldNum" sz="quarter" idx="12"/>
          </p:nvPr>
        </p:nvSpPr>
        <p:spPr/>
        <p:txBody>
          <a:bodyPr/>
          <a:lstStyle/>
          <a:p>
            <a:fld id="{CC5217AF-A5B1-46D9-8609-D26A3C568E34}" type="slidenum">
              <a:rPr lang="ja-JP" altLang="en-US" smtClean="0"/>
              <a:t>46</a:t>
            </a:fld>
            <a:endParaRPr lang="ja-JP" altLang="en-US" dirty="0"/>
          </a:p>
        </p:txBody>
      </p:sp>
      <p:sp>
        <p:nvSpPr>
          <p:cNvPr id="25" name="テキスト ボックス 24"/>
          <p:cNvSpPr txBox="1"/>
          <p:nvPr/>
        </p:nvSpPr>
        <p:spPr>
          <a:xfrm>
            <a:off x="2896618" y="5993432"/>
            <a:ext cx="3599923" cy="276999"/>
          </a:xfrm>
          <a:prstGeom prst="rect">
            <a:avLst/>
          </a:prstGeom>
          <a:noFill/>
        </p:spPr>
        <p:txBody>
          <a:bodyPr wrap="square" rtlCol="0">
            <a:spAutoFit/>
          </a:bodyPr>
          <a:lstStyle/>
          <a:p>
            <a:pPr algn="ctr"/>
            <a:r>
              <a:rPr kumimoji="1" lang="en-US" altLang="ja-JP" sz="1200" dirty="0" smtClean="0"/>
              <a:t>Figure6 </a:t>
            </a:r>
            <a:r>
              <a:rPr lang="ja-JP" altLang="en-US" sz="1200" dirty="0" smtClean="0"/>
              <a:t> 提案システムによって期待される効果</a:t>
            </a:r>
            <a:endParaRPr kumimoji="1" lang="ja-JP" altLang="en-US" sz="1200" dirty="0"/>
          </a:p>
        </p:txBody>
      </p:sp>
      <p:pic>
        <p:nvPicPr>
          <p:cNvPr id="20"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831" y="3383526"/>
            <a:ext cx="809706" cy="736327"/>
          </a:xfrm>
          <a:prstGeom prst="rect">
            <a:avLst/>
          </a:prstGeom>
        </p:spPr>
      </p:pic>
      <p:sp>
        <p:nvSpPr>
          <p:cNvPr id="21" name="テキスト ボックス 20"/>
          <p:cNvSpPr txBox="1"/>
          <p:nvPr/>
        </p:nvSpPr>
        <p:spPr>
          <a:xfrm>
            <a:off x="3807922" y="4115166"/>
            <a:ext cx="1656223" cy="523220"/>
          </a:xfrm>
          <a:prstGeom prst="rect">
            <a:avLst/>
          </a:prstGeom>
          <a:noFill/>
        </p:spPr>
        <p:txBody>
          <a:bodyPr wrap="square" rtlCol="0">
            <a:spAutoFit/>
          </a:bodyPr>
          <a:lstStyle/>
          <a:p>
            <a:r>
              <a:rPr kumimoji="1" lang="ja-JP" altLang="en-US" sz="1400" dirty="0" smtClean="0"/>
              <a:t>英語リスニングに　　　　　　苦手意識がある人</a:t>
            </a:r>
            <a:endParaRPr kumimoji="1" lang="ja-JP" altLang="en-US" sz="1400" dirty="0"/>
          </a:p>
        </p:txBody>
      </p:sp>
      <p:sp>
        <p:nvSpPr>
          <p:cNvPr id="27" name="円形吹き出し 26"/>
          <p:cNvSpPr/>
          <p:nvPr/>
        </p:nvSpPr>
        <p:spPr>
          <a:xfrm>
            <a:off x="5303610" y="3315631"/>
            <a:ext cx="2080827" cy="658483"/>
          </a:xfrm>
          <a:prstGeom prst="wedgeEllipseCallout">
            <a:avLst>
              <a:gd name="adj1" fmla="val -62505"/>
              <a:gd name="adj2" fmla="val -78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聞き取れる！　楽しい！</a:t>
            </a:r>
            <a:endParaRPr kumimoji="1" lang="ja-JP" altLang="en-US" sz="1600" dirty="0">
              <a:solidFill>
                <a:schemeClr val="tx1"/>
              </a:solidFill>
            </a:endParaRPr>
          </a:p>
        </p:txBody>
      </p:sp>
      <p:sp>
        <p:nvSpPr>
          <p:cNvPr id="28" name="テキスト ボックス 27"/>
          <p:cNvSpPr txBox="1"/>
          <p:nvPr/>
        </p:nvSpPr>
        <p:spPr>
          <a:xfrm>
            <a:off x="3274160" y="2888327"/>
            <a:ext cx="2446226" cy="400110"/>
          </a:xfrm>
          <a:prstGeom prst="rect">
            <a:avLst/>
          </a:prstGeom>
          <a:noFill/>
          <a:ln>
            <a:solidFill>
              <a:schemeClr val="accent1"/>
            </a:solidFill>
          </a:ln>
        </p:spPr>
        <p:txBody>
          <a:bodyPr wrap="square" rtlCol="0">
            <a:spAutoFit/>
          </a:bodyPr>
          <a:lstStyle/>
          <a:p>
            <a:r>
              <a:rPr kumimoji="1" lang="en-US" altLang="ja-JP" sz="2000" b="1" dirty="0" smtClean="0"/>
              <a:t>1.</a:t>
            </a:r>
            <a:r>
              <a:rPr lang="ja-JP" altLang="en-US" sz="2000" b="1" dirty="0" smtClean="0"/>
              <a:t>学習意識の改善＊</a:t>
            </a:r>
            <a:endParaRPr kumimoji="1" lang="ja-JP" altLang="en-US" sz="2000" b="1" dirty="0"/>
          </a:p>
        </p:txBody>
      </p:sp>
      <p:sp>
        <p:nvSpPr>
          <p:cNvPr id="30" name="テキスト ボックス 29"/>
          <p:cNvSpPr txBox="1"/>
          <p:nvPr/>
        </p:nvSpPr>
        <p:spPr>
          <a:xfrm>
            <a:off x="5761870" y="4720040"/>
            <a:ext cx="2414384" cy="400110"/>
          </a:xfrm>
          <a:prstGeom prst="rect">
            <a:avLst/>
          </a:prstGeom>
          <a:noFill/>
          <a:ln>
            <a:solidFill>
              <a:schemeClr val="accent1"/>
            </a:solidFill>
          </a:ln>
        </p:spPr>
        <p:txBody>
          <a:bodyPr wrap="square" rtlCol="0">
            <a:spAutoFit/>
          </a:bodyPr>
          <a:lstStyle/>
          <a:p>
            <a:r>
              <a:rPr kumimoji="1" lang="en-US" altLang="ja-JP" sz="2000" b="1" dirty="0" smtClean="0"/>
              <a:t>2.</a:t>
            </a:r>
            <a:r>
              <a:rPr kumimoji="1" lang="ja-JP" altLang="en-US" sz="2000" b="1" dirty="0" smtClean="0"/>
              <a:t>学習継続率の</a:t>
            </a:r>
            <a:r>
              <a:rPr lang="ja-JP" altLang="en-US" sz="2000" b="1" dirty="0"/>
              <a:t>向上</a:t>
            </a:r>
            <a:endParaRPr kumimoji="1" lang="ja-JP" altLang="en-US" sz="2000" b="1" dirty="0"/>
          </a:p>
        </p:txBody>
      </p:sp>
      <p:sp>
        <p:nvSpPr>
          <p:cNvPr id="31" name="円形吹き出し 30"/>
          <p:cNvSpPr/>
          <p:nvPr/>
        </p:nvSpPr>
        <p:spPr>
          <a:xfrm>
            <a:off x="5048023" y="5324063"/>
            <a:ext cx="1662196" cy="585083"/>
          </a:xfrm>
          <a:prstGeom prst="wedgeEllipseCallout">
            <a:avLst>
              <a:gd name="adj1" fmla="val 56784"/>
              <a:gd name="adj2" fmla="val -2981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これなら　続けられる</a:t>
            </a:r>
            <a:endParaRPr kumimoji="1" lang="ja-JP" altLang="en-US" sz="1400" dirty="0">
              <a:solidFill>
                <a:schemeClr val="tx1"/>
              </a:solidFill>
            </a:endParaRPr>
          </a:p>
        </p:txBody>
      </p:sp>
      <p:pic>
        <p:nvPicPr>
          <p:cNvPr id="32"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952" y="5188129"/>
            <a:ext cx="799073" cy="726658"/>
          </a:xfrm>
          <a:prstGeom prst="rect">
            <a:avLst/>
          </a:prstGeom>
        </p:spPr>
      </p:pic>
      <p:sp>
        <p:nvSpPr>
          <p:cNvPr id="34" name="テキスト ボックス 33"/>
          <p:cNvSpPr txBox="1"/>
          <p:nvPr/>
        </p:nvSpPr>
        <p:spPr>
          <a:xfrm>
            <a:off x="881598" y="4745755"/>
            <a:ext cx="2925627" cy="400110"/>
          </a:xfrm>
          <a:prstGeom prst="rect">
            <a:avLst/>
          </a:prstGeom>
          <a:noFill/>
          <a:ln>
            <a:solidFill>
              <a:schemeClr val="accent1"/>
            </a:solidFill>
          </a:ln>
        </p:spPr>
        <p:txBody>
          <a:bodyPr wrap="square" rtlCol="0">
            <a:spAutoFit/>
          </a:bodyPr>
          <a:lstStyle/>
          <a:p>
            <a:r>
              <a:rPr lang="en-US" altLang="ja-JP" sz="2000" b="1" dirty="0" smtClean="0"/>
              <a:t>3.</a:t>
            </a:r>
            <a:r>
              <a:rPr lang="ja-JP" altLang="en-US" sz="2000" b="1" dirty="0" smtClean="0"/>
              <a:t>リスニング能力</a:t>
            </a:r>
            <a:r>
              <a:rPr kumimoji="1" lang="ja-JP" altLang="en-US" sz="2000" b="1" dirty="0" smtClean="0"/>
              <a:t>の</a:t>
            </a:r>
            <a:r>
              <a:rPr lang="ja-JP" altLang="en-US" sz="2000" b="1" dirty="0"/>
              <a:t>向上</a:t>
            </a:r>
            <a:endParaRPr kumimoji="1" lang="ja-JP" altLang="en-US" sz="2000" b="1" dirty="0"/>
          </a:p>
        </p:txBody>
      </p:sp>
      <p:pic>
        <p:nvPicPr>
          <p:cNvPr id="38"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7174" y="5224510"/>
            <a:ext cx="766786" cy="697297"/>
          </a:xfrm>
          <a:prstGeom prst="rect">
            <a:avLst/>
          </a:prstGeom>
        </p:spPr>
      </p:pic>
      <p:pic>
        <p:nvPicPr>
          <p:cNvPr id="42" name="図 41"/>
          <p:cNvPicPr>
            <a:picLocks noChangeAspect="1"/>
          </p:cNvPicPr>
          <p:nvPr/>
        </p:nvPicPr>
        <p:blipFill rotWithShape="1">
          <a:blip r:embed="rId4">
            <a:extLst>
              <a:ext uri="{28A0092B-C50C-407E-A947-70E740481C1C}">
                <a14:useLocalDpi xmlns:a14="http://schemas.microsoft.com/office/drawing/2010/main" val="0"/>
              </a:ext>
            </a:extLst>
          </a:blip>
          <a:srcRect l="3094" t="2245" r="4159" b="1966"/>
          <a:stretch/>
        </p:blipFill>
        <p:spPr>
          <a:xfrm>
            <a:off x="2862999" y="5284317"/>
            <a:ext cx="610467" cy="630470"/>
          </a:xfrm>
          <a:prstGeom prst="rect">
            <a:avLst/>
          </a:prstGeom>
        </p:spPr>
      </p:pic>
      <p:sp>
        <p:nvSpPr>
          <p:cNvPr id="47" name="円形吹き出し 46"/>
          <p:cNvSpPr/>
          <p:nvPr/>
        </p:nvSpPr>
        <p:spPr>
          <a:xfrm>
            <a:off x="200181" y="5329704"/>
            <a:ext cx="1787782" cy="585083"/>
          </a:xfrm>
          <a:prstGeom prst="wedgeEllipseCallout">
            <a:avLst>
              <a:gd name="adj1" fmla="val 54068"/>
              <a:gd name="adj2" fmla="val -4119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テスト</a:t>
            </a:r>
            <a:r>
              <a:rPr lang="ja-JP" altLang="en-US" sz="1400" dirty="0" smtClean="0">
                <a:solidFill>
                  <a:schemeClr val="tx1"/>
                </a:solidFill>
              </a:rPr>
              <a:t>の点が上がった！</a:t>
            </a:r>
            <a:endParaRPr lang="en-US" altLang="ja-JP" sz="1400" dirty="0" smtClean="0">
              <a:solidFill>
                <a:schemeClr val="tx1"/>
              </a:solidFill>
            </a:endParaRPr>
          </a:p>
        </p:txBody>
      </p:sp>
      <p:sp>
        <p:nvSpPr>
          <p:cNvPr id="48" name="左矢印 47"/>
          <p:cNvSpPr/>
          <p:nvPr/>
        </p:nvSpPr>
        <p:spPr>
          <a:xfrm rot="13101244">
            <a:off x="5690024" y="4106148"/>
            <a:ext cx="599695" cy="383594"/>
          </a:xfrm>
          <a:prstGeom prst="leftArrow">
            <a:avLst>
              <a:gd name="adj1" fmla="val 50000"/>
              <a:gd name="adj2" fmla="val 46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左矢印 49"/>
          <p:cNvSpPr/>
          <p:nvPr/>
        </p:nvSpPr>
        <p:spPr>
          <a:xfrm rot="8309425">
            <a:off x="2769156" y="3984040"/>
            <a:ext cx="599695" cy="383594"/>
          </a:xfrm>
          <a:prstGeom prst="leftArrow">
            <a:avLst>
              <a:gd name="adj1" fmla="val 50000"/>
              <a:gd name="adj2" fmla="val 46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左右矢印 4"/>
          <p:cNvSpPr/>
          <p:nvPr/>
        </p:nvSpPr>
        <p:spPr>
          <a:xfrm>
            <a:off x="4278289" y="4839450"/>
            <a:ext cx="836579" cy="2323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3080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b="1" dirty="0" smtClean="0"/>
              <a:t>実験②　　　　　　　　　　　　　　　　　　　　</a:t>
            </a:r>
            <a:r>
              <a:rPr lang="ja-JP" altLang="en-US" sz="4400" b="1" dirty="0" smtClean="0"/>
              <a:t>アンケート</a:t>
            </a:r>
            <a:r>
              <a:rPr lang="ja-JP" altLang="en-US" sz="4400" b="1" dirty="0"/>
              <a:t>の信頼性に</a:t>
            </a:r>
            <a:r>
              <a:rPr lang="ja-JP" altLang="en-US" sz="4400" b="1" dirty="0" smtClean="0"/>
              <a:t>ついて</a:t>
            </a:r>
            <a:endParaRPr kumimoji="1" lang="ja-JP" altLang="en-US" sz="4400" b="1" dirty="0"/>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endParaRPr lang="en-US" altLang="ja-JP" dirty="0"/>
          </a:p>
          <a:p>
            <a:pPr lvl="1">
              <a:buFont typeface="Wingdings" panose="05000000000000000000" pitchFamily="2" charset="2"/>
              <a:buChar char="l"/>
            </a:pPr>
            <a:r>
              <a:rPr lang="ja-JP" altLang="en-US" dirty="0" smtClean="0"/>
              <a:t>アンケートに答えるのは人間であるため，どうしても，「うまくいくようにしたい」という気持ちが働くため，実験結果が良くなるように答えてしまう可能性があり，それがアンケートの信頼性を損ねる．</a:t>
            </a:r>
            <a:endParaRPr lang="en-US" altLang="ja-JP" dirty="0" smtClean="0"/>
          </a:p>
          <a:p>
            <a:pPr marL="201168" lvl="1" indent="0">
              <a:buNone/>
            </a:pPr>
            <a:endParaRPr lang="en-US" altLang="ja-JP" dirty="0"/>
          </a:p>
          <a:p>
            <a:pPr marL="201168" lvl="1" indent="0">
              <a:buNone/>
            </a:pPr>
            <a:r>
              <a:rPr lang="ja-JP" altLang="en-US" dirty="0" smtClean="0"/>
              <a:t>→</a:t>
            </a:r>
            <a:endParaRPr lang="en-US" altLang="ja-JP" dirty="0" smtClean="0"/>
          </a:p>
          <a:p>
            <a:pPr lvl="1">
              <a:buFont typeface="Wingdings" panose="05000000000000000000" pitchFamily="2" charset="2"/>
              <a:buChar char="l"/>
            </a:pPr>
            <a:r>
              <a:rPr lang="ja-JP" altLang="en-US" dirty="0" smtClean="0"/>
              <a:t>アンケート数を増やす（本質ではない質問も追加する）</a:t>
            </a:r>
            <a:endParaRPr lang="en-US" altLang="ja-JP" dirty="0" smtClean="0"/>
          </a:p>
          <a:p>
            <a:pPr lvl="1">
              <a:buFont typeface="Wingdings" panose="05000000000000000000" pitchFamily="2" charset="2"/>
              <a:buChar char="l"/>
            </a:pPr>
            <a:r>
              <a:rPr kumimoji="1" lang="ja-JP" altLang="en-US" dirty="0" smtClean="0"/>
              <a:t>実験目的の説明の時，明らかにしたいこと</a:t>
            </a:r>
            <a:r>
              <a:rPr lang="ja-JP" altLang="en-US" dirty="0" smtClean="0"/>
              <a:t>を伏せて説明するように　工夫する．</a:t>
            </a:r>
            <a:endParaRPr lang="en-US" altLang="ja-JP" dirty="0" smtClean="0"/>
          </a:p>
          <a:p>
            <a:pPr lvl="1">
              <a:buFont typeface="Wingdings" panose="05000000000000000000" pitchFamily="2" charset="2"/>
              <a:buChar char="l"/>
            </a:pPr>
            <a:endParaRPr kumimoji="1" lang="en-US" altLang="ja-JP" dirty="0"/>
          </a:p>
          <a:p>
            <a:pPr marL="201168" lvl="1" indent="0">
              <a:buNone/>
            </a:pPr>
            <a:r>
              <a:rPr lang="ja-JP" altLang="en-US" dirty="0" smtClean="0"/>
              <a:t>この２点を実施することで，アンケートの信頼性を保つ．</a:t>
            </a:r>
            <a:endParaRPr kumimoji="1" lang="ja-JP" altLang="en-US" dirty="0"/>
          </a:p>
        </p:txBody>
      </p:sp>
      <p:sp>
        <p:nvSpPr>
          <p:cNvPr id="4" name="スライド番号プレースホルダー 3"/>
          <p:cNvSpPr>
            <a:spLocks noGrp="1"/>
          </p:cNvSpPr>
          <p:nvPr>
            <p:ph type="sldNum" sz="quarter" idx="12"/>
          </p:nvPr>
        </p:nvSpPr>
        <p:spPr/>
        <p:txBody>
          <a:bodyPr/>
          <a:lstStyle/>
          <a:p>
            <a:fld id="{203C7C18-BAAA-46C9-B3D5-9F495F72E1F8}" type="slidenum">
              <a:rPr lang="ja-JP" altLang="en-US" smtClean="0"/>
              <a:t>47</a:t>
            </a:fld>
            <a:endParaRPr lang="ja-JP" altLang="en-US" dirty="0"/>
          </a:p>
        </p:txBody>
      </p:sp>
    </p:spTree>
    <p:extLst>
      <p:ext uri="{BB962C8B-B14F-4D97-AF65-F5344CB8AC3E}">
        <p14:creationId xmlns:p14="http://schemas.microsoft.com/office/powerpoint/2010/main" val="608020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0731" y="895890"/>
            <a:ext cx="8287163" cy="814797"/>
          </a:xfrm>
        </p:spPr>
        <p:txBody>
          <a:bodyPr>
            <a:normAutofit fontScale="90000"/>
          </a:bodyPr>
          <a:lstStyle/>
          <a:p>
            <a:r>
              <a:rPr kumimoji="1" lang="ja-JP" altLang="en-US" sz="4400" b="1" dirty="0" smtClean="0"/>
              <a:t>現状の英語リスニング学習の問題点</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6F96D2D1-11E0-4FFA-BB69-88E9829AAB0D}" type="slidenum">
              <a:rPr lang="ja-JP" altLang="en-US" smtClean="0"/>
              <a:t>48</a:t>
            </a:fld>
            <a:endParaRPr lang="ja-JP" altLang="en-US" dirty="0"/>
          </a:p>
        </p:txBody>
      </p:sp>
      <p:sp>
        <p:nvSpPr>
          <p:cNvPr id="7" name="テキスト ボックス 6"/>
          <p:cNvSpPr txBox="1"/>
          <p:nvPr/>
        </p:nvSpPr>
        <p:spPr>
          <a:xfrm>
            <a:off x="3222275" y="6046907"/>
            <a:ext cx="3585584" cy="276999"/>
          </a:xfrm>
          <a:prstGeom prst="rect">
            <a:avLst/>
          </a:prstGeom>
          <a:noFill/>
        </p:spPr>
        <p:txBody>
          <a:bodyPr wrap="square" rtlCol="0">
            <a:spAutoFit/>
          </a:bodyPr>
          <a:lstStyle/>
          <a:p>
            <a:r>
              <a:rPr kumimoji="1" lang="en-US" altLang="ja-JP" sz="1200" dirty="0" smtClean="0"/>
              <a:t>Figure1 </a:t>
            </a:r>
            <a:r>
              <a:rPr kumimoji="1" lang="ja-JP" altLang="en-US" sz="1200" dirty="0" smtClean="0"/>
              <a:t>　英語リスニング学習の問題点</a:t>
            </a:r>
            <a:endParaRPr kumimoji="1" lang="ja-JP" altLang="en-US" sz="1200" dirty="0"/>
          </a:p>
        </p:txBody>
      </p:sp>
      <p:pic>
        <p:nvPicPr>
          <p:cNvPr id="15" name="コンテンツ プレースホルダー 14"/>
          <p:cNvPicPr>
            <a:picLocks noGrp="1" noChangeAspect="1"/>
          </p:cNvPicPr>
          <p:nvPr>
            <p:ph idx="1"/>
          </p:nvPr>
        </p:nvPicPr>
        <p:blipFill rotWithShape="1">
          <a:blip r:embed="rId3">
            <a:extLst>
              <a:ext uri="{28A0092B-C50C-407E-A947-70E740481C1C}">
                <a14:useLocalDpi xmlns:a14="http://schemas.microsoft.com/office/drawing/2010/main" val="0"/>
              </a:ext>
            </a:extLst>
          </a:blip>
          <a:srcRect l="3633" r="5867"/>
          <a:stretch/>
        </p:blipFill>
        <p:spPr>
          <a:xfrm>
            <a:off x="1270232" y="2120386"/>
            <a:ext cx="858741" cy="948881"/>
          </a:xfrm>
        </p:spPr>
      </p:pic>
      <p:pic>
        <p:nvPicPr>
          <p:cNvPr id="23" name="コンテンツ プレースホルダ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621" y="2301871"/>
            <a:ext cx="743445" cy="743445"/>
          </a:xfrm>
          <a:prstGeom prst="rect">
            <a:avLst/>
          </a:prstGeom>
        </p:spPr>
      </p:pic>
      <p:sp>
        <p:nvSpPr>
          <p:cNvPr id="24" name="テキスト ボックス 23"/>
          <p:cNvSpPr txBox="1"/>
          <p:nvPr/>
        </p:nvSpPr>
        <p:spPr>
          <a:xfrm>
            <a:off x="6449827" y="3101522"/>
            <a:ext cx="2291023" cy="584775"/>
          </a:xfrm>
          <a:prstGeom prst="rect">
            <a:avLst/>
          </a:prstGeom>
          <a:noFill/>
        </p:spPr>
        <p:txBody>
          <a:bodyPr wrap="square" rtlCol="0">
            <a:spAutoFit/>
          </a:bodyPr>
          <a:lstStyle/>
          <a:p>
            <a:r>
              <a:rPr kumimoji="1" lang="ja-JP" altLang="en-US" sz="1600" dirty="0" smtClean="0"/>
              <a:t>英語リスニングに　　　苦手意識がある学習者</a:t>
            </a:r>
            <a:endParaRPr kumimoji="1" lang="ja-JP" altLang="en-US" sz="1600" dirty="0"/>
          </a:p>
        </p:txBody>
      </p:sp>
      <p:sp>
        <p:nvSpPr>
          <p:cNvPr id="27" name="テキスト ボックス 26"/>
          <p:cNvSpPr txBox="1"/>
          <p:nvPr/>
        </p:nvSpPr>
        <p:spPr>
          <a:xfrm>
            <a:off x="1305530" y="3083691"/>
            <a:ext cx="816433" cy="338554"/>
          </a:xfrm>
          <a:prstGeom prst="rect">
            <a:avLst/>
          </a:prstGeom>
          <a:noFill/>
        </p:spPr>
        <p:txBody>
          <a:bodyPr wrap="square" rtlCol="0">
            <a:spAutoFit/>
          </a:bodyPr>
          <a:lstStyle/>
          <a:p>
            <a:r>
              <a:rPr kumimoji="1" lang="ja-JP" altLang="en-US" sz="1600" dirty="0" smtClean="0"/>
              <a:t>指導者</a:t>
            </a:r>
            <a:endParaRPr kumimoji="1" lang="ja-JP" altLang="en-US" sz="1600" dirty="0"/>
          </a:p>
        </p:txBody>
      </p:sp>
      <p:sp>
        <p:nvSpPr>
          <p:cNvPr id="17" name="角丸四角形 16"/>
          <p:cNvSpPr/>
          <p:nvPr/>
        </p:nvSpPr>
        <p:spPr>
          <a:xfrm>
            <a:off x="2666976" y="2024562"/>
            <a:ext cx="3118101" cy="3906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1.</a:t>
            </a:r>
            <a:r>
              <a:rPr kumimoji="1" lang="ja-JP" altLang="en-US" dirty="0" smtClean="0">
                <a:solidFill>
                  <a:schemeClr val="tx1"/>
                </a:solidFill>
              </a:rPr>
              <a:t>初級</a:t>
            </a:r>
            <a:r>
              <a:rPr lang="en-US" altLang="ja-JP" dirty="0" smtClean="0">
                <a:solidFill>
                  <a:schemeClr val="tx1"/>
                </a:solidFill>
              </a:rPr>
              <a:t>(EX:</a:t>
            </a:r>
            <a:r>
              <a:rPr lang="ja-JP" altLang="en-US" dirty="0" smtClean="0">
                <a:solidFill>
                  <a:schemeClr val="tx1"/>
                </a:solidFill>
              </a:rPr>
              <a:t>スピードゆっくり</a:t>
            </a:r>
            <a:r>
              <a:rPr lang="en-US" altLang="ja-JP" dirty="0" smtClean="0">
                <a:solidFill>
                  <a:schemeClr val="tx1"/>
                </a:solidFill>
              </a:rPr>
              <a:t>)</a:t>
            </a:r>
            <a:endParaRPr kumimoji="1" lang="ja-JP" altLang="en-US" dirty="0">
              <a:solidFill>
                <a:schemeClr val="tx1"/>
              </a:solidFill>
            </a:endParaRPr>
          </a:p>
        </p:txBody>
      </p:sp>
      <p:sp>
        <p:nvSpPr>
          <p:cNvPr id="29" name="角丸四角形 28"/>
          <p:cNvSpPr/>
          <p:nvPr/>
        </p:nvSpPr>
        <p:spPr>
          <a:xfrm>
            <a:off x="2677912" y="2637555"/>
            <a:ext cx="2731229" cy="3906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2. </a:t>
            </a:r>
            <a:r>
              <a:rPr lang="ja-JP" altLang="en-US" dirty="0" smtClean="0">
                <a:solidFill>
                  <a:schemeClr val="tx1"/>
                </a:solidFill>
              </a:rPr>
              <a:t>中級</a:t>
            </a:r>
            <a:r>
              <a:rPr lang="en-US" altLang="ja-JP" dirty="0">
                <a:solidFill>
                  <a:schemeClr val="tx1"/>
                </a:solidFill>
              </a:rPr>
              <a:t>(EX:</a:t>
            </a:r>
            <a:r>
              <a:rPr lang="ja-JP" altLang="en-US" dirty="0" smtClean="0">
                <a:solidFill>
                  <a:schemeClr val="tx1"/>
                </a:solidFill>
              </a:rPr>
              <a:t>スピード普通</a:t>
            </a:r>
            <a:r>
              <a:rPr lang="en-US" altLang="ja-JP" dirty="0" smtClean="0">
                <a:solidFill>
                  <a:schemeClr val="tx1"/>
                </a:solidFill>
              </a:rPr>
              <a:t>)</a:t>
            </a:r>
            <a:endParaRPr lang="ja-JP" altLang="en-US" dirty="0">
              <a:solidFill>
                <a:schemeClr val="tx1"/>
              </a:solidFill>
            </a:endParaRPr>
          </a:p>
        </p:txBody>
      </p:sp>
      <p:sp>
        <p:nvSpPr>
          <p:cNvPr id="33" name="角丸四角形 32"/>
          <p:cNvSpPr/>
          <p:nvPr/>
        </p:nvSpPr>
        <p:spPr>
          <a:xfrm>
            <a:off x="2666976" y="3226902"/>
            <a:ext cx="2668349" cy="3906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3.</a:t>
            </a:r>
            <a:r>
              <a:rPr lang="ja-JP" altLang="en-US" dirty="0" smtClean="0">
                <a:solidFill>
                  <a:schemeClr val="tx1"/>
                </a:solidFill>
              </a:rPr>
              <a:t>上級</a:t>
            </a:r>
            <a:r>
              <a:rPr lang="en-US" altLang="ja-JP" dirty="0" smtClean="0">
                <a:solidFill>
                  <a:schemeClr val="tx1"/>
                </a:solidFill>
              </a:rPr>
              <a:t>(EX:</a:t>
            </a:r>
            <a:r>
              <a:rPr lang="ja-JP" altLang="en-US" dirty="0" smtClean="0">
                <a:solidFill>
                  <a:schemeClr val="tx1"/>
                </a:solidFill>
              </a:rPr>
              <a:t>スピード早い</a:t>
            </a:r>
            <a:r>
              <a:rPr lang="en-US" altLang="ja-JP" dirty="0" smtClean="0">
                <a:solidFill>
                  <a:schemeClr val="tx1"/>
                </a:solidFill>
              </a:rPr>
              <a:t>)</a:t>
            </a:r>
            <a:endParaRPr kumimoji="1" lang="ja-JP" altLang="en-US" dirty="0">
              <a:solidFill>
                <a:schemeClr val="tx1"/>
              </a:solidFill>
            </a:endParaRPr>
          </a:p>
        </p:txBody>
      </p:sp>
      <p:sp>
        <p:nvSpPr>
          <p:cNvPr id="18" name="右矢印 17"/>
          <p:cNvSpPr/>
          <p:nvPr/>
        </p:nvSpPr>
        <p:spPr>
          <a:xfrm>
            <a:off x="5819921" y="2558100"/>
            <a:ext cx="641502" cy="5111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p:cNvSpPr/>
          <p:nvPr/>
        </p:nvSpPr>
        <p:spPr>
          <a:xfrm>
            <a:off x="4308534" y="4076445"/>
            <a:ext cx="544757" cy="3521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弧 33"/>
          <p:cNvSpPr/>
          <p:nvPr/>
        </p:nvSpPr>
        <p:spPr>
          <a:xfrm rot="10800000">
            <a:off x="686536" y="3267928"/>
            <a:ext cx="8035551" cy="662033"/>
          </a:xfrm>
          <a:prstGeom prst="arc">
            <a:avLst>
              <a:gd name="adj1" fmla="val 1079750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テキスト ボックス 34"/>
          <p:cNvSpPr txBox="1"/>
          <p:nvPr/>
        </p:nvSpPr>
        <p:spPr>
          <a:xfrm>
            <a:off x="1270232" y="4532566"/>
            <a:ext cx="6621363" cy="1015663"/>
          </a:xfrm>
          <a:prstGeom prst="rect">
            <a:avLst/>
          </a:prstGeom>
          <a:noFill/>
          <a:ln>
            <a:solidFill>
              <a:schemeClr val="accent1"/>
            </a:solidFill>
          </a:ln>
        </p:spPr>
        <p:txBody>
          <a:bodyPr wrap="square" rtlCol="0">
            <a:spAutoFit/>
          </a:bodyPr>
          <a:lstStyle/>
          <a:p>
            <a:r>
              <a:rPr lang="ja-JP" altLang="en-US" sz="2000" dirty="0" smtClean="0">
                <a:solidFill>
                  <a:srgbClr val="FF0000"/>
                </a:solidFill>
              </a:rPr>
              <a:t>聞き取れる・聞き取れない，の</a:t>
            </a:r>
            <a:r>
              <a:rPr lang="ja-JP" altLang="en-US" sz="2000" dirty="0">
                <a:solidFill>
                  <a:srgbClr val="FF0000"/>
                </a:solidFill>
              </a:rPr>
              <a:t>二</a:t>
            </a:r>
            <a:r>
              <a:rPr lang="ja-JP" altLang="en-US" sz="2000" dirty="0" smtClean="0">
                <a:solidFill>
                  <a:srgbClr val="FF0000"/>
                </a:solidFill>
              </a:rPr>
              <a:t>つの状態でしか　　　　　　　　　　　学習者の英語リスニング能力を計れない．</a:t>
            </a:r>
            <a:endParaRPr lang="en-US" altLang="ja-JP" sz="2000" dirty="0" smtClean="0">
              <a:solidFill>
                <a:srgbClr val="FF0000"/>
              </a:solidFill>
            </a:endParaRPr>
          </a:p>
          <a:p>
            <a:r>
              <a:rPr kumimoji="1" lang="en-US" altLang="ja-JP" sz="2000" dirty="0" smtClean="0">
                <a:solidFill>
                  <a:srgbClr val="FF0000"/>
                </a:solidFill>
              </a:rPr>
              <a:t>EX)</a:t>
            </a:r>
            <a:r>
              <a:rPr kumimoji="1" lang="ja-JP" altLang="en-US" sz="2000" dirty="0" smtClean="0">
                <a:solidFill>
                  <a:srgbClr val="FF0000"/>
                </a:solidFill>
              </a:rPr>
              <a:t>初級の</a:t>
            </a:r>
            <a:r>
              <a:rPr lang="ja-JP" altLang="en-US" sz="2000" dirty="0">
                <a:solidFill>
                  <a:srgbClr val="FF0000"/>
                </a:solidFill>
              </a:rPr>
              <a:t>問題</a:t>
            </a:r>
            <a:r>
              <a:rPr kumimoji="1" lang="ja-JP" altLang="en-US" sz="2000" dirty="0" smtClean="0">
                <a:solidFill>
                  <a:srgbClr val="FF0000"/>
                </a:solidFill>
              </a:rPr>
              <a:t>→聞き取れた　中級の</a:t>
            </a:r>
            <a:r>
              <a:rPr lang="ja-JP" altLang="en-US" sz="2000" dirty="0">
                <a:solidFill>
                  <a:srgbClr val="FF0000"/>
                </a:solidFill>
              </a:rPr>
              <a:t>問題</a:t>
            </a:r>
            <a:r>
              <a:rPr kumimoji="1" lang="ja-JP" altLang="en-US" sz="2000" dirty="0" smtClean="0">
                <a:solidFill>
                  <a:srgbClr val="FF0000"/>
                </a:solidFill>
              </a:rPr>
              <a:t>→聞き取れない</a:t>
            </a:r>
            <a:endParaRPr kumimoji="1" lang="ja-JP" altLang="en-US" sz="2000" dirty="0">
              <a:solidFill>
                <a:srgbClr val="FF0000"/>
              </a:solidFill>
            </a:endParaRPr>
          </a:p>
        </p:txBody>
      </p:sp>
    </p:spTree>
    <p:extLst>
      <p:ext uri="{BB962C8B-B14F-4D97-AF65-F5344CB8AC3E}">
        <p14:creationId xmlns:p14="http://schemas.microsoft.com/office/powerpoint/2010/main" val="3370426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71724" y="1817730"/>
            <a:ext cx="7596170" cy="1201756"/>
          </a:xfrm>
        </p:spPr>
        <p:txBody>
          <a:bodyPr>
            <a:normAutofit/>
          </a:bodyPr>
          <a:lstStyle/>
          <a:p>
            <a:pPr>
              <a:buFont typeface="Wingdings" panose="05000000000000000000" pitchFamily="2" charset="2"/>
              <a:buChar char="l"/>
            </a:pPr>
            <a:r>
              <a:rPr lang="ja-JP" altLang="en-US" sz="2400" b="1" dirty="0" smtClean="0"/>
              <a:t>実験手順</a:t>
            </a:r>
            <a:endParaRPr lang="en-US" altLang="ja-JP" sz="2400" b="1" dirty="0" smtClean="0"/>
          </a:p>
          <a:p>
            <a:pPr lvl="1">
              <a:buFont typeface="Wingdings" panose="05000000000000000000" pitchFamily="2" charset="2"/>
              <a:buChar char="l"/>
            </a:pPr>
            <a:r>
              <a:rPr lang="ja-JP" altLang="en-US" sz="2000" dirty="0" smtClean="0"/>
              <a:t>実施期間・実験データ</a:t>
            </a:r>
            <a:endParaRPr lang="en-US" altLang="ja-JP" sz="2000" dirty="0" smtClean="0"/>
          </a:p>
          <a:p>
            <a:pPr lvl="2">
              <a:buFont typeface="Wingdings" panose="05000000000000000000" pitchFamily="2" charset="2"/>
              <a:buChar char="l"/>
            </a:pPr>
            <a:r>
              <a:rPr lang="ja-JP" altLang="en-US" sz="1800" dirty="0" smtClean="0"/>
              <a:t>実験①と同様</a:t>
            </a:r>
            <a:endParaRPr lang="en-US" altLang="ja-JP" sz="1800" dirty="0" smtClean="0"/>
          </a:p>
        </p:txBody>
      </p:sp>
      <p:sp>
        <p:nvSpPr>
          <p:cNvPr id="4" name="スライド番号プレースホルダー 3"/>
          <p:cNvSpPr>
            <a:spLocks noGrp="1"/>
          </p:cNvSpPr>
          <p:nvPr>
            <p:ph type="sldNum" sz="quarter" idx="12"/>
          </p:nvPr>
        </p:nvSpPr>
        <p:spPr/>
        <p:txBody>
          <a:bodyPr/>
          <a:lstStyle/>
          <a:p>
            <a:fld id="{FC7D3FDF-C969-4AD1-92B2-9686841DEDD5}" type="slidenum">
              <a:rPr lang="ja-JP" altLang="en-US" smtClean="0"/>
              <a:t>49</a:t>
            </a:fld>
            <a:endParaRPr lang="ja-JP" altLang="en-US" dirty="0"/>
          </a:p>
        </p:txBody>
      </p:sp>
      <p:pic>
        <p:nvPicPr>
          <p:cNvPr id="5" name="図 4"/>
          <p:cNvPicPr>
            <a:picLocks noChangeAspect="1"/>
          </p:cNvPicPr>
          <p:nvPr/>
        </p:nvPicPr>
        <p:blipFill rotWithShape="1">
          <a:blip r:embed="rId2" cstate="print">
            <a:extLst>
              <a:ext uri="{28A0092B-C50C-407E-A947-70E740481C1C}">
                <a14:useLocalDpi xmlns:a14="http://schemas.microsoft.com/office/drawing/2010/main" val="0"/>
              </a:ext>
            </a:extLst>
          </a:blip>
          <a:srcRect l="3000" t="-1500" r="4351" b="1500"/>
          <a:stretch/>
        </p:blipFill>
        <p:spPr>
          <a:xfrm>
            <a:off x="170193" y="3893914"/>
            <a:ext cx="939583" cy="904899"/>
          </a:xfrm>
          <a:prstGeom prst="rect">
            <a:avLst/>
          </a:prstGeom>
        </p:spPr>
      </p:pic>
      <p:sp>
        <p:nvSpPr>
          <p:cNvPr id="6" name="テキスト ボックス 5"/>
          <p:cNvSpPr txBox="1"/>
          <p:nvPr/>
        </p:nvSpPr>
        <p:spPr>
          <a:xfrm>
            <a:off x="688338" y="4929750"/>
            <a:ext cx="849910" cy="307777"/>
          </a:xfrm>
          <a:prstGeom prst="rect">
            <a:avLst/>
          </a:prstGeom>
          <a:noFill/>
        </p:spPr>
        <p:txBody>
          <a:bodyPr wrap="square" rtlCol="0">
            <a:spAutoFit/>
          </a:bodyPr>
          <a:lstStyle/>
          <a:p>
            <a:r>
              <a:rPr kumimoji="1" lang="ja-JP" altLang="en-US" sz="1400" dirty="0" smtClean="0"/>
              <a:t>被験者</a:t>
            </a:r>
            <a:endParaRPr kumimoji="1" lang="ja-JP" altLang="en-US" sz="1400" dirty="0"/>
          </a:p>
        </p:txBody>
      </p:sp>
      <p:pic>
        <p:nvPicPr>
          <p:cNvPr id="7"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526" y="4140770"/>
            <a:ext cx="687710" cy="716785"/>
          </a:xfrm>
          <a:prstGeom prst="rect">
            <a:avLst/>
          </a:prstGeom>
        </p:spPr>
      </p:pic>
      <p:sp>
        <p:nvSpPr>
          <p:cNvPr id="9" name="テキスト ボックス 8"/>
          <p:cNvSpPr txBox="1"/>
          <p:nvPr/>
        </p:nvSpPr>
        <p:spPr>
          <a:xfrm>
            <a:off x="1708163" y="3436271"/>
            <a:ext cx="2636118" cy="523220"/>
          </a:xfrm>
          <a:prstGeom prst="rect">
            <a:avLst/>
          </a:prstGeom>
          <a:noFill/>
        </p:spPr>
        <p:txBody>
          <a:bodyPr wrap="square" rtlCol="0">
            <a:spAutoFit/>
          </a:bodyPr>
          <a:lstStyle/>
          <a:p>
            <a:r>
              <a:rPr lang="ja-JP" altLang="en-US" sz="1400" dirty="0" smtClean="0"/>
              <a:t>ベースライン</a:t>
            </a:r>
            <a:r>
              <a:rPr kumimoji="1" lang="ja-JP" altLang="en-US" sz="1400" dirty="0" smtClean="0"/>
              <a:t>システムによる学習終了後</a:t>
            </a:r>
            <a:endParaRPr kumimoji="1" lang="en-US" altLang="ja-JP" sz="1400" dirty="0" smtClean="0"/>
          </a:p>
        </p:txBody>
      </p:sp>
      <p:sp>
        <p:nvSpPr>
          <p:cNvPr id="11" name="右矢印 10"/>
          <p:cNvSpPr/>
          <p:nvPr/>
        </p:nvSpPr>
        <p:spPr>
          <a:xfrm>
            <a:off x="2718109" y="4077181"/>
            <a:ext cx="616226" cy="263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1915954" y="4798813"/>
            <a:ext cx="2500829" cy="523220"/>
          </a:xfrm>
          <a:prstGeom prst="rect">
            <a:avLst/>
          </a:prstGeom>
          <a:noFill/>
        </p:spPr>
        <p:txBody>
          <a:bodyPr wrap="square" rtlCol="0">
            <a:spAutoFit/>
          </a:bodyPr>
          <a:lstStyle/>
          <a:p>
            <a:r>
              <a:rPr lang="ja-JP" altLang="en-US" sz="1400" dirty="0" smtClean="0"/>
              <a:t>提案システム</a:t>
            </a:r>
            <a:r>
              <a:rPr kumimoji="1" lang="ja-JP" altLang="en-US" sz="1400" dirty="0" smtClean="0"/>
              <a:t>による学習</a:t>
            </a:r>
            <a:endParaRPr kumimoji="1" lang="en-US" altLang="ja-JP" sz="1400" dirty="0" smtClean="0"/>
          </a:p>
          <a:p>
            <a:r>
              <a:rPr lang="ja-JP" altLang="en-US" sz="1400" dirty="0" smtClean="0"/>
              <a:t>終了後</a:t>
            </a:r>
            <a:endParaRPr kumimoji="1" lang="en-US" altLang="ja-JP" sz="1400" dirty="0" smtClean="0"/>
          </a:p>
        </p:txBody>
      </p:sp>
      <p:sp>
        <p:nvSpPr>
          <p:cNvPr id="23" name="テキスト ボックス 22"/>
          <p:cNvSpPr txBox="1"/>
          <p:nvPr/>
        </p:nvSpPr>
        <p:spPr>
          <a:xfrm>
            <a:off x="3205754" y="6035171"/>
            <a:ext cx="2959768" cy="307777"/>
          </a:xfrm>
          <a:prstGeom prst="rect">
            <a:avLst/>
          </a:prstGeom>
          <a:noFill/>
        </p:spPr>
        <p:txBody>
          <a:bodyPr wrap="square" rtlCol="0">
            <a:spAutoFit/>
          </a:bodyPr>
          <a:lstStyle/>
          <a:p>
            <a:r>
              <a:rPr lang="en-US" altLang="ja-JP" sz="1400" dirty="0" smtClean="0"/>
              <a:t>Figure9</a:t>
            </a:r>
            <a:r>
              <a:rPr lang="ja-JP" altLang="en-US" sz="1400" dirty="0" smtClean="0"/>
              <a:t>　実験</a:t>
            </a:r>
            <a:r>
              <a:rPr lang="ja-JP" altLang="en-US" sz="1400" dirty="0"/>
              <a:t>②</a:t>
            </a:r>
            <a:r>
              <a:rPr lang="ja-JP" altLang="en-US" sz="1400" dirty="0" smtClean="0"/>
              <a:t>の流れ図</a:t>
            </a:r>
            <a:endParaRPr kumimoji="1" lang="ja-JP" altLang="en-US" sz="1400" dirty="0"/>
          </a:p>
        </p:txBody>
      </p:sp>
      <p:sp>
        <p:nvSpPr>
          <p:cNvPr id="25" name="テキスト ボックス 24"/>
          <p:cNvSpPr txBox="1"/>
          <p:nvPr/>
        </p:nvSpPr>
        <p:spPr>
          <a:xfrm>
            <a:off x="6883499" y="4482211"/>
            <a:ext cx="2412620" cy="646331"/>
          </a:xfrm>
          <a:prstGeom prst="rect">
            <a:avLst/>
          </a:prstGeom>
          <a:noFill/>
        </p:spPr>
        <p:txBody>
          <a:bodyPr wrap="square" rtlCol="0">
            <a:spAutoFit/>
          </a:bodyPr>
          <a:lstStyle/>
          <a:p>
            <a:r>
              <a:rPr lang="ja-JP" altLang="en-US" dirty="0" smtClean="0"/>
              <a:t>それぞれのシステムの結果を比較</a:t>
            </a:r>
            <a:endParaRPr kumimoji="1" lang="ja-JP" altLang="en-US" dirty="0"/>
          </a:p>
        </p:txBody>
      </p:sp>
      <p:sp>
        <p:nvSpPr>
          <p:cNvPr id="26" name="テキスト ボックス 25"/>
          <p:cNvSpPr txBox="1"/>
          <p:nvPr/>
        </p:nvSpPr>
        <p:spPr>
          <a:xfrm>
            <a:off x="4053224" y="3842556"/>
            <a:ext cx="2018068" cy="646331"/>
          </a:xfrm>
          <a:prstGeom prst="rect">
            <a:avLst/>
          </a:prstGeom>
          <a:noFill/>
          <a:ln>
            <a:solidFill>
              <a:srgbClr val="00B0F0"/>
            </a:solidFill>
          </a:ln>
        </p:spPr>
        <p:txBody>
          <a:bodyPr wrap="square" rtlCol="0">
            <a:spAutoFit/>
          </a:bodyPr>
          <a:lstStyle/>
          <a:p>
            <a:r>
              <a:rPr lang="ja-JP" altLang="en-US" dirty="0" smtClean="0"/>
              <a:t>問題別・地域別の　正答率の推移</a:t>
            </a:r>
            <a:r>
              <a:rPr lang="en-US" altLang="ja-JP" dirty="0" smtClean="0"/>
              <a:t>a</a:t>
            </a:r>
            <a:endParaRPr lang="ja-JP" altLang="en-US" dirty="0"/>
          </a:p>
        </p:txBody>
      </p:sp>
      <p:sp>
        <p:nvSpPr>
          <p:cNvPr id="27" name="右矢印 26"/>
          <p:cNvSpPr/>
          <p:nvPr/>
        </p:nvSpPr>
        <p:spPr>
          <a:xfrm>
            <a:off x="2717367" y="5354445"/>
            <a:ext cx="616226" cy="263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下矢印 29"/>
          <p:cNvSpPr/>
          <p:nvPr/>
        </p:nvSpPr>
        <p:spPr>
          <a:xfrm rot="16200000">
            <a:off x="6454187" y="4532179"/>
            <a:ext cx="430943" cy="42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タイトル 1"/>
          <p:cNvSpPr>
            <a:spLocks noGrp="1"/>
          </p:cNvSpPr>
          <p:nvPr>
            <p:ph type="title"/>
          </p:nvPr>
        </p:nvSpPr>
        <p:spPr>
          <a:xfrm>
            <a:off x="822960" y="783436"/>
            <a:ext cx="7543800" cy="953925"/>
          </a:xfrm>
        </p:spPr>
        <p:txBody>
          <a:bodyPr>
            <a:normAutofit/>
          </a:bodyPr>
          <a:lstStyle/>
          <a:p>
            <a:r>
              <a:rPr kumimoji="1" lang="ja-JP" altLang="en-US" sz="4400" b="1" dirty="0" smtClean="0"/>
              <a:t>実験②　</a:t>
            </a:r>
            <a:r>
              <a:rPr lang="ja-JP" altLang="en-US" sz="4400" b="1" dirty="0" smtClean="0"/>
              <a:t>正答</a:t>
            </a:r>
            <a:r>
              <a:rPr lang="ja-JP" altLang="en-US" sz="4400" b="1" dirty="0"/>
              <a:t>率</a:t>
            </a:r>
            <a:r>
              <a:rPr lang="ja-JP" altLang="en-US" sz="4400" b="1" dirty="0" smtClean="0"/>
              <a:t>の</a:t>
            </a:r>
            <a:r>
              <a:rPr lang="ja-JP" altLang="en-US" sz="4400" b="1" dirty="0"/>
              <a:t>推移</a:t>
            </a:r>
            <a:endParaRPr kumimoji="1" lang="ja-JP" altLang="en-US" sz="4400" b="1" dirty="0"/>
          </a:p>
        </p:txBody>
      </p:sp>
      <p:sp>
        <p:nvSpPr>
          <p:cNvPr id="24" name="テキスト ボックス 23"/>
          <p:cNvSpPr txBox="1"/>
          <p:nvPr/>
        </p:nvSpPr>
        <p:spPr>
          <a:xfrm>
            <a:off x="4053224" y="5015074"/>
            <a:ext cx="2018068" cy="646331"/>
          </a:xfrm>
          <a:prstGeom prst="rect">
            <a:avLst/>
          </a:prstGeom>
          <a:noFill/>
          <a:ln>
            <a:solidFill>
              <a:srgbClr val="00B0F0"/>
            </a:solidFill>
          </a:ln>
        </p:spPr>
        <p:txBody>
          <a:bodyPr wrap="square" rtlCol="0">
            <a:spAutoFit/>
          </a:bodyPr>
          <a:lstStyle/>
          <a:p>
            <a:r>
              <a:rPr lang="ja-JP" altLang="en-US" dirty="0" smtClean="0"/>
              <a:t>問題別・地域別の　正答率の推移</a:t>
            </a:r>
            <a:r>
              <a:rPr lang="en-US" altLang="ja-JP" dirty="0"/>
              <a:t>b</a:t>
            </a:r>
            <a:endParaRPr lang="ja-JP" altLang="en-US" dirty="0"/>
          </a:p>
        </p:txBody>
      </p:sp>
    </p:spTree>
    <p:extLst>
      <p:ext uri="{BB962C8B-B14F-4D97-AF65-F5344CB8AC3E}">
        <p14:creationId xmlns:p14="http://schemas.microsoft.com/office/powerpoint/2010/main" val="3322404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8415" y="851713"/>
            <a:ext cx="8287163" cy="814797"/>
          </a:xfrm>
        </p:spPr>
        <p:txBody>
          <a:bodyPr>
            <a:normAutofit fontScale="90000"/>
          </a:bodyPr>
          <a:lstStyle/>
          <a:p>
            <a:r>
              <a:rPr kumimoji="1" lang="ja-JP" altLang="en-US" sz="4400" b="1" dirty="0" smtClean="0"/>
              <a:t>現状の英語リスニング学習の問題点</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6F96D2D1-11E0-4FFA-BB69-88E9829AAB0D}" type="slidenum">
              <a:rPr lang="ja-JP" altLang="en-US" smtClean="0"/>
              <a:t>5</a:t>
            </a:fld>
            <a:endParaRPr lang="ja-JP" altLang="en-US" dirty="0"/>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88791" y="2662482"/>
            <a:ext cx="743445" cy="743445"/>
          </a:xfrm>
          <a:prstGeom prst="rect">
            <a:avLst/>
          </a:prstGeom>
        </p:spPr>
      </p:pic>
      <p:sp>
        <p:nvSpPr>
          <p:cNvPr id="6" name="テキスト ボックス 5"/>
          <p:cNvSpPr txBox="1"/>
          <p:nvPr/>
        </p:nvSpPr>
        <p:spPr>
          <a:xfrm>
            <a:off x="3711765" y="3431265"/>
            <a:ext cx="2331006" cy="584775"/>
          </a:xfrm>
          <a:prstGeom prst="rect">
            <a:avLst/>
          </a:prstGeom>
          <a:noFill/>
        </p:spPr>
        <p:txBody>
          <a:bodyPr wrap="square" rtlCol="0">
            <a:spAutoFit/>
          </a:bodyPr>
          <a:lstStyle/>
          <a:p>
            <a:r>
              <a:rPr kumimoji="1" lang="ja-JP" altLang="en-US" sz="1600" dirty="0" smtClean="0"/>
              <a:t>英語リスニングに　　　苦手意識がある学習者</a:t>
            </a:r>
            <a:endParaRPr kumimoji="1" lang="en-US" altLang="ja-JP" sz="1600" dirty="0" smtClean="0"/>
          </a:p>
        </p:txBody>
      </p:sp>
      <p:pic>
        <p:nvPicPr>
          <p:cNvPr id="8" name="図 7"/>
          <p:cNvPicPr>
            <a:picLocks noChangeAspect="1"/>
          </p:cNvPicPr>
          <p:nvPr/>
        </p:nvPicPr>
        <p:blipFill rotWithShape="1">
          <a:blip r:embed="rId4">
            <a:extLst>
              <a:ext uri="{28A0092B-C50C-407E-A947-70E740481C1C}">
                <a14:useLocalDpi xmlns:a14="http://schemas.microsoft.com/office/drawing/2010/main" val="0"/>
              </a:ext>
            </a:extLst>
          </a:blip>
          <a:srcRect l="3014" r="2321"/>
          <a:stretch/>
        </p:blipFill>
        <p:spPr>
          <a:xfrm>
            <a:off x="1745527" y="2871502"/>
            <a:ext cx="848491" cy="819949"/>
          </a:xfrm>
          <a:prstGeom prst="rect">
            <a:avLst/>
          </a:prstGeom>
        </p:spPr>
      </p:pic>
      <p:sp>
        <p:nvSpPr>
          <p:cNvPr id="16" name="テキスト ボックス 15"/>
          <p:cNvSpPr txBox="1"/>
          <p:nvPr/>
        </p:nvSpPr>
        <p:spPr>
          <a:xfrm>
            <a:off x="320079" y="2280094"/>
            <a:ext cx="3525556" cy="646331"/>
          </a:xfrm>
          <a:prstGeom prst="rect">
            <a:avLst/>
          </a:prstGeom>
          <a:noFill/>
        </p:spPr>
        <p:txBody>
          <a:bodyPr wrap="square" rtlCol="0">
            <a:spAutoFit/>
          </a:bodyPr>
          <a:lstStyle/>
          <a:p>
            <a:r>
              <a:rPr lang="ja-JP" altLang="en-US" b="1" dirty="0" smtClean="0"/>
              <a:t>欧米英語・英国英語の</a:t>
            </a:r>
            <a:r>
              <a:rPr kumimoji="1" lang="ja-JP" altLang="en-US" b="1" dirty="0" smtClean="0"/>
              <a:t>音声を　　用いた英語リスニング学習</a:t>
            </a:r>
            <a:endParaRPr kumimoji="1" lang="ja-JP" altLang="en-US" b="1" dirty="0"/>
          </a:p>
        </p:txBody>
      </p:sp>
      <p:sp>
        <p:nvSpPr>
          <p:cNvPr id="20" name="円形吹き出し 19"/>
          <p:cNvSpPr/>
          <p:nvPr/>
        </p:nvSpPr>
        <p:spPr>
          <a:xfrm>
            <a:off x="5127798" y="1890750"/>
            <a:ext cx="2503013" cy="790608"/>
          </a:xfrm>
          <a:prstGeom prst="wedgeEllipseCallout">
            <a:avLst>
              <a:gd name="adj1" fmla="val -51170"/>
              <a:gd name="adj2" fmla="val 440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聞き取れない</a:t>
            </a:r>
            <a:r>
              <a:rPr lang="ja-JP" altLang="en-US" sz="1600" dirty="0" err="1" smtClean="0">
                <a:solidFill>
                  <a:schemeClr val="tx1"/>
                </a:solidFill>
              </a:rPr>
              <a:t>、、</a:t>
            </a:r>
            <a:endParaRPr lang="en-US" altLang="ja-JP" sz="1600" dirty="0" smtClean="0">
              <a:solidFill>
                <a:schemeClr val="tx1"/>
              </a:solidFill>
            </a:endParaRPr>
          </a:p>
          <a:p>
            <a:pPr algn="ctr"/>
            <a:r>
              <a:rPr kumimoji="1" lang="ja-JP" altLang="en-US" sz="1600" dirty="0" smtClean="0">
                <a:solidFill>
                  <a:schemeClr val="tx1"/>
                </a:solidFill>
              </a:rPr>
              <a:t>わからない</a:t>
            </a:r>
            <a:r>
              <a:rPr kumimoji="1" lang="ja-JP" altLang="en-US" sz="1600" dirty="0" err="1" smtClean="0">
                <a:solidFill>
                  <a:schemeClr val="tx1"/>
                </a:solidFill>
              </a:rPr>
              <a:t>、、、</a:t>
            </a:r>
            <a:endParaRPr kumimoji="1" lang="ja-JP" altLang="en-US" sz="1600" dirty="0">
              <a:solidFill>
                <a:schemeClr val="tx1"/>
              </a:solidFill>
            </a:endParaRPr>
          </a:p>
        </p:txBody>
      </p:sp>
      <p:sp>
        <p:nvSpPr>
          <p:cNvPr id="7" name="テキスト ボックス 6"/>
          <p:cNvSpPr txBox="1"/>
          <p:nvPr/>
        </p:nvSpPr>
        <p:spPr>
          <a:xfrm>
            <a:off x="3128491" y="6047697"/>
            <a:ext cx="3585584" cy="276999"/>
          </a:xfrm>
          <a:prstGeom prst="rect">
            <a:avLst/>
          </a:prstGeom>
          <a:noFill/>
        </p:spPr>
        <p:txBody>
          <a:bodyPr wrap="square" rtlCol="0">
            <a:spAutoFit/>
          </a:bodyPr>
          <a:lstStyle/>
          <a:p>
            <a:r>
              <a:rPr kumimoji="1" lang="en-US" altLang="ja-JP" sz="1200" dirty="0" smtClean="0"/>
              <a:t>Figure1 </a:t>
            </a:r>
            <a:r>
              <a:rPr kumimoji="1" lang="ja-JP" altLang="en-US" sz="1200" dirty="0" smtClean="0"/>
              <a:t>　英語リスニング学習の問題点</a:t>
            </a:r>
            <a:endParaRPr kumimoji="1" lang="ja-JP" altLang="en-US" sz="1200" dirty="0"/>
          </a:p>
        </p:txBody>
      </p:sp>
      <p:sp>
        <p:nvSpPr>
          <p:cNvPr id="21" name="テキスト ボックス 20"/>
          <p:cNvSpPr txBox="1"/>
          <p:nvPr/>
        </p:nvSpPr>
        <p:spPr>
          <a:xfrm>
            <a:off x="2613856" y="3115345"/>
            <a:ext cx="702591"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12" name="下矢印 11"/>
          <p:cNvSpPr/>
          <p:nvPr/>
        </p:nvSpPr>
        <p:spPr>
          <a:xfrm>
            <a:off x="4379422" y="4086294"/>
            <a:ext cx="426311" cy="3485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840454" y="4633406"/>
            <a:ext cx="3391460" cy="338554"/>
          </a:xfrm>
          <a:prstGeom prst="rect">
            <a:avLst/>
          </a:prstGeom>
          <a:noFill/>
        </p:spPr>
        <p:txBody>
          <a:bodyPr wrap="square" rtlCol="0">
            <a:spAutoFit/>
          </a:bodyPr>
          <a:lstStyle/>
          <a:p>
            <a:r>
              <a:rPr kumimoji="1" lang="en-US" altLang="ja-JP" sz="1400" dirty="0" smtClean="0"/>
              <a:t>*</a:t>
            </a:r>
            <a:r>
              <a:rPr lang="ja-JP" altLang="en-US" sz="1600" dirty="0" smtClean="0"/>
              <a:t>苦手意識の</a:t>
            </a:r>
            <a:r>
              <a:rPr lang="ja-JP" altLang="en-US" sz="1600" dirty="0"/>
              <a:t>発生</a:t>
            </a:r>
            <a:r>
              <a:rPr lang="ja-JP" altLang="en-US" sz="1600" dirty="0" smtClean="0"/>
              <a:t>や学習意欲の低下</a:t>
            </a:r>
            <a:endParaRPr lang="en-US" altLang="ja-JP" sz="1600" dirty="0" smtClean="0"/>
          </a:p>
        </p:txBody>
      </p:sp>
      <p:sp>
        <p:nvSpPr>
          <p:cNvPr id="13" name="左矢印 12"/>
          <p:cNvSpPr/>
          <p:nvPr/>
        </p:nvSpPr>
        <p:spPr>
          <a:xfrm rot="10800000">
            <a:off x="3344356" y="2992291"/>
            <a:ext cx="611660" cy="2622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3438143" y="4512960"/>
            <a:ext cx="2308870" cy="400110"/>
          </a:xfrm>
          <a:prstGeom prst="rect">
            <a:avLst/>
          </a:prstGeom>
          <a:noFill/>
          <a:ln>
            <a:solidFill>
              <a:schemeClr val="accent1"/>
            </a:solidFill>
          </a:ln>
        </p:spPr>
        <p:txBody>
          <a:bodyPr wrap="square" rtlCol="0">
            <a:spAutoFit/>
          </a:bodyPr>
          <a:lstStyle/>
          <a:p>
            <a:r>
              <a:rPr lang="ja-JP" altLang="en-US" sz="2000" b="1" dirty="0" smtClean="0"/>
              <a:t>学習意識の低下＊</a:t>
            </a:r>
            <a:r>
              <a:rPr lang="ja-JP" altLang="en-US" sz="2000" b="1" dirty="0" smtClean="0">
                <a:solidFill>
                  <a:srgbClr val="FF0000"/>
                </a:solidFill>
              </a:rPr>
              <a:t>　　　　　　</a:t>
            </a:r>
            <a:endParaRPr lang="ja-JP" altLang="en-US" sz="2000" b="1" dirty="0">
              <a:solidFill>
                <a:srgbClr val="FF0000"/>
              </a:solidFill>
            </a:endParaRPr>
          </a:p>
        </p:txBody>
      </p:sp>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677" y="2996688"/>
            <a:ext cx="646459" cy="646459"/>
          </a:xfrm>
          <a:prstGeom prst="rect">
            <a:avLst/>
          </a:prstGeom>
        </p:spPr>
      </p:pic>
      <p:sp>
        <p:nvSpPr>
          <p:cNvPr id="23" name="下矢印 22"/>
          <p:cNvSpPr/>
          <p:nvPr/>
        </p:nvSpPr>
        <p:spPr>
          <a:xfrm rot="2677538">
            <a:off x="3129472" y="5009901"/>
            <a:ext cx="332734" cy="408036"/>
          </a:xfrm>
          <a:prstGeom prst="downArrow">
            <a:avLst>
              <a:gd name="adj1" fmla="val 50000"/>
              <a:gd name="adj2" fmla="val 455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rot="19098789">
            <a:off x="5757567" y="4984718"/>
            <a:ext cx="343543" cy="443535"/>
          </a:xfrm>
          <a:prstGeom prst="downArrow">
            <a:avLst>
              <a:gd name="adj1" fmla="val 50000"/>
              <a:gd name="adj2" fmla="val 4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633367" y="5491089"/>
            <a:ext cx="3262202" cy="400110"/>
          </a:xfrm>
          <a:prstGeom prst="rect">
            <a:avLst/>
          </a:prstGeom>
          <a:noFill/>
          <a:ln>
            <a:solidFill>
              <a:schemeClr val="accent1"/>
            </a:solidFill>
          </a:ln>
        </p:spPr>
        <p:txBody>
          <a:bodyPr wrap="square" rtlCol="0">
            <a:spAutoFit/>
          </a:bodyPr>
          <a:lstStyle/>
          <a:p>
            <a:r>
              <a:rPr lang="ja-JP" altLang="en-US" sz="2000" dirty="0" smtClean="0"/>
              <a:t>英語リスニング能力の低下</a:t>
            </a:r>
            <a:endParaRPr lang="ja-JP" altLang="en-US" sz="2000" dirty="0"/>
          </a:p>
        </p:txBody>
      </p:sp>
      <p:sp>
        <p:nvSpPr>
          <p:cNvPr id="26" name="テキスト ボックス 25"/>
          <p:cNvSpPr txBox="1"/>
          <p:nvPr/>
        </p:nvSpPr>
        <p:spPr>
          <a:xfrm>
            <a:off x="5840454" y="5503866"/>
            <a:ext cx="2308870" cy="400110"/>
          </a:xfrm>
          <a:prstGeom prst="rect">
            <a:avLst/>
          </a:prstGeom>
          <a:noFill/>
          <a:ln>
            <a:solidFill>
              <a:schemeClr val="accent1"/>
            </a:solidFill>
          </a:ln>
        </p:spPr>
        <p:txBody>
          <a:bodyPr wrap="square" rtlCol="0">
            <a:spAutoFit/>
          </a:bodyPr>
          <a:lstStyle/>
          <a:p>
            <a:r>
              <a:rPr lang="ja-JP" altLang="en-US" sz="2000" dirty="0" smtClean="0"/>
              <a:t>学習継続率の</a:t>
            </a:r>
            <a:r>
              <a:rPr lang="ja-JP" altLang="en-US" sz="2000" dirty="0"/>
              <a:t>低下</a:t>
            </a:r>
            <a:endParaRPr lang="en-US" altLang="ja-JP" sz="2000" dirty="0" smtClean="0"/>
          </a:p>
        </p:txBody>
      </p:sp>
      <p:sp>
        <p:nvSpPr>
          <p:cNvPr id="14" name="左右矢印 13"/>
          <p:cNvSpPr/>
          <p:nvPr/>
        </p:nvSpPr>
        <p:spPr>
          <a:xfrm>
            <a:off x="4496874" y="5593437"/>
            <a:ext cx="689700" cy="20005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77245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1194" y="982326"/>
            <a:ext cx="8298466" cy="766354"/>
          </a:xfrm>
        </p:spPr>
        <p:txBody>
          <a:bodyPr>
            <a:noAutofit/>
          </a:bodyPr>
          <a:lstStyle/>
          <a:p>
            <a:r>
              <a:rPr lang="ja-JP" altLang="en-US" sz="4400" b="1" dirty="0" smtClean="0"/>
              <a:t>提案</a:t>
            </a:r>
            <a:r>
              <a:rPr lang="ja-JP" altLang="en-US" sz="4400" b="1" dirty="0"/>
              <a:t>システム</a:t>
            </a:r>
            <a:r>
              <a:rPr lang="ja-JP" altLang="en-US" sz="4400" b="1" dirty="0" smtClean="0"/>
              <a:t>　</a:t>
            </a:r>
            <a:r>
              <a:rPr lang="en-US" altLang="ja-JP" sz="4400" b="1" dirty="0" smtClean="0"/>
              <a:t>‐</a:t>
            </a:r>
            <a:r>
              <a:rPr lang="ja-JP" altLang="en-US" sz="4400" b="1" dirty="0" smtClean="0"/>
              <a:t>概要・利点②</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a:xfrm>
            <a:off x="7508242" y="6448807"/>
            <a:ext cx="984019" cy="365125"/>
          </a:xfrm>
        </p:spPr>
        <p:txBody>
          <a:bodyPr/>
          <a:lstStyle/>
          <a:p>
            <a:fld id="{945D6251-11C6-4352-AC0D-B710D9D38B8A}" type="slidenum">
              <a:rPr lang="ja-JP" altLang="en-US" smtClean="0"/>
              <a:t>50</a:t>
            </a:fld>
            <a:endParaRPr lang="ja-JP" altLang="en-US" dirty="0"/>
          </a:p>
        </p:txBody>
      </p:sp>
      <p:pic>
        <p:nvPicPr>
          <p:cNvPr id="5"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727" y="2565160"/>
            <a:ext cx="809706" cy="736327"/>
          </a:xfrm>
          <a:prstGeom prst="rect">
            <a:avLst/>
          </a:prstGeom>
        </p:spPr>
      </p:pic>
      <p:sp>
        <p:nvSpPr>
          <p:cNvPr id="6" name="テキスト ボックス 5"/>
          <p:cNvSpPr txBox="1"/>
          <p:nvPr/>
        </p:nvSpPr>
        <p:spPr>
          <a:xfrm>
            <a:off x="3817682" y="2039800"/>
            <a:ext cx="1656223" cy="523220"/>
          </a:xfrm>
          <a:prstGeom prst="rect">
            <a:avLst/>
          </a:prstGeom>
          <a:noFill/>
        </p:spPr>
        <p:txBody>
          <a:bodyPr wrap="square" rtlCol="0">
            <a:spAutoFit/>
          </a:bodyPr>
          <a:lstStyle/>
          <a:p>
            <a:r>
              <a:rPr kumimoji="1" lang="ja-JP" altLang="en-US" sz="1400" dirty="0" smtClean="0"/>
              <a:t>英語リスニングに　　　　　　苦手意識がある人</a:t>
            </a:r>
            <a:endParaRPr kumimoji="1" lang="ja-JP" altLang="en-US" sz="1400" dirty="0"/>
          </a:p>
        </p:txBody>
      </p:sp>
      <p:sp>
        <p:nvSpPr>
          <p:cNvPr id="14" name="円形吹き出し 13"/>
          <p:cNvSpPr/>
          <p:nvPr/>
        </p:nvSpPr>
        <p:spPr>
          <a:xfrm>
            <a:off x="5356119" y="2169196"/>
            <a:ext cx="2080827" cy="658483"/>
          </a:xfrm>
          <a:prstGeom prst="wedgeEllipseCallout">
            <a:avLst>
              <a:gd name="adj1" fmla="val -62052"/>
              <a:gd name="adj2" fmla="val 422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聞き取れる！　楽しい！</a:t>
            </a:r>
            <a:endParaRPr kumimoji="1" lang="ja-JP" altLang="en-US" sz="1600" dirty="0">
              <a:solidFill>
                <a:schemeClr val="tx1"/>
              </a:solidFill>
            </a:endParaRPr>
          </a:p>
        </p:txBody>
      </p:sp>
      <p:sp>
        <p:nvSpPr>
          <p:cNvPr id="18" name="テキスト ボックス 17"/>
          <p:cNvSpPr txBox="1"/>
          <p:nvPr/>
        </p:nvSpPr>
        <p:spPr>
          <a:xfrm>
            <a:off x="418864" y="2009022"/>
            <a:ext cx="2216513" cy="584775"/>
          </a:xfrm>
          <a:prstGeom prst="rect">
            <a:avLst/>
          </a:prstGeom>
          <a:noFill/>
        </p:spPr>
        <p:txBody>
          <a:bodyPr wrap="square" rtlCol="0">
            <a:spAutoFit/>
          </a:bodyPr>
          <a:lstStyle/>
          <a:p>
            <a:r>
              <a:rPr lang="ja-JP" altLang="en-US" sz="1600" b="1" dirty="0" smtClean="0"/>
              <a:t>聞き取りやすい地域の　　音声から順に学習</a:t>
            </a:r>
            <a:endParaRPr kumimoji="1" lang="en-US" altLang="ja-JP" sz="1600" b="1" dirty="0" smtClean="0"/>
          </a:p>
        </p:txBody>
      </p:sp>
      <p:sp>
        <p:nvSpPr>
          <p:cNvPr id="24" name="テキスト ボックス 23"/>
          <p:cNvSpPr txBox="1"/>
          <p:nvPr/>
        </p:nvSpPr>
        <p:spPr>
          <a:xfrm>
            <a:off x="3422681" y="3403715"/>
            <a:ext cx="2446226" cy="400110"/>
          </a:xfrm>
          <a:prstGeom prst="rect">
            <a:avLst/>
          </a:prstGeom>
          <a:noFill/>
          <a:ln>
            <a:solidFill>
              <a:schemeClr val="accent1"/>
            </a:solidFill>
          </a:ln>
        </p:spPr>
        <p:txBody>
          <a:bodyPr wrap="square" rtlCol="0">
            <a:spAutoFit/>
          </a:bodyPr>
          <a:lstStyle/>
          <a:p>
            <a:r>
              <a:rPr kumimoji="1" lang="en-US" altLang="ja-JP" sz="2000" b="1" dirty="0" smtClean="0">
                <a:solidFill>
                  <a:srgbClr val="FF0000"/>
                </a:solidFill>
              </a:rPr>
              <a:t>1.</a:t>
            </a:r>
            <a:r>
              <a:rPr lang="ja-JP" altLang="en-US" sz="2000" b="1" dirty="0" smtClean="0">
                <a:solidFill>
                  <a:srgbClr val="FF0000"/>
                </a:solidFill>
              </a:rPr>
              <a:t>学習意識の改善＊</a:t>
            </a:r>
            <a:endParaRPr kumimoji="1" lang="ja-JP" altLang="en-US" sz="2000" b="1" dirty="0">
              <a:solidFill>
                <a:srgbClr val="FF0000"/>
              </a:solidFill>
            </a:endParaRPr>
          </a:p>
        </p:txBody>
      </p:sp>
      <p:sp>
        <p:nvSpPr>
          <p:cNvPr id="27" name="テキスト ボックス 26"/>
          <p:cNvSpPr txBox="1"/>
          <p:nvPr/>
        </p:nvSpPr>
        <p:spPr>
          <a:xfrm>
            <a:off x="3631826" y="6027931"/>
            <a:ext cx="2116257" cy="276999"/>
          </a:xfrm>
          <a:prstGeom prst="rect">
            <a:avLst/>
          </a:prstGeom>
          <a:noFill/>
        </p:spPr>
        <p:txBody>
          <a:bodyPr wrap="square" rtlCol="0">
            <a:spAutoFit/>
          </a:bodyPr>
          <a:lstStyle/>
          <a:p>
            <a:r>
              <a:rPr kumimoji="1" lang="en-US" altLang="ja-JP" sz="1200" dirty="0" smtClean="0"/>
              <a:t>Figure3 </a:t>
            </a:r>
            <a:r>
              <a:rPr lang="ja-JP" altLang="en-US" sz="1200" dirty="0" smtClean="0"/>
              <a:t> 良いサイクルの例</a:t>
            </a:r>
            <a:endParaRPr kumimoji="1" lang="ja-JP" altLang="en-US" sz="1200" dirty="0"/>
          </a:p>
        </p:txBody>
      </p:sp>
      <p:sp>
        <p:nvSpPr>
          <p:cNvPr id="7" name="直方体 6"/>
          <p:cNvSpPr/>
          <p:nvPr/>
        </p:nvSpPr>
        <p:spPr>
          <a:xfrm>
            <a:off x="594345" y="2593797"/>
            <a:ext cx="1648341" cy="878675"/>
          </a:xfrm>
          <a:prstGeom prst="cub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提案システム</a:t>
            </a:r>
            <a:endParaRPr kumimoji="1" lang="ja-JP" altLang="en-US" dirty="0">
              <a:solidFill>
                <a:schemeClr val="tx1"/>
              </a:solidFill>
            </a:endParaRPr>
          </a:p>
        </p:txBody>
      </p:sp>
      <p:sp>
        <p:nvSpPr>
          <p:cNvPr id="19" name="テキスト ボックス 18"/>
          <p:cNvSpPr txBox="1"/>
          <p:nvPr/>
        </p:nvSpPr>
        <p:spPr>
          <a:xfrm>
            <a:off x="5951376" y="4808496"/>
            <a:ext cx="2414384" cy="400110"/>
          </a:xfrm>
          <a:prstGeom prst="rect">
            <a:avLst/>
          </a:prstGeom>
          <a:noFill/>
          <a:ln>
            <a:solidFill>
              <a:schemeClr val="accent1"/>
            </a:solidFill>
          </a:ln>
        </p:spPr>
        <p:txBody>
          <a:bodyPr wrap="square" rtlCol="0">
            <a:spAutoFit/>
          </a:bodyPr>
          <a:lstStyle/>
          <a:p>
            <a:r>
              <a:rPr kumimoji="1" lang="en-US" altLang="ja-JP" sz="2000" b="1" dirty="0" smtClean="0">
                <a:solidFill>
                  <a:srgbClr val="FF0000"/>
                </a:solidFill>
              </a:rPr>
              <a:t>2.</a:t>
            </a:r>
            <a:r>
              <a:rPr kumimoji="1" lang="ja-JP" altLang="en-US" sz="2000" b="1" dirty="0" smtClean="0">
                <a:solidFill>
                  <a:srgbClr val="FF0000"/>
                </a:solidFill>
              </a:rPr>
              <a:t>学習継続率の</a:t>
            </a:r>
            <a:r>
              <a:rPr lang="ja-JP" altLang="en-US" sz="2000" b="1" dirty="0">
                <a:solidFill>
                  <a:srgbClr val="FF0000"/>
                </a:solidFill>
              </a:rPr>
              <a:t>向上</a:t>
            </a:r>
            <a:endParaRPr kumimoji="1" lang="ja-JP" altLang="en-US" sz="2000" b="1" dirty="0">
              <a:solidFill>
                <a:srgbClr val="FF0000"/>
              </a:solidFill>
            </a:endParaRPr>
          </a:p>
        </p:txBody>
      </p:sp>
      <p:sp>
        <p:nvSpPr>
          <p:cNvPr id="22" name="円形吹き出し 21"/>
          <p:cNvSpPr/>
          <p:nvPr/>
        </p:nvSpPr>
        <p:spPr>
          <a:xfrm>
            <a:off x="5116747" y="5330634"/>
            <a:ext cx="1836126" cy="585083"/>
          </a:xfrm>
          <a:prstGeom prst="wedgeEllipseCallout">
            <a:avLst>
              <a:gd name="adj1" fmla="val 60754"/>
              <a:gd name="adj2" fmla="val -137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これなら　　続けられる！</a:t>
            </a:r>
            <a:endParaRPr kumimoji="1" lang="ja-JP" altLang="en-US" sz="1400" dirty="0">
              <a:solidFill>
                <a:schemeClr val="tx1"/>
              </a:solidFill>
            </a:endParaRPr>
          </a:p>
        </p:txBody>
      </p:sp>
      <p:pic>
        <p:nvPicPr>
          <p:cNvPr id="25"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587" y="5330634"/>
            <a:ext cx="799073" cy="726658"/>
          </a:xfrm>
          <a:prstGeom prst="rect">
            <a:avLst/>
          </a:prstGeom>
        </p:spPr>
      </p:pic>
      <p:sp>
        <p:nvSpPr>
          <p:cNvPr id="8" name="左矢印 7"/>
          <p:cNvSpPr/>
          <p:nvPr/>
        </p:nvSpPr>
        <p:spPr>
          <a:xfrm rot="10800000">
            <a:off x="2704990" y="2799151"/>
            <a:ext cx="801885" cy="335209"/>
          </a:xfrm>
          <a:prstGeom prst="leftArrow">
            <a:avLst>
              <a:gd name="adj1" fmla="val 50000"/>
              <a:gd name="adj2" fmla="val 4630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594345" y="4854296"/>
            <a:ext cx="2925627" cy="400110"/>
          </a:xfrm>
          <a:prstGeom prst="rect">
            <a:avLst/>
          </a:prstGeom>
          <a:noFill/>
          <a:ln>
            <a:solidFill>
              <a:schemeClr val="accent1"/>
            </a:solidFill>
          </a:ln>
        </p:spPr>
        <p:txBody>
          <a:bodyPr wrap="square" rtlCol="0">
            <a:spAutoFit/>
          </a:bodyPr>
          <a:lstStyle/>
          <a:p>
            <a:r>
              <a:rPr lang="en-US" altLang="ja-JP" sz="2000" b="1" dirty="0" smtClean="0">
                <a:solidFill>
                  <a:srgbClr val="FF0000"/>
                </a:solidFill>
              </a:rPr>
              <a:t>3.</a:t>
            </a:r>
            <a:r>
              <a:rPr lang="ja-JP" altLang="en-US" sz="2000" b="1" dirty="0" smtClean="0">
                <a:solidFill>
                  <a:srgbClr val="FF0000"/>
                </a:solidFill>
              </a:rPr>
              <a:t>リスニング能力</a:t>
            </a:r>
            <a:r>
              <a:rPr kumimoji="1" lang="ja-JP" altLang="en-US" sz="2000" b="1" dirty="0" smtClean="0">
                <a:solidFill>
                  <a:srgbClr val="FF0000"/>
                </a:solidFill>
              </a:rPr>
              <a:t>の</a:t>
            </a:r>
            <a:r>
              <a:rPr lang="ja-JP" altLang="en-US" sz="2000" b="1" dirty="0">
                <a:solidFill>
                  <a:srgbClr val="FF0000"/>
                </a:solidFill>
              </a:rPr>
              <a:t>向上</a:t>
            </a:r>
            <a:endParaRPr kumimoji="1" lang="ja-JP" altLang="en-US" sz="2000" b="1" dirty="0">
              <a:solidFill>
                <a:srgbClr val="FF0000"/>
              </a:solidFill>
            </a:endParaRPr>
          </a:p>
        </p:txBody>
      </p:sp>
      <p:pic>
        <p:nvPicPr>
          <p:cNvPr id="34"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182" y="5330634"/>
            <a:ext cx="766786" cy="697297"/>
          </a:xfrm>
          <a:prstGeom prst="rect">
            <a:avLst/>
          </a:prstGeom>
        </p:spPr>
      </p:pic>
      <p:pic>
        <p:nvPicPr>
          <p:cNvPr id="11" name="図 10"/>
          <p:cNvPicPr>
            <a:picLocks noChangeAspect="1"/>
          </p:cNvPicPr>
          <p:nvPr/>
        </p:nvPicPr>
        <p:blipFill rotWithShape="1">
          <a:blip r:embed="rId4">
            <a:extLst>
              <a:ext uri="{28A0092B-C50C-407E-A947-70E740481C1C}">
                <a14:useLocalDpi xmlns:a14="http://schemas.microsoft.com/office/drawing/2010/main" val="0"/>
              </a:ext>
            </a:extLst>
          </a:blip>
          <a:srcRect l="3094" t="2245" r="4159" b="1966"/>
          <a:stretch/>
        </p:blipFill>
        <p:spPr>
          <a:xfrm>
            <a:off x="2877163" y="5377989"/>
            <a:ext cx="610467" cy="630470"/>
          </a:xfrm>
          <a:prstGeom prst="rect">
            <a:avLst/>
          </a:prstGeom>
        </p:spPr>
      </p:pic>
      <p:sp>
        <p:nvSpPr>
          <p:cNvPr id="38" name="円形吹き出し 37"/>
          <p:cNvSpPr/>
          <p:nvPr/>
        </p:nvSpPr>
        <p:spPr>
          <a:xfrm>
            <a:off x="104286" y="5423376"/>
            <a:ext cx="1787782" cy="585083"/>
          </a:xfrm>
          <a:prstGeom prst="wedgeEllipseCallout">
            <a:avLst>
              <a:gd name="adj1" fmla="val 54068"/>
              <a:gd name="adj2" fmla="val -4119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テスト</a:t>
            </a:r>
            <a:r>
              <a:rPr lang="ja-JP" altLang="en-US" sz="1400" dirty="0" smtClean="0">
                <a:solidFill>
                  <a:schemeClr val="tx1"/>
                </a:solidFill>
              </a:rPr>
              <a:t>の点が上がった！</a:t>
            </a:r>
            <a:endParaRPr lang="en-US" altLang="ja-JP" sz="1400" dirty="0" smtClean="0">
              <a:solidFill>
                <a:schemeClr val="tx1"/>
              </a:solidFill>
            </a:endParaRPr>
          </a:p>
        </p:txBody>
      </p:sp>
      <p:sp>
        <p:nvSpPr>
          <p:cNvPr id="26" name="テキスト ボックス 25"/>
          <p:cNvSpPr txBox="1"/>
          <p:nvPr/>
        </p:nvSpPr>
        <p:spPr>
          <a:xfrm>
            <a:off x="5951376" y="3347965"/>
            <a:ext cx="3649060" cy="523220"/>
          </a:xfrm>
          <a:prstGeom prst="rect">
            <a:avLst/>
          </a:prstGeom>
          <a:noFill/>
        </p:spPr>
        <p:txBody>
          <a:bodyPr wrap="square" rtlCol="0">
            <a:spAutoFit/>
          </a:bodyPr>
          <a:lstStyle/>
          <a:p>
            <a:r>
              <a:rPr kumimoji="1" lang="en-US" altLang="ja-JP" sz="1400" dirty="0" smtClean="0"/>
              <a:t>*</a:t>
            </a:r>
            <a:r>
              <a:rPr kumimoji="1" lang="ja-JP" altLang="en-US" sz="1400" dirty="0" smtClean="0"/>
              <a:t>学習意識の改善</a:t>
            </a:r>
            <a:endParaRPr kumimoji="1" lang="en-US" altLang="ja-JP" sz="1400" dirty="0" smtClean="0"/>
          </a:p>
          <a:p>
            <a:r>
              <a:rPr lang="ja-JP" altLang="en-US" sz="1400" dirty="0" smtClean="0"/>
              <a:t>→苦手意識の緩和・学習への動機付け</a:t>
            </a:r>
            <a:endParaRPr lang="en-US" altLang="ja-JP" sz="1400" dirty="0" smtClean="0"/>
          </a:p>
        </p:txBody>
      </p:sp>
      <p:sp>
        <p:nvSpPr>
          <p:cNvPr id="28" name="左矢印 27"/>
          <p:cNvSpPr/>
          <p:nvPr/>
        </p:nvSpPr>
        <p:spPr>
          <a:xfrm rot="13101244">
            <a:off x="6132710" y="4101464"/>
            <a:ext cx="599695" cy="383594"/>
          </a:xfrm>
          <a:prstGeom prst="leftArrow">
            <a:avLst>
              <a:gd name="adj1" fmla="val 50000"/>
              <a:gd name="adj2" fmla="val 46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左矢印 28"/>
          <p:cNvSpPr/>
          <p:nvPr/>
        </p:nvSpPr>
        <p:spPr>
          <a:xfrm>
            <a:off x="4206168" y="5054351"/>
            <a:ext cx="809265" cy="266117"/>
          </a:xfrm>
          <a:prstGeom prst="leftArrow">
            <a:avLst>
              <a:gd name="adj1" fmla="val 50000"/>
              <a:gd name="adj2" fmla="val 46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左矢印 31"/>
          <p:cNvSpPr/>
          <p:nvPr/>
        </p:nvSpPr>
        <p:spPr>
          <a:xfrm rot="8309425">
            <a:off x="2636555" y="4026420"/>
            <a:ext cx="599695" cy="383594"/>
          </a:xfrm>
          <a:prstGeom prst="leftArrow">
            <a:avLst>
              <a:gd name="adj1" fmla="val 50000"/>
              <a:gd name="adj2" fmla="val 46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左カーブ矢印 22"/>
          <p:cNvSpPr/>
          <p:nvPr/>
        </p:nvSpPr>
        <p:spPr>
          <a:xfrm>
            <a:off x="4798154" y="3916039"/>
            <a:ext cx="337651" cy="696718"/>
          </a:xfrm>
          <a:prstGeom prst="curvedLeftArrow">
            <a:avLst>
              <a:gd name="adj1" fmla="val 19150"/>
              <a:gd name="adj2" fmla="val 50000"/>
              <a:gd name="adj3" fmla="val 537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左カーブ矢印 29"/>
          <p:cNvSpPr/>
          <p:nvPr/>
        </p:nvSpPr>
        <p:spPr>
          <a:xfrm rot="10800000">
            <a:off x="4202101" y="3871185"/>
            <a:ext cx="339094" cy="705260"/>
          </a:xfrm>
          <a:prstGeom prst="curvedLeftArrow">
            <a:avLst>
              <a:gd name="adj1" fmla="val 25000"/>
              <a:gd name="adj2" fmla="val 50000"/>
              <a:gd name="adj3" fmla="val 408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p:cNvSpPr txBox="1"/>
          <p:nvPr/>
        </p:nvSpPr>
        <p:spPr>
          <a:xfrm>
            <a:off x="3913671" y="4618656"/>
            <a:ext cx="1604843" cy="369332"/>
          </a:xfrm>
          <a:prstGeom prst="rect">
            <a:avLst/>
          </a:prstGeom>
          <a:noFill/>
        </p:spPr>
        <p:txBody>
          <a:bodyPr wrap="square" rtlCol="0">
            <a:spAutoFit/>
          </a:bodyPr>
          <a:lstStyle/>
          <a:p>
            <a:r>
              <a:rPr lang="ja-JP" altLang="en-US" dirty="0" smtClean="0">
                <a:solidFill>
                  <a:srgbClr val="FF0000"/>
                </a:solidFill>
              </a:rPr>
              <a:t>良い</a:t>
            </a:r>
            <a:r>
              <a:rPr lang="ja-JP" altLang="en-US" dirty="0">
                <a:solidFill>
                  <a:srgbClr val="FF0000"/>
                </a:solidFill>
              </a:rPr>
              <a:t>サイクル</a:t>
            </a:r>
            <a:endParaRPr kumimoji="1" lang="ja-JP" altLang="en-US" dirty="0">
              <a:solidFill>
                <a:srgbClr val="FF0000"/>
              </a:solidFill>
            </a:endParaRPr>
          </a:p>
        </p:txBody>
      </p:sp>
    </p:spTree>
    <p:extLst>
      <p:ext uri="{BB962C8B-B14F-4D97-AF65-F5344CB8AC3E}">
        <p14:creationId xmlns:p14="http://schemas.microsoft.com/office/powerpoint/2010/main" val="2922939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07627" y="1834010"/>
            <a:ext cx="7543801" cy="4625776"/>
          </a:xfrm>
        </p:spPr>
        <p:txBody>
          <a:bodyPr>
            <a:normAutofit/>
          </a:bodyPr>
          <a:lstStyle/>
          <a:p>
            <a:pPr>
              <a:buFont typeface="Wingdings" panose="05000000000000000000" pitchFamily="2" charset="2"/>
              <a:buChar char="l"/>
            </a:pPr>
            <a:r>
              <a:rPr lang="ja-JP" altLang="en-US" dirty="0" smtClean="0"/>
              <a:t>パターン</a:t>
            </a:r>
            <a:r>
              <a:rPr lang="en-US" altLang="ja-JP" dirty="0" smtClean="0"/>
              <a:t>2</a:t>
            </a:r>
            <a:r>
              <a:rPr kumimoji="1" lang="ja-JP" altLang="en-US" dirty="0" smtClean="0"/>
              <a:t>の例と特徴</a:t>
            </a: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endParaRPr kumimoji="1" lang="en-US" altLang="ja-JP" b="1" dirty="0" smtClean="0"/>
          </a:p>
          <a:p>
            <a:pPr marL="0" indent="0">
              <a:buNone/>
            </a:pPr>
            <a:endParaRPr lang="en-US" altLang="ja-JP" dirty="0"/>
          </a:p>
          <a:p>
            <a:pPr>
              <a:buFont typeface="Wingdings" panose="05000000000000000000" pitchFamily="2" charset="2"/>
              <a:buChar char="l"/>
            </a:pPr>
            <a:r>
              <a:rPr kumimoji="1" lang="ja-JP" altLang="en-US" dirty="0" smtClean="0"/>
              <a:t>地域</a:t>
            </a:r>
            <a:r>
              <a:rPr lang="ja-JP" altLang="en-US" dirty="0"/>
              <a:t>別</a:t>
            </a:r>
            <a:r>
              <a:rPr lang="ja-JP" altLang="en-US" dirty="0" smtClean="0"/>
              <a:t>正答率にあまり差がない場合，出題する音声の地域ごとの</a:t>
            </a:r>
            <a:r>
              <a:rPr lang="ja-JP" altLang="en-US" dirty="0"/>
              <a:t>出題</a:t>
            </a:r>
            <a:r>
              <a:rPr lang="ja-JP" altLang="en-US" dirty="0" smtClean="0"/>
              <a:t>数は一定になる．</a:t>
            </a:r>
            <a:endParaRPr lang="en-US" altLang="ja-JP" dirty="0" smtClean="0"/>
          </a:p>
          <a:p>
            <a:pPr>
              <a:buFont typeface="Wingdings" panose="05000000000000000000" pitchFamily="2" charset="2"/>
              <a:buChar char="l"/>
            </a:pPr>
            <a:r>
              <a:rPr lang="ja-JP" altLang="en-US" dirty="0" smtClean="0"/>
              <a:t>地域</a:t>
            </a:r>
            <a:r>
              <a:rPr lang="ja-JP" altLang="en-US" dirty="0"/>
              <a:t>別</a:t>
            </a:r>
            <a:r>
              <a:rPr lang="ja-JP" altLang="en-US" dirty="0" smtClean="0"/>
              <a:t>正答率に大きく差が出た場合は</a:t>
            </a:r>
            <a:r>
              <a:rPr lang="en-US" altLang="ja-JP" dirty="0" smtClean="0"/>
              <a:t>,  </a:t>
            </a:r>
            <a:r>
              <a:rPr lang="ja-JP" altLang="en-US" dirty="0" smtClean="0"/>
              <a:t>その</a:t>
            </a:r>
            <a:r>
              <a:rPr lang="ja-JP" altLang="en-US" dirty="0"/>
              <a:t>差</a:t>
            </a:r>
            <a:r>
              <a:rPr lang="ja-JP" altLang="en-US" dirty="0" smtClean="0"/>
              <a:t>に応じて，出題数も変わる</a:t>
            </a:r>
            <a:r>
              <a:rPr lang="en-US" altLang="ja-JP" dirty="0" smtClean="0"/>
              <a:t>(</a:t>
            </a:r>
            <a:r>
              <a:rPr lang="ja-JP" altLang="en-US" dirty="0" smtClean="0"/>
              <a:t>地域別正答率が低い地域の出題数が激減する</a:t>
            </a:r>
            <a:r>
              <a:rPr lang="en-US" altLang="ja-JP" dirty="0" smtClean="0"/>
              <a:t>)</a:t>
            </a:r>
            <a:r>
              <a:rPr lang="ja-JP" altLang="en-US" dirty="0" err="1" smtClean="0"/>
              <a:t>．</a:t>
            </a:r>
            <a:endParaRPr kumimoji="1" lang="en-US" altLang="ja-JP" dirty="0" smtClean="0"/>
          </a:p>
          <a:p>
            <a:pPr>
              <a:buFont typeface="Wingdings" panose="05000000000000000000" pitchFamily="2" charset="2"/>
              <a:buChar char="l"/>
            </a:pPr>
            <a:endParaRPr lang="en-US" altLang="ja-JP" dirty="0" smtClean="0"/>
          </a:p>
          <a:p>
            <a:pPr>
              <a:buFont typeface="Wingdings" panose="05000000000000000000" pitchFamily="2" charset="2"/>
              <a:buChar char="l"/>
            </a:pPr>
            <a:endParaRPr lang="en-US" altLang="ja-JP" dirty="0"/>
          </a:p>
        </p:txBody>
      </p:sp>
      <p:sp>
        <p:nvSpPr>
          <p:cNvPr id="4" name="スライド番号プレースホルダー 3"/>
          <p:cNvSpPr>
            <a:spLocks noGrp="1"/>
          </p:cNvSpPr>
          <p:nvPr>
            <p:ph type="sldNum" sz="quarter" idx="12"/>
          </p:nvPr>
        </p:nvSpPr>
        <p:spPr/>
        <p:txBody>
          <a:bodyPr/>
          <a:lstStyle/>
          <a:p>
            <a:fld id="{3322707E-C8C1-46FE-BA20-423C3CEB9D62}" type="slidenum">
              <a:rPr lang="ja-JP" altLang="en-US" smtClean="0"/>
              <a:t>51</a:t>
            </a:fld>
            <a:endParaRPr lang="ja-JP" altLang="en-US" dirty="0"/>
          </a:p>
        </p:txBody>
      </p:sp>
      <p:sp>
        <p:nvSpPr>
          <p:cNvPr id="8" name="右矢印 7"/>
          <p:cNvSpPr/>
          <p:nvPr/>
        </p:nvSpPr>
        <p:spPr>
          <a:xfrm>
            <a:off x="2504141" y="2671211"/>
            <a:ext cx="474784" cy="492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0" name="表 9"/>
          <p:cNvGraphicFramePr>
            <a:graphicFrameLocks noGrp="1"/>
          </p:cNvGraphicFramePr>
          <p:nvPr>
            <p:extLst>
              <p:ext uri="{D42A27DB-BD31-4B8C-83A1-F6EECF244321}">
                <p14:modId xmlns:p14="http://schemas.microsoft.com/office/powerpoint/2010/main" val="2465696871"/>
              </p:ext>
            </p:extLst>
          </p:nvPr>
        </p:nvGraphicFramePr>
        <p:xfrm>
          <a:off x="6793428" y="2917395"/>
          <a:ext cx="2184010" cy="1432560"/>
        </p:xfrm>
        <a:graphic>
          <a:graphicData uri="http://schemas.openxmlformats.org/drawingml/2006/table">
            <a:tbl>
              <a:tblPr firstRow="1" bandRow="1">
                <a:tableStyleId>{5C22544A-7EE6-4342-B048-85BDC9FD1C3A}</a:tableStyleId>
              </a:tblPr>
              <a:tblGrid>
                <a:gridCol w="605458">
                  <a:extLst>
                    <a:ext uri="{9D8B030D-6E8A-4147-A177-3AD203B41FA5}">
                      <a16:colId xmlns:a16="http://schemas.microsoft.com/office/drawing/2014/main" val="3927144260"/>
                    </a:ext>
                  </a:extLst>
                </a:gridCol>
                <a:gridCol w="1578552">
                  <a:extLst>
                    <a:ext uri="{9D8B030D-6E8A-4147-A177-3AD203B41FA5}">
                      <a16:colId xmlns:a16="http://schemas.microsoft.com/office/drawing/2014/main" val="1977798889"/>
                    </a:ext>
                  </a:extLst>
                </a:gridCol>
              </a:tblGrid>
              <a:tr h="276241">
                <a:tc>
                  <a:txBody>
                    <a:bodyPr/>
                    <a:lstStyle/>
                    <a:p>
                      <a:r>
                        <a:rPr kumimoji="1" lang="ja-JP" altLang="en-US" sz="1600" dirty="0" smtClean="0"/>
                        <a:t>地域</a:t>
                      </a:r>
                      <a:endParaRPr kumimoji="1" lang="ja-JP" altLang="en-US" sz="1600" dirty="0"/>
                    </a:p>
                  </a:txBody>
                  <a:tcPr/>
                </a:tc>
                <a:tc>
                  <a:txBody>
                    <a:bodyPr/>
                    <a:lstStyle/>
                    <a:p>
                      <a:r>
                        <a:rPr kumimoji="1" lang="ja-JP" altLang="en-US" sz="1600" dirty="0" smtClean="0"/>
                        <a:t>地域別正答率</a:t>
                      </a:r>
                      <a:endParaRPr kumimoji="1" lang="ja-JP" altLang="en-US" sz="1600" dirty="0"/>
                    </a:p>
                  </a:txBody>
                  <a:tcPr/>
                </a:tc>
                <a:extLst>
                  <a:ext uri="{0D108BD9-81ED-4DB2-BD59-A6C34878D82A}">
                    <a16:rowId xmlns:a16="http://schemas.microsoft.com/office/drawing/2014/main" val="3037610479"/>
                  </a:ext>
                </a:extLst>
              </a:tr>
              <a:tr h="276241">
                <a:tc>
                  <a:txBody>
                    <a:bodyPr/>
                    <a:lstStyle/>
                    <a:p>
                      <a:r>
                        <a:rPr kumimoji="1" lang="en-US" altLang="ja-JP" dirty="0" smtClean="0"/>
                        <a:t>C1</a:t>
                      </a:r>
                    </a:p>
                  </a:txBody>
                  <a:tcPr/>
                </a:tc>
                <a:tc>
                  <a:txBody>
                    <a:bodyPr/>
                    <a:lstStyle/>
                    <a:p>
                      <a:r>
                        <a:rPr kumimoji="1" lang="en-US" altLang="ja-JP" dirty="0" smtClean="0"/>
                        <a:t>69</a:t>
                      </a:r>
                      <a:r>
                        <a:rPr kumimoji="1" lang="ja-JP" altLang="en-US" dirty="0" smtClean="0"/>
                        <a:t>％</a:t>
                      </a:r>
                      <a:endParaRPr kumimoji="1" lang="en-US" altLang="ja-JP" dirty="0" smtClean="0"/>
                    </a:p>
                  </a:txBody>
                  <a:tcPr/>
                </a:tc>
                <a:extLst>
                  <a:ext uri="{0D108BD9-81ED-4DB2-BD59-A6C34878D82A}">
                    <a16:rowId xmlns:a16="http://schemas.microsoft.com/office/drawing/2014/main" val="513902258"/>
                  </a:ext>
                </a:extLst>
              </a:tr>
              <a:tr h="276241">
                <a:tc>
                  <a:txBody>
                    <a:bodyPr/>
                    <a:lstStyle/>
                    <a:p>
                      <a:r>
                        <a:rPr kumimoji="1" lang="en-US" altLang="ja-JP" dirty="0" smtClean="0"/>
                        <a:t>C2</a:t>
                      </a:r>
                      <a:endParaRPr kumimoji="1" lang="ja-JP" altLang="en-US" dirty="0"/>
                    </a:p>
                  </a:txBody>
                  <a:tcPr/>
                </a:tc>
                <a:tc>
                  <a:txBody>
                    <a:bodyPr/>
                    <a:lstStyle/>
                    <a:p>
                      <a:r>
                        <a:rPr kumimoji="1" lang="en-US" altLang="ja-JP" dirty="0" smtClean="0"/>
                        <a:t>65</a:t>
                      </a:r>
                      <a:r>
                        <a:rPr kumimoji="1" lang="ja-JP" altLang="en-US" dirty="0" smtClean="0"/>
                        <a:t>％</a:t>
                      </a:r>
                      <a:endParaRPr kumimoji="1" lang="ja-JP" altLang="en-US" dirty="0"/>
                    </a:p>
                  </a:txBody>
                  <a:tcPr/>
                </a:tc>
                <a:extLst>
                  <a:ext uri="{0D108BD9-81ED-4DB2-BD59-A6C34878D82A}">
                    <a16:rowId xmlns:a16="http://schemas.microsoft.com/office/drawing/2014/main" val="4131335487"/>
                  </a:ext>
                </a:extLst>
              </a:tr>
              <a:tr h="276241">
                <a:tc>
                  <a:txBody>
                    <a:bodyPr/>
                    <a:lstStyle/>
                    <a:p>
                      <a:r>
                        <a:rPr kumimoji="1" lang="en-US" altLang="ja-JP" dirty="0" smtClean="0"/>
                        <a:t>C3</a:t>
                      </a:r>
                      <a:endParaRPr kumimoji="1" lang="ja-JP" altLang="en-US" dirty="0"/>
                    </a:p>
                  </a:txBody>
                  <a:tcPr/>
                </a:tc>
                <a:tc>
                  <a:txBody>
                    <a:bodyPr/>
                    <a:lstStyle/>
                    <a:p>
                      <a:r>
                        <a:rPr kumimoji="1" lang="en-US" altLang="ja-JP" dirty="0" smtClean="0"/>
                        <a:t>60</a:t>
                      </a:r>
                      <a:r>
                        <a:rPr kumimoji="1" lang="ja-JP" altLang="en-US" dirty="0" smtClean="0"/>
                        <a:t>％</a:t>
                      </a:r>
                      <a:endParaRPr kumimoji="1" lang="ja-JP" altLang="en-US" dirty="0"/>
                    </a:p>
                  </a:txBody>
                  <a:tcPr/>
                </a:tc>
                <a:extLst>
                  <a:ext uri="{0D108BD9-81ED-4DB2-BD59-A6C34878D82A}">
                    <a16:rowId xmlns:a16="http://schemas.microsoft.com/office/drawing/2014/main" val="86397210"/>
                  </a:ext>
                </a:extLst>
              </a:tr>
            </a:tbl>
          </a:graphicData>
        </a:graphic>
      </p:graphicFrame>
      <p:sp>
        <p:nvSpPr>
          <p:cNvPr id="11" name="右矢印 10"/>
          <p:cNvSpPr/>
          <p:nvPr/>
        </p:nvSpPr>
        <p:spPr>
          <a:xfrm rot="10800000">
            <a:off x="6039146" y="3645550"/>
            <a:ext cx="474784" cy="492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617647" y="3384012"/>
            <a:ext cx="2549771" cy="923330"/>
          </a:xfrm>
          <a:prstGeom prst="rect">
            <a:avLst/>
          </a:prstGeom>
          <a:noFill/>
        </p:spPr>
        <p:txBody>
          <a:bodyPr wrap="square" rtlCol="0">
            <a:spAutoFit/>
          </a:bodyPr>
          <a:lstStyle/>
          <a:p>
            <a:r>
              <a:rPr kumimoji="1" lang="ja-JP" altLang="en-US" dirty="0" smtClean="0"/>
              <a:t>全</a:t>
            </a:r>
            <a:r>
              <a:rPr kumimoji="1" lang="en-US" altLang="ja-JP" dirty="0" smtClean="0"/>
              <a:t>15</a:t>
            </a:r>
            <a:r>
              <a:rPr kumimoji="1" lang="ja-JP" altLang="en-US" dirty="0" smtClean="0"/>
              <a:t>問出題する場合</a:t>
            </a:r>
            <a:endParaRPr kumimoji="1" lang="en-US" altLang="ja-JP" dirty="0" smtClean="0"/>
          </a:p>
          <a:p>
            <a:endParaRPr lang="en-US" altLang="ja-JP" dirty="0"/>
          </a:p>
          <a:p>
            <a:r>
              <a:rPr kumimoji="1" lang="en-US" altLang="ja-JP" dirty="0" smtClean="0"/>
              <a:t>C1=5</a:t>
            </a:r>
            <a:r>
              <a:rPr kumimoji="1" lang="ja-JP" altLang="en-US" dirty="0" smtClean="0"/>
              <a:t>問</a:t>
            </a:r>
            <a:r>
              <a:rPr kumimoji="1" lang="en-US" altLang="ja-JP" dirty="0" smtClean="0"/>
              <a:t>,C2=5</a:t>
            </a:r>
            <a:r>
              <a:rPr kumimoji="1" lang="ja-JP" altLang="en-US" dirty="0" smtClean="0"/>
              <a:t>問</a:t>
            </a:r>
            <a:r>
              <a:rPr kumimoji="1" lang="en-US" altLang="ja-JP" dirty="0" smtClean="0"/>
              <a:t>,C3=5</a:t>
            </a:r>
            <a:r>
              <a:rPr kumimoji="1" lang="ja-JP" altLang="en-US" dirty="0" smtClean="0"/>
              <a:t>問</a:t>
            </a:r>
            <a:endParaRPr kumimoji="1"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87821154"/>
              </p:ext>
            </p:extLst>
          </p:nvPr>
        </p:nvGraphicFramePr>
        <p:xfrm>
          <a:off x="262196" y="2253252"/>
          <a:ext cx="2184010" cy="1432560"/>
        </p:xfrm>
        <a:graphic>
          <a:graphicData uri="http://schemas.openxmlformats.org/drawingml/2006/table">
            <a:tbl>
              <a:tblPr firstRow="1" bandRow="1">
                <a:tableStyleId>{5C22544A-7EE6-4342-B048-85BDC9FD1C3A}</a:tableStyleId>
              </a:tblPr>
              <a:tblGrid>
                <a:gridCol w="605458">
                  <a:extLst>
                    <a:ext uri="{9D8B030D-6E8A-4147-A177-3AD203B41FA5}">
                      <a16:colId xmlns:a16="http://schemas.microsoft.com/office/drawing/2014/main" val="3927144260"/>
                    </a:ext>
                  </a:extLst>
                </a:gridCol>
                <a:gridCol w="1578552">
                  <a:extLst>
                    <a:ext uri="{9D8B030D-6E8A-4147-A177-3AD203B41FA5}">
                      <a16:colId xmlns:a16="http://schemas.microsoft.com/office/drawing/2014/main" val="1977798889"/>
                    </a:ext>
                  </a:extLst>
                </a:gridCol>
              </a:tblGrid>
              <a:tr h="276241">
                <a:tc>
                  <a:txBody>
                    <a:bodyPr/>
                    <a:lstStyle/>
                    <a:p>
                      <a:r>
                        <a:rPr kumimoji="1" lang="ja-JP" altLang="en-US" sz="1600" dirty="0" smtClean="0"/>
                        <a:t>地域</a:t>
                      </a:r>
                      <a:endParaRPr kumimoji="1" lang="ja-JP" altLang="en-US" sz="1600" dirty="0"/>
                    </a:p>
                  </a:txBody>
                  <a:tcPr/>
                </a:tc>
                <a:tc>
                  <a:txBody>
                    <a:bodyPr/>
                    <a:lstStyle/>
                    <a:p>
                      <a:r>
                        <a:rPr kumimoji="1" lang="ja-JP" altLang="en-US" sz="1600" dirty="0" smtClean="0"/>
                        <a:t>地域別正答率</a:t>
                      </a:r>
                      <a:endParaRPr kumimoji="1" lang="ja-JP" altLang="en-US" sz="1600" dirty="0"/>
                    </a:p>
                  </a:txBody>
                  <a:tcPr/>
                </a:tc>
                <a:extLst>
                  <a:ext uri="{0D108BD9-81ED-4DB2-BD59-A6C34878D82A}">
                    <a16:rowId xmlns:a16="http://schemas.microsoft.com/office/drawing/2014/main" val="3037610479"/>
                  </a:ext>
                </a:extLst>
              </a:tr>
              <a:tr h="276241">
                <a:tc>
                  <a:txBody>
                    <a:bodyPr/>
                    <a:lstStyle/>
                    <a:p>
                      <a:r>
                        <a:rPr kumimoji="1" lang="en-US" altLang="ja-JP" dirty="0" smtClean="0"/>
                        <a:t>C1</a:t>
                      </a:r>
                    </a:p>
                  </a:txBody>
                  <a:tcPr/>
                </a:tc>
                <a:tc>
                  <a:txBody>
                    <a:bodyPr/>
                    <a:lstStyle/>
                    <a:p>
                      <a:r>
                        <a:rPr kumimoji="1" lang="en-US" altLang="ja-JP" dirty="0" smtClean="0"/>
                        <a:t>90</a:t>
                      </a:r>
                      <a:r>
                        <a:rPr kumimoji="1" lang="ja-JP" altLang="en-US" dirty="0" smtClean="0"/>
                        <a:t>％</a:t>
                      </a:r>
                      <a:endParaRPr kumimoji="1" lang="en-US" altLang="ja-JP" dirty="0" smtClean="0"/>
                    </a:p>
                  </a:txBody>
                  <a:tcPr/>
                </a:tc>
                <a:extLst>
                  <a:ext uri="{0D108BD9-81ED-4DB2-BD59-A6C34878D82A}">
                    <a16:rowId xmlns:a16="http://schemas.microsoft.com/office/drawing/2014/main" val="513902258"/>
                  </a:ext>
                </a:extLst>
              </a:tr>
              <a:tr h="276241">
                <a:tc>
                  <a:txBody>
                    <a:bodyPr/>
                    <a:lstStyle/>
                    <a:p>
                      <a:r>
                        <a:rPr kumimoji="1" lang="en-US" altLang="ja-JP" dirty="0" smtClean="0"/>
                        <a:t>C2</a:t>
                      </a:r>
                      <a:endParaRPr kumimoji="1" lang="ja-JP" altLang="en-US" dirty="0"/>
                    </a:p>
                  </a:txBody>
                  <a:tcPr/>
                </a:tc>
                <a:tc>
                  <a:txBody>
                    <a:bodyPr/>
                    <a:lstStyle/>
                    <a:p>
                      <a:r>
                        <a:rPr kumimoji="1" lang="en-US" altLang="ja-JP" dirty="0" smtClean="0"/>
                        <a:t>80</a:t>
                      </a:r>
                      <a:r>
                        <a:rPr kumimoji="1" lang="ja-JP" altLang="en-US" dirty="0" smtClean="0"/>
                        <a:t>％</a:t>
                      </a:r>
                      <a:endParaRPr kumimoji="1" lang="ja-JP" altLang="en-US" dirty="0"/>
                    </a:p>
                  </a:txBody>
                  <a:tcPr/>
                </a:tc>
                <a:extLst>
                  <a:ext uri="{0D108BD9-81ED-4DB2-BD59-A6C34878D82A}">
                    <a16:rowId xmlns:a16="http://schemas.microsoft.com/office/drawing/2014/main" val="4131335487"/>
                  </a:ext>
                </a:extLst>
              </a:tr>
              <a:tr h="276241">
                <a:tc>
                  <a:txBody>
                    <a:bodyPr/>
                    <a:lstStyle/>
                    <a:p>
                      <a:r>
                        <a:rPr kumimoji="1" lang="en-US" altLang="ja-JP" dirty="0" smtClean="0"/>
                        <a:t>C3</a:t>
                      </a:r>
                      <a:endParaRPr kumimoji="1" lang="ja-JP" altLang="en-US" dirty="0"/>
                    </a:p>
                  </a:txBody>
                  <a:tcPr/>
                </a:tc>
                <a:tc>
                  <a:txBody>
                    <a:bodyPr/>
                    <a:lstStyle/>
                    <a:p>
                      <a:r>
                        <a:rPr kumimoji="1" lang="en-US" altLang="ja-JP" dirty="0" smtClean="0"/>
                        <a:t>10</a:t>
                      </a:r>
                      <a:r>
                        <a:rPr kumimoji="1" lang="ja-JP" altLang="en-US" dirty="0" smtClean="0"/>
                        <a:t>％</a:t>
                      </a:r>
                      <a:endParaRPr kumimoji="1" lang="ja-JP" altLang="en-US" dirty="0"/>
                    </a:p>
                  </a:txBody>
                  <a:tcPr/>
                </a:tc>
                <a:extLst>
                  <a:ext uri="{0D108BD9-81ED-4DB2-BD59-A6C34878D82A}">
                    <a16:rowId xmlns:a16="http://schemas.microsoft.com/office/drawing/2014/main" val="86397210"/>
                  </a:ext>
                </a:extLst>
              </a:tr>
            </a:tbl>
          </a:graphicData>
        </a:graphic>
      </p:graphicFrame>
      <p:sp>
        <p:nvSpPr>
          <p:cNvPr id="14" name="テキスト ボックス 13"/>
          <p:cNvSpPr txBox="1"/>
          <p:nvPr/>
        </p:nvSpPr>
        <p:spPr>
          <a:xfrm>
            <a:off x="2991637" y="2240250"/>
            <a:ext cx="2549771" cy="923330"/>
          </a:xfrm>
          <a:prstGeom prst="rect">
            <a:avLst/>
          </a:prstGeom>
          <a:noFill/>
        </p:spPr>
        <p:txBody>
          <a:bodyPr wrap="square" rtlCol="0">
            <a:spAutoFit/>
          </a:bodyPr>
          <a:lstStyle/>
          <a:p>
            <a:r>
              <a:rPr kumimoji="1" lang="ja-JP" altLang="en-US" dirty="0" smtClean="0"/>
              <a:t>全</a:t>
            </a:r>
            <a:r>
              <a:rPr kumimoji="1" lang="en-US" altLang="ja-JP" dirty="0" smtClean="0"/>
              <a:t>15</a:t>
            </a:r>
            <a:r>
              <a:rPr kumimoji="1" lang="ja-JP" altLang="en-US" dirty="0" smtClean="0"/>
              <a:t>問出題する場合</a:t>
            </a:r>
            <a:endParaRPr kumimoji="1" lang="en-US" altLang="ja-JP" dirty="0" smtClean="0"/>
          </a:p>
          <a:p>
            <a:endParaRPr lang="en-US" altLang="ja-JP" dirty="0"/>
          </a:p>
          <a:p>
            <a:r>
              <a:rPr kumimoji="1" lang="en-US" altLang="ja-JP" dirty="0" smtClean="0"/>
              <a:t>C1=7</a:t>
            </a:r>
            <a:r>
              <a:rPr kumimoji="1" lang="ja-JP" altLang="en-US" dirty="0" smtClean="0"/>
              <a:t>問</a:t>
            </a:r>
            <a:r>
              <a:rPr kumimoji="1" lang="en-US" altLang="ja-JP" dirty="0" smtClean="0"/>
              <a:t>,C2=7</a:t>
            </a:r>
            <a:r>
              <a:rPr kumimoji="1" lang="ja-JP" altLang="en-US" dirty="0" smtClean="0"/>
              <a:t>問</a:t>
            </a:r>
            <a:r>
              <a:rPr kumimoji="1" lang="en-US" altLang="ja-JP" dirty="0" smtClean="0"/>
              <a:t>,C3=1</a:t>
            </a:r>
            <a:r>
              <a:rPr kumimoji="1" lang="ja-JP" altLang="en-US" dirty="0" smtClean="0"/>
              <a:t>問</a:t>
            </a:r>
            <a:endParaRPr kumimoji="1" lang="ja-JP" altLang="en-US" dirty="0"/>
          </a:p>
        </p:txBody>
      </p:sp>
      <p:sp>
        <p:nvSpPr>
          <p:cNvPr id="15" name="タイトル 1"/>
          <p:cNvSpPr>
            <a:spLocks noGrp="1"/>
          </p:cNvSpPr>
          <p:nvPr>
            <p:ph type="title"/>
          </p:nvPr>
        </p:nvSpPr>
        <p:spPr>
          <a:xfrm>
            <a:off x="822325" y="214313"/>
            <a:ext cx="7543800" cy="1450975"/>
          </a:xfrm>
        </p:spPr>
        <p:txBody>
          <a:bodyPr>
            <a:normAutofit/>
          </a:bodyPr>
          <a:lstStyle/>
          <a:p>
            <a:r>
              <a:rPr lang="ja-JP" altLang="en-US" sz="4400" b="1" dirty="0" smtClean="0"/>
              <a:t>出題数</a:t>
            </a:r>
            <a:r>
              <a:rPr lang="ja-JP" altLang="en-US" sz="4400" b="1" dirty="0"/>
              <a:t>算出</a:t>
            </a:r>
            <a:r>
              <a:rPr lang="ja-JP" altLang="en-US" sz="4400" b="1" dirty="0" smtClean="0"/>
              <a:t>機能</a:t>
            </a:r>
            <a:endParaRPr kumimoji="1" lang="ja-JP" altLang="en-US" sz="4400" dirty="0"/>
          </a:p>
        </p:txBody>
      </p:sp>
    </p:spTree>
    <p:extLst>
      <p:ext uri="{BB962C8B-B14F-4D97-AF65-F5344CB8AC3E}">
        <p14:creationId xmlns:p14="http://schemas.microsoft.com/office/powerpoint/2010/main" val="3803478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71724" y="1817729"/>
            <a:ext cx="7596170" cy="1363047"/>
          </a:xfrm>
        </p:spPr>
        <p:txBody>
          <a:bodyPr>
            <a:normAutofit/>
          </a:bodyPr>
          <a:lstStyle/>
          <a:p>
            <a:pPr>
              <a:buFont typeface="Wingdings" panose="05000000000000000000" pitchFamily="2" charset="2"/>
              <a:buChar char="l"/>
            </a:pPr>
            <a:r>
              <a:rPr lang="ja-JP" altLang="en-US" sz="2400" b="1" dirty="0" smtClean="0"/>
              <a:t>実験手順</a:t>
            </a:r>
            <a:endParaRPr lang="en-US" altLang="ja-JP" sz="2400" b="1" dirty="0" smtClean="0"/>
          </a:p>
          <a:p>
            <a:pPr lvl="1">
              <a:buFont typeface="Wingdings" panose="05000000000000000000" pitchFamily="2" charset="2"/>
              <a:buChar char="l"/>
            </a:pPr>
            <a:r>
              <a:rPr lang="ja-JP" altLang="en-US" sz="2000" dirty="0" smtClean="0"/>
              <a:t>実施期間</a:t>
            </a:r>
            <a:endParaRPr lang="en-US" altLang="ja-JP" sz="2000" dirty="0" smtClean="0"/>
          </a:p>
          <a:p>
            <a:pPr lvl="2">
              <a:buFont typeface="Wingdings" panose="05000000000000000000" pitchFamily="2" charset="2"/>
              <a:buChar char="l"/>
            </a:pPr>
            <a:r>
              <a:rPr lang="ja-JP" altLang="en-US" sz="1800" dirty="0" smtClean="0"/>
              <a:t>実験①と同様</a:t>
            </a:r>
            <a:endParaRPr lang="en-US" altLang="ja-JP" sz="1800" dirty="0" smtClean="0"/>
          </a:p>
        </p:txBody>
      </p:sp>
      <p:sp>
        <p:nvSpPr>
          <p:cNvPr id="4" name="スライド番号プレースホルダー 3"/>
          <p:cNvSpPr>
            <a:spLocks noGrp="1"/>
          </p:cNvSpPr>
          <p:nvPr>
            <p:ph type="sldNum" sz="quarter" idx="12"/>
          </p:nvPr>
        </p:nvSpPr>
        <p:spPr/>
        <p:txBody>
          <a:bodyPr/>
          <a:lstStyle/>
          <a:p>
            <a:fld id="{FC7D3FDF-C969-4AD1-92B2-9686841DEDD5}" type="slidenum">
              <a:rPr lang="ja-JP" altLang="en-US" smtClean="0"/>
              <a:t>52</a:t>
            </a:fld>
            <a:endParaRPr lang="ja-JP" altLang="en-US" dirty="0"/>
          </a:p>
        </p:txBody>
      </p:sp>
      <p:pic>
        <p:nvPicPr>
          <p:cNvPr id="5" name="図 4"/>
          <p:cNvPicPr>
            <a:picLocks noChangeAspect="1"/>
          </p:cNvPicPr>
          <p:nvPr/>
        </p:nvPicPr>
        <p:blipFill rotWithShape="1">
          <a:blip r:embed="rId2" cstate="print">
            <a:extLst>
              <a:ext uri="{28A0092B-C50C-407E-A947-70E740481C1C}">
                <a14:useLocalDpi xmlns:a14="http://schemas.microsoft.com/office/drawing/2010/main" val="0"/>
              </a:ext>
            </a:extLst>
          </a:blip>
          <a:srcRect l="3000" t="-1500" r="4351" b="1500"/>
          <a:stretch/>
        </p:blipFill>
        <p:spPr>
          <a:xfrm>
            <a:off x="170193" y="3893914"/>
            <a:ext cx="939583" cy="904899"/>
          </a:xfrm>
          <a:prstGeom prst="rect">
            <a:avLst/>
          </a:prstGeom>
        </p:spPr>
      </p:pic>
      <p:sp>
        <p:nvSpPr>
          <p:cNvPr id="6" name="テキスト ボックス 5"/>
          <p:cNvSpPr txBox="1"/>
          <p:nvPr/>
        </p:nvSpPr>
        <p:spPr>
          <a:xfrm>
            <a:off x="688338" y="4929750"/>
            <a:ext cx="849910" cy="307777"/>
          </a:xfrm>
          <a:prstGeom prst="rect">
            <a:avLst/>
          </a:prstGeom>
          <a:noFill/>
        </p:spPr>
        <p:txBody>
          <a:bodyPr wrap="square" rtlCol="0">
            <a:spAutoFit/>
          </a:bodyPr>
          <a:lstStyle/>
          <a:p>
            <a:r>
              <a:rPr kumimoji="1" lang="ja-JP" altLang="en-US" sz="1400" dirty="0" smtClean="0"/>
              <a:t>被験者</a:t>
            </a:r>
            <a:endParaRPr kumimoji="1" lang="ja-JP" altLang="en-US" sz="1400" dirty="0"/>
          </a:p>
        </p:txBody>
      </p:sp>
      <p:pic>
        <p:nvPicPr>
          <p:cNvPr id="7"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526" y="4140770"/>
            <a:ext cx="687710" cy="716785"/>
          </a:xfrm>
          <a:prstGeom prst="rect">
            <a:avLst/>
          </a:prstGeom>
        </p:spPr>
      </p:pic>
      <p:sp>
        <p:nvSpPr>
          <p:cNvPr id="9" name="テキスト ボックス 8"/>
          <p:cNvSpPr txBox="1"/>
          <p:nvPr/>
        </p:nvSpPr>
        <p:spPr>
          <a:xfrm>
            <a:off x="1629408" y="3532956"/>
            <a:ext cx="2636118" cy="523220"/>
          </a:xfrm>
          <a:prstGeom prst="rect">
            <a:avLst/>
          </a:prstGeom>
          <a:noFill/>
        </p:spPr>
        <p:txBody>
          <a:bodyPr wrap="square" rtlCol="0">
            <a:spAutoFit/>
          </a:bodyPr>
          <a:lstStyle/>
          <a:p>
            <a:r>
              <a:rPr lang="ja-JP" altLang="en-US" sz="1400" dirty="0" smtClean="0"/>
              <a:t>ベースライン</a:t>
            </a:r>
            <a:r>
              <a:rPr kumimoji="1" lang="ja-JP" altLang="en-US" sz="1400" dirty="0" smtClean="0"/>
              <a:t>システムによる学習終了後</a:t>
            </a:r>
            <a:endParaRPr kumimoji="1" lang="en-US" altLang="ja-JP" sz="1400" dirty="0" smtClean="0"/>
          </a:p>
        </p:txBody>
      </p:sp>
      <p:sp>
        <p:nvSpPr>
          <p:cNvPr id="11" name="右矢印 10"/>
          <p:cNvSpPr/>
          <p:nvPr/>
        </p:nvSpPr>
        <p:spPr>
          <a:xfrm>
            <a:off x="2687802" y="4066042"/>
            <a:ext cx="616226" cy="263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4135246" y="3481411"/>
            <a:ext cx="2089534" cy="307777"/>
          </a:xfrm>
          <a:prstGeom prst="rect">
            <a:avLst/>
          </a:prstGeom>
          <a:noFill/>
        </p:spPr>
        <p:txBody>
          <a:bodyPr wrap="square" rtlCol="0">
            <a:spAutoFit/>
          </a:bodyPr>
          <a:lstStyle/>
          <a:p>
            <a:r>
              <a:rPr lang="ja-JP" altLang="en-US" sz="1400" dirty="0"/>
              <a:t>①</a:t>
            </a:r>
            <a:r>
              <a:rPr lang="ja-JP" altLang="en-US" sz="1400" dirty="0" smtClean="0"/>
              <a:t>テスト実施（</a:t>
            </a:r>
            <a:r>
              <a:rPr lang="en-US" altLang="ja-JP" sz="1400" dirty="0" smtClean="0"/>
              <a:t>1</a:t>
            </a:r>
            <a:r>
              <a:rPr lang="ja-JP" altLang="en-US" sz="1400" dirty="0" smtClean="0"/>
              <a:t>回目）</a:t>
            </a:r>
            <a:endParaRPr kumimoji="1" lang="ja-JP" altLang="en-US" sz="1400" dirty="0"/>
          </a:p>
        </p:txBody>
      </p:sp>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0687" y="3942012"/>
            <a:ext cx="609600" cy="609600"/>
          </a:xfrm>
          <a:prstGeom prst="rect">
            <a:avLst/>
          </a:prstGeom>
        </p:spPr>
      </p:pic>
      <p:sp>
        <p:nvSpPr>
          <p:cNvPr id="15" name="テキスト ボックス 14"/>
          <p:cNvSpPr txBox="1"/>
          <p:nvPr/>
        </p:nvSpPr>
        <p:spPr>
          <a:xfrm>
            <a:off x="1915954" y="4798813"/>
            <a:ext cx="2500829" cy="523220"/>
          </a:xfrm>
          <a:prstGeom prst="rect">
            <a:avLst/>
          </a:prstGeom>
          <a:noFill/>
        </p:spPr>
        <p:txBody>
          <a:bodyPr wrap="square" rtlCol="0">
            <a:spAutoFit/>
          </a:bodyPr>
          <a:lstStyle/>
          <a:p>
            <a:r>
              <a:rPr lang="ja-JP" altLang="en-US" sz="1400" dirty="0" smtClean="0"/>
              <a:t>提案システム</a:t>
            </a:r>
            <a:r>
              <a:rPr kumimoji="1" lang="ja-JP" altLang="en-US" sz="1400" dirty="0" smtClean="0"/>
              <a:t>による学習</a:t>
            </a:r>
            <a:endParaRPr kumimoji="1" lang="en-US" altLang="ja-JP" sz="1400" dirty="0" smtClean="0"/>
          </a:p>
          <a:p>
            <a:r>
              <a:rPr lang="ja-JP" altLang="en-US" sz="1400" dirty="0" smtClean="0"/>
              <a:t>終了後</a:t>
            </a:r>
            <a:endParaRPr kumimoji="1" lang="en-US" altLang="ja-JP" sz="1400" dirty="0" smtClean="0"/>
          </a:p>
        </p:txBody>
      </p:sp>
      <p:sp>
        <p:nvSpPr>
          <p:cNvPr id="18" name="テキスト ボックス 17"/>
          <p:cNvSpPr txBox="1"/>
          <p:nvPr/>
        </p:nvSpPr>
        <p:spPr>
          <a:xfrm>
            <a:off x="4139999" y="4834703"/>
            <a:ext cx="2089534" cy="307777"/>
          </a:xfrm>
          <a:prstGeom prst="rect">
            <a:avLst/>
          </a:prstGeom>
          <a:noFill/>
        </p:spPr>
        <p:txBody>
          <a:bodyPr wrap="square" rtlCol="0">
            <a:spAutoFit/>
          </a:bodyPr>
          <a:lstStyle/>
          <a:p>
            <a:r>
              <a:rPr lang="ja-JP" altLang="en-US" sz="1400" dirty="0"/>
              <a:t>②</a:t>
            </a:r>
            <a:r>
              <a:rPr lang="ja-JP" altLang="en-US" sz="1400" dirty="0" smtClean="0"/>
              <a:t>テスト実施（</a:t>
            </a:r>
            <a:r>
              <a:rPr lang="en-US" altLang="ja-JP" sz="1400" dirty="0"/>
              <a:t>2</a:t>
            </a:r>
            <a:r>
              <a:rPr lang="ja-JP" altLang="en-US" sz="1400" dirty="0" smtClean="0"/>
              <a:t>回目）</a:t>
            </a:r>
            <a:endParaRPr kumimoji="1" lang="ja-JP" altLang="en-US" sz="1400" dirty="0"/>
          </a:p>
        </p:txBody>
      </p:sp>
      <p:pic>
        <p:nvPicPr>
          <p:cNvPr id="19" name="図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9689" y="5253604"/>
            <a:ext cx="609600" cy="609600"/>
          </a:xfrm>
          <a:prstGeom prst="rect">
            <a:avLst/>
          </a:prstGeom>
        </p:spPr>
      </p:pic>
      <p:sp>
        <p:nvSpPr>
          <p:cNvPr id="23" name="テキスト ボックス 22"/>
          <p:cNvSpPr txBox="1"/>
          <p:nvPr/>
        </p:nvSpPr>
        <p:spPr>
          <a:xfrm>
            <a:off x="3205754" y="6035171"/>
            <a:ext cx="2959768" cy="307777"/>
          </a:xfrm>
          <a:prstGeom prst="rect">
            <a:avLst/>
          </a:prstGeom>
          <a:noFill/>
        </p:spPr>
        <p:txBody>
          <a:bodyPr wrap="square" rtlCol="0">
            <a:spAutoFit/>
          </a:bodyPr>
          <a:lstStyle/>
          <a:p>
            <a:r>
              <a:rPr lang="en-US" altLang="ja-JP" sz="1400" dirty="0" smtClean="0"/>
              <a:t>Figure10</a:t>
            </a:r>
            <a:r>
              <a:rPr lang="ja-JP" altLang="en-US" sz="1400" dirty="0" smtClean="0"/>
              <a:t>　実験</a:t>
            </a:r>
            <a:r>
              <a:rPr lang="ja-JP" altLang="en-US" sz="1400" dirty="0"/>
              <a:t>②</a:t>
            </a:r>
            <a:r>
              <a:rPr lang="ja-JP" altLang="en-US" sz="1400" dirty="0" smtClean="0"/>
              <a:t>の流れ図</a:t>
            </a:r>
            <a:endParaRPr kumimoji="1" lang="ja-JP" altLang="en-US" sz="1400" dirty="0"/>
          </a:p>
        </p:txBody>
      </p:sp>
      <p:sp>
        <p:nvSpPr>
          <p:cNvPr id="25" name="テキスト ボックス 24"/>
          <p:cNvSpPr txBox="1"/>
          <p:nvPr/>
        </p:nvSpPr>
        <p:spPr>
          <a:xfrm>
            <a:off x="6648490" y="5517933"/>
            <a:ext cx="2412620" cy="646331"/>
          </a:xfrm>
          <a:prstGeom prst="rect">
            <a:avLst/>
          </a:prstGeom>
          <a:noFill/>
        </p:spPr>
        <p:txBody>
          <a:bodyPr wrap="square" rtlCol="0">
            <a:spAutoFit/>
          </a:bodyPr>
          <a:lstStyle/>
          <a:p>
            <a:r>
              <a:rPr lang="ja-JP" altLang="en-US" dirty="0" smtClean="0"/>
              <a:t>それぞれのシステムの結果を比較</a:t>
            </a:r>
            <a:endParaRPr kumimoji="1" lang="ja-JP" altLang="en-US" dirty="0"/>
          </a:p>
        </p:txBody>
      </p:sp>
      <p:sp>
        <p:nvSpPr>
          <p:cNvPr id="26" name="テキスト ボックス 25"/>
          <p:cNvSpPr txBox="1"/>
          <p:nvPr/>
        </p:nvSpPr>
        <p:spPr>
          <a:xfrm>
            <a:off x="6604649" y="3308932"/>
            <a:ext cx="2018068" cy="646331"/>
          </a:xfrm>
          <a:prstGeom prst="rect">
            <a:avLst/>
          </a:prstGeom>
          <a:noFill/>
          <a:ln>
            <a:solidFill>
              <a:srgbClr val="00B0F0"/>
            </a:solidFill>
          </a:ln>
        </p:spPr>
        <p:txBody>
          <a:bodyPr wrap="square" rtlCol="0">
            <a:spAutoFit/>
          </a:bodyPr>
          <a:lstStyle/>
          <a:p>
            <a:r>
              <a:rPr kumimoji="1" lang="ja-JP" altLang="en-US" dirty="0" smtClean="0"/>
              <a:t>実験①での結果</a:t>
            </a:r>
            <a:endParaRPr kumimoji="1" lang="en-US" altLang="ja-JP" dirty="0" smtClean="0"/>
          </a:p>
          <a:p>
            <a:r>
              <a:rPr lang="ja-JP" altLang="en-US" dirty="0" smtClean="0"/>
              <a:t>（正答率の推移）</a:t>
            </a:r>
            <a:endParaRPr lang="ja-JP" altLang="en-US" dirty="0"/>
          </a:p>
        </p:txBody>
      </p:sp>
      <p:sp>
        <p:nvSpPr>
          <p:cNvPr id="27" name="右矢印 26"/>
          <p:cNvSpPr/>
          <p:nvPr/>
        </p:nvSpPr>
        <p:spPr>
          <a:xfrm>
            <a:off x="2718109" y="5456421"/>
            <a:ext cx="616226" cy="263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加算 27"/>
          <p:cNvSpPr/>
          <p:nvPr/>
        </p:nvSpPr>
        <p:spPr>
          <a:xfrm>
            <a:off x="7382256" y="3977686"/>
            <a:ext cx="409904" cy="37025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6472365" y="4414092"/>
            <a:ext cx="2553146" cy="646331"/>
          </a:xfrm>
          <a:prstGeom prst="rect">
            <a:avLst/>
          </a:prstGeom>
          <a:noFill/>
          <a:ln>
            <a:solidFill>
              <a:srgbClr val="00B0F0"/>
            </a:solidFill>
          </a:ln>
        </p:spPr>
        <p:txBody>
          <a:bodyPr wrap="square" rtlCol="0">
            <a:spAutoFit/>
          </a:bodyPr>
          <a:lstStyle/>
          <a:p>
            <a:r>
              <a:rPr lang="ja-JP" altLang="en-US" dirty="0" smtClean="0"/>
              <a:t>実験②でのテスト結果</a:t>
            </a:r>
            <a:endParaRPr lang="en-US" altLang="ja-JP" dirty="0" smtClean="0"/>
          </a:p>
          <a:p>
            <a:r>
              <a:rPr lang="ja-JP" altLang="en-US" dirty="0" smtClean="0"/>
              <a:t>（テストの正答率）</a:t>
            </a:r>
            <a:endParaRPr kumimoji="1" lang="en-US" altLang="ja-JP" dirty="0" smtClean="0"/>
          </a:p>
        </p:txBody>
      </p:sp>
      <p:sp>
        <p:nvSpPr>
          <p:cNvPr id="30" name="下矢印 29"/>
          <p:cNvSpPr/>
          <p:nvPr/>
        </p:nvSpPr>
        <p:spPr>
          <a:xfrm>
            <a:off x="7319616" y="5237527"/>
            <a:ext cx="535184" cy="23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rot="1664884">
            <a:off x="5437934" y="4362238"/>
            <a:ext cx="816018" cy="2738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右矢印 31"/>
          <p:cNvSpPr/>
          <p:nvPr/>
        </p:nvSpPr>
        <p:spPr>
          <a:xfrm rot="20205429">
            <a:off x="5445254" y="5266305"/>
            <a:ext cx="806164" cy="263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タイトル 1"/>
          <p:cNvSpPr>
            <a:spLocks noGrp="1"/>
          </p:cNvSpPr>
          <p:nvPr>
            <p:ph type="title"/>
          </p:nvPr>
        </p:nvSpPr>
        <p:spPr>
          <a:xfrm>
            <a:off x="822960" y="783436"/>
            <a:ext cx="7543800" cy="953925"/>
          </a:xfrm>
        </p:spPr>
        <p:txBody>
          <a:bodyPr>
            <a:normAutofit/>
          </a:bodyPr>
          <a:lstStyle/>
          <a:p>
            <a:r>
              <a:rPr kumimoji="1" lang="ja-JP" altLang="en-US" sz="4400" b="1" dirty="0" smtClean="0"/>
              <a:t>実験②　</a:t>
            </a:r>
            <a:r>
              <a:rPr lang="ja-JP" altLang="en-US" sz="4400" b="1" dirty="0" smtClean="0"/>
              <a:t>正答</a:t>
            </a:r>
            <a:r>
              <a:rPr lang="ja-JP" altLang="en-US" sz="4400" b="1" dirty="0"/>
              <a:t>率</a:t>
            </a:r>
            <a:r>
              <a:rPr lang="ja-JP" altLang="en-US" sz="4400" b="1" dirty="0" smtClean="0"/>
              <a:t>の</a:t>
            </a:r>
            <a:r>
              <a:rPr lang="ja-JP" altLang="en-US" sz="4400" b="1" dirty="0"/>
              <a:t>推移</a:t>
            </a:r>
            <a:endParaRPr kumimoji="1" lang="ja-JP" altLang="en-US" sz="4400" b="1" dirty="0"/>
          </a:p>
        </p:txBody>
      </p:sp>
    </p:spTree>
    <p:extLst>
      <p:ext uri="{BB962C8B-B14F-4D97-AF65-F5344CB8AC3E}">
        <p14:creationId xmlns:p14="http://schemas.microsoft.com/office/powerpoint/2010/main" val="240696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0755" y="1009106"/>
            <a:ext cx="6897330" cy="753753"/>
          </a:xfrm>
        </p:spPr>
        <p:txBody>
          <a:bodyPr>
            <a:noAutofit/>
          </a:bodyPr>
          <a:lstStyle/>
          <a:p>
            <a:r>
              <a:rPr lang="ja-JP" altLang="en-US" sz="4400" b="1" dirty="0" smtClean="0"/>
              <a:t>提案</a:t>
            </a:r>
            <a:r>
              <a:rPr lang="ja-JP" altLang="en-US" sz="4400" b="1" dirty="0"/>
              <a:t>方式</a:t>
            </a:r>
            <a:r>
              <a:rPr lang="ja-JP" altLang="en-US" sz="4400" b="1" dirty="0" smtClean="0"/>
              <a:t>による学習の対象</a:t>
            </a:r>
            <a:endParaRPr kumimoji="1" lang="ja-JP" altLang="en-US" sz="4400"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943207611"/>
              </p:ext>
            </p:extLst>
          </p:nvPr>
        </p:nvGraphicFramePr>
        <p:xfrm>
          <a:off x="1453899" y="2162869"/>
          <a:ext cx="6591985" cy="1329869"/>
        </p:xfrm>
        <a:graphic>
          <a:graphicData uri="http://schemas.openxmlformats.org/drawingml/2006/table">
            <a:tbl>
              <a:tblPr firstRow="1" bandRow="1">
                <a:tableStyleId>{5C22544A-7EE6-4342-B048-85BDC9FD1C3A}</a:tableStyleId>
              </a:tblPr>
              <a:tblGrid>
                <a:gridCol w="2029191">
                  <a:extLst>
                    <a:ext uri="{9D8B030D-6E8A-4147-A177-3AD203B41FA5}">
                      <a16:colId xmlns:a16="http://schemas.microsoft.com/office/drawing/2014/main" val="20000"/>
                    </a:ext>
                  </a:extLst>
                </a:gridCol>
                <a:gridCol w="2281397">
                  <a:extLst>
                    <a:ext uri="{9D8B030D-6E8A-4147-A177-3AD203B41FA5}">
                      <a16:colId xmlns:a16="http://schemas.microsoft.com/office/drawing/2014/main" val="20001"/>
                    </a:ext>
                  </a:extLst>
                </a:gridCol>
                <a:gridCol w="2281397">
                  <a:extLst>
                    <a:ext uri="{9D8B030D-6E8A-4147-A177-3AD203B41FA5}">
                      <a16:colId xmlns:a16="http://schemas.microsoft.com/office/drawing/2014/main" val="20002"/>
                    </a:ext>
                  </a:extLst>
                </a:gridCol>
              </a:tblGrid>
              <a:tr h="513229">
                <a:tc>
                  <a:txBody>
                    <a:bodyPr/>
                    <a:lstStyle/>
                    <a:p>
                      <a:pPr algn="ctr"/>
                      <a:r>
                        <a:rPr kumimoji="1" lang="ja-JP" altLang="en-US" dirty="0" smtClean="0"/>
                        <a:t>遠隔</a:t>
                      </a:r>
                      <a:endParaRPr kumimoji="1" lang="ja-JP" altLang="en-US" dirty="0"/>
                    </a:p>
                  </a:txBody>
                  <a:tcPr/>
                </a:tc>
                <a:tc>
                  <a:txBody>
                    <a:bodyPr/>
                    <a:lstStyle/>
                    <a:p>
                      <a:pPr algn="ctr"/>
                      <a:r>
                        <a:rPr kumimoji="1" lang="ja-JP" altLang="en-US" dirty="0" smtClean="0"/>
                        <a:t>対面</a:t>
                      </a:r>
                      <a:endParaRPr kumimoji="1" lang="ja-JP" altLang="en-US" dirty="0"/>
                    </a:p>
                  </a:txBody>
                  <a:tcPr/>
                </a:tc>
                <a:tc>
                  <a:txBody>
                    <a:bodyPr/>
                    <a:lstStyle/>
                    <a:p>
                      <a:pPr algn="ctr"/>
                      <a:r>
                        <a:rPr kumimoji="1" lang="ja-JP" altLang="en-US" dirty="0" smtClean="0"/>
                        <a:t>両方</a:t>
                      </a:r>
                      <a:endParaRPr kumimoji="1" lang="en-US" altLang="ja-JP" dirty="0" smtClean="0"/>
                    </a:p>
                  </a:txBody>
                  <a:tcPr/>
                </a:tc>
                <a:extLst>
                  <a:ext uri="{0D108BD9-81ED-4DB2-BD59-A6C34878D82A}">
                    <a16:rowId xmlns:a16="http://schemas.microsoft.com/office/drawing/2014/main" val="10000"/>
                  </a:ext>
                </a:extLst>
              </a:tr>
              <a:tr h="816640">
                <a:tc>
                  <a:txBody>
                    <a:bodyPr/>
                    <a:lstStyle/>
                    <a:p>
                      <a:pPr algn="ctr"/>
                      <a:r>
                        <a:rPr kumimoji="1" lang="ja-JP" altLang="en-US" sz="3600" dirty="0" smtClean="0"/>
                        <a:t>△</a:t>
                      </a:r>
                      <a:endParaRPr kumimoji="1" lang="ja-JP" altLang="en-US" sz="3600" dirty="0"/>
                    </a:p>
                  </a:txBody>
                  <a:tcPr/>
                </a:tc>
                <a:tc>
                  <a:txBody>
                    <a:bodyPr/>
                    <a:lstStyle/>
                    <a:p>
                      <a:pPr algn="ctr"/>
                      <a:r>
                        <a:rPr kumimoji="1" lang="ja-JP" altLang="en-US" sz="3600" dirty="0" smtClean="0"/>
                        <a:t>〇</a:t>
                      </a:r>
                      <a:endParaRPr kumimoji="1" lang="ja-JP" altLang="en-US" sz="3600" dirty="0"/>
                    </a:p>
                  </a:txBody>
                  <a:tcPr/>
                </a:tc>
                <a:tc>
                  <a:txBody>
                    <a:bodyPr/>
                    <a:lstStyle/>
                    <a:p>
                      <a:pPr algn="ctr"/>
                      <a:r>
                        <a:rPr kumimoji="1" lang="ja-JP" altLang="en-US" sz="4000" dirty="0" smtClean="0"/>
                        <a:t>◎</a:t>
                      </a:r>
                      <a:endParaRPr kumimoji="1" lang="ja-JP" altLang="en-US" sz="4000" dirty="0"/>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12"/>
          </p:nvPr>
        </p:nvSpPr>
        <p:spPr>
          <a:xfrm>
            <a:off x="7296917" y="6449511"/>
            <a:ext cx="984019" cy="365125"/>
          </a:xfrm>
        </p:spPr>
        <p:txBody>
          <a:bodyPr/>
          <a:lstStyle/>
          <a:p>
            <a:fld id="{3247BCFE-0AD1-4244-A368-9A6E6A4172EB}" type="slidenum">
              <a:rPr lang="ja-JP" altLang="en-US" smtClean="0"/>
              <a:t>53</a:t>
            </a:fld>
            <a:endParaRPr lang="ja-JP" altLang="en-US" dirty="0"/>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3482507047"/>
              </p:ext>
            </p:extLst>
          </p:nvPr>
        </p:nvGraphicFramePr>
        <p:xfrm>
          <a:off x="1453898" y="4198397"/>
          <a:ext cx="6591985" cy="1293178"/>
        </p:xfrm>
        <a:graphic>
          <a:graphicData uri="http://schemas.openxmlformats.org/drawingml/2006/table">
            <a:tbl>
              <a:tblPr firstRow="1" bandRow="1">
                <a:tableStyleId>{5C22544A-7EE6-4342-B048-85BDC9FD1C3A}</a:tableStyleId>
              </a:tblPr>
              <a:tblGrid>
                <a:gridCol w="2029191">
                  <a:extLst>
                    <a:ext uri="{9D8B030D-6E8A-4147-A177-3AD203B41FA5}">
                      <a16:colId xmlns:a16="http://schemas.microsoft.com/office/drawing/2014/main" val="20000"/>
                    </a:ext>
                  </a:extLst>
                </a:gridCol>
                <a:gridCol w="2281397">
                  <a:extLst>
                    <a:ext uri="{9D8B030D-6E8A-4147-A177-3AD203B41FA5}">
                      <a16:colId xmlns:a16="http://schemas.microsoft.com/office/drawing/2014/main" val="20001"/>
                    </a:ext>
                  </a:extLst>
                </a:gridCol>
                <a:gridCol w="2281397">
                  <a:extLst>
                    <a:ext uri="{9D8B030D-6E8A-4147-A177-3AD203B41FA5}">
                      <a16:colId xmlns:a16="http://schemas.microsoft.com/office/drawing/2014/main" val="20002"/>
                    </a:ext>
                  </a:extLst>
                </a:gridCol>
              </a:tblGrid>
              <a:tr h="476538">
                <a:tc>
                  <a:txBody>
                    <a:bodyPr/>
                    <a:lstStyle/>
                    <a:p>
                      <a:pPr algn="ctr"/>
                      <a:r>
                        <a:rPr kumimoji="1" lang="ja-JP" altLang="en-US" dirty="0" smtClean="0"/>
                        <a:t>一人</a:t>
                      </a:r>
                      <a:endParaRPr kumimoji="1" lang="ja-JP" altLang="en-US" dirty="0"/>
                    </a:p>
                  </a:txBody>
                  <a:tcPr/>
                </a:tc>
                <a:tc>
                  <a:txBody>
                    <a:bodyPr/>
                    <a:lstStyle/>
                    <a:p>
                      <a:pPr algn="ctr"/>
                      <a:r>
                        <a:rPr kumimoji="1" lang="ja-JP" altLang="en-US" dirty="0" smtClean="0"/>
                        <a:t>複数人</a:t>
                      </a:r>
                      <a:endParaRPr kumimoji="1" lang="ja-JP" altLang="en-US" dirty="0"/>
                    </a:p>
                  </a:txBody>
                  <a:tcPr/>
                </a:tc>
                <a:tc>
                  <a:txBody>
                    <a:bodyPr/>
                    <a:lstStyle/>
                    <a:p>
                      <a:pPr algn="ctr"/>
                      <a:r>
                        <a:rPr kumimoji="1" lang="ja-JP" altLang="en-US" dirty="0" smtClean="0"/>
                        <a:t>両方</a:t>
                      </a:r>
                      <a:endParaRPr kumimoji="1" lang="en-US" altLang="ja-JP" dirty="0" smtClean="0"/>
                    </a:p>
                  </a:txBody>
                  <a:tcPr/>
                </a:tc>
                <a:extLst>
                  <a:ext uri="{0D108BD9-81ED-4DB2-BD59-A6C34878D82A}">
                    <a16:rowId xmlns:a16="http://schemas.microsoft.com/office/drawing/2014/main" val="10000"/>
                  </a:ext>
                </a:extLst>
              </a:tr>
              <a:tr h="816640">
                <a:tc>
                  <a:txBody>
                    <a:bodyPr/>
                    <a:lstStyle/>
                    <a:p>
                      <a:pPr algn="ctr"/>
                      <a:r>
                        <a:rPr kumimoji="1" lang="ja-JP" altLang="en-US" sz="3600" dirty="0" smtClean="0"/>
                        <a:t>△</a:t>
                      </a:r>
                      <a:endParaRPr kumimoji="1" lang="ja-JP" altLang="en-US" sz="3600" dirty="0"/>
                    </a:p>
                  </a:txBody>
                  <a:tcPr/>
                </a:tc>
                <a:tc>
                  <a:txBody>
                    <a:bodyPr/>
                    <a:lstStyle/>
                    <a:p>
                      <a:pPr algn="ctr"/>
                      <a:r>
                        <a:rPr kumimoji="1" lang="ja-JP" altLang="en-US" sz="3600" dirty="0" smtClean="0"/>
                        <a:t>〇</a:t>
                      </a:r>
                      <a:endParaRPr kumimoji="1" lang="ja-JP" altLang="en-US" sz="3600" dirty="0"/>
                    </a:p>
                  </a:txBody>
                  <a:tcPr/>
                </a:tc>
                <a:tc>
                  <a:txBody>
                    <a:bodyPr/>
                    <a:lstStyle/>
                    <a:p>
                      <a:pPr algn="ctr"/>
                      <a:r>
                        <a:rPr kumimoji="1" lang="ja-JP" altLang="en-US" sz="4000" dirty="0" smtClean="0"/>
                        <a:t>◎</a:t>
                      </a:r>
                      <a:endParaRPr kumimoji="1" lang="ja-JP" altLang="en-US" sz="4000" dirty="0"/>
                    </a:p>
                  </a:txBody>
                  <a:tcPr/>
                </a:tc>
                <a:extLst>
                  <a:ext uri="{0D108BD9-81ED-4DB2-BD59-A6C34878D82A}">
                    <a16:rowId xmlns:a16="http://schemas.microsoft.com/office/drawing/2014/main" val="10001"/>
                  </a:ext>
                </a:extLst>
              </a:tr>
            </a:tbl>
          </a:graphicData>
        </a:graphic>
      </p:graphicFrame>
      <p:sp>
        <p:nvSpPr>
          <p:cNvPr id="7" name="テキスト ボックス 6"/>
          <p:cNvSpPr txBox="1"/>
          <p:nvPr/>
        </p:nvSpPr>
        <p:spPr>
          <a:xfrm>
            <a:off x="1507047" y="5791014"/>
            <a:ext cx="6589200" cy="369332"/>
          </a:xfrm>
          <a:prstGeom prst="rect">
            <a:avLst/>
          </a:prstGeom>
          <a:noFill/>
        </p:spPr>
        <p:txBody>
          <a:bodyPr wrap="square" rtlCol="0">
            <a:spAutoFit/>
          </a:bodyPr>
          <a:lstStyle/>
          <a:p>
            <a:r>
              <a:rPr lang="ja-JP" altLang="en-US" dirty="0" smtClean="0"/>
              <a:t>対面の</a:t>
            </a:r>
            <a:r>
              <a:rPr lang="ja-JP" altLang="en-US" dirty="0"/>
              <a:t>複</a:t>
            </a:r>
            <a:r>
              <a:rPr lang="ja-JP" altLang="en-US" dirty="0" smtClean="0"/>
              <a:t>数</a:t>
            </a:r>
            <a:r>
              <a:rPr lang="ja-JP" altLang="en-US" dirty="0"/>
              <a:t>人</a:t>
            </a:r>
            <a:r>
              <a:rPr lang="ja-JP" altLang="en-US" dirty="0" smtClean="0"/>
              <a:t>で行う学習を想定．</a:t>
            </a:r>
            <a:endParaRPr lang="en-US" altLang="ja-JP" dirty="0" smtClean="0"/>
          </a:p>
        </p:txBody>
      </p:sp>
      <p:sp>
        <p:nvSpPr>
          <p:cNvPr id="3" name="テキスト ボックス 2"/>
          <p:cNvSpPr txBox="1"/>
          <p:nvPr/>
        </p:nvSpPr>
        <p:spPr>
          <a:xfrm>
            <a:off x="1350123" y="1839705"/>
            <a:ext cx="3716306" cy="369332"/>
          </a:xfrm>
          <a:prstGeom prst="rect">
            <a:avLst/>
          </a:prstGeom>
          <a:noFill/>
        </p:spPr>
        <p:txBody>
          <a:bodyPr wrap="square" rtlCol="0">
            <a:spAutoFit/>
          </a:bodyPr>
          <a:lstStyle/>
          <a:p>
            <a:r>
              <a:rPr lang="ja-JP" altLang="en-US" dirty="0" smtClean="0"/>
              <a:t>提案</a:t>
            </a:r>
            <a:r>
              <a:rPr lang="ja-JP" altLang="en-US" dirty="0"/>
              <a:t>方式</a:t>
            </a:r>
            <a:r>
              <a:rPr lang="ja-JP" altLang="en-US" dirty="0" smtClean="0"/>
              <a:t>による学習の</a:t>
            </a:r>
            <a:r>
              <a:rPr kumimoji="1" lang="ja-JP" altLang="en-US" dirty="0" smtClean="0"/>
              <a:t>利用方法</a:t>
            </a:r>
            <a:endParaRPr kumimoji="1" lang="ja-JP" altLang="en-US" dirty="0"/>
          </a:p>
        </p:txBody>
      </p:sp>
      <p:sp>
        <p:nvSpPr>
          <p:cNvPr id="8" name="テキスト ボックス 7"/>
          <p:cNvSpPr txBox="1"/>
          <p:nvPr/>
        </p:nvSpPr>
        <p:spPr>
          <a:xfrm>
            <a:off x="1350123" y="3892748"/>
            <a:ext cx="3451524" cy="369332"/>
          </a:xfrm>
          <a:prstGeom prst="rect">
            <a:avLst/>
          </a:prstGeom>
          <a:noFill/>
        </p:spPr>
        <p:txBody>
          <a:bodyPr wrap="square" rtlCol="0">
            <a:spAutoFit/>
          </a:bodyPr>
          <a:lstStyle/>
          <a:p>
            <a:r>
              <a:rPr lang="ja-JP" altLang="en-US" dirty="0" smtClean="0"/>
              <a:t>提案方式の学習</a:t>
            </a:r>
            <a:r>
              <a:rPr lang="ja-JP" altLang="en-US" dirty="0"/>
              <a:t>方法</a:t>
            </a:r>
            <a:endParaRPr kumimoji="1" lang="ja-JP" altLang="en-US" dirty="0"/>
          </a:p>
        </p:txBody>
      </p:sp>
    </p:spTree>
    <p:extLst>
      <p:ext uri="{BB962C8B-B14F-4D97-AF65-F5344CB8AC3E}">
        <p14:creationId xmlns:p14="http://schemas.microsoft.com/office/powerpoint/2010/main" val="2629341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endParaRPr lang="ja-JP" altLang="en-US" dirty="0"/>
          </a:p>
        </p:txBody>
      </p:sp>
      <p:pic>
        <p:nvPicPr>
          <p:cNvPr id="5"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977" y="3123671"/>
            <a:ext cx="741598" cy="741598"/>
          </a:xfrm>
          <a:prstGeom prst="rect">
            <a:avLst/>
          </a:prstGeom>
        </p:spPr>
      </p:pic>
      <p:sp>
        <p:nvSpPr>
          <p:cNvPr id="6" name="テキスト ボックス 5"/>
          <p:cNvSpPr txBox="1"/>
          <p:nvPr/>
        </p:nvSpPr>
        <p:spPr>
          <a:xfrm>
            <a:off x="2058776" y="3851149"/>
            <a:ext cx="2069062" cy="523220"/>
          </a:xfrm>
          <a:prstGeom prst="rect">
            <a:avLst/>
          </a:prstGeom>
          <a:noFill/>
        </p:spPr>
        <p:txBody>
          <a:bodyPr wrap="square" rtlCol="0">
            <a:spAutoFit/>
          </a:bodyPr>
          <a:lstStyle/>
          <a:p>
            <a:r>
              <a:rPr lang="en-US" altLang="ja-JP" sz="1400" dirty="0"/>
              <a:t>People who are not good at English listening</a:t>
            </a:r>
            <a:endParaRPr kumimoji="1" lang="ja-JP" altLang="en-US" sz="1400" dirty="0"/>
          </a:p>
        </p:txBody>
      </p:sp>
      <p:sp>
        <p:nvSpPr>
          <p:cNvPr id="7" name="テキスト ボックス 6"/>
          <p:cNvSpPr txBox="1"/>
          <p:nvPr/>
        </p:nvSpPr>
        <p:spPr>
          <a:xfrm>
            <a:off x="6110489" y="4497821"/>
            <a:ext cx="1217674" cy="461665"/>
          </a:xfrm>
          <a:prstGeom prst="rect">
            <a:avLst/>
          </a:prstGeom>
          <a:noFill/>
        </p:spPr>
        <p:txBody>
          <a:bodyPr wrap="square" rtlCol="0">
            <a:spAutoFit/>
          </a:bodyPr>
          <a:lstStyle/>
          <a:p>
            <a:r>
              <a:rPr kumimoji="1" lang="ja-JP" altLang="en-US" sz="2400" dirty="0" smtClean="0"/>
              <a:t>♪♪</a:t>
            </a:r>
            <a:endParaRPr kumimoji="1" lang="ja-JP" altLang="en-US" sz="2400" dirty="0"/>
          </a:p>
        </p:txBody>
      </p:sp>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l="3061" r="2899"/>
          <a:stretch/>
        </p:blipFill>
        <p:spPr>
          <a:xfrm>
            <a:off x="2594122" y="5101847"/>
            <a:ext cx="661308" cy="703228"/>
          </a:xfrm>
          <a:prstGeom prst="rect">
            <a:avLst/>
          </a:prstGeom>
        </p:spPr>
      </p:pic>
      <p:sp>
        <p:nvSpPr>
          <p:cNvPr id="9" name="テキスト ボックス 8"/>
          <p:cNvSpPr txBox="1"/>
          <p:nvPr/>
        </p:nvSpPr>
        <p:spPr>
          <a:xfrm>
            <a:off x="2058776" y="5786699"/>
            <a:ext cx="2015664" cy="523220"/>
          </a:xfrm>
          <a:prstGeom prst="rect">
            <a:avLst/>
          </a:prstGeom>
          <a:noFill/>
        </p:spPr>
        <p:txBody>
          <a:bodyPr wrap="square" rtlCol="0">
            <a:spAutoFit/>
          </a:bodyPr>
          <a:lstStyle/>
          <a:p>
            <a:r>
              <a:rPr lang="en-US" altLang="ja-JP" sz="1400" dirty="0" err="1"/>
              <a:t>P</a:t>
            </a:r>
            <a:r>
              <a:rPr lang="en-US" altLang="ja-JP" sz="1400" dirty="0" err="1" smtClean="0"/>
              <a:t>eple</a:t>
            </a:r>
            <a:r>
              <a:rPr lang="en-US" altLang="ja-JP" sz="1400" dirty="0" smtClean="0"/>
              <a:t> </a:t>
            </a:r>
            <a:r>
              <a:rPr lang="en-US" altLang="ja-JP" sz="1400" dirty="0"/>
              <a:t>who are studying English listening</a:t>
            </a:r>
            <a:endParaRPr kumimoji="1" lang="ja-JP" altLang="en-US" sz="1400" dirty="0"/>
          </a:p>
        </p:txBody>
      </p:sp>
      <p:sp>
        <p:nvSpPr>
          <p:cNvPr id="10" name="テキスト ボックス 9"/>
          <p:cNvSpPr txBox="1"/>
          <p:nvPr/>
        </p:nvSpPr>
        <p:spPr>
          <a:xfrm>
            <a:off x="6782457" y="5303895"/>
            <a:ext cx="2295396" cy="307777"/>
          </a:xfrm>
          <a:prstGeom prst="rect">
            <a:avLst/>
          </a:prstGeom>
          <a:noFill/>
        </p:spPr>
        <p:txBody>
          <a:bodyPr wrap="square" rtlCol="0">
            <a:spAutoFit/>
          </a:bodyPr>
          <a:lstStyle/>
          <a:p>
            <a:pPr algn="ctr"/>
            <a:r>
              <a:rPr lang="en-US" altLang="ja-JP" sz="1400" dirty="0" smtClean="0"/>
              <a:t>Local pronunciation </a:t>
            </a:r>
            <a:r>
              <a:rPr lang="en-US" altLang="ja-JP" sz="1400" dirty="0"/>
              <a:t>E</a:t>
            </a:r>
            <a:r>
              <a:rPr lang="en-US" altLang="ja-JP" sz="1400" dirty="0" smtClean="0"/>
              <a:t>nglish</a:t>
            </a:r>
            <a:endParaRPr kumimoji="1" lang="ja-JP" altLang="en-US" sz="1400" dirty="0"/>
          </a:p>
        </p:txBody>
      </p:sp>
      <p:sp>
        <p:nvSpPr>
          <p:cNvPr id="11" name="円形吹き出し 10"/>
          <p:cNvSpPr/>
          <p:nvPr/>
        </p:nvSpPr>
        <p:spPr>
          <a:xfrm>
            <a:off x="555864" y="3263599"/>
            <a:ext cx="1797836" cy="643037"/>
          </a:xfrm>
          <a:prstGeom prst="wedgeEllipseCallout">
            <a:avLst>
              <a:gd name="adj1" fmla="val 56216"/>
              <a:gd name="adj2" fmla="val -73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457" y="4150160"/>
            <a:ext cx="979192" cy="1014886"/>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2168" y="4086464"/>
            <a:ext cx="1085901" cy="1142277"/>
          </a:xfrm>
          <a:prstGeom prst="rect">
            <a:avLst/>
          </a:prstGeom>
        </p:spPr>
      </p:pic>
      <p:sp>
        <p:nvSpPr>
          <p:cNvPr id="14" name="円形吹き出し 13"/>
          <p:cNvSpPr/>
          <p:nvPr/>
        </p:nvSpPr>
        <p:spPr>
          <a:xfrm>
            <a:off x="336884" y="5253349"/>
            <a:ext cx="1721892" cy="622360"/>
          </a:xfrm>
          <a:prstGeom prst="wedgeEllipseCallout">
            <a:avLst>
              <a:gd name="adj1" fmla="val 60397"/>
              <a:gd name="adj2" fmla="val -25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5" name="左矢印 14"/>
          <p:cNvSpPr/>
          <p:nvPr/>
        </p:nvSpPr>
        <p:spPr>
          <a:xfrm rot="997935">
            <a:off x="4084025" y="3950402"/>
            <a:ext cx="1498121" cy="3401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左矢印 15"/>
          <p:cNvSpPr/>
          <p:nvPr/>
        </p:nvSpPr>
        <p:spPr>
          <a:xfrm rot="20900870">
            <a:off x="4043320" y="5185243"/>
            <a:ext cx="1494260" cy="3511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4365508" y="3410092"/>
            <a:ext cx="3303039" cy="338554"/>
          </a:xfrm>
          <a:prstGeom prst="rect">
            <a:avLst/>
          </a:prstGeom>
          <a:noFill/>
        </p:spPr>
        <p:txBody>
          <a:bodyPr wrap="square" rtlCol="0">
            <a:spAutoFit/>
          </a:bodyPr>
          <a:lstStyle/>
          <a:p>
            <a:r>
              <a:rPr lang="en-US" altLang="ja-JP" sz="1600" b="1" dirty="0"/>
              <a:t>Learning from easy-to-hear speech</a:t>
            </a:r>
            <a:endParaRPr kumimoji="1" lang="en-US" altLang="ja-JP" sz="1600" b="1" dirty="0" smtClean="0"/>
          </a:p>
        </p:txBody>
      </p:sp>
      <p:sp>
        <p:nvSpPr>
          <p:cNvPr id="18" name="テキスト ボックス 17"/>
          <p:cNvSpPr txBox="1"/>
          <p:nvPr/>
        </p:nvSpPr>
        <p:spPr>
          <a:xfrm>
            <a:off x="4023256" y="5786699"/>
            <a:ext cx="3496814" cy="338554"/>
          </a:xfrm>
          <a:prstGeom prst="rect">
            <a:avLst/>
          </a:prstGeom>
          <a:noFill/>
        </p:spPr>
        <p:txBody>
          <a:bodyPr wrap="square" rtlCol="0">
            <a:spAutoFit/>
          </a:bodyPr>
          <a:lstStyle/>
          <a:p>
            <a:r>
              <a:rPr lang="en-US" altLang="ja-JP" sz="1600" b="1" dirty="0"/>
              <a:t>Learning from difficulty to hear </a:t>
            </a:r>
            <a:r>
              <a:rPr lang="en-US" altLang="ja-JP" sz="1600" b="1" dirty="0" smtClean="0"/>
              <a:t>speech</a:t>
            </a:r>
            <a:endParaRPr lang="en-US" altLang="ja-JP" sz="1600" b="1" dirty="0"/>
          </a:p>
        </p:txBody>
      </p:sp>
      <p:sp>
        <p:nvSpPr>
          <p:cNvPr id="19" name="テキスト ボックス 18"/>
          <p:cNvSpPr txBox="1"/>
          <p:nvPr/>
        </p:nvSpPr>
        <p:spPr>
          <a:xfrm>
            <a:off x="1163647" y="2633615"/>
            <a:ext cx="3406536" cy="338554"/>
          </a:xfrm>
          <a:prstGeom prst="rect">
            <a:avLst/>
          </a:prstGeom>
          <a:noFill/>
          <a:ln>
            <a:solidFill>
              <a:schemeClr val="accent1"/>
            </a:solidFill>
          </a:ln>
        </p:spPr>
        <p:txBody>
          <a:bodyPr wrap="square" rtlCol="0">
            <a:spAutoFit/>
          </a:bodyPr>
          <a:lstStyle/>
          <a:p>
            <a:r>
              <a:rPr lang="en-US" altLang="ja-JP" sz="1600" b="1" dirty="0"/>
              <a:t>Improvement of weak consciousness</a:t>
            </a:r>
            <a:endParaRPr kumimoji="1" lang="ja-JP" altLang="en-US" sz="1600" b="1" dirty="0"/>
          </a:p>
        </p:txBody>
      </p:sp>
      <p:sp>
        <p:nvSpPr>
          <p:cNvPr id="20" name="テキスト ボックス 19"/>
          <p:cNvSpPr txBox="1"/>
          <p:nvPr/>
        </p:nvSpPr>
        <p:spPr>
          <a:xfrm>
            <a:off x="966794" y="4489479"/>
            <a:ext cx="3887102" cy="584775"/>
          </a:xfrm>
          <a:prstGeom prst="rect">
            <a:avLst/>
          </a:prstGeom>
          <a:noFill/>
          <a:ln>
            <a:solidFill>
              <a:schemeClr val="accent1"/>
            </a:solidFill>
          </a:ln>
        </p:spPr>
        <p:txBody>
          <a:bodyPr wrap="square" rtlCol="0">
            <a:spAutoFit/>
          </a:bodyPr>
          <a:lstStyle/>
          <a:p>
            <a:r>
              <a:rPr lang="en-US" altLang="ja-JP" sz="1600" b="1"/>
              <a:t>Acquisition of the ability to listen to English of characteristic pronunciation</a:t>
            </a:r>
            <a:endParaRPr lang="en-US" altLang="ja-JP" sz="1600" b="1" dirty="0" smtClean="0"/>
          </a:p>
        </p:txBody>
      </p:sp>
      <p:sp>
        <p:nvSpPr>
          <p:cNvPr id="21" name="正方形/長方形 20"/>
          <p:cNvSpPr/>
          <p:nvPr/>
        </p:nvSpPr>
        <p:spPr>
          <a:xfrm>
            <a:off x="948846" y="3231846"/>
            <a:ext cx="1212149" cy="646331"/>
          </a:xfrm>
          <a:prstGeom prst="rect">
            <a:avLst/>
          </a:prstGeom>
        </p:spPr>
        <p:txBody>
          <a:bodyPr wrap="square">
            <a:spAutoFit/>
          </a:bodyPr>
          <a:lstStyle/>
          <a:p>
            <a:r>
              <a:rPr lang="en-US" altLang="ja-JP" dirty="0"/>
              <a:t>I can hear! pleasant!</a:t>
            </a:r>
          </a:p>
        </p:txBody>
      </p:sp>
      <p:sp>
        <p:nvSpPr>
          <p:cNvPr id="22" name="正方形/長方形 21"/>
          <p:cNvSpPr/>
          <p:nvPr/>
        </p:nvSpPr>
        <p:spPr>
          <a:xfrm>
            <a:off x="403142" y="5334109"/>
            <a:ext cx="1589859" cy="369332"/>
          </a:xfrm>
          <a:prstGeom prst="rect">
            <a:avLst/>
          </a:prstGeom>
        </p:spPr>
        <p:txBody>
          <a:bodyPr wrap="none">
            <a:spAutoFit/>
          </a:bodyPr>
          <a:lstStyle/>
          <a:p>
            <a:r>
              <a:rPr lang="en-US" altLang="ja-JP" dirty="0"/>
              <a:t>I got to hear it!</a:t>
            </a:r>
            <a:endParaRPr lang="ja-JP" altLang="en-US" dirty="0"/>
          </a:p>
        </p:txBody>
      </p:sp>
    </p:spTree>
    <p:extLst>
      <p:ext uri="{BB962C8B-B14F-4D97-AF65-F5344CB8AC3E}">
        <p14:creationId xmlns:p14="http://schemas.microsoft.com/office/powerpoint/2010/main" val="1458613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563" y="301777"/>
            <a:ext cx="7543800" cy="1450757"/>
          </a:xfrm>
        </p:spPr>
        <p:txBody>
          <a:bodyPr>
            <a:normAutofit/>
          </a:bodyPr>
          <a:lstStyle/>
          <a:p>
            <a:r>
              <a:rPr lang="ja-JP" altLang="en-US" sz="4400" b="1" dirty="0" smtClean="0"/>
              <a:t>実験①　実験手順</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A4C6143B-C898-49BC-A059-974E7F952CDB}" type="slidenum">
              <a:rPr lang="ja-JP" altLang="en-US" smtClean="0"/>
              <a:t>55</a:t>
            </a:fld>
            <a:endParaRPr lang="ja-JP" altLang="en-US" dirty="0"/>
          </a:p>
        </p:txBody>
      </p:sp>
      <p:sp>
        <p:nvSpPr>
          <p:cNvPr id="8" name="テキスト ボックス 7"/>
          <p:cNvSpPr txBox="1"/>
          <p:nvPr/>
        </p:nvSpPr>
        <p:spPr>
          <a:xfrm>
            <a:off x="3653769" y="6012744"/>
            <a:ext cx="2560454" cy="307777"/>
          </a:xfrm>
          <a:prstGeom prst="rect">
            <a:avLst/>
          </a:prstGeom>
          <a:noFill/>
        </p:spPr>
        <p:txBody>
          <a:bodyPr wrap="square" rtlCol="0">
            <a:spAutoFit/>
          </a:bodyPr>
          <a:lstStyle/>
          <a:p>
            <a:r>
              <a:rPr lang="en-US" altLang="ja-JP" sz="1400" dirty="0" smtClean="0"/>
              <a:t>Figure11</a:t>
            </a:r>
            <a:r>
              <a:rPr lang="ja-JP" altLang="en-US" sz="1400" dirty="0" smtClean="0"/>
              <a:t>　実験の流れ図</a:t>
            </a:r>
            <a:r>
              <a:rPr lang="ja-JP" altLang="en-US" sz="1400" dirty="0"/>
              <a:t>②</a:t>
            </a:r>
            <a:endParaRPr kumimoji="1" lang="ja-JP" altLang="en-US" sz="1400" dirty="0"/>
          </a:p>
        </p:txBody>
      </p:sp>
      <p:pic>
        <p:nvPicPr>
          <p:cNvPr id="9" name="図 8"/>
          <p:cNvPicPr>
            <a:picLocks noChangeAspect="1"/>
          </p:cNvPicPr>
          <p:nvPr/>
        </p:nvPicPr>
        <p:blipFill rotWithShape="1">
          <a:blip r:embed="rId3" cstate="print">
            <a:extLst>
              <a:ext uri="{28A0092B-C50C-407E-A947-70E740481C1C}">
                <a14:useLocalDpi xmlns:a14="http://schemas.microsoft.com/office/drawing/2010/main" val="0"/>
              </a:ext>
            </a:extLst>
          </a:blip>
          <a:srcRect l="3000" t="-1500" r="4351" b="1500"/>
          <a:stretch/>
        </p:blipFill>
        <p:spPr>
          <a:xfrm>
            <a:off x="348225" y="3179399"/>
            <a:ext cx="975508" cy="1052906"/>
          </a:xfrm>
          <a:prstGeom prst="rect">
            <a:avLst/>
          </a:prstGeom>
        </p:spPr>
      </p:pic>
      <p:sp>
        <p:nvSpPr>
          <p:cNvPr id="10" name="テキスト ボックス 9"/>
          <p:cNvSpPr txBox="1"/>
          <p:nvPr/>
        </p:nvSpPr>
        <p:spPr>
          <a:xfrm>
            <a:off x="835979" y="4293700"/>
            <a:ext cx="1049025" cy="307777"/>
          </a:xfrm>
          <a:prstGeom prst="rect">
            <a:avLst/>
          </a:prstGeom>
          <a:noFill/>
        </p:spPr>
        <p:txBody>
          <a:bodyPr wrap="square" rtlCol="0">
            <a:spAutoFit/>
          </a:bodyPr>
          <a:lstStyle/>
          <a:p>
            <a:r>
              <a:rPr kumimoji="1" lang="ja-JP" altLang="en-US" sz="1400" dirty="0" smtClean="0"/>
              <a:t>被験者</a:t>
            </a:r>
            <a:endParaRPr kumimoji="1" lang="ja-JP" altLang="en-US" sz="1400" dirty="0"/>
          </a:p>
        </p:txBody>
      </p:sp>
      <p:pic>
        <p:nvPicPr>
          <p:cNvPr id="11" name="コンテンツ プレースホルダ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563" y="3428979"/>
            <a:ext cx="834024" cy="834024"/>
          </a:xfrm>
          <a:prstGeom prst="rect">
            <a:avLst/>
          </a:prstGeom>
        </p:spPr>
      </p:pic>
      <p:sp>
        <p:nvSpPr>
          <p:cNvPr id="13" name="テキスト ボックス 12"/>
          <p:cNvSpPr txBox="1"/>
          <p:nvPr/>
        </p:nvSpPr>
        <p:spPr>
          <a:xfrm>
            <a:off x="1823608" y="2255759"/>
            <a:ext cx="2914539" cy="307777"/>
          </a:xfrm>
          <a:prstGeom prst="rect">
            <a:avLst/>
          </a:prstGeom>
          <a:noFill/>
        </p:spPr>
        <p:txBody>
          <a:bodyPr wrap="square" rtlCol="0">
            <a:spAutoFit/>
          </a:bodyPr>
          <a:lstStyle/>
          <a:p>
            <a:r>
              <a:rPr lang="ja-JP" altLang="en-US" sz="1400" dirty="0" smtClean="0"/>
              <a:t>ベースラインシステムによる学習</a:t>
            </a:r>
            <a:endParaRPr kumimoji="1" lang="en-US" altLang="ja-JP" sz="1400" dirty="0" smtClean="0"/>
          </a:p>
        </p:txBody>
      </p:sp>
      <p:sp>
        <p:nvSpPr>
          <p:cNvPr id="14" name="正方形/長方形 13"/>
          <p:cNvSpPr/>
          <p:nvPr/>
        </p:nvSpPr>
        <p:spPr>
          <a:xfrm>
            <a:off x="4420726" y="2630276"/>
            <a:ext cx="1305166" cy="64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ベース</a:t>
            </a:r>
            <a:r>
              <a:rPr lang="ja-JP" altLang="en-US" sz="1400" dirty="0">
                <a:solidFill>
                  <a:schemeClr val="tx1"/>
                </a:solidFill>
              </a:rPr>
              <a:t>ライン</a:t>
            </a:r>
            <a:r>
              <a:rPr lang="ja-JP" altLang="en-US" sz="1400" dirty="0" smtClean="0">
                <a:solidFill>
                  <a:schemeClr val="tx1"/>
                </a:solidFill>
              </a:rPr>
              <a:t>システム</a:t>
            </a:r>
            <a:endParaRPr kumimoji="1" lang="ja-JP" altLang="en-US" sz="1400" dirty="0">
              <a:solidFill>
                <a:schemeClr val="tx1"/>
              </a:solidFill>
            </a:endParaRPr>
          </a:p>
        </p:txBody>
      </p:sp>
      <p:sp>
        <p:nvSpPr>
          <p:cNvPr id="19" name="テキスト ボックス 18"/>
          <p:cNvSpPr txBox="1"/>
          <p:nvPr/>
        </p:nvSpPr>
        <p:spPr>
          <a:xfrm>
            <a:off x="2061978" y="4963207"/>
            <a:ext cx="2500829" cy="307777"/>
          </a:xfrm>
          <a:prstGeom prst="rect">
            <a:avLst/>
          </a:prstGeom>
          <a:noFill/>
        </p:spPr>
        <p:txBody>
          <a:bodyPr wrap="square" rtlCol="0">
            <a:spAutoFit/>
          </a:bodyPr>
          <a:lstStyle/>
          <a:p>
            <a:r>
              <a:rPr lang="ja-JP" altLang="en-US" sz="1400" dirty="0" smtClean="0"/>
              <a:t>提案システム</a:t>
            </a:r>
            <a:r>
              <a:rPr kumimoji="1" lang="ja-JP" altLang="en-US" sz="1400" dirty="0" smtClean="0"/>
              <a:t>による学習</a:t>
            </a:r>
            <a:endParaRPr kumimoji="1" lang="en-US" altLang="ja-JP" sz="1400" dirty="0" smtClean="0"/>
          </a:p>
        </p:txBody>
      </p:sp>
      <p:sp>
        <p:nvSpPr>
          <p:cNvPr id="20" name="正方形/長方形 19"/>
          <p:cNvSpPr/>
          <p:nvPr/>
        </p:nvSpPr>
        <p:spPr>
          <a:xfrm>
            <a:off x="4368277" y="4385790"/>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lang="ja-JP" altLang="en-US" sz="1400" dirty="0" smtClean="0">
                <a:solidFill>
                  <a:schemeClr val="tx1"/>
                </a:solidFill>
              </a:rPr>
              <a:t>システム</a:t>
            </a:r>
            <a:endParaRPr kumimoji="1" lang="ja-JP" altLang="en-US" sz="1400" dirty="0">
              <a:solidFill>
                <a:schemeClr val="tx1"/>
              </a:solidFill>
            </a:endParaRPr>
          </a:p>
        </p:txBody>
      </p:sp>
      <p:sp>
        <p:nvSpPr>
          <p:cNvPr id="7" name="右矢印 6"/>
          <p:cNvSpPr/>
          <p:nvPr/>
        </p:nvSpPr>
        <p:spPr>
          <a:xfrm>
            <a:off x="2758361" y="3112438"/>
            <a:ext cx="1045036" cy="270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rot="10800000">
            <a:off x="2733658" y="2623145"/>
            <a:ext cx="1045036" cy="270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2746983" y="4056574"/>
            <a:ext cx="1045036" cy="270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rot="10800000">
            <a:off x="2758361" y="4584919"/>
            <a:ext cx="1045036" cy="270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593976" y="3570154"/>
            <a:ext cx="3736587" cy="338554"/>
          </a:xfrm>
          <a:prstGeom prst="rect">
            <a:avLst/>
          </a:prstGeom>
          <a:noFill/>
        </p:spPr>
        <p:txBody>
          <a:bodyPr wrap="square" rtlCol="0">
            <a:spAutoFit/>
          </a:bodyPr>
          <a:lstStyle/>
          <a:p>
            <a:r>
              <a:rPr kumimoji="1" lang="ja-JP" altLang="en-US" sz="1600" dirty="0" smtClean="0"/>
              <a:t>解答（</a:t>
            </a:r>
            <a:r>
              <a:rPr kumimoji="1" lang="en-US" altLang="ja-JP" sz="1600" dirty="0" smtClean="0"/>
              <a:t>1</a:t>
            </a:r>
            <a:r>
              <a:rPr kumimoji="1" lang="ja-JP" altLang="en-US" sz="1600" dirty="0" smtClean="0"/>
              <a:t>日何</a:t>
            </a:r>
            <a:r>
              <a:rPr lang="ja-JP" altLang="en-US" sz="1600" dirty="0"/>
              <a:t>問</a:t>
            </a:r>
            <a:r>
              <a:rPr lang="ja-JP" altLang="en-US" sz="1600" dirty="0" smtClean="0"/>
              <a:t>か，合計何問か）</a:t>
            </a:r>
            <a:endParaRPr kumimoji="1" lang="ja-JP" altLang="en-US" sz="1600" dirty="0"/>
          </a:p>
        </p:txBody>
      </p:sp>
      <p:sp>
        <p:nvSpPr>
          <p:cNvPr id="31" name="テキスト ボックス 30"/>
          <p:cNvSpPr txBox="1"/>
          <p:nvPr/>
        </p:nvSpPr>
        <p:spPr>
          <a:xfrm>
            <a:off x="6103405" y="3787623"/>
            <a:ext cx="1593837" cy="307777"/>
          </a:xfrm>
          <a:prstGeom prst="rect">
            <a:avLst/>
          </a:prstGeom>
          <a:noFill/>
        </p:spPr>
        <p:txBody>
          <a:bodyPr wrap="square" rtlCol="0">
            <a:spAutoFit/>
          </a:bodyPr>
          <a:lstStyle/>
          <a:p>
            <a:r>
              <a:rPr lang="ja-JP" altLang="en-US" sz="1400" dirty="0" smtClean="0"/>
              <a:t>実験</a:t>
            </a:r>
            <a:r>
              <a:rPr lang="ja-JP" altLang="en-US" sz="1400" dirty="0"/>
              <a:t>結果</a:t>
            </a:r>
            <a:r>
              <a:rPr lang="ja-JP" altLang="en-US" sz="1400" dirty="0" smtClean="0"/>
              <a:t>を比較</a:t>
            </a:r>
            <a:endParaRPr kumimoji="1" lang="en-US" altLang="ja-JP" sz="1400" dirty="0" smtClean="0"/>
          </a:p>
        </p:txBody>
      </p:sp>
      <p:sp>
        <p:nvSpPr>
          <p:cNvPr id="32" name="左右矢印 31"/>
          <p:cNvSpPr/>
          <p:nvPr/>
        </p:nvSpPr>
        <p:spPr>
          <a:xfrm rot="5400000">
            <a:off x="7388126" y="3705180"/>
            <a:ext cx="776370" cy="400669"/>
          </a:xfrm>
          <a:prstGeom prst="leftRightArrow">
            <a:avLst>
              <a:gd name="adj1" fmla="val 50000"/>
              <a:gd name="adj2" fmla="val 46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5964921" y="2858547"/>
            <a:ext cx="619432" cy="245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右矢印 33"/>
          <p:cNvSpPr/>
          <p:nvPr/>
        </p:nvSpPr>
        <p:spPr>
          <a:xfrm>
            <a:off x="5872847" y="4578880"/>
            <a:ext cx="619432" cy="245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6584353" y="4512711"/>
            <a:ext cx="2111274" cy="662190"/>
          </a:xfrm>
          <a:prstGeom prst="rect">
            <a:avLst/>
          </a:prstGeom>
          <a:noFill/>
          <a:ln>
            <a:solidFill>
              <a:srgbClr val="00B0F0"/>
            </a:solidFill>
          </a:ln>
        </p:spPr>
        <p:txBody>
          <a:bodyPr wrap="square" rtlCol="0">
            <a:spAutoFit/>
          </a:bodyPr>
          <a:lstStyle/>
          <a:p>
            <a:r>
              <a:rPr kumimoji="1" lang="ja-JP" altLang="en-US" dirty="0" smtClean="0"/>
              <a:t>実験結果　　　　（提案システム）</a:t>
            </a:r>
            <a:endParaRPr kumimoji="1" lang="ja-JP" altLang="en-US" dirty="0"/>
          </a:p>
        </p:txBody>
      </p:sp>
      <p:sp>
        <p:nvSpPr>
          <p:cNvPr id="37" name="テキスト ボックス 36"/>
          <p:cNvSpPr txBox="1"/>
          <p:nvPr/>
        </p:nvSpPr>
        <p:spPr>
          <a:xfrm>
            <a:off x="6641605" y="2643383"/>
            <a:ext cx="2111274" cy="646331"/>
          </a:xfrm>
          <a:prstGeom prst="rect">
            <a:avLst/>
          </a:prstGeom>
          <a:noFill/>
          <a:ln>
            <a:solidFill>
              <a:srgbClr val="00B0F0"/>
            </a:solidFill>
          </a:ln>
        </p:spPr>
        <p:txBody>
          <a:bodyPr wrap="square" rtlCol="0">
            <a:spAutoFit/>
          </a:bodyPr>
          <a:lstStyle/>
          <a:p>
            <a:r>
              <a:rPr kumimoji="1" lang="ja-JP" altLang="en-US" dirty="0" smtClean="0"/>
              <a:t>実験結果　　　　（ベースライン）</a:t>
            </a:r>
            <a:endParaRPr kumimoji="1" lang="ja-JP" altLang="en-US" dirty="0"/>
          </a:p>
        </p:txBody>
      </p:sp>
    </p:spTree>
    <p:extLst>
      <p:ext uri="{BB962C8B-B14F-4D97-AF65-F5344CB8AC3E}">
        <p14:creationId xmlns:p14="http://schemas.microsoft.com/office/powerpoint/2010/main" val="2547776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563" y="853031"/>
            <a:ext cx="7543800" cy="841372"/>
          </a:xfrm>
        </p:spPr>
        <p:txBody>
          <a:bodyPr>
            <a:normAutofit/>
          </a:bodyPr>
          <a:lstStyle/>
          <a:p>
            <a:r>
              <a:rPr kumimoji="1" lang="ja-JP" altLang="en-US" sz="4400" b="1" dirty="0" smtClean="0"/>
              <a:t>提案する学習方法の実現</a:t>
            </a:r>
            <a:endParaRPr kumimoji="1" lang="ja-JP" altLang="en-US" sz="4400" b="1" dirty="0"/>
          </a:p>
        </p:txBody>
      </p:sp>
      <p:sp>
        <p:nvSpPr>
          <p:cNvPr id="3" name="コンテンツ プレースホルダー 2"/>
          <p:cNvSpPr>
            <a:spLocks noGrp="1"/>
          </p:cNvSpPr>
          <p:nvPr>
            <p:ph idx="1"/>
          </p:nvPr>
        </p:nvSpPr>
        <p:spPr>
          <a:xfrm>
            <a:off x="759564" y="1887166"/>
            <a:ext cx="7913096" cy="3438977"/>
          </a:xfrm>
        </p:spPr>
        <p:txBody>
          <a:bodyPr/>
          <a:lstStyle/>
          <a:p>
            <a:pPr marL="91440" lvl="1" indent="-91440">
              <a:spcBef>
                <a:spcPts val="1200"/>
              </a:spcBef>
              <a:spcAft>
                <a:spcPts val="200"/>
              </a:spcAft>
              <a:buSzPct val="100000"/>
              <a:buFont typeface="Wingdings" panose="05000000000000000000" pitchFamily="2" charset="2"/>
              <a:buChar char="l"/>
            </a:pPr>
            <a:r>
              <a:rPr lang="ja-JP" altLang="en-US" sz="2000" dirty="0" smtClean="0">
                <a:solidFill>
                  <a:schemeClr val="tx1"/>
                </a:solidFill>
              </a:rPr>
              <a:t>提案する学習方法</a:t>
            </a:r>
            <a:r>
              <a:rPr lang="ja-JP" altLang="en-US" sz="2000" b="1" dirty="0" smtClean="0">
                <a:solidFill>
                  <a:schemeClr val="tx1"/>
                </a:solidFill>
              </a:rPr>
              <a:t>　　　　　　　　　　　　　　　　　　　　　　　→聞き取りやすさの高い地域</a:t>
            </a:r>
            <a:r>
              <a:rPr lang="ja-JP" altLang="en-US" sz="2000" b="1" dirty="0">
                <a:solidFill>
                  <a:schemeClr val="tx1"/>
                </a:solidFill>
              </a:rPr>
              <a:t>発音英語から，段階的に学習させるよう</a:t>
            </a:r>
            <a:r>
              <a:rPr lang="ja-JP" altLang="en-US" sz="2000" b="1" dirty="0" smtClean="0">
                <a:solidFill>
                  <a:schemeClr val="tx1"/>
                </a:solidFill>
              </a:rPr>
              <a:t>な英語</a:t>
            </a:r>
            <a:r>
              <a:rPr lang="ja-JP" altLang="en-US" sz="2000" b="1" dirty="0">
                <a:solidFill>
                  <a:schemeClr val="tx1"/>
                </a:solidFill>
              </a:rPr>
              <a:t>リスニング学習方法</a:t>
            </a:r>
            <a:r>
              <a:rPr lang="ja-JP" altLang="en-US" sz="2000" b="1" dirty="0" smtClean="0">
                <a:solidFill>
                  <a:schemeClr val="tx1"/>
                </a:solidFill>
              </a:rPr>
              <a:t>．</a:t>
            </a:r>
            <a:endParaRPr lang="en-US" altLang="ja-JP" sz="2000" b="1" dirty="0" smtClean="0">
              <a:solidFill>
                <a:schemeClr val="tx1"/>
              </a:solidFill>
            </a:endParaRPr>
          </a:p>
          <a:p>
            <a:pPr marL="0" lvl="1" indent="0">
              <a:spcBef>
                <a:spcPts val="1200"/>
              </a:spcBef>
              <a:spcAft>
                <a:spcPts val="200"/>
              </a:spcAft>
              <a:buSzPct val="100000"/>
              <a:buNone/>
            </a:pPr>
            <a:endParaRPr lang="en-US" altLang="ja-JP" sz="2000" b="1" dirty="0">
              <a:solidFill>
                <a:schemeClr val="tx1"/>
              </a:solidFill>
            </a:endParaRPr>
          </a:p>
          <a:p>
            <a:pPr>
              <a:buFont typeface="Wingdings" panose="05000000000000000000" pitchFamily="2" charset="2"/>
              <a:buChar char="l"/>
            </a:pPr>
            <a:endParaRPr lang="en-US" altLang="ja-JP" dirty="0" smtClean="0"/>
          </a:p>
          <a:p>
            <a:pPr>
              <a:buFont typeface="Wingdings" panose="05000000000000000000" pitchFamily="2" charset="2"/>
              <a:buChar char="l"/>
            </a:pPr>
            <a:r>
              <a:rPr lang="ja-JP" altLang="en-US" dirty="0" smtClean="0"/>
              <a:t>算出された</a:t>
            </a:r>
            <a:r>
              <a:rPr kumimoji="1" lang="ja-JP" altLang="en-US" dirty="0" smtClean="0"/>
              <a:t>聞き取りやすさの高い順に，地域発音英語ごとの出題数を算出し，その出題数に応じて，学習者にその地域発音英語音声を用いた問題を出題することにより，実現．</a:t>
            </a:r>
            <a:endParaRPr kumimoji="1" lang="en-US" altLang="ja-JP" dirty="0" smtClean="0"/>
          </a:p>
          <a:p>
            <a:pPr>
              <a:buFont typeface="Wingdings" panose="05000000000000000000" pitchFamily="2" charset="2"/>
              <a:buChar char="l"/>
            </a:pPr>
            <a:endParaRPr lang="en-US" altLang="ja-JP" dirty="0"/>
          </a:p>
          <a:p>
            <a:pPr marL="0" indent="0">
              <a:buNone/>
            </a:pP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0C009316-7349-4866-A2DB-D249C74221C4}" type="slidenum">
              <a:rPr lang="ja-JP" altLang="en-US" smtClean="0"/>
              <a:t>56</a:t>
            </a:fld>
            <a:endParaRPr lang="ja-JP" altLang="en-US" dirty="0"/>
          </a:p>
        </p:txBody>
      </p:sp>
      <p:sp>
        <p:nvSpPr>
          <p:cNvPr id="5" name="下矢印 4"/>
          <p:cNvSpPr/>
          <p:nvPr/>
        </p:nvSpPr>
        <p:spPr>
          <a:xfrm>
            <a:off x="4028346" y="3013287"/>
            <a:ext cx="558891" cy="478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59300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877409743"/>
              </p:ext>
            </p:extLst>
          </p:nvPr>
        </p:nvGraphicFramePr>
        <p:xfrm>
          <a:off x="724663" y="2329663"/>
          <a:ext cx="8018910" cy="3114886"/>
        </p:xfrm>
        <a:graphic>
          <a:graphicData uri="http://schemas.openxmlformats.org/drawingml/2006/table">
            <a:tbl>
              <a:tblPr>
                <a:tableStyleId>{5C22544A-7EE6-4342-B048-85BDC9FD1C3A}</a:tableStyleId>
              </a:tblPr>
              <a:tblGrid>
                <a:gridCol w="791107">
                  <a:extLst>
                    <a:ext uri="{9D8B030D-6E8A-4147-A177-3AD203B41FA5}">
                      <a16:colId xmlns:a16="http://schemas.microsoft.com/office/drawing/2014/main" val="1701630353"/>
                    </a:ext>
                  </a:extLst>
                </a:gridCol>
                <a:gridCol w="801191">
                  <a:extLst>
                    <a:ext uri="{9D8B030D-6E8A-4147-A177-3AD203B41FA5}">
                      <a16:colId xmlns:a16="http://schemas.microsoft.com/office/drawing/2014/main" val="420958670"/>
                    </a:ext>
                  </a:extLst>
                </a:gridCol>
                <a:gridCol w="801191">
                  <a:extLst>
                    <a:ext uri="{9D8B030D-6E8A-4147-A177-3AD203B41FA5}">
                      <a16:colId xmlns:a16="http://schemas.microsoft.com/office/drawing/2014/main" val="3567439545"/>
                    </a:ext>
                  </a:extLst>
                </a:gridCol>
                <a:gridCol w="1514249">
                  <a:extLst>
                    <a:ext uri="{9D8B030D-6E8A-4147-A177-3AD203B41FA5}">
                      <a16:colId xmlns:a16="http://schemas.microsoft.com/office/drawing/2014/main" val="787371553"/>
                    </a:ext>
                  </a:extLst>
                </a:gridCol>
                <a:gridCol w="1931761">
                  <a:extLst>
                    <a:ext uri="{9D8B030D-6E8A-4147-A177-3AD203B41FA5}">
                      <a16:colId xmlns:a16="http://schemas.microsoft.com/office/drawing/2014/main" val="1530371509"/>
                    </a:ext>
                  </a:extLst>
                </a:gridCol>
                <a:gridCol w="2179411">
                  <a:extLst>
                    <a:ext uri="{9D8B030D-6E8A-4147-A177-3AD203B41FA5}">
                      <a16:colId xmlns:a16="http://schemas.microsoft.com/office/drawing/2014/main" val="1513993032"/>
                    </a:ext>
                  </a:extLst>
                </a:gridCol>
              </a:tblGrid>
              <a:tr h="357309">
                <a:tc>
                  <a:txBody>
                    <a:bodyPr/>
                    <a:lstStyle/>
                    <a:p>
                      <a:pPr algn="l" fontAlgn="ctr"/>
                      <a:r>
                        <a:rPr lang="ja-JP" altLang="en-US" sz="1400" b="1" u="none" strike="noStrike" dirty="0">
                          <a:solidFill>
                            <a:schemeClr val="bg1"/>
                          </a:solidFill>
                          <a:effectLst/>
                          <a:latin typeface="+mn-ea"/>
                          <a:ea typeface="+mn-ea"/>
                        </a:rPr>
                        <a:t>問題</a:t>
                      </a:r>
                      <a:endParaRPr lang="ja-JP" altLang="en-US" sz="1400" b="1" i="0" u="none" strike="noStrike" dirty="0">
                        <a:solidFill>
                          <a:schemeClr val="bg1"/>
                        </a:solidFill>
                        <a:effectLst/>
                        <a:latin typeface="+mn-ea"/>
                        <a:ea typeface="+mn-ea"/>
                      </a:endParaRPr>
                    </a:p>
                  </a:txBody>
                  <a:tcPr marL="5443" marR="5443" marT="5443" marB="0" anchor="ctr">
                    <a:solidFill>
                      <a:schemeClr val="accent1"/>
                    </a:solidFill>
                  </a:tcPr>
                </a:tc>
                <a:tc>
                  <a:txBody>
                    <a:bodyPr/>
                    <a:lstStyle/>
                    <a:p>
                      <a:pPr algn="l" fontAlgn="ctr"/>
                      <a:r>
                        <a:rPr lang="ja-JP" altLang="en-US" sz="1400" b="1" u="none" strike="noStrike" dirty="0">
                          <a:solidFill>
                            <a:schemeClr val="bg1"/>
                          </a:solidFill>
                          <a:effectLst/>
                          <a:latin typeface="+mn-ea"/>
                          <a:ea typeface="+mn-ea"/>
                        </a:rPr>
                        <a:t>音源</a:t>
                      </a:r>
                      <a:endParaRPr lang="ja-JP" altLang="en-US" sz="1400" b="1" i="0" u="none" strike="noStrike" dirty="0">
                        <a:solidFill>
                          <a:schemeClr val="bg1"/>
                        </a:solidFill>
                        <a:effectLst/>
                        <a:latin typeface="+mn-ea"/>
                        <a:ea typeface="+mn-ea"/>
                      </a:endParaRPr>
                    </a:p>
                  </a:txBody>
                  <a:tcPr marL="5443" marR="5443" marT="5443" marB="0" anchor="ctr">
                    <a:solidFill>
                      <a:schemeClr val="accent1"/>
                    </a:solidFill>
                  </a:tcPr>
                </a:tc>
                <a:tc>
                  <a:txBody>
                    <a:bodyPr/>
                    <a:lstStyle/>
                    <a:p>
                      <a:pPr algn="l" fontAlgn="ctr"/>
                      <a:r>
                        <a:rPr lang="ja-JP" altLang="en-US" sz="1400" b="1" u="none" strike="noStrike" dirty="0">
                          <a:solidFill>
                            <a:schemeClr val="bg1"/>
                          </a:solidFill>
                          <a:effectLst/>
                          <a:latin typeface="+mn-ea"/>
                          <a:ea typeface="+mn-ea"/>
                        </a:rPr>
                        <a:t>地域</a:t>
                      </a:r>
                      <a:endParaRPr lang="ja-JP" altLang="en-US" sz="1400" b="1" i="0" u="none" strike="noStrike" dirty="0">
                        <a:solidFill>
                          <a:schemeClr val="bg1"/>
                        </a:solidFill>
                        <a:effectLst/>
                        <a:latin typeface="+mn-ea"/>
                        <a:ea typeface="+mn-ea"/>
                      </a:endParaRPr>
                    </a:p>
                  </a:txBody>
                  <a:tcPr marL="5443" marR="5443" marT="5443" marB="0" anchor="ctr">
                    <a:solidFill>
                      <a:schemeClr val="accent1"/>
                    </a:solidFill>
                  </a:tcPr>
                </a:tc>
                <a:tc>
                  <a:txBody>
                    <a:bodyPr/>
                    <a:lstStyle/>
                    <a:p>
                      <a:pPr algn="l" fontAlgn="ctr"/>
                      <a:r>
                        <a:rPr lang="ja-JP" altLang="en-US" sz="1400" b="1" u="none" strike="noStrike" dirty="0">
                          <a:solidFill>
                            <a:srgbClr val="FF0000"/>
                          </a:solidFill>
                          <a:effectLst/>
                          <a:latin typeface="+mn-ea"/>
                          <a:ea typeface="+mn-ea"/>
                        </a:rPr>
                        <a:t>音声別</a:t>
                      </a:r>
                      <a:r>
                        <a:rPr lang="ja-JP" altLang="en-US" sz="1400" b="1" u="none" strike="noStrike" dirty="0" smtClean="0">
                          <a:solidFill>
                            <a:srgbClr val="FF0000"/>
                          </a:solidFill>
                          <a:effectLst/>
                          <a:latin typeface="+mn-ea"/>
                          <a:ea typeface="+mn-ea"/>
                        </a:rPr>
                        <a:t>正答率</a:t>
                      </a:r>
                      <a:r>
                        <a:rPr lang="en-US" altLang="ja-JP" sz="1400" b="1" u="none" strike="noStrike" dirty="0" smtClean="0">
                          <a:solidFill>
                            <a:srgbClr val="FF0000"/>
                          </a:solidFill>
                          <a:effectLst/>
                          <a:latin typeface="+mn-ea"/>
                          <a:ea typeface="+mn-ea"/>
                        </a:rPr>
                        <a:t>(%)</a:t>
                      </a:r>
                      <a:endParaRPr lang="ja-JP" altLang="en-US" sz="1400" b="1" i="0" u="none" strike="noStrike" dirty="0">
                        <a:solidFill>
                          <a:srgbClr val="FF0000"/>
                        </a:solidFill>
                        <a:effectLst/>
                        <a:latin typeface="+mn-ea"/>
                        <a:ea typeface="+mn-ea"/>
                      </a:endParaRPr>
                    </a:p>
                  </a:txBody>
                  <a:tcPr marL="5443" marR="5443" marT="5443" marB="0" anchor="ctr">
                    <a:solidFill>
                      <a:schemeClr val="accent1"/>
                    </a:solidFill>
                  </a:tcPr>
                </a:tc>
                <a:tc>
                  <a:txBody>
                    <a:bodyPr/>
                    <a:lstStyle/>
                    <a:p>
                      <a:pPr algn="l" fontAlgn="ctr"/>
                      <a:r>
                        <a:rPr lang="zh-TW" altLang="en-US" sz="1400" b="1" u="none" strike="noStrike" dirty="0">
                          <a:solidFill>
                            <a:srgbClr val="FF0000"/>
                          </a:solidFill>
                          <a:effectLst/>
                          <a:latin typeface="メイリオ" panose="020B0604030504040204" pitchFamily="50" charset="-128"/>
                          <a:ea typeface="メイリオ" panose="020B0604030504040204" pitchFamily="50" charset="-128"/>
                        </a:rPr>
                        <a:t>地域</a:t>
                      </a:r>
                      <a:r>
                        <a:rPr lang="zh-TW" altLang="en-US" sz="1400" b="1" u="none" strike="noStrike" dirty="0" smtClean="0">
                          <a:solidFill>
                            <a:srgbClr val="FF0000"/>
                          </a:solidFill>
                          <a:effectLst/>
                          <a:latin typeface="メイリオ" panose="020B0604030504040204" pitchFamily="50" charset="-128"/>
                          <a:ea typeface="メイリオ" panose="020B0604030504040204" pitchFamily="50" charset="-128"/>
                        </a:rPr>
                        <a:t>別</a:t>
                      </a:r>
                      <a:r>
                        <a:rPr lang="ja-JP" altLang="en-US" sz="1400" b="1" u="none" strike="noStrike" dirty="0" smtClean="0">
                          <a:solidFill>
                            <a:srgbClr val="FF0000"/>
                          </a:solidFill>
                          <a:effectLst/>
                          <a:latin typeface="+mn-ea"/>
                          <a:ea typeface="+mn-ea"/>
                        </a:rPr>
                        <a:t>問題</a:t>
                      </a:r>
                      <a:r>
                        <a:rPr lang="zh-TW" altLang="en-US" sz="1400" b="1" u="none" strike="noStrike" dirty="0" smtClean="0">
                          <a:solidFill>
                            <a:srgbClr val="FF0000"/>
                          </a:solidFill>
                          <a:effectLst/>
                          <a:latin typeface="メイリオ" panose="020B0604030504040204" pitchFamily="50" charset="-128"/>
                          <a:ea typeface="メイリオ" panose="020B0604030504040204" pitchFamily="50" charset="-128"/>
                        </a:rPr>
                        <a:t>正答率</a:t>
                      </a:r>
                      <a:r>
                        <a:rPr lang="en-US" altLang="zh-TW" sz="1400" b="1" u="none" strike="noStrike" dirty="0" smtClean="0">
                          <a:solidFill>
                            <a:srgbClr val="FF0000"/>
                          </a:solidFill>
                          <a:effectLst/>
                          <a:latin typeface="+mn-ea"/>
                          <a:ea typeface="+mn-ea"/>
                        </a:rPr>
                        <a:t>(</a:t>
                      </a:r>
                      <a:r>
                        <a:rPr lang="ja-JP" altLang="en-US" sz="1400" b="1" u="none" strike="noStrike" dirty="0" smtClean="0">
                          <a:solidFill>
                            <a:srgbClr val="FF0000"/>
                          </a:solidFill>
                          <a:effectLst/>
                          <a:latin typeface="+mn-ea"/>
                          <a:ea typeface="+mn-ea"/>
                        </a:rPr>
                        <a:t>％</a:t>
                      </a:r>
                      <a:r>
                        <a:rPr lang="en-US" altLang="ja-JP" sz="1400" b="1" u="none" strike="noStrike" dirty="0" smtClean="0">
                          <a:solidFill>
                            <a:srgbClr val="FF0000"/>
                          </a:solidFill>
                          <a:effectLst/>
                          <a:latin typeface="+mn-ea"/>
                          <a:ea typeface="+mn-ea"/>
                        </a:rPr>
                        <a:t>)</a:t>
                      </a:r>
                      <a:endParaRPr lang="en-US" altLang="zh-TW" sz="1400" b="1" i="0" u="none" strike="noStrike" dirty="0">
                        <a:solidFill>
                          <a:srgbClr val="FF0000"/>
                        </a:solidFill>
                        <a:effectLst/>
                        <a:latin typeface="+mn-ea"/>
                        <a:ea typeface="+mn-ea"/>
                      </a:endParaRPr>
                    </a:p>
                  </a:txBody>
                  <a:tcPr marL="5443" marR="5443" marT="5443" marB="0" anchor="ctr">
                    <a:solidFill>
                      <a:schemeClr val="accent1"/>
                    </a:solidFill>
                  </a:tcPr>
                </a:tc>
                <a:tc>
                  <a:txBody>
                    <a:bodyPr/>
                    <a:lstStyle/>
                    <a:p>
                      <a:pPr algn="l" fontAlgn="ctr"/>
                      <a:r>
                        <a:rPr lang="ja-JP" altLang="en-US" sz="1400" b="1" u="none" strike="noStrike" dirty="0">
                          <a:solidFill>
                            <a:srgbClr val="FF0000"/>
                          </a:solidFill>
                          <a:effectLst/>
                          <a:latin typeface="+mn-ea"/>
                          <a:ea typeface="+mn-ea"/>
                        </a:rPr>
                        <a:t>地域別正答率</a:t>
                      </a:r>
                      <a:r>
                        <a:rPr lang="en-US" altLang="ja-JP" sz="1400" b="1" u="none" strike="noStrike" dirty="0" smtClean="0">
                          <a:solidFill>
                            <a:srgbClr val="FF0000"/>
                          </a:solidFill>
                          <a:effectLst/>
                          <a:latin typeface="+mn-ea"/>
                          <a:ea typeface="+mn-ea"/>
                        </a:rPr>
                        <a:t>(%</a:t>
                      </a:r>
                      <a:r>
                        <a:rPr lang="en-US" sz="1400" b="1" u="none" strike="noStrike" dirty="0" smtClean="0">
                          <a:solidFill>
                            <a:srgbClr val="FF0000"/>
                          </a:solidFill>
                          <a:effectLst/>
                          <a:latin typeface="+mn-ea"/>
                          <a:ea typeface="+mn-ea"/>
                        </a:rPr>
                        <a:t>)</a:t>
                      </a:r>
                      <a:endParaRPr lang="en-US" sz="1400" b="1" i="0" u="none" strike="noStrike" dirty="0">
                        <a:solidFill>
                          <a:srgbClr val="FF0000"/>
                        </a:solidFill>
                        <a:effectLst/>
                        <a:latin typeface="+mn-ea"/>
                        <a:ea typeface="+mn-ea"/>
                      </a:endParaRPr>
                    </a:p>
                  </a:txBody>
                  <a:tcPr marL="5443" marR="5443" marT="5443" marB="0" anchor="ctr">
                    <a:solidFill>
                      <a:schemeClr val="accent1"/>
                    </a:solidFill>
                  </a:tcPr>
                </a:tc>
                <a:extLst>
                  <a:ext uri="{0D108BD9-81ED-4DB2-BD59-A6C34878D82A}">
                    <a16:rowId xmlns:a16="http://schemas.microsoft.com/office/drawing/2014/main" val="1110966126"/>
                  </a:ext>
                </a:extLst>
              </a:tr>
              <a:tr h="349904">
                <a:tc rowSpan="2">
                  <a:txBody>
                    <a:bodyPr/>
                    <a:lstStyle/>
                    <a:p>
                      <a:pPr algn="ctr" fontAlgn="ctr"/>
                      <a:r>
                        <a:rPr lang="en-US" sz="1400" u="none" strike="noStrike">
                          <a:effectLst/>
                          <a:latin typeface="+mn-ea"/>
                          <a:ea typeface="+mn-ea"/>
                        </a:rPr>
                        <a:t>N1</a:t>
                      </a:r>
                      <a:endParaRPr lang="en-US" sz="1400" b="0" i="0" u="none" strike="noStrike">
                        <a:solidFill>
                          <a:srgbClr val="000000"/>
                        </a:solidFill>
                        <a:effectLst/>
                        <a:latin typeface="+mn-ea"/>
                        <a:ea typeface="+mn-ea"/>
                      </a:endParaRPr>
                    </a:p>
                  </a:txBody>
                  <a:tcPr marL="5443" marR="5443" marT="5443" marB="0" anchor="ctr"/>
                </a:tc>
                <a:tc>
                  <a:txBody>
                    <a:bodyPr/>
                    <a:lstStyle/>
                    <a:p>
                      <a:pPr algn="l" fontAlgn="ctr"/>
                      <a:r>
                        <a:rPr lang="en-US" sz="1400" u="none" strike="noStrike" dirty="0">
                          <a:effectLst/>
                          <a:latin typeface="+mn-ea"/>
                          <a:ea typeface="+mn-ea"/>
                        </a:rPr>
                        <a:t>N1_1</a:t>
                      </a:r>
                      <a:endParaRPr lang="en-US" sz="1400" b="0" i="0" u="none" strike="noStrike" dirty="0">
                        <a:solidFill>
                          <a:srgbClr val="000000"/>
                        </a:solidFill>
                        <a:effectLst/>
                        <a:latin typeface="+mn-ea"/>
                        <a:ea typeface="+mn-ea"/>
                      </a:endParaRPr>
                    </a:p>
                  </a:txBody>
                  <a:tcPr marL="5443" marR="5443" marT="5443" marB="0" anchor="ctr"/>
                </a:tc>
                <a:tc rowSpan="4">
                  <a:txBody>
                    <a:bodyPr/>
                    <a:lstStyle/>
                    <a:p>
                      <a:pPr algn="ctr" fontAlgn="ctr"/>
                      <a:r>
                        <a:rPr lang="en-US" sz="1400" u="none" strike="noStrike" dirty="0">
                          <a:effectLst/>
                          <a:latin typeface="+mn-ea"/>
                          <a:ea typeface="+mn-ea"/>
                        </a:rPr>
                        <a:t>C1</a:t>
                      </a:r>
                      <a:endParaRPr lang="en-US" sz="1400" b="0" i="0" u="none" strike="noStrike" dirty="0">
                        <a:solidFill>
                          <a:srgbClr val="000000"/>
                        </a:solidFill>
                        <a:effectLst/>
                        <a:latin typeface="+mn-ea"/>
                        <a:ea typeface="+mn-ea"/>
                      </a:endParaRPr>
                    </a:p>
                  </a:txBody>
                  <a:tcPr marL="5443" marR="5443" marT="5443" marB="0" anchor="ctr"/>
                </a:tc>
                <a:tc>
                  <a:txBody>
                    <a:bodyPr/>
                    <a:lstStyle/>
                    <a:p>
                      <a:pPr algn="l" fontAlgn="ctr"/>
                      <a:r>
                        <a:rPr lang="en-US" sz="1400" u="none" strike="noStrike" dirty="0">
                          <a:effectLst/>
                          <a:latin typeface="+mn-ea"/>
                          <a:ea typeface="+mn-ea"/>
                        </a:rPr>
                        <a:t>X1_1</a:t>
                      </a:r>
                      <a:endParaRPr lang="en-US" sz="1400" b="0" i="0" u="none" strike="noStrike" dirty="0">
                        <a:solidFill>
                          <a:srgbClr val="000000"/>
                        </a:solidFill>
                        <a:effectLst/>
                        <a:latin typeface="+mn-ea"/>
                        <a:ea typeface="+mn-ea"/>
                      </a:endParaRPr>
                    </a:p>
                  </a:txBody>
                  <a:tcPr marL="5443" marR="5443" marT="5443" marB="0" anchor="ctr"/>
                </a:tc>
                <a:tc rowSpan="2">
                  <a:txBody>
                    <a:bodyPr/>
                    <a:lstStyle/>
                    <a:p>
                      <a:pPr algn="ctr" fontAlgn="ctr"/>
                      <a:r>
                        <a:rPr lang="en-US" sz="1400" u="none" strike="noStrike" dirty="0">
                          <a:effectLst/>
                          <a:latin typeface="+mn-ea"/>
                          <a:ea typeface="+mn-ea"/>
                        </a:rPr>
                        <a:t>Cx1_1=  (</a:t>
                      </a:r>
                      <a:r>
                        <a:rPr lang="en-US" sz="1400" u="none" strike="noStrike" dirty="0" smtClean="0">
                          <a:effectLst/>
                          <a:latin typeface="+mn-ea"/>
                          <a:ea typeface="+mn-ea"/>
                        </a:rPr>
                        <a:t>X1_1+X1_2</a:t>
                      </a:r>
                      <a:r>
                        <a:rPr lang="en-US" sz="1400" u="none" strike="noStrike" dirty="0">
                          <a:effectLst/>
                          <a:latin typeface="+mn-ea"/>
                          <a:ea typeface="+mn-ea"/>
                        </a:rPr>
                        <a:t>)/2</a:t>
                      </a:r>
                      <a:endParaRPr lang="en-US" sz="1400" b="0" i="0" u="none" strike="noStrike" dirty="0">
                        <a:solidFill>
                          <a:srgbClr val="000000"/>
                        </a:solidFill>
                        <a:effectLst/>
                        <a:latin typeface="+mn-ea"/>
                        <a:ea typeface="+mn-ea"/>
                      </a:endParaRPr>
                    </a:p>
                  </a:txBody>
                  <a:tcPr marL="5443" marR="5443" marT="5443" marB="0" anchor="ctr"/>
                </a:tc>
                <a:tc rowSpan="4">
                  <a:txBody>
                    <a:bodyPr/>
                    <a:lstStyle/>
                    <a:p>
                      <a:pPr algn="ctr" fontAlgn="ctr"/>
                      <a:r>
                        <a:rPr lang="en-US" sz="1400" u="none" strike="noStrike" dirty="0">
                          <a:effectLst/>
                          <a:latin typeface="+mn-ea"/>
                          <a:ea typeface="+mn-ea"/>
                        </a:rPr>
                        <a:t>CX1_all=(Cx1_1+Cx1_2)/2</a:t>
                      </a:r>
                      <a:endParaRPr lang="en-US" sz="1400" b="0" i="0" u="none" strike="noStrike" dirty="0">
                        <a:solidFill>
                          <a:srgbClr val="000000"/>
                        </a:solidFill>
                        <a:effectLst/>
                        <a:latin typeface="+mn-ea"/>
                        <a:ea typeface="+mn-ea"/>
                      </a:endParaRPr>
                    </a:p>
                  </a:txBody>
                  <a:tcPr marL="5443" marR="5443" marT="5443" marB="0" anchor="ctr"/>
                </a:tc>
                <a:extLst>
                  <a:ext uri="{0D108BD9-81ED-4DB2-BD59-A6C34878D82A}">
                    <a16:rowId xmlns:a16="http://schemas.microsoft.com/office/drawing/2014/main" val="1266039643"/>
                  </a:ext>
                </a:extLst>
              </a:tr>
              <a:tr h="341573">
                <a:tc vMerge="1">
                  <a:txBody>
                    <a:bodyPr/>
                    <a:lstStyle/>
                    <a:p>
                      <a:endParaRPr kumimoji="1" lang="ja-JP" altLang="en-US"/>
                    </a:p>
                  </a:txBody>
                  <a:tcPr/>
                </a:tc>
                <a:tc>
                  <a:txBody>
                    <a:bodyPr/>
                    <a:lstStyle/>
                    <a:p>
                      <a:pPr algn="l" fontAlgn="ctr"/>
                      <a:r>
                        <a:rPr lang="en-US" sz="1400" u="none" strike="noStrike" dirty="0">
                          <a:effectLst/>
                          <a:latin typeface="+mn-ea"/>
                          <a:ea typeface="+mn-ea"/>
                        </a:rPr>
                        <a:t>N1_2</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tc>
                  <a:txBody>
                    <a:bodyPr/>
                    <a:lstStyle/>
                    <a:p>
                      <a:pPr algn="l" fontAlgn="ctr"/>
                      <a:r>
                        <a:rPr lang="en-US" sz="1400" u="none" strike="noStrike" dirty="0">
                          <a:effectLst/>
                          <a:latin typeface="+mn-ea"/>
                          <a:ea typeface="+mn-ea"/>
                        </a:rPr>
                        <a:t>X1_2</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340835582"/>
                  </a:ext>
                </a:extLst>
              </a:tr>
              <a:tr h="341573">
                <a:tc rowSpan="2">
                  <a:txBody>
                    <a:bodyPr/>
                    <a:lstStyle/>
                    <a:p>
                      <a:pPr algn="ctr" fontAlgn="ctr"/>
                      <a:r>
                        <a:rPr lang="en-US" sz="1400" u="none" strike="noStrike">
                          <a:effectLst/>
                          <a:latin typeface="+mn-ea"/>
                          <a:ea typeface="+mn-ea"/>
                        </a:rPr>
                        <a:t>N2</a:t>
                      </a:r>
                      <a:endParaRPr lang="en-US" sz="1400" b="0" i="0" u="none" strike="noStrike">
                        <a:solidFill>
                          <a:srgbClr val="000000"/>
                        </a:solidFill>
                        <a:effectLst/>
                        <a:latin typeface="+mn-ea"/>
                        <a:ea typeface="+mn-ea"/>
                      </a:endParaRPr>
                    </a:p>
                  </a:txBody>
                  <a:tcPr marL="5443" marR="5443" marT="5443" marB="0" anchor="ctr"/>
                </a:tc>
                <a:tc>
                  <a:txBody>
                    <a:bodyPr/>
                    <a:lstStyle/>
                    <a:p>
                      <a:pPr algn="l" fontAlgn="ctr"/>
                      <a:r>
                        <a:rPr lang="en-US" sz="1400" u="none" strike="noStrike" dirty="0">
                          <a:effectLst/>
                          <a:latin typeface="+mn-ea"/>
                          <a:ea typeface="+mn-ea"/>
                        </a:rPr>
                        <a:t>N2_1</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tc>
                  <a:txBody>
                    <a:bodyPr/>
                    <a:lstStyle/>
                    <a:p>
                      <a:pPr algn="l" fontAlgn="ctr"/>
                      <a:r>
                        <a:rPr lang="en-US" sz="1400" u="none" strike="noStrike" dirty="0">
                          <a:effectLst/>
                          <a:latin typeface="+mn-ea"/>
                          <a:ea typeface="+mn-ea"/>
                        </a:rPr>
                        <a:t>X2_1</a:t>
                      </a:r>
                      <a:endParaRPr lang="en-US" sz="1400" b="0" i="0" u="none" strike="noStrike" dirty="0">
                        <a:solidFill>
                          <a:srgbClr val="000000"/>
                        </a:solidFill>
                        <a:effectLst/>
                        <a:latin typeface="+mn-ea"/>
                        <a:ea typeface="+mn-ea"/>
                      </a:endParaRPr>
                    </a:p>
                  </a:txBody>
                  <a:tcPr marL="5443" marR="5443" marT="5443" marB="0" anchor="ctr"/>
                </a:tc>
                <a:tc rowSpan="2">
                  <a:txBody>
                    <a:bodyPr/>
                    <a:lstStyle/>
                    <a:p>
                      <a:pPr algn="ctr" fontAlgn="ctr"/>
                      <a:r>
                        <a:rPr lang="en-US" sz="1400" u="none" strike="noStrike" dirty="0">
                          <a:effectLst/>
                          <a:latin typeface="+mn-ea"/>
                          <a:ea typeface="+mn-ea"/>
                        </a:rPr>
                        <a:t>Cx1_2=  (</a:t>
                      </a:r>
                      <a:r>
                        <a:rPr lang="en-US" sz="1400" u="none" strike="noStrike" dirty="0" smtClean="0">
                          <a:effectLst/>
                          <a:latin typeface="+mn-ea"/>
                          <a:ea typeface="+mn-ea"/>
                        </a:rPr>
                        <a:t>X2_1+X2_2</a:t>
                      </a:r>
                      <a:r>
                        <a:rPr lang="en-US" sz="1400" u="none" strike="noStrike" dirty="0">
                          <a:effectLst/>
                          <a:latin typeface="+mn-ea"/>
                          <a:ea typeface="+mn-ea"/>
                        </a:rPr>
                        <a:t>)/2</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extLst>
                  <a:ext uri="{0D108BD9-81ED-4DB2-BD59-A6C34878D82A}">
                    <a16:rowId xmlns:a16="http://schemas.microsoft.com/office/drawing/2014/main" val="2187088310"/>
                  </a:ext>
                </a:extLst>
              </a:tr>
              <a:tr h="349904">
                <a:tc vMerge="1">
                  <a:txBody>
                    <a:bodyPr/>
                    <a:lstStyle/>
                    <a:p>
                      <a:endParaRPr kumimoji="1" lang="ja-JP" altLang="en-US"/>
                    </a:p>
                  </a:txBody>
                  <a:tcPr/>
                </a:tc>
                <a:tc>
                  <a:txBody>
                    <a:bodyPr/>
                    <a:lstStyle/>
                    <a:p>
                      <a:pPr algn="l" fontAlgn="ctr"/>
                      <a:r>
                        <a:rPr lang="en-US" sz="1400" u="none" strike="noStrike" dirty="0">
                          <a:effectLst/>
                          <a:latin typeface="+mn-ea"/>
                          <a:ea typeface="+mn-ea"/>
                        </a:rPr>
                        <a:t>N2_2</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tc>
                  <a:txBody>
                    <a:bodyPr/>
                    <a:lstStyle/>
                    <a:p>
                      <a:pPr algn="l" fontAlgn="ctr"/>
                      <a:r>
                        <a:rPr lang="en-US" sz="1400" u="none" strike="noStrike" dirty="0">
                          <a:effectLst/>
                          <a:latin typeface="+mn-ea"/>
                          <a:ea typeface="+mn-ea"/>
                        </a:rPr>
                        <a:t>X2_2</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734665575"/>
                  </a:ext>
                </a:extLst>
              </a:tr>
              <a:tr h="341573">
                <a:tc rowSpan="2">
                  <a:txBody>
                    <a:bodyPr/>
                    <a:lstStyle/>
                    <a:p>
                      <a:pPr algn="ctr" fontAlgn="ctr"/>
                      <a:r>
                        <a:rPr lang="en-US" sz="1400" u="none" strike="noStrike">
                          <a:effectLst/>
                          <a:latin typeface="+mn-ea"/>
                          <a:ea typeface="+mn-ea"/>
                        </a:rPr>
                        <a:t>N1</a:t>
                      </a:r>
                      <a:endParaRPr lang="en-US" sz="1400" b="0" i="0" u="none" strike="noStrike">
                        <a:solidFill>
                          <a:srgbClr val="000000"/>
                        </a:solidFill>
                        <a:effectLst/>
                        <a:latin typeface="+mn-ea"/>
                        <a:ea typeface="+mn-ea"/>
                      </a:endParaRPr>
                    </a:p>
                  </a:txBody>
                  <a:tcPr marL="5443" marR="5443" marT="5443" marB="0" anchor="ctr"/>
                </a:tc>
                <a:tc>
                  <a:txBody>
                    <a:bodyPr/>
                    <a:lstStyle/>
                    <a:p>
                      <a:pPr algn="l" fontAlgn="ctr"/>
                      <a:r>
                        <a:rPr lang="en-US" sz="1400" u="none" strike="noStrike">
                          <a:effectLst/>
                          <a:latin typeface="+mn-ea"/>
                          <a:ea typeface="+mn-ea"/>
                        </a:rPr>
                        <a:t>N1_3</a:t>
                      </a:r>
                      <a:endParaRPr lang="en-US" sz="1400" b="0" i="0" u="none" strike="noStrike">
                        <a:solidFill>
                          <a:srgbClr val="000000"/>
                        </a:solidFill>
                        <a:effectLst/>
                        <a:latin typeface="+mn-ea"/>
                        <a:ea typeface="+mn-ea"/>
                      </a:endParaRPr>
                    </a:p>
                  </a:txBody>
                  <a:tcPr marL="5443" marR="5443" marT="5443" marB="0" anchor="ctr"/>
                </a:tc>
                <a:tc rowSpan="4">
                  <a:txBody>
                    <a:bodyPr/>
                    <a:lstStyle/>
                    <a:p>
                      <a:pPr algn="ctr" fontAlgn="ctr"/>
                      <a:r>
                        <a:rPr lang="en-US" sz="1400" u="none" strike="noStrike" dirty="0">
                          <a:effectLst/>
                          <a:latin typeface="+mn-ea"/>
                          <a:ea typeface="+mn-ea"/>
                        </a:rPr>
                        <a:t>C2</a:t>
                      </a:r>
                      <a:endParaRPr lang="en-US" sz="1400" b="0" i="0" u="none" strike="noStrike" dirty="0">
                        <a:solidFill>
                          <a:srgbClr val="000000"/>
                        </a:solidFill>
                        <a:effectLst/>
                        <a:latin typeface="+mn-ea"/>
                        <a:ea typeface="+mn-ea"/>
                      </a:endParaRPr>
                    </a:p>
                  </a:txBody>
                  <a:tcPr marL="5443" marR="5443" marT="5443" marB="0" anchor="ctr"/>
                </a:tc>
                <a:tc>
                  <a:txBody>
                    <a:bodyPr/>
                    <a:lstStyle/>
                    <a:p>
                      <a:pPr algn="l" fontAlgn="ctr"/>
                      <a:r>
                        <a:rPr lang="en-US" sz="1400" u="none" strike="noStrike" dirty="0">
                          <a:effectLst/>
                          <a:latin typeface="+mn-ea"/>
                          <a:ea typeface="+mn-ea"/>
                        </a:rPr>
                        <a:t>X1_3</a:t>
                      </a:r>
                      <a:endParaRPr lang="en-US" sz="1400" b="0" i="0" u="none" strike="noStrike" dirty="0">
                        <a:solidFill>
                          <a:srgbClr val="000000"/>
                        </a:solidFill>
                        <a:effectLst/>
                        <a:latin typeface="+mn-ea"/>
                        <a:ea typeface="+mn-ea"/>
                      </a:endParaRPr>
                    </a:p>
                  </a:txBody>
                  <a:tcPr marL="5443" marR="5443" marT="5443" marB="0" anchor="ctr"/>
                </a:tc>
                <a:tc rowSpan="2">
                  <a:txBody>
                    <a:bodyPr/>
                    <a:lstStyle/>
                    <a:p>
                      <a:pPr algn="ctr" fontAlgn="ctr"/>
                      <a:r>
                        <a:rPr lang="en-US" sz="1400" u="none" strike="noStrike" dirty="0">
                          <a:effectLst/>
                          <a:latin typeface="+mn-ea"/>
                          <a:ea typeface="+mn-ea"/>
                        </a:rPr>
                        <a:t>Cx2_1=  (</a:t>
                      </a:r>
                      <a:r>
                        <a:rPr lang="en-US" sz="1400" u="none" strike="noStrike" dirty="0" smtClean="0">
                          <a:effectLst/>
                          <a:latin typeface="+mn-ea"/>
                          <a:ea typeface="+mn-ea"/>
                        </a:rPr>
                        <a:t>X1_3+X1_4</a:t>
                      </a:r>
                      <a:r>
                        <a:rPr lang="en-US" sz="1400" u="none" strike="noStrike" dirty="0">
                          <a:effectLst/>
                          <a:latin typeface="+mn-ea"/>
                          <a:ea typeface="+mn-ea"/>
                        </a:rPr>
                        <a:t>)/2</a:t>
                      </a:r>
                      <a:endParaRPr lang="en-US" sz="1400" b="0" i="0" u="none" strike="noStrike" dirty="0">
                        <a:solidFill>
                          <a:srgbClr val="000000"/>
                        </a:solidFill>
                        <a:effectLst/>
                        <a:latin typeface="+mn-ea"/>
                        <a:ea typeface="+mn-ea"/>
                      </a:endParaRPr>
                    </a:p>
                  </a:txBody>
                  <a:tcPr marL="5443" marR="5443" marT="5443" marB="0" anchor="ctr"/>
                </a:tc>
                <a:tc rowSpan="4">
                  <a:txBody>
                    <a:bodyPr/>
                    <a:lstStyle/>
                    <a:p>
                      <a:pPr algn="ctr" fontAlgn="ctr"/>
                      <a:r>
                        <a:rPr lang="en-US" sz="1400" u="none" strike="noStrike" dirty="0">
                          <a:effectLst/>
                          <a:latin typeface="+mn-ea"/>
                          <a:ea typeface="+mn-ea"/>
                        </a:rPr>
                        <a:t>CX2_all=(Cx2_1+Cx2_2)/2</a:t>
                      </a:r>
                      <a:endParaRPr lang="en-US" sz="1400" b="0" i="0" u="none" strike="noStrike" dirty="0">
                        <a:solidFill>
                          <a:srgbClr val="000000"/>
                        </a:solidFill>
                        <a:effectLst/>
                        <a:latin typeface="+mn-ea"/>
                        <a:ea typeface="+mn-ea"/>
                      </a:endParaRPr>
                    </a:p>
                  </a:txBody>
                  <a:tcPr marL="5443" marR="5443" marT="5443" marB="0" anchor="ctr"/>
                </a:tc>
                <a:extLst>
                  <a:ext uri="{0D108BD9-81ED-4DB2-BD59-A6C34878D82A}">
                    <a16:rowId xmlns:a16="http://schemas.microsoft.com/office/drawing/2014/main" val="786423327"/>
                  </a:ext>
                </a:extLst>
              </a:tr>
              <a:tr h="341573">
                <a:tc vMerge="1">
                  <a:txBody>
                    <a:bodyPr/>
                    <a:lstStyle/>
                    <a:p>
                      <a:endParaRPr kumimoji="1" lang="ja-JP" altLang="en-US"/>
                    </a:p>
                  </a:txBody>
                  <a:tcPr/>
                </a:tc>
                <a:tc>
                  <a:txBody>
                    <a:bodyPr/>
                    <a:lstStyle/>
                    <a:p>
                      <a:pPr algn="l" fontAlgn="ctr"/>
                      <a:r>
                        <a:rPr lang="en-US" sz="1400" u="none" strike="noStrike">
                          <a:effectLst/>
                          <a:latin typeface="+mn-ea"/>
                          <a:ea typeface="+mn-ea"/>
                        </a:rPr>
                        <a:t>N1_4</a:t>
                      </a:r>
                      <a:endParaRPr lang="en-US" sz="1400" b="0" i="0" u="none" strike="noStrike">
                        <a:solidFill>
                          <a:srgbClr val="000000"/>
                        </a:solidFill>
                        <a:effectLst/>
                        <a:latin typeface="+mn-ea"/>
                        <a:ea typeface="+mn-ea"/>
                      </a:endParaRPr>
                    </a:p>
                  </a:txBody>
                  <a:tcPr marL="5443" marR="5443" marT="5443" marB="0" anchor="ctr"/>
                </a:tc>
                <a:tc vMerge="1">
                  <a:txBody>
                    <a:bodyPr/>
                    <a:lstStyle/>
                    <a:p>
                      <a:endParaRPr kumimoji="1" lang="ja-JP" altLang="en-US"/>
                    </a:p>
                  </a:txBody>
                  <a:tcPr/>
                </a:tc>
                <a:tc>
                  <a:txBody>
                    <a:bodyPr/>
                    <a:lstStyle/>
                    <a:p>
                      <a:pPr algn="l" fontAlgn="ctr"/>
                      <a:r>
                        <a:rPr lang="en-US" sz="1400" u="none" strike="noStrike" dirty="0">
                          <a:effectLst/>
                          <a:latin typeface="+mn-ea"/>
                          <a:ea typeface="+mn-ea"/>
                        </a:rPr>
                        <a:t>X1_4</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760409714"/>
                  </a:ext>
                </a:extLst>
              </a:tr>
              <a:tr h="341573">
                <a:tc rowSpan="2">
                  <a:txBody>
                    <a:bodyPr/>
                    <a:lstStyle/>
                    <a:p>
                      <a:pPr algn="ctr" fontAlgn="ctr"/>
                      <a:r>
                        <a:rPr lang="en-US" sz="1400" u="none" strike="noStrike">
                          <a:effectLst/>
                          <a:latin typeface="+mn-ea"/>
                          <a:ea typeface="+mn-ea"/>
                        </a:rPr>
                        <a:t>N2</a:t>
                      </a:r>
                      <a:endParaRPr lang="en-US" sz="1400" b="0" i="0" u="none" strike="noStrike">
                        <a:solidFill>
                          <a:srgbClr val="000000"/>
                        </a:solidFill>
                        <a:effectLst/>
                        <a:latin typeface="+mn-ea"/>
                        <a:ea typeface="+mn-ea"/>
                      </a:endParaRPr>
                    </a:p>
                  </a:txBody>
                  <a:tcPr marL="5443" marR="5443" marT="5443" marB="0" anchor="ctr"/>
                </a:tc>
                <a:tc>
                  <a:txBody>
                    <a:bodyPr/>
                    <a:lstStyle/>
                    <a:p>
                      <a:pPr algn="l" fontAlgn="ctr"/>
                      <a:r>
                        <a:rPr lang="en-US" sz="1400" u="none" strike="noStrike">
                          <a:effectLst/>
                          <a:latin typeface="+mn-ea"/>
                          <a:ea typeface="+mn-ea"/>
                        </a:rPr>
                        <a:t>N2_3</a:t>
                      </a:r>
                      <a:endParaRPr lang="en-US" sz="1400" b="0" i="0" u="none" strike="noStrike">
                        <a:solidFill>
                          <a:srgbClr val="000000"/>
                        </a:solidFill>
                        <a:effectLst/>
                        <a:latin typeface="+mn-ea"/>
                        <a:ea typeface="+mn-ea"/>
                      </a:endParaRPr>
                    </a:p>
                  </a:txBody>
                  <a:tcPr marL="5443" marR="5443" marT="5443" marB="0" anchor="ctr"/>
                </a:tc>
                <a:tc vMerge="1">
                  <a:txBody>
                    <a:bodyPr/>
                    <a:lstStyle/>
                    <a:p>
                      <a:endParaRPr kumimoji="1" lang="ja-JP" altLang="en-US"/>
                    </a:p>
                  </a:txBody>
                  <a:tcPr/>
                </a:tc>
                <a:tc>
                  <a:txBody>
                    <a:bodyPr/>
                    <a:lstStyle/>
                    <a:p>
                      <a:pPr algn="l" fontAlgn="ctr"/>
                      <a:r>
                        <a:rPr lang="en-US" sz="1400" u="none" strike="noStrike" dirty="0">
                          <a:effectLst/>
                          <a:latin typeface="+mn-ea"/>
                          <a:ea typeface="+mn-ea"/>
                        </a:rPr>
                        <a:t>X2_3</a:t>
                      </a:r>
                      <a:endParaRPr lang="en-US" sz="1400" b="0" i="0" u="none" strike="noStrike" dirty="0">
                        <a:solidFill>
                          <a:srgbClr val="000000"/>
                        </a:solidFill>
                        <a:effectLst/>
                        <a:latin typeface="+mn-ea"/>
                        <a:ea typeface="+mn-ea"/>
                      </a:endParaRPr>
                    </a:p>
                  </a:txBody>
                  <a:tcPr marL="5443" marR="5443" marT="5443" marB="0" anchor="ctr"/>
                </a:tc>
                <a:tc rowSpan="2">
                  <a:txBody>
                    <a:bodyPr/>
                    <a:lstStyle/>
                    <a:p>
                      <a:pPr algn="ctr" fontAlgn="ctr"/>
                      <a:r>
                        <a:rPr lang="en-US" sz="1400" u="none" strike="noStrike" dirty="0">
                          <a:effectLst/>
                          <a:latin typeface="+mn-ea"/>
                          <a:ea typeface="+mn-ea"/>
                        </a:rPr>
                        <a:t>Cx2_2=  (</a:t>
                      </a:r>
                      <a:r>
                        <a:rPr lang="en-US" sz="1400" u="none" strike="noStrike" dirty="0" smtClean="0">
                          <a:effectLst/>
                          <a:latin typeface="+mn-ea"/>
                          <a:ea typeface="+mn-ea"/>
                        </a:rPr>
                        <a:t>X2_3+X2_4</a:t>
                      </a:r>
                      <a:r>
                        <a:rPr lang="en-US" sz="1400" u="none" strike="noStrike" dirty="0">
                          <a:effectLst/>
                          <a:latin typeface="+mn-ea"/>
                          <a:ea typeface="+mn-ea"/>
                        </a:rPr>
                        <a:t>)/2</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extLst>
                  <a:ext uri="{0D108BD9-81ED-4DB2-BD59-A6C34878D82A}">
                    <a16:rowId xmlns:a16="http://schemas.microsoft.com/office/drawing/2014/main" val="3689440096"/>
                  </a:ext>
                </a:extLst>
              </a:tr>
              <a:tr h="349904">
                <a:tc vMerge="1">
                  <a:txBody>
                    <a:bodyPr/>
                    <a:lstStyle/>
                    <a:p>
                      <a:endParaRPr kumimoji="1" lang="ja-JP" altLang="en-US"/>
                    </a:p>
                  </a:txBody>
                  <a:tcPr/>
                </a:tc>
                <a:tc>
                  <a:txBody>
                    <a:bodyPr/>
                    <a:lstStyle/>
                    <a:p>
                      <a:pPr algn="l" fontAlgn="ctr"/>
                      <a:r>
                        <a:rPr lang="en-US" sz="1400" u="none" strike="noStrike">
                          <a:effectLst/>
                          <a:latin typeface="+mn-ea"/>
                          <a:ea typeface="+mn-ea"/>
                        </a:rPr>
                        <a:t>N2_4</a:t>
                      </a:r>
                      <a:endParaRPr lang="en-US" sz="1400" b="0" i="0" u="none" strike="noStrike">
                        <a:solidFill>
                          <a:srgbClr val="000000"/>
                        </a:solidFill>
                        <a:effectLst/>
                        <a:latin typeface="+mn-ea"/>
                        <a:ea typeface="+mn-ea"/>
                      </a:endParaRPr>
                    </a:p>
                  </a:txBody>
                  <a:tcPr marL="5443" marR="5443" marT="5443" marB="0" anchor="ctr"/>
                </a:tc>
                <a:tc vMerge="1">
                  <a:txBody>
                    <a:bodyPr/>
                    <a:lstStyle/>
                    <a:p>
                      <a:endParaRPr kumimoji="1" lang="ja-JP" altLang="en-US"/>
                    </a:p>
                  </a:txBody>
                  <a:tcPr/>
                </a:tc>
                <a:tc>
                  <a:txBody>
                    <a:bodyPr/>
                    <a:lstStyle/>
                    <a:p>
                      <a:pPr algn="l" fontAlgn="ctr"/>
                      <a:r>
                        <a:rPr lang="en-US" sz="1400" u="none" strike="noStrike" dirty="0">
                          <a:effectLst/>
                          <a:latin typeface="+mn-ea"/>
                          <a:ea typeface="+mn-ea"/>
                        </a:rPr>
                        <a:t>X2_4</a:t>
                      </a:r>
                      <a:endParaRPr lang="en-US" sz="1400" b="0" i="0" u="none" strike="noStrike" dirty="0">
                        <a:solidFill>
                          <a:srgbClr val="000000"/>
                        </a:solidFill>
                        <a:effectLst/>
                        <a:latin typeface="+mn-ea"/>
                        <a:ea typeface="+mn-ea"/>
                      </a:endParaRPr>
                    </a:p>
                  </a:txBody>
                  <a:tcPr marL="5443" marR="5443" marT="5443" marB="0" anchor="ct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405629247"/>
                  </a:ext>
                </a:extLst>
              </a:tr>
            </a:tbl>
          </a:graphicData>
        </a:graphic>
      </p:graphicFrame>
    </p:spTree>
    <p:extLst>
      <p:ext uri="{BB962C8B-B14F-4D97-AF65-F5344CB8AC3E}">
        <p14:creationId xmlns:p14="http://schemas.microsoft.com/office/powerpoint/2010/main" val="264563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3687" y="675635"/>
            <a:ext cx="8188598" cy="1068932"/>
          </a:xfrm>
        </p:spPr>
        <p:txBody>
          <a:bodyPr>
            <a:normAutofit/>
          </a:bodyPr>
          <a:lstStyle/>
          <a:p>
            <a:r>
              <a:rPr lang="ja-JP" altLang="en-US" sz="4400" b="1" dirty="0" smtClean="0"/>
              <a:t>出題数</a:t>
            </a:r>
            <a:r>
              <a:rPr lang="ja-JP" altLang="en-US" sz="4400" b="1" dirty="0"/>
              <a:t>算出</a:t>
            </a:r>
            <a:r>
              <a:rPr lang="ja-JP" altLang="en-US" sz="4400" b="1" dirty="0" smtClean="0"/>
              <a:t>機能</a:t>
            </a:r>
            <a:endParaRPr kumimoji="1" lang="ja-JP" altLang="en-US" sz="4400" dirty="0"/>
          </a:p>
        </p:txBody>
      </p:sp>
      <p:sp>
        <p:nvSpPr>
          <p:cNvPr id="4" name="スライド番号プレースホルダー 3"/>
          <p:cNvSpPr>
            <a:spLocks noGrp="1"/>
          </p:cNvSpPr>
          <p:nvPr>
            <p:ph type="sldNum" sz="quarter" idx="12"/>
          </p:nvPr>
        </p:nvSpPr>
        <p:spPr/>
        <p:txBody>
          <a:bodyPr/>
          <a:lstStyle/>
          <a:p>
            <a:fld id="{C5F8F553-3D15-4212-9060-B053260BF0C7}" type="slidenum">
              <a:rPr lang="ja-JP" altLang="en-US" smtClean="0"/>
              <a:t>58</a:t>
            </a:fld>
            <a:endParaRPr lang="ja-JP" altLang="en-US" dirty="0"/>
          </a:p>
        </p:txBody>
      </p:sp>
      <p:sp>
        <p:nvSpPr>
          <p:cNvPr id="43" name="テキスト ボックス 42"/>
          <p:cNvSpPr txBox="1"/>
          <p:nvPr/>
        </p:nvSpPr>
        <p:spPr>
          <a:xfrm>
            <a:off x="3119422" y="5977482"/>
            <a:ext cx="3950305" cy="276999"/>
          </a:xfrm>
          <a:prstGeom prst="rect">
            <a:avLst/>
          </a:prstGeom>
          <a:noFill/>
        </p:spPr>
        <p:txBody>
          <a:bodyPr wrap="square" rtlCol="0">
            <a:spAutoFit/>
          </a:bodyPr>
          <a:lstStyle/>
          <a:p>
            <a:pPr algn="ctr"/>
            <a:r>
              <a:rPr kumimoji="1" lang="en-US" altLang="ja-JP" sz="1200" dirty="0" smtClean="0"/>
              <a:t>Figure</a:t>
            </a:r>
            <a:r>
              <a:rPr lang="en-US" altLang="ja-JP" sz="1200" dirty="0"/>
              <a:t>6</a:t>
            </a:r>
            <a:r>
              <a:rPr kumimoji="1" lang="en-US" altLang="ja-JP" sz="1200" dirty="0" smtClean="0"/>
              <a:t> </a:t>
            </a:r>
            <a:r>
              <a:rPr lang="ja-JP" altLang="en-US" sz="1200" dirty="0" smtClean="0"/>
              <a:t> 出題数変更機能：</a:t>
            </a:r>
            <a:r>
              <a:rPr lang="en-US" altLang="ja-JP" sz="1200" dirty="0" smtClean="0"/>
              <a:t>STEP1</a:t>
            </a:r>
          </a:p>
        </p:txBody>
      </p:sp>
      <p:graphicFrame>
        <p:nvGraphicFramePr>
          <p:cNvPr id="30" name="表 29"/>
          <p:cNvGraphicFramePr>
            <a:graphicFrameLocks noGrp="1"/>
          </p:cNvGraphicFramePr>
          <p:nvPr>
            <p:extLst>
              <p:ext uri="{D42A27DB-BD31-4B8C-83A1-F6EECF244321}">
                <p14:modId xmlns:p14="http://schemas.microsoft.com/office/powerpoint/2010/main" val="2563143384"/>
              </p:ext>
            </p:extLst>
          </p:nvPr>
        </p:nvGraphicFramePr>
        <p:xfrm>
          <a:off x="603696" y="2638866"/>
          <a:ext cx="1645341" cy="1055300"/>
        </p:xfrm>
        <a:graphic>
          <a:graphicData uri="http://schemas.openxmlformats.org/drawingml/2006/table">
            <a:tbl>
              <a:tblPr>
                <a:tableStyleId>{5C22544A-7EE6-4342-B048-85BDC9FD1C3A}</a:tableStyleId>
              </a:tblPr>
              <a:tblGrid>
                <a:gridCol w="518442">
                  <a:extLst>
                    <a:ext uri="{9D8B030D-6E8A-4147-A177-3AD203B41FA5}">
                      <a16:colId xmlns:a16="http://schemas.microsoft.com/office/drawing/2014/main" val="3691493879"/>
                    </a:ext>
                  </a:extLst>
                </a:gridCol>
                <a:gridCol w="1126899">
                  <a:extLst>
                    <a:ext uri="{9D8B030D-6E8A-4147-A177-3AD203B41FA5}">
                      <a16:colId xmlns:a16="http://schemas.microsoft.com/office/drawing/2014/main" val="502200716"/>
                    </a:ext>
                  </a:extLst>
                </a:gridCol>
              </a:tblGrid>
              <a:tr h="359981">
                <a:tc>
                  <a:txBody>
                    <a:bodyPr/>
                    <a:lstStyle/>
                    <a:p>
                      <a:pPr algn="l" fontAlgn="ctr"/>
                      <a:r>
                        <a:rPr lang="ja-JP" altLang="en-US" sz="1400" b="1" u="none" strike="noStrike" dirty="0">
                          <a:solidFill>
                            <a:schemeClr val="bg1"/>
                          </a:solidFill>
                          <a:effectLst/>
                          <a:latin typeface="+mn-ea"/>
                          <a:ea typeface="+mn-ea"/>
                        </a:rPr>
                        <a:t>地域</a:t>
                      </a:r>
                      <a:endParaRPr lang="ja-JP" altLang="en-US" sz="1400" b="1" i="0" u="none" strike="noStrike" dirty="0">
                        <a:solidFill>
                          <a:schemeClr val="bg1"/>
                        </a:solidFill>
                        <a:effectLst/>
                        <a:latin typeface="+mn-ea"/>
                        <a:ea typeface="+mn-ea"/>
                      </a:endParaRPr>
                    </a:p>
                  </a:txBody>
                  <a:tcPr marL="5443" marR="5443" marT="5443" marB="0" anchor="ctr">
                    <a:solidFill>
                      <a:schemeClr val="accent1"/>
                    </a:solidFill>
                  </a:tcPr>
                </a:tc>
                <a:tc>
                  <a:txBody>
                    <a:bodyPr/>
                    <a:lstStyle/>
                    <a:p>
                      <a:pPr algn="l" fontAlgn="ctr"/>
                      <a:r>
                        <a:rPr lang="ja-JP" altLang="en-US" sz="1400" b="1" u="none" strike="noStrike" dirty="0">
                          <a:solidFill>
                            <a:srgbClr val="FF0000"/>
                          </a:solidFill>
                          <a:effectLst/>
                          <a:latin typeface="+mn-ea"/>
                          <a:ea typeface="+mn-ea"/>
                        </a:rPr>
                        <a:t>地域別</a:t>
                      </a:r>
                      <a:r>
                        <a:rPr lang="ja-JP" altLang="en-US" sz="1400" b="1" u="none" strike="noStrike" dirty="0" smtClean="0">
                          <a:solidFill>
                            <a:srgbClr val="FF0000"/>
                          </a:solidFill>
                          <a:effectLst/>
                          <a:latin typeface="+mn-ea"/>
                          <a:ea typeface="+mn-ea"/>
                        </a:rPr>
                        <a:t>正答率</a:t>
                      </a:r>
                      <a:endParaRPr lang="en-US" sz="1400" b="1" i="0" u="none" strike="noStrike" dirty="0">
                        <a:solidFill>
                          <a:srgbClr val="FF0000"/>
                        </a:solidFill>
                        <a:effectLst/>
                        <a:latin typeface="+mn-ea"/>
                        <a:ea typeface="+mn-ea"/>
                      </a:endParaRPr>
                    </a:p>
                  </a:txBody>
                  <a:tcPr marL="5443" marR="5443" marT="5443" marB="0" anchor="ctr">
                    <a:solidFill>
                      <a:schemeClr val="accent1"/>
                    </a:solidFill>
                  </a:tcPr>
                </a:tc>
                <a:extLst>
                  <a:ext uri="{0D108BD9-81ED-4DB2-BD59-A6C34878D82A}">
                    <a16:rowId xmlns:a16="http://schemas.microsoft.com/office/drawing/2014/main" val="2359732782"/>
                  </a:ext>
                </a:extLst>
              </a:tr>
              <a:tr h="335338">
                <a:tc>
                  <a:txBody>
                    <a:bodyPr/>
                    <a:lstStyle/>
                    <a:p>
                      <a:pPr algn="l" fontAlgn="ctr"/>
                      <a:r>
                        <a:rPr lang="en-US" sz="1400" u="none" strike="noStrike" dirty="0" smtClean="0">
                          <a:effectLst/>
                          <a:latin typeface="+mn-ea"/>
                          <a:ea typeface="+mn-ea"/>
                        </a:rPr>
                        <a:t>C1</a:t>
                      </a:r>
                      <a:endParaRPr lang="en-US" sz="1400" b="0" i="0" u="none" strike="noStrike" dirty="0">
                        <a:solidFill>
                          <a:srgbClr val="000000"/>
                        </a:solidFill>
                        <a:effectLst/>
                        <a:latin typeface="+mn-ea"/>
                        <a:ea typeface="+mn-ea"/>
                      </a:endParaRPr>
                    </a:p>
                  </a:txBody>
                  <a:tcPr marL="5443" marR="5443" marT="5443" marB="0" anchor="ctr"/>
                </a:tc>
                <a:tc>
                  <a:txBody>
                    <a:bodyPr/>
                    <a:lstStyle/>
                    <a:p>
                      <a:pPr algn="r" fontAlgn="ctr"/>
                      <a:r>
                        <a:rPr lang="en-US" altLang="ja-JP" sz="1400" u="none" strike="noStrike" dirty="0" smtClean="0">
                          <a:effectLst/>
                          <a:latin typeface="+mn-ea"/>
                          <a:ea typeface="+mn-ea"/>
                        </a:rPr>
                        <a:t>Cx1=60%</a:t>
                      </a:r>
                      <a:endParaRPr lang="en-US" altLang="ja-JP" sz="1400" b="0" i="0" u="none" strike="noStrike" dirty="0">
                        <a:solidFill>
                          <a:srgbClr val="000000"/>
                        </a:solidFill>
                        <a:effectLst/>
                        <a:latin typeface="+mn-ea"/>
                        <a:ea typeface="+mn-ea"/>
                      </a:endParaRPr>
                    </a:p>
                  </a:txBody>
                  <a:tcPr marL="5443" marR="5443" marT="5443" marB="0" anchor="ctr"/>
                </a:tc>
                <a:extLst>
                  <a:ext uri="{0D108BD9-81ED-4DB2-BD59-A6C34878D82A}">
                    <a16:rowId xmlns:a16="http://schemas.microsoft.com/office/drawing/2014/main" val="1636366839"/>
                  </a:ext>
                </a:extLst>
              </a:tr>
              <a:tr h="359981">
                <a:tc>
                  <a:txBody>
                    <a:bodyPr/>
                    <a:lstStyle/>
                    <a:p>
                      <a:pPr algn="l" fontAlgn="ctr"/>
                      <a:r>
                        <a:rPr lang="en-US" sz="1400" u="none" strike="noStrike" dirty="0" smtClean="0">
                          <a:effectLst/>
                          <a:latin typeface="+mn-ea"/>
                          <a:ea typeface="+mn-ea"/>
                        </a:rPr>
                        <a:t>C2</a:t>
                      </a:r>
                      <a:endParaRPr lang="en-US" sz="1400" b="0" i="0" u="none" strike="noStrike" dirty="0">
                        <a:solidFill>
                          <a:srgbClr val="000000"/>
                        </a:solidFill>
                        <a:effectLst/>
                        <a:latin typeface="+mn-ea"/>
                        <a:ea typeface="+mn-ea"/>
                      </a:endParaRPr>
                    </a:p>
                  </a:txBody>
                  <a:tcPr marL="5443" marR="5443" marT="5443" marB="0" anchor="ctr"/>
                </a:tc>
                <a:tc>
                  <a:txBody>
                    <a:bodyPr/>
                    <a:lstStyle/>
                    <a:p>
                      <a:pPr algn="r" fontAlgn="ctr"/>
                      <a:r>
                        <a:rPr lang="en-US" altLang="ja-JP" sz="1400" u="none" strike="noStrike" dirty="0" smtClean="0">
                          <a:effectLst/>
                          <a:latin typeface="+mn-ea"/>
                          <a:ea typeface="+mn-ea"/>
                        </a:rPr>
                        <a:t>Cx2=55%</a:t>
                      </a:r>
                      <a:endParaRPr lang="en-US" altLang="ja-JP" sz="1400" b="0" i="0" u="none" strike="noStrike" dirty="0">
                        <a:solidFill>
                          <a:srgbClr val="000000"/>
                        </a:solidFill>
                        <a:effectLst/>
                        <a:latin typeface="+mn-ea"/>
                        <a:ea typeface="+mn-ea"/>
                      </a:endParaRPr>
                    </a:p>
                  </a:txBody>
                  <a:tcPr marL="5443" marR="5443" marT="5443" marB="0" anchor="ctr"/>
                </a:tc>
                <a:extLst>
                  <a:ext uri="{0D108BD9-81ED-4DB2-BD59-A6C34878D82A}">
                    <a16:rowId xmlns:a16="http://schemas.microsoft.com/office/drawing/2014/main" val="1031324966"/>
                  </a:ext>
                </a:extLst>
              </a:tr>
            </a:tbl>
          </a:graphicData>
        </a:graphic>
      </p:graphicFrame>
      <p:sp>
        <p:nvSpPr>
          <p:cNvPr id="9" name="右矢印 8"/>
          <p:cNvSpPr/>
          <p:nvPr/>
        </p:nvSpPr>
        <p:spPr>
          <a:xfrm>
            <a:off x="2531801" y="2964855"/>
            <a:ext cx="616531" cy="3036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代替処理 9"/>
          <p:cNvSpPr/>
          <p:nvPr/>
        </p:nvSpPr>
        <p:spPr>
          <a:xfrm>
            <a:off x="3504292" y="2648744"/>
            <a:ext cx="2816945" cy="70520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地域別正答率の最も</a:t>
            </a:r>
            <a:r>
              <a:rPr lang="ja-JP" altLang="en-US" dirty="0" smtClean="0">
                <a:solidFill>
                  <a:schemeClr val="tx1"/>
                </a:solidFill>
              </a:rPr>
              <a:t>低い地域から順</a:t>
            </a:r>
            <a:r>
              <a:rPr lang="ja-JP" altLang="en-US" dirty="0">
                <a:solidFill>
                  <a:schemeClr val="tx1"/>
                </a:solidFill>
              </a:rPr>
              <a:t>に</a:t>
            </a:r>
            <a:r>
              <a:rPr kumimoji="1" lang="ja-JP" altLang="en-US" dirty="0" smtClean="0">
                <a:solidFill>
                  <a:schemeClr val="tx1"/>
                </a:solidFill>
              </a:rPr>
              <a:t>判定</a:t>
            </a:r>
            <a:endParaRPr kumimoji="1" lang="ja-JP" altLang="en-US" dirty="0"/>
          </a:p>
        </p:txBody>
      </p:sp>
      <p:sp>
        <p:nvSpPr>
          <p:cNvPr id="13" name="下矢印 12"/>
          <p:cNvSpPr/>
          <p:nvPr/>
        </p:nvSpPr>
        <p:spPr>
          <a:xfrm>
            <a:off x="4807150" y="3444410"/>
            <a:ext cx="403486" cy="5178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判断 13"/>
          <p:cNvSpPr/>
          <p:nvPr/>
        </p:nvSpPr>
        <p:spPr>
          <a:xfrm>
            <a:off x="2962434" y="4011303"/>
            <a:ext cx="4107293" cy="956224"/>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600" dirty="0" smtClean="0">
              <a:solidFill>
                <a:schemeClr val="tx1"/>
              </a:solidFill>
            </a:endParaRPr>
          </a:p>
        </p:txBody>
      </p:sp>
      <p:sp>
        <p:nvSpPr>
          <p:cNvPr id="15" name="テキスト ボックス 14"/>
          <p:cNvSpPr txBox="1"/>
          <p:nvPr/>
        </p:nvSpPr>
        <p:spPr>
          <a:xfrm>
            <a:off x="3751560" y="4318046"/>
            <a:ext cx="2832684" cy="338554"/>
          </a:xfrm>
          <a:prstGeom prst="rect">
            <a:avLst/>
          </a:prstGeom>
          <a:noFill/>
        </p:spPr>
        <p:txBody>
          <a:bodyPr wrap="square" rtlCol="0">
            <a:spAutoFit/>
          </a:bodyPr>
          <a:lstStyle/>
          <a:p>
            <a:r>
              <a:rPr lang="ja-JP" altLang="en-US" sz="1600" dirty="0"/>
              <a:t>地域別</a:t>
            </a:r>
            <a:r>
              <a:rPr lang="ja-JP" altLang="en-US" sz="1600" dirty="0" smtClean="0"/>
              <a:t>正答率</a:t>
            </a:r>
            <a:r>
              <a:rPr lang="en-US" altLang="ja-JP" sz="1600" dirty="0" smtClean="0"/>
              <a:t>(%)</a:t>
            </a:r>
            <a:r>
              <a:rPr lang="en-US" altLang="ja-JP" sz="1600" dirty="0"/>
              <a:t>&gt;</a:t>
            </a:r>
            <a:r>
              <a:rPr lang="ja-JP" altLang="en-US" sz="1600" dirty="0" smtClean="0"/>
              <a:t>基準値</a:t>
            </a:r>
            <a:r>
              <a:rPr lang="el-GR" altLang="ja-JP" sz="1600" dirty="0"/>
              <a:t>Θ</a:t>
            </a:r>
          </a:p>
        </p:txBody>
      </p:sp>
      <p:sp>
        <p:nvSpPr>
          <p:cNvPr id="38" name="テキスト ボックス 37"/>
          <p:cNvSpPr txBox="1"/>
          <p:nvPr/>
        </p:nvSpPr>
        <p:spPr>
          <a:xfrm>
            <a:off x="6885114" y="4656600"/>
            <a:ext cx="764575" cy="369332"/>
          </a:xfrm>
          <a:prstGeom prst="rect">
            <a:avLst/>
          </a:prstGeom>
          <a:noFill/>
        </p:spPr>
        <p:txBody>
          <a:bodyPr wrap="square" rtlCol="0">
            <a:spAutoFit/>
          </a:bodyPr>
          <a:lstStyle/>
          <a:p>
            <a:r>
              <a:rPr lang="en-US" altLang="ja-JP" dirty="0" smtClean="0">
                <a:latin typeface="+mj-ea"/>
                <a:ea typeface="+mj-ea"/>
              </a:rPr>
              <a:t>Fals</a:t>
            </a:r>
            <a:r>
              <a:rPr lang="en-US" altLang="ja-JP" dirty="0">
                <a:latin typeface="+mj-ea"/>
                <a:ea typeface="+mj-ea"/>
              </a:rPr>
              <a:t>e</a:t>
            </a:r>
            <a:endParaRPr kumimoji="1" lang="ja-JP" altLang="en-US" dirty="0">
              <a:latin typeface="+mj-ea"/>
              <a:ea typeface="+mj-ea"/>
            </a:endParaRPr>
          </a:p>
        </p:txBody>
      </p:sp>
      <p:sp>
        <p:nvSpPr>
          <p:cNvPr id="42" name="テキスト ボックス 41"/>
          <p:cNvSpPr txBox="1"/>
          <p:nvPr/>
        </p:nvSpPr>
        <p:spPr>
          <a:xfrm>
            <a:off x="2311977" y="4063498"/>
            <a:ext cx="695982" cy="369332"/>
          </a:xfrm>
          <a:prstGeom prst="rect">
            <a:avLst/>
          </a:prstGeom>
          <a:noFill/>
        </p:spPr>
        <p:txBody>
          <a:bodyPr wrap="square" rtlCol="0">
            <a:spAutoFit/>
          </a:bodyPr>
          <a:lstStyle/>
          <a:p>
            <a:r>
              <a:rPr kumimoji="1" lang="en-US" altLang="ja-JP" dirty="0" smtClean="0">
                <a:latin typeface="+mn-ea"/>
              </a:rPr>
              <a:t>True</a:t>
            </a:r>
            <a:endParaRPr kumimoji="1" lang="ja-JP" altLang="en-US" dirty="0">
              <a:latin typeface="+mn-ea"/>
            </a:endParaRPr>
          </a:p>
        </p:txBody>
      </p:sp>
      <p:cxnSp>
        <p:nvCxnSpPr>
          <p:cNvPr id="59" name="カギ線コネクタ 58"/>
          <p:cNvCxnSpPr>
            <a:stCxn id="14" idx="3"/>
            <a:endCxn id="10" idx="3"/>
          </p:cNvCxnSpPr>
          <p:nvPr/>
        </p:nvCxnSpPr>
        <p:spPr>
          <a:xfrm flipH="1" flipV="1">
            <a:off x="6321237" y="3001348"/>
            <a:ext cx="748490" cy="1488067"/>
          </a:xfrm>
          <a:prstGeom prst="bentConnector3">
            <a:avLst>
              <a:gd name="adj1" fmla="val -22162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カギ線コネクタ 96"/>
          <p:cNvCxnSpPr>
            <a:stCxn id="14" idx="1"/>
            <a:endCxn id="103" idx="0"/>
          </p:cNvCxnSpPr>
          <p:nvPr/>
        </p:nvCxnSpPr>
        <p:spPr>
          <a:xfrm rot="10800000" flipV="1">
            <a:off x="1862310" y="4489415"/>
            <a:ext cx="1100125" cy="681196"/>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フローチャート: 代替処理 102"/>
          <p:cNvSpPr/>
          <p:nvPr/>
        </p:nvSpPr>
        <p:spPr>
          <a:xfrm>
            <a:off x="220326" y="5170611"/>
            <a:ext cx="3283966" cy="51762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学習させる地域として判定</a:t>
            </a:r>
            <a:endParaRPr kumimoji="1" lang="ja-JP" altLang="en-US" dirty="0"/>
          </a:p>
        </p:txBody>
      </p:sp>
      <p:sp>
        <p:nvSpPr>
          <p:cNvPr id="127" name="テキスト ボックス 126"/>
          <p:cNvSpPr txBox="1"/>
          <p:nvPr/>
        </p:nvSpPr>
        <p:spPr>
          <a:xfrm>
            <a:off x="6747150" y="3507978"/>
            <a:ext cx="2019054" cy="646331"/>
          </a:xfrm>
          <a:prstGeom prst="rect">
            <a:avLst/>
          </a:prstGeom>
          <a:noFill/>
        </p:spPr>
        <p:txBody>
          <a:bodyPr wrap="square" rtlCol="0">
            <a:spAutoFit/>
          </a:bodyPr>
          <a:lstStyle/>
          <a:p>
            <a:r>
              <a:rPr lang="ja-JP" altLang="en-US" b="1" dirty="0" smtClean="0"/>
              <a:t>基準値</a:t>
            </a:r>
            <a:r>
              <a:rPr lang="en-US" altLang="ja-JP" b="1" dirty="0" smtClean="0"/>
              <a:t>Θ</a:t>
            </a:r>
            <a:r>
              <a:rPr lang="ja-JP" altLang="en-US" b="1" dirty="0" smtClean="0"/>
              <a:t>を超えた地域を除外</a:t>
            </a:r>
            <a:endParaRPr kumimoji="1" lang="ja-JP" altLang="en-US" b="1" dirty="0"/>
          </a:p>
        </p:txBody>
      </p:sp>
      <p:sp>
        <p:nvSpPr>
          <p:cNvPr id="3" name="テキスト ボックス 2"/>
          <p:cNvSpPr txBox="1"/>
          <p:nvPr/>
        </p:nvSpPr>
        <p:spPr>
          <a:xfrm>
            <a:off x="4400905" y="4988296"/>
            <a:ext cx="1822862" cy="369332"/>
          </a:xfrm>
          <a:prstGeom prst="rect">
            <a:avLst/>
          </a:prstGeom>
          <a:noFill/>
        </p:spPr>
        <p:txBody>
          <a:bodyPr wrap="square" rtlCol="0">
            <a:spAutoFit/>
          </a:bodyPr>
          <a:lstStyle/>
          <a:p>
            <a:r>
              <a:rPr kumimoji="1" lang="en-US" altLang="ja-JP" dirty="0" smtClean="0"/>
              <a:t>Ex</a:t>
            </a:r>
            <a:r>
              <a:rPr lang="en-US" altLang="ja-JP" dirty="0" smtClean="0"/>
              <a:t>)</a:t>
            </a:r>
            <a:r>
              <a:rPr kumimoji="1" lang="en-US" altLang="ja-JP" dirty="0" smtClean="0"/>
              <a:t>Θ</a:t>
            </a:r>
            <a:r>
              <a:rPr kumimoji="1" lang="ja-JP" altLang="en-US" dirty="0" smtClean="0"/>
              <a:t>＝</a:t>
            </a:r>
            <a:r>
              <a:rPr lang="en-US" altLang="ja-JP" dirty="0"/>
              <a:t>60</a:t>
            </a:r>
            <a:r>
              <a:rPr kumimoji="1" lang="en-US" altLang="ja-JP" dirty="0" smtClean="0"/>
              <a:t>% </a:t>
            </a:r>
            <a:endParaRPr kumimoji="1" lang="ja-JP" altLang="en-US" dirty="0"/>
          </a:p>
        </p:txBody>
      </p:sp>
      <p:sp>
        <p:nvSpPr>
          <p:cNvPr id="23" name="テキスト ボックス 22"/>
          <p:cNvSpPr txBox="1"/>
          <p:nvPr/>
        </p:nvSpPr>
        <p:spPr>
          <a:xfrm>
            <a:off x="3436816" y="3694166"/>
            <a:ext cx="1500276" cy="369332"/>
          </a:xfrm>
          <a:prstGeom prst="rect">
            <a:avLst/>
          </a:prstGeom>
          <a:noFill/>
        </p:spPr>
        <p:txBody>
          <a:bodyPr wrap="square" rtlCol="0">
            <a:spAutoFit/>
          </a:bodyPr>
          <a:lstStyle/>
          <a:p>
            <a:r>
              <a:rPr lang="en-US" altLang="ja-JP" dirty="0" smtClean="0"/>
              <a:t>EX)C1</a:t>
            </a:r>
            <a:r>
              <a:rPr kumimoji="1" lang="ja-JP" altLang="en-US" dirty="0" smtClean="0"/>
              <a:t>＝</a:t>
            </a:r>
            <a:r>
              <a:rPr lang="en-US" altLang="ja-JP" dirty="0"/>
              <a:t>60</a:t>
            </a:r>
            <a:r>
              <a:rPr kumimoji="1" lang="en-US" altLang="ja-JP" dirty="0" smtClean="0"/>
              <a:t>% </a:t>
            </a:r>
            <a:endParaRPr kumimoji="1" lang="ja-JP" altLang="en-US" dirty="0"/>
          </a:p>
        </p:txBody>
      </p:sp>
      <p:sp>
        <p:nvSpPr>
          <p:cNvPr id="25" name="テキスト ボックス 24"/>
          <p:cNvSpPr txBox="1"/>
          <p:nvPr/>
        </p:nvSpPr>
        <p:spPr>
          <a:xfrm>
            <a:off x="5246429" y="3676365"/>
            <a:ext cx="1500276" cy="369332"/>
          </a:xfrm>
          <a:prstGeom prst="rect">
            <a:avLst/>
          </a:prstGeom>
          <a:noFill/>
        </p:spPr>
        <p:txBody>
          <a:bodyPr wrap="square" rtlCol="0">
            <a:spAutoFit/>
          </a:bodyPr>
          <a:lstStyle/>
          <a:p>
            <a:r>
              <a:rPr lang="en-US" altLang="ja-JP" dirty="0" smtClean="0"/>
              <a:t>EX)C2</a:t>
            </a:r>
            <a:r>
              <a:rPr kumimoji="1" lang="ja-JP" altLang="en-US" dirty="0" smtClean="0"/>
              <a:t>＝</a:t>
            </a:r>
            <a:r>
              <a:rPr lang="en-US" altLang="ja-JP" dirty="0"/>
              <a:t>55</a:t>
            </a:r>
            <a:r>
              <a:rPr kumimoji="1" lang="en-US" altLang="ja-JP" dirty="0" smtClean="0"/>
              <a:t>% </a:t>
            </a:r>
            <a:endParaRPr kumimoji="1" lang="ja-JP" altLang="en-US" dirty="0"/>
          </a:p>
        </p:txBody>
      </p:sp>
      <p:sp>
        <p:nvSpPr>
          <p:cNvPr id="26" name="テキスト ボックス 25"/>
          <p:cNvSpPr txBox="1"/>
          <p:nvPr/>
        </p:nvSpPr>
        <p:spPr>
          <a:xfrm>
            <a:off x="283238" y="4325842"/>
            <a:ext cx="1373877" cy="369332"/>
          </a:xfrm>
          <a:prstGeom prst="rect">
            <a:avLst/>
          </a:prstGeom>
          <a:noFill/>
        </p:spPr>
        <p:txBody>
          <a:bodyPr wrap="square" rtlCol="0">
            <a:spAutoFit/>
          </a:bodyPr>
          <a:lstStyle/>
          <a:p>
            <a:r>
              <a:rPr lang="en-US" altLang="ja-JP" dirty="0" smtClean="0"/>
              <a:t>EX</a:t>
            </a:r>
            <a:r>
              <a:rPr lang="ja-JP" altLang="en-US" dirty="0" smtClean="0"/>
              <a:t>）</a:t>
            </a:r>
            <a:r>
              <a:rPr lang="en-US" altLang="ja-JP" dirty="0" smtClean="0"/>
              <a:t>C1</a:t>
            </a:r>
            <a:r>
              <a:rPr kumimoji="1" lang="en-US" altLang="ja-JP" dirty="0" smtClean="0"/>
              <a:t> </a:t>
            </a:r>
            <a:endParaRPr kumimoji="1" lang="ja-JP" altLang="en-US" dirty="0"/>
          </a:p>
        </p:txBody>
      </p:sp>
      <p:sp>
        <p:nvSpPr>
          <p:cNvPr id="27" name="テキスト ボックス 26"/>
          <p:cNvSpPr txBox="1"/>
          <p:nvPr/>
        </p:nvSpPr>
        <p:spPr>
          <a:xfrm>
            <a:off x="7649689" y="2618092"/>
            <a:ext cx="1500276" cy="369332"/>
          </a:xfrm>
          <a:prstGeom prst="rect">
            <a:avLst/>
          </a:prstGeom>
          <a:noFill/>
        </p:spPr>
        <p:txBody>
          <a:bodyPr wrap="square" rtlCol="0">
            <a:spAutoFit/>
          </a:bodyPr>
          <a:lstStyle/>
          <a:p>
            <a:r>
              <a:rPr lang="en-US" altLang="ja-JP" dirty="0" smtClean="0"/>
              <a:t>EX)C2</a:t>
            </a:r>
            <a:r>
              <a:rPr lang="ja-JP" altLang="en-US" dirty="0" smtClean="0"/>
              <a:t>除外</a:t>
            </a:r>
            <a:r>
              <a:rPr kumimoji="1" lang="en-US" altLang="ja-JP" dirty="0" smtClean="0"/>
              <a:t> </a:t>
            </a:r>
            <a:endParaRPr kumimoji="1" lang="ja-JP" altLang="en-US" dirty="0"/>
          </a:p>
        </p:txBody>
      </p:sp>
      <p:sp>
        <p:nvSpPr>
          <p:cNvPr id="31" name="コンテンツ プレースホルダー 2"/>
          <p:cNvSpPr>
            <a:spLocks noGrp="1"/>
          </p:cNvSpPr>
          <p:nvPr>
            <p:ph idx="1"/>
          </p:nvPr>
        </p:nvSpPr>
        <p:spPr>
          <a:xfrm>
            <a:off x="888121" y="1762285"/>
            <a:ext cx="8104164" cy="1164881"/>
          </a:xfrm>
        </p:spPr>
        <p:txBody>
          <a:bodyPr>
            <a:normAutofit/>
          </a:bodyPr>
          <a:lstStyle/>
          <a:p>
            <a:pPr>
              <a:buFont typeface="Wingdings" panose="05000000000000000000" pitchFamily="2" charset="2"/>
              <a:buChar char="l"/>
            </a:pPr>
            <a:r>
              <a:rPr lang="ja-JP" altLang="en-US" dirty="0" smtClean="0">
                <a:latin typeface="+mn-ea"/>
              </a:rPr>
              <a:t>以下の手順により，学習者に出題する，地域ごとの問題数を決める．</a:t>
            </a:r>
            <a:endParaRPr lang="en-US" altLang="ja-JP" dirty="0" smtClean="0">
              <a:latin typeface="+mn-ea"/>
            </a:endParaRPr>
          </a:p>
          <a:p>
            <a:pPr marL="0" indent="0">
              <a:buNone/>
            </a:pPr>
            <a:r>
              <a:rPr lang="en-US" altLang="ja-JP" dirty="0" smtClean="0">
                <a:latin typeface="+mn-ea"/>
              </a:rPr>
              <a:t>STEP</a:t>
            </a:r>
            <a:r>
              <a:rPr lang="ja-JP" altLang="en-US" dirty="0" smtClean="0">
                <a:latin typeface="+mn-ea"/>
              </a:rPr>
              <a:t>１：一定以下の地域を除外．</a:t>
            </a:r>
            <a:endParaRPr kumimoji="1" lang="ja-JP" altLang="en-US" sz="1800" dirty="0">
              <a:latin typeface="+mn-ea"/>
            </a:endParaRPr>
          </a:p>
        </p:txBody>
      </p:sp>
    </p:spTree>
    <p:extLst>
      <p:ext uri="{BB962C8B-B14F-4D97-AF65-F5344CB8AC3E}">
        <p14:creationId xmlns:p14="http://schemas.microsoft.com/office/powerpoint/2010/main" val="1498002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1834010"/>
            <a:ext cx="7543801" cy="4406534"/>
          </a:xfrm>
        </p:spPr>
        <p:txBody>
          <a:bodyPr/>
          <a:lstStyle/>
          <a:p>
            <a:pPr>
              <a:buFont typeface="Wingdings" panose="05000000000000000000" pitchFamily="2" charset="2"/>
              <a:buChar char="l"/>
            </a:pPr>
            <a:r>
              <a:rPr lang="ja-JP" altLang="en-US" dirty="0"/>
              <a:t>パターン</a:t>
            </a:r>
            <a:r>
              <a:rPr kumimoji="1" lang="en-US" altLang="ja-JP" dirty="0" smtClean="0"/>
              <a:t>1</a:t>
            </a:r>
            <a:r>
              <a:rPr kumimoji="1" lang="ja-JP" altLang="en-US" dirty="0" smtClean="0"/>
              <a:t>の例と特徴</a:t>
            </a: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endParaRPr kumimoji="1" lang="en-US" altLang="ja-JP" b="1" dirty="0" smtClean="0"/>
          </a:p>
          <a:p>
            <a:pPr>
              <a:buFont typeface="Wingdings" panose="05000000000000000000" pitchFamily="2" charset="2"/>
              <a:buChar char="l"/>
            </a:pPr>
            <a:endParaRPr lang="en-US" altLang="ja-JP" dirty="0"/>
          </a:p>
          <a:p>
            <a:pPr>
              <a:buFont typeface="Wingdings" panose="05000000000000000000" pitchFamily="2" charset="2"/>
              <a:buChar char="l"/>
            </a:pPr>
            <a:r>
              <a:rPr kumimoji="1" lang="ja-JP" altLang="en-US" dirty="0" smtClean="0"/>
              <a:t>地域</a:t>
            </a:r>
            <a:r>
              <a:rPr lang="ja-JP" altLang="en-US" dirty="0"/>
              <a:t>別</a:t>
            </a:r>
            <a:r>
              <a:rPr lang="ja-JP" altLang="en-US" dirty="0" smtClean="0"/>
              <a:t>正答率にあまり差がない場合でも，出題する音声の地域ごとの問題数を変えてしまう．</a:t>
            </a:r>
            <a:endParaRPr lang="en-US" altLang="ja-JP" dirty="0" smtClean="0"/>
          </a:p>
          <a:p>
            <a:pPr>
              <a:buFont typeface="Wingdings" panose="05000000000000000000" pitchFamily="2" charset="2"/>
              <a:buChar char="l"/>
            </a:pPr>
            <a:r>
              <a:rPr lang="ja-JP" altLang="en-US" dirty="0" smtClean="0"/>
              <a:t>地域</a:t>
            </a:r>
            <a:r>
              <a:rPr lang="ja-JP" altLang="en-US" dirty="0"/>
              <a:t>別</a:t>
            </a:r>
            <a:r>
              <a:rPr lang="ja-JP" altLang="en-US" dirty="0" smtClean="0"/>
              <a:t>正答率に大きく差が出た場合でも，出題問題数毎に一定割合は，差の大きな両社とも出題される</a:t>
            </a:r>
            <a:r>
              <a:rPr lang="en-US" altLang="ja-JP" dirty="0" smtClean="0"/>
              <a:t>.  </a:t>
            </a:r>
            <a:endParaRPr kumimoji="1" lang="en-US" altLang="ja-JP" dirty="0" smtClean="0"/>
          </a:p>
          <a:p>
            <a:pPr>
              <a:buFont typeface="Wingdings" panose="05000000000000000000" pitchFamily="2" charset="2"/>
              <a:buChar char="l"/>
            </a:pPr>
            <a:endParaRPr lang="en-US" altLang="ja-JP" dirty="0" smtClean="0"/>
          </a:p>
          <a:p>
            <a:pPr>
              <a:buFont typeface="Wingdings" panose="05000000000000000000" pitchFamily="2" charset="2"/>
              <a:buChar char="l"/>
            </a:pPr>
            <a:endParaRPr lang="en-US" altLang="ja-JP" dirty="0"/>
          </a:p>
        </p:txBody>
      </p:sp>
      <p:sp>
        <p:nvSpPr>
          <p:cNvPr id="4" name="スライド番号プレースホルダー 3"/>
          <p:cNvSpPr>
            <a:spLocks noGrp="1"/>
          </p:cNvSpPr>
          <p:nvPr>
            <p:ph type="sldNum" sz="quarter" idx="12"/>
          </p:nvPr>
        </p:nvSpPr>
        <p:spPr/>
        <p:txBody>
          <a:bodyPr/>
          <a:lstStyle/>
          <a:p>
            <a:fld id="{3322707E-C8C1-46FE-BA20-423C3CEB9D62}" type="slidenum">
              <a:rPr lang="ja-JP" altLang="en-US" smtClean="0"/>
              <a:t>59</a:t>
            </a:fld>
            <a:endParaRPr lang="ja-JP" altLang="en-US" dirty="0"/>
          </a:p>
        </p:txBody>
      </p:sp>
      <p:sp>
        <p:nvSpPr>
          <p:cNvPr id="8" name="右矢印 7"/>
          <p:cNvSpPr/>
          <p:nvPr/>
        </p:nvSpPr>
        <p:spPr>
          <a:xfrm>
            <a:off x="2836286" y="3046048"/>
            <a:ext cx="474784" cy="492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362839" y="2913929"/>
            <a:ext cx="2549771" cy="923330"/>
          </a:xfrm>
          <a:prstGeom prst="rect">
            <a:avLst/>
          </a:prstGeom>
          <a:noFill/>
        </p:spPr>
        <p:txBody>
          <a:bodyPr wrap="square" rtlCol="0">
            <a:spAutoFit/>
          </a:bodyPr>
          <a:lstStyle/>
          <a:p>
            <a:r>
              <a:rPr kumimoji="1" lang="ja-JP" altLang="en-US" dirty="0" smtClean="0"/>
              <a:t>全</a:t>
            </a:r>
            <a:r>
              <a:rPr kumimoji="1" lang="en-US" altLang="ja-JP" dirty="0" smtClean="0"/>
              <a:t>15</a:t>
            </a:r>
            <a:r>
              <a:rPr kumimoji="1" lang="ja-JP" altLang="en-US" dirty="0" smtClean="0"/>
              <a:t>問出題する場合</a:t>
            </a:r>
            <a:endParaRPr kumimoji="1" lang="en-US" altLang="ja-JP" dirty="0" smtClean="0"/>
          </a:p>
          <a:p>
            <a:endParaRPr lang="en-US" altLang="ja-JP" dirty="0"/>
          </a:p>
          <a:p>
            <a:r>
              <a:rPr kumimoji="1" lang="en-US" altLang="ja-JP" dirty="0" smtClean="0"/>
              <a:t>C1=7</a:t>
            </a:r>
            <a:r>
              <a:rPr kumimoji="1" lang="ja-JP" altLang="en-US" dirty="0" smtClean="0"/>
              <a:t>問</a:t>
            </a:r>
            <a:r>
              <a:rPr kumimoji="1" lang="en-US" altLang="ja-JP" dirty="0" smtClean="0"/>
              <a:t>,C2=5</a:t>
            </a:r>
            <a:r>
              <a:rPr kumimoji="1" lang="ja-JP" altLang="en-US" dirty="0" smtClean="0"/>
              <a:t>問</a:t>
            </a:r>
            <a:r>
              <a:rPr kumimoji="1" lang="en-US" altLang="ja-JP" dirty="0" smtClean="0"/>
              <a:t>,C3=3</a:t>
            </a:r>
            <a:r>
              <a:rPr kumimoji="1" lang="ja-JP" altLang="en-US" dirty="0" smtClean="0"/>
              <a:t>問</a:t>
            </a:r>
            <a:endParaRPr kumimoji="1"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3468347614"/>
              </p:ext>
            </p:extLst>
          </p:nvPr>
        </p:nvGraphicFramePr>
        <p:xfrm>
          <a:off x="552176" y="2432589"/>
          <a:ext cx="2184010" cy="1432560"/>
        </p:xfrm>
        <a:graphic>
          <a:graphicData uri="http://schemas.openxmlformats.org/drawingml/2006/table">
            <a:tbl>
              <a:tblPr firstRow="1" bandRow="1">
                <a:tableStyleId>{5C22544A-7EE6-4342-B048-85BDC9FD1C3A}</a:tableStyleId>
              </a:tblPr>
              <a:tblGrid>
                <a:gridCol w="605458">
                  <a:extLst>
                    <a:ext uri="{9D8B030D-6E8A-4147-A177-3AD203B41FA5}">
                      <a16:colId xmlns:a16="http://schemas.microsoft.com/office/drawing/2014/main" val="3927144260"/>
                    </a:ext>
                  </a:extLst>
                </a:gridCol>
                <a:gridCol w="1578552">
                  <a:extLst>
                    <a:ext uri="{9D8B030D-6E8A-4147-A177-3AD203B41FA5}">
                      <a16:colId xmlns:a16="http://schemas.microsoft.com/office/drawing/2014/main" val="1977798889"/>
                    </a:ext>
                  </a:extLst>
                </a:gridCol>
              </a:tblGrid>
              <a:tr h="275689">
                <a:tc>
                  <a:txBody>
                    <a:bodyPr/>
                    <a:lstStyle/>
                    <a:p>
                      <a:r>
                        <a:rPr kumimoji="1" lang="ja-JP" altLang="en-US" sz="1600" b="1" dirty="0" smtClean="0"/>
                        <a:t>地域</a:t>
                      </a:r>
                      <a:endParaRPr kumimoji="1" lang="ja-JP" altLang="en-US" sz="1600" b="1" dirty="0"/>
                    </a:p>
                  </a:txBody>
                  <a:tcPr/>
                </a:tc>
                <a:tc>
                  <a:txBody>
                    <a:bodyPr/>
                    <a:lstStyle/>
                    <a:p>
                      <a:r>
                        <a:rPr kumimoji="1" lang="ja-JP" altLang="en-US" sz="1600" b="1" dirty="0" smtClean="0"/>
                        <a:t>地域別正答率</a:t>
                      </a:r>
                      <a:endParaRPr kumimoji="1" lang="ja-JP" altLang="en-US" sz="1600" b="1" dirty="0"/>
                    </a:p>
                  </a:txBody>
                  <a:tcPr/>
                </a:tc>
                <a:extLst>
                  <a:ext uri="{0D108BD9-81ED-4DB2-BD59-A6C34878D82A}">
                    <a16:rowId xmlns:a16="http://schemas.microsoft.com/office/drawing/2014/main" val="3037610479"/>
                  </a:ext>
                </a:extLst>
              </a:tr>
              <a:tr h="300752">
                <a:tc>
                  <a:txBody>
                    <a:bodyPr/>
                    <a:lstStyle/>
                    <a:p>
                      <a:r>
                        <a:rPr kumimoji="1" lang="en-US" altLang="ja-JP" b="0" dirty="0" smtClean="0"/>
                        <a:t>C1</a:t>
                      </a:r>
                    </a:p>
                  </a:txBody>
                  <a:tcPr/>
                </a:tc>
                <a:tc>
                  <a:txBody>
                    <a:bodyPr/>
                    <a:lstStyle/>
                    <a:p>
                      <a:r>
                        <a:rPr kumimoji="1" lang="en-US" altLang="ja-JP" b="0" dirty="0" smtClean="0"/>
                        <a:t>69</a:t>
                      </a:r>
                      <a:r>
                        <a:rPr kumimoji="1" lang="ja-JP" altLang="en-US" b="0" dirty="0" smtClean="0"/>
                        <a:t>％</a:t>
                      </a:r>
                      <a:endParaRPr kumimoji="1" lang="en-US" altLang="ja-JP" b="0" dirty="0" smtClean="0"/>
                    </a:p>
                  </a:txBody>
                  <a:tcPr/>
                </a:tc>
                <a:extLst>
                  <a:ext uri="{0D108BD9-81ED-4DB2-BD59-A6C34878D82A}">
                    <a16:rowId xmlns:a16="http://schemas.microsoft.com/office/drawing/2014/main" val="513902258"/>
                  </a:ext>
                </a:extLst>
              </a:tr>
              <a:tr h="300752">
                <a:tc>
                  <a:txBody>
                    <a:bodyPr/>
                    <a:lstStyle/>
                    <a:p>
                      <a:r>
                        <a:rPr kumimoji="1" lang="en-US" altLang="ja-JP" b="0" dirty="0" smtClean="0"/>
                        <a:t>C2</a:t>
                      </a:r>
                      <a:endParaRPr kumimoji="1" lang="ja-JP" altLang="en-US" b="0" dirty="0"/>
                    </a:p>
                  </a:txBody>
                  <a:tcPr/>
                </a:tc>
                <a:tc>
                  <a:txBody>
                    <a:bodyPr/>
                    <a:lstStyle/>
                    <a:p>
                      <a:r>
                        <a:rPr kumimoji="1" lang="en-US" altLang="ja-JP" b="0" dirty="0" smtClean="0"/>
                        <a:t>65</a:t>
                      </a:r>
                      <a:r>
                        <a:rPr kumimoji="1" lang="ja-JP" altLang="en-US" b="0" dirty="0" smtClean="0"/>
                        <a:t>％</a:t>
                      </a:r>
                      <a:endParaRPr kumimoji="1" lang="ja-JP" altLang="en-US" b="0" dirty="0"/>
                    </a:p>
                  </a:txBody>
                  <a:tcPr/>
                </a:tc>
                <a:extLst>
                  <a:ext uri="{0D108BD9-81ED-4DB2-BD59-A6C34878D82A}">
                    <a16:rowId xmlns:a16="http://schemas.microsoft.com/office/drawing/2014/main" val="4131335487"/>
                  </a:ext>
                </a:extLst>
              </a:tr>
              <a:tr h="300752">
                <a:tc>
                  <a:txBody>
                    <a:bodyPr/>
                    <a:lstStyle/>
                    <a:p>
                      <a:r>
                        <a:rPr kumimoji="1" lang="en-US" altLang="ja-JP" b="0" dirty="0" smtClean="0"/>
                        <a:t>C3</a:t>
                      </a:r>
                      <a:endParaRPr kumimoji="1" lang="ja-JP" altLang="en-US" b="0" dirty="0"/>
                    </a:p>
                  </a:txBody>
                  <a:tcPr/>
                </a:tc>
                <a:tc>
                  <a:txBody>
                    <a:bodyPr/>
                    <a:lstStyle/>
                    <a:p>
                      <a:r>
                        <a:rPr kumimoji="1" lang="en-US" altLang="ja-JP" b="0" dirty="0" smtClean="0"/>
                        <a:t>60</a:t>
                      </a:r>
                      <a:r>
                        <a:rPr kumimoji="1" lang="ja-JP" altLang="en-US" b="0" dirty="0" smtClean="0"/>
                        <a:t>％</a:t>
                      </a:r>
                      <a:endParaRPr kumimoji="1" lang="ja-JP" altLang="en-US" b="0" dirty="0"/>
                    </a:p>
                  </a:txBody>
                  <a:tcPr/>
                </a:tc>
                <a:extLst>
                  <a:ext uri="{0D108BD9-81ED-4DB2-BD59-A6C34878D82A}">
                    <a16:rowId xmlns:a16="http://schemas.microsoft.com/office/drawing/2014/main" val="86397210"/>
                  </a:ext>
                </a:extLst>
              </a:tr>
            </a:tbl>
          </a:graphicData>
        </a:graphic>
      </p:graphicFrame>
      <p:sp>
        <p:nvSpPr>
          <p:cNvPr id="11" name="右矢印 10"/>
          <p:cNvSpPr/>
          <p:nvPr/>
        </p:nvSpPr>
        <p:spPr>
          <a:xfrm rot="10800000">
            <a:off x="5675218" y="3045250"/>
            <a:ext cx="474784" cy="492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70566" y="2752924"/>
            <a:ext cx="585122" cy="923330"/>
          </a:xfrm>
          <a:prstGeom prst="rect">
            <a:avLst/>
          </a:prstGeom>
          <a:noFill/>
        </p:spPr>
        <p:txBody>
          <a:bodyPr wrap="square" rtlCol="0">
            <a:spAutoFit/>
          </a:bodyPr>
          <a:lstStyle/>
          <a:p>
            <a:r>
              <a:rPr lang="en-US" altLang="ja-JP" dirty="0" smtClean="0"/>
              <a:t>1</a:t>
            </a:r>
            <a:r>
              <a:rPr lang="ja-JP" altLang="en-US" dirty="0" smtClean="0"/>
              <a:t>位</a:t>
            </a:r>
            <a:endParaRPr lang="en-US" altLang="ja-JP" dirty="0" smtClean="0"/>
          </a:p>
          <a:p>
            <a:r>
              <a:rPr lang="en-US" altLang="ja-JP" dirty="0"/>
              <a:t>2</a:t>
            </a:r>
            <a:r>
              <a:rPr lang="ja-JP" altLang="en-US" dirty="0"/>
              <a:t>位</a:t>
            </a:r>
            <a:endParaRPr kumimoji="1" lang="en-US" altLang="ja-JP" dirty="0" smtClean="0"/>
          </a:p>
          <a:p>
            <a:r>
              <a:rPr lang="en-US" altLang="ja-JP" dirty="0" smtClean="0"/>
              <a:t>3</a:t>
            </a:r>
            <a:r>
              <a:rPr lang="ja-JP" altLang="en-US" dirty="0" smtClean="0"/>
              <a:t>位</a:t>
            </a:r>
            <a:endParaRPr kumimoji="1" lang="ja-JP" altLang="en-US" dirty="0"/>
          </a:p>
        </p:txBody>
      </p:sp>
      <p:sp>
        <p:nvSpPr>
          <p:cNvPr id="12" name="テキスト ボックス 11"/>
          <p:cNvSpPr txBox="1"/>
          <p:nvPr/>
        </p:nvSpPr>
        <p:spPr>
          <a:xfrm>
            <a:off x="8480929" y="2715405"/>
            <a:ext cx="585122" cy="923330"/>
          </a:xfrm>
          <a:prstGeom prst="rect">
            <a:avLst/>
          </a:prstGeom>
          <a:noFill/>
        </p:spPr>
        <p:txBody>
          <a:bodyPr wrap="square" rtlCol="0">
            <a:spAutoFit/>
          </a:bodyPr>
          <a:lstStyle/>
          <a:p>
            <a:r>
              <a:rPr lang="en-US" altLang="ja-JP" dirty="0" smtClean="0"/>
              <a:t>1</a:t>
            </a:r>
            <a:r>
              <a:rPr lang="ja-JP" altLang="en-US" dirty="0" smtClean="0"/>
              <a:t>位</a:t>
            </a:r>
            <a:endParaRPr lang="en-US" altLang="ja-JP" dirty="0" smtClean="0"/>
          </a:p>
          <a:p>
            <a:r>
              <a:rPr lang="en-US" altLang="ja-JP" dirty="0"/>
              <a:t>2</a:t>
            </a:r>
            <a:r>
              <a:rPr lang="ja-JP" altLang="en-US" dirty="0"/>
              <a:t>位</a:t>
            </a:r>
            <a:endParaRPr kumimoji="1" lang="en-US" altLang="ja-JP" dirty="0" smtClean="0"/>
          </a:p>
          <a:p>
            <a:r>
              <a:rPr lang="en-US" altLang="ja-JP" dirty="0" smtClean="0"/>
              <a:t>3</a:t>
            </a:r>
            <a:r>
              <a:rPr lang="ja-JP" altLang="en-US" dirty="0" smtClean="0"/>
              <a:t>位</a:t>
            </a:r>
            <a:endParaRPr kumimoji="1"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3369206552"/>
              </p:ext>
            </p:extLst>
          </p:nvPr>
        </p:nvGraphicFramePr>
        <p:xfrm>
          <a:off x="6278371" y="2460790"/>
          <a:ext cx="2184010" cy="1432560"/>
        </p:xfrm>
        <a:graphic>
          <a:graphicData uri="http://schemas.openxmlformats.org/drawingml/2006/table">
            <a:tbl>
              <a:tblPr firstRow="1" bandRow="1">
                <a:tableStyleId>{5C22544A-7EE6-4342-B048-85BDC9FD1C3A}</a:tableStyleId>
              </a:tblPr>
              <a:tblGrid>
                <a:gridCol w="605458">
                  <a:extLst>
                    <a:ext uri="{9D8B030D-6E8A-4147-A177-3AD203B41FA5}">
                      <a16:colId xmlns:a16="http://schemas.microsoft.com/office/drawing/2014/main" val="3927144260"/>
                    </a:ext>
                  </a:extLst>
                </a:gridCol>
                <a:gridCol w="1578552">
                  <a:extLst>
                    <a:ext uri="{9D8B030D-6E8A-4147-A177-3AD203B41FA5}">
                      <a16:colId xmlns:a16="http://schemas.microsoft.com/office/drawing/2014/main" val="1977798889"/>
                    </a:ext>
                  </a:extLst>
                </a:gridCol>
              </a:tblGrid>
              <a:tr h="276241">
                <a:tc>
                  <a:txBody>
                    <a:bodyPr/>
                    <a:lstStyle/>
                    <a:p>
                      <a:r>
                        <a:rPr kumimoji="1" lang="ja-JP" altLang="en-US" sz="1600" dirty="0" smtClean="0"/>
                        <a:t>地域</a:t>
                      </a:r>
                      <a:endParaRPr kumimoji="1" lang="ja-JP" altLang="en-US" sz="1600" dirty="0"/>
                    </a:p>
                  </a:txBody>
                  <a:tcPr/>
                </a:tc>
                <a:tc>
                  <a:txBody>
                    <a:bodyPr/>
                    <a:lstStyle/>
                    <a:p>
                      <a:r>
                        <a:rPr kumimoji="1" lang="ja-JP" altLang="en-US" sz="1600" dirty="0" smtClean="0"/>
                        <a:t>地域別正答率</a:t>
                      </a:r>
                      <a:endParaRPr kumimoji="1" lang="ja-JP" altLang="en-US" sz="1600" dirty="0"/>
                    </a:p>
                  </a:txBody>
                  <a:tcPr/>
                </a:tc>
                <a:extLst>
                  <a:ext uri="{0D108BD9-81ED-4DB2-BD59-A6C34878D82A}">
                    <a16:rowId xmlns:a16="http://schemas.microsoft.com/office/drawing/2014/main" val="3037610479"/>
                  </a:ext>
                </a:extLst>
              </a:tr>
              <a:tr h="276241">
                <a:tc>
                  <a:txBody>
                    <a:bodyPr/>
                    <a:lstStyle/>
                    <a:p>
                      <a:r>
                        <a:rPr kumimoji="1" lang="en-US" altLang="ja-JP" dirty="0" smtClean="0"/>
                        <a:t>C1</a:t>
                      </a:r>
                    </a:p>
                  </a:txBody>
                  <a:tcPr/>
                </a:tc>
                <a:tc>
                  <a:txBody>
                    <a:bodyPr/>
                    <a:lstStyle/>
                    <a:p>
                      <a:r>
                        <a:rPr kumimoji="1" lang="en-US" altLang="ja-JP" dirty="0" smtClean="0"/>
                        <a:t>90</a:t>
                      </a:r>
                      <a:r>
                        <a:rPr kumimoji="1" lang="ja-JP" altLang="en-US" dirty="0" smtClean="0"/>
                        <a:t>％</a:t>
                      </a:r>
                      <a:endParaRPr kumimoji="1" lang="en-US" altLang="ja-JP" dirty="0" smtClean="0"/>
                    </a:p>
                  </a:txBody>
                  <a:tcPr/>
                </a:tc>
                <a:extLst>
                  <a:ext uri="{0D108BD9-81ED-4DB2-BD59-A6C34878D82A}">
                    <a16:rowId xmlns:a16="http://schemas.microsoft.com/office/drawing/2014/main" val="513902258"/>
                  </a:ext>
                </a:extLst>
              </a:tr>
              <a:tr h="276241">
                <a:tc>
                  <a:txBody>
                    <a:bodyPr/>
                    <a:lstStyle/>
                    <a:p>
                      <a:r>
                        <a:rPr kumimoji="1" lang="en-US" altLang="ja-JP" dirty="0" smtClean="0"/>
                        <a:t>C2</a:t>
                      </a:r>
                      <a:endParaRPr kumimoji="1" lang="ja-JP" altLang="en-US" dirty="0"/>
                    </a:p>
                  </a:txBody>
                  <a:tcPr/>
                </a:tc>
                <a:tc>
                  <a:txBody>
                    <a:bodyPr/>
                    <a:lstStyle/>
                    <a:p>
                      <a:r>
                        <a:rPr kumimoji="1" lang="en-US" altLang="ja-JP" dirty="0" smtClean="0"/>
                        <a:t>80</a:t>
                      </a:r>
                      <a:r>
                        <a:rPr kumimoji="1" lang="ja-JP" altLang="en-US" dirty="0" smtClean="0"/>
                        <a:t>％</a:t>
                      </a:r>
                      <a:endParaRPr kumimoji="1" lang="ja-JP" altLang="en-US" dirty="0"/>
                    </a:p>
                  </a:txBody>
                  <a:tcPr/>
                </a:tc>
                <a:extLst>
                  <a:ext uri="{0D108BD9-81ED-4DB2-BD59-A6C34878D82A}">
                    <a16:rowId xmlns:a16="http://schemas.microsoft.com/office/drawing/2014/main" val="4131335487"/>
                  </a:ext>
                </a:extLst>
              </a:tr>
              <a:tr h="276241">
                <a:tc>
                  <a:txBody>
                    <a:bodyPr/>
                    <a:lstStyle/>
                    <a:p>
                      <a:r>
                        <a:rPr kumimoji="1" lang="en-US" altLang="ja-JP" dirty="0" smtClean="0"/>
                        <a:t>C3</a:t>
                      </a:r>
                      <a:endParaRPr kumimoji="1" lang="ja-JP" altLang="en-US" dirty="0"/>
                    </a:p>
                  </a:txBody>
                  <a:tcPr/>
                </a:tc>
                <a:tc>
                  <a:txBody>
                    <a:bodyPr/>
                    <a:lstStyle/>
                    <a:p>
                      <a:r>
                        <a:rPr kumimoji="1" lang="en-US" altLang="ja-JP" dirty="0" smtClean="0"/>
                        <a:t>10</a:t>
                      </a:r>
                      <a:r>
                        <a:rPr kumimoji="1" lang="ja-JP" altLang="en-US" dirty="0" smtClean="0"/>
                        <a:t>％</a:t>
                      </a:r>
                      <a:endParaRPr kumimoji="1" lang="ja-JP" altLang="en-US" dirty="0"/>
                    </a:p>
                  </a:txBody>
                  <a:tcPr/>
                </a:tc>
                <a:extLst>
                  <a:ext uri="{0D108BD9-81ED-4DB2-BD59-A6C34878D82A}">
                    <a16:rowId xmlns:a16="http://schemas.microsoft.com/office/drawing/2014/main" val="86397210"/>
                  </a:ext>
                </a:extLst>
              </a:tr>
            </a:tbl>
          </a:graphicData>
        </a:graphic>
      </p:graphicFrame>
      <p:sp>
        <p:nvSpPr>
          <p:cNvPr id="15" name="タイトル 1"/>
          <p:cNvSpPr>
            <a:spLocks noGrp="1"/>
          </p:cNvSpPr>
          <p:nvPr>
            <p:ph type="title"/>
          </p:nvPr>
        </p:nvSpPr>
        <p:spPr>
          <a:xfrm>
            <a:off x="822325" y="914400"/>
            <a:ext cx="7543800" cy="863600"/>
          </a:xfrm>
        </p:spPr>
        <p:txBody>
          <a:bodyPr>
            <a:normAutofit/>
          </a:bodyPr>
          <a:lstStyle/>
          <a:p>
            <a:r>
              <a:rPr lang="ja-JP" altLang="en-US" sz="4400" b="1" dirty="0" smtClean="0"/>
              <a:t>出題数</a:t>
            </a:r>
            <a:r>
              <a:rPr lang="ja-JP" altLang="en-US" sz="4400" b="1" dirty="0"/>
              <a:t>算出</a:t>
            </a:r>
            <a:r>
              <a:rPr lang="ja-JP" altLang="en-US" sz="4400" b="1" dirty="0" smtClean="0"/>
              <a:t>機能</a:t>
            </a:r>
            <a:endParaRPr kumimoji="1" lang="ja-JP" altLang="en-US" sz="4400" dirty="0"/>
          </a:p>
        </p:txBody>
      </p:sp>
    </p:spTree>
    <p:extLst>
      <p:ext uri="{BB962C8B-B14F-4D97-AF65-F5344CB8AC3E}">
        <p14:creationId xmlns:p14="http://schemas.microsoft.com/office/powerpoint/2010/main" val="2204247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563" y="737145"/>
            <a:ext cx="7543800" cy="998325"/>
          </a:xfrm>
        </p:spPr>
        <p:txBody>
          <a:bodyPr>
            <a:normAutofit/>
          </a:bodyPr>
          <a:lstStyle/>
          <a:p>
            <a:r>
              <a:rPr kumimoji="1" lang="ja-JP" altLang="en-US" sz="4400" b="1" dirty="0" smtClean="0"/>
              <a:t>研究動機</a:t>
            </a:r>
            <a:endParaRPr kumimoji="1" lang="ja-JP" altLang="en-US" sz="4400" b="1" dirty="0"/>
          </a:p>
        </p:txBody>
      </p:sp>
      <p:sp>
        <p:nvSpPr>
          <p:cNvPr id="3" name="コンテンツ プレースホルダー 2"/>
          <p:cNvSpPr>
            <a:spLocks noGrp="1"/>
          </p:cNvSpPr>
          <p:nvPr>
            <p:ph idx="1"/>
          </p:nvPr>
        </p:nvSpPr>
        <p:spPr>
          <a:xfrm>
            <a:off x="865563" y="1870594"/>
            <a:ext cx="8042334" cy="4323834"/>
          </a:xfrm>
        </p:spPr>
        <p:txBody>
          <a:bodyPr>
            <a:normAutofit/>
          </a:bodyPr>
          <a:lstStyle/>
          <a:p>
            <a:pPr>
              <a:buFont typeface="Wingdings" panose="05000000000000000000" pitchFamily="2" charset="2"/>
              <a:buChar char="l"/>
            </a:pPr>
            <a:r>
              <a:rPr lang="ja-JP" altLang="en-US" b="1" u="sng" dirty="0" smtClean="0">
                <a:solidFill>
                  <a:schemeClr val="tx1"/>
                </a:solidFill>
                <a:latin typeface="+mn-ea"/>
              </a:rPr>
              <a:t>地域発音英語</a:t>
            </a:r>
            <a:r>
              <a:rPr lang="ja-JP" altLang="en-US" b="1" u="sng" dirty="0" smtClean="0">
                <a:solidFill>
                  <a:schemeClr val="tx1"/>
                </a:solidFill>
              </a:rPr>
              <a:t>→英語リスニングに苦手意識がある人にとっても，　　</a:t>
            </a:r>
            <a:r>
              <a:rPr lang="en-US" altLang="ja-JP" b="1" u="sng" dirty="0" smtClean="0">
                <a:solidFill>
                  <a:schemeClr val="tx1"/>
                </a:solidFill>
              </a:rPr>
              <a:t>*</a:t>
            </a:r>
            <a:r>
              <a:rPr lang="ja-JP" altLang="en-US" b="1" u="sng" dirty="0" smtClean="0">
                <a:solidFill>
                  <a:schemeClr val="tx1"/>
                </a:solidFill>
              </a:rPr>
              <a:t>聞き取りやすい発音やアクセントが多く</a:t>
            </a:r>
            <a:r>
              <a:rPr lang="ja-JP" altLang="en-US" b="1" u="sng" dirty="0">
                <a:solidFill>
                  <a:schemeClr val="tx1"/>
                </a:solidFill>
              </a:rPr>
              <a:t>含まれている可能性がある</a:t>
            </a:r>
            <a:r>
              <a:rPr lang="ja-JP" altLang="en-US" b="1" u="sng" dirty="0" smtClean="0">
                <a:solidFill>
                  <a:schemeClr val="tx1"/>
                </a:solidFill>
              </a:rPr>
              <a:t>．</a:t>
            </a:r>
            <a:endParaRPr kumimoji="1" lang="en-US" altLang="ja-JP" sz="1800" u="sng" dirty="0" smtClean="0">
              <a:solidFill>
                <a:schemeClr val="tx1"/>
              </a:solidFill>
            </a:endParaRPr>
          </a:p>
          <a:p>
            <a:pPr marL="0" indent="0">
              <a:buNone/>
            </a:pPr>
            <a:endParaRPr kumimoji="1" lang="en-US" altLang="ja-JP" sz="1600" u="sng" dirty="0" smtClean="0"/>
          </a:p>
          <a:p>
            <a:pPr marL="0" indent="0">
              <a:buNone/>
            </a:pPr>
            <a:r>
              <a:rPr kumimoji="1" lang="en-US" altLang="ja-JP" sz="1600" dirty="0" smtClean="0"/>
              <a:t>*</a:t>
            </a:r>
            <a:r>
              <a:rPr kumimoji="1" lang="ja-JP" altLang="en-US" sz="1600" dirty="0" smtClean="0"/>
              <a:t>聞き取りや</a:t>
            </a:r>
            <a:r>
              <a:rPr lang="ja-JP" altLang="en-US" sz="1600" dirty="0" smtClean="0"/>
              <a:t>すさ</a:t>
            </a:r>
            <a:r>
              <a:rPr kumimoji="1" lang="ja-JP" altLang="en-US" sz="1600" dirty="0" smtClean="0"/>
              <a:t>：発音やアクセントといった音響的特徴の違いを要因とした　　　　　　　　　　　　　　　　　　聞き手</a:t>
            </a:r>
            <a:r>
              <a:rPr lang="ja-JP" altLang="en-US" sz="1600" dirty="0" smtClean="0"/>
              <a:t>の，</a:t>
            </a:r>
            <a:r>
              <a:rPr lang="ja-JP" altLang="en-US" sz="1600" u="sng" dirty="0" smtClean="0"/>
              <a:t>英語語句そのものや意味</a:t>
            </a:r>
            <a:r>
              <a:rPr lang="ja-JP" altLang="en-US" sz="1600" u="sng" dirty="0"/>
              <a:t>，</a:t>
            </a:r>
            <a:r>
              <a:rPr lang="ja-JP" altLang="en-US" sz="1600" u="sng" dirty="0" smtClean="0"/>
              <a:t>表現の認知のしやすさ</a:t>
            </a:r>
            <a:r>
              <a:rPr lang="ja-JP" altLang="en-US" sz="1600" dirty="0" smtClean="0"/>
              <a:t>と定義．</a:t>
            </a:r>
            <a:endParaRPr lang="en-US" altLang="ja-JP" sz="1600" dirty="0" smtClean="0"/>
          </a:p>
        </p:txBody>
      </p:sp>
      <p:sp>
        <p:nvSpPr>
          <p:cNvPr id="4" name="スライド番号プレースホルダー 3"/>
          <p:cNvSpPr>
            <a:spLocks noGrp="1"/>
          </p:cNvSpPr>
          <p:nvPr>
            <p:ph type="sldNum" sz="quarter" idx="12"/>
          </p:nvPr>
        </p:nvSpPr>
        <p:spPr/>
        <p:txBody>
          <a:bodyPr/>
          <a:lstStyle/>
          <a:p>
            <a:fld id="{429CFCAC-D3DA-4FDD-BDE3-AF0653AB9296}" type="slidenum">
              <a:rPr lang="ja-JP" altLang="en-US" smtClean="0"/>
              <a:pPr/>
              <a:t>6</a:t>
            </a:fld>
            <a:endParaRPr lang="ja-JP" altLang="en-US" dirty="0"/>
          </a:p>
        </p:txBody>
      </p:sp>
      <p:pic>
        <p:nvPicPr>
          <p:cNvPr id="5"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191" y="4532731"/>
            <a:ext cx="783284" cy="783284"/>
          </a:xfrm>
          <a:prstGeom prst="rect">
            <a:avLst/>
          </a:prstGeom>
        </p:spPr>
      </p:pic>
      <p:sp>
        <p:nvSpPr>
          <p:cNvPr id="6" name="テキスト ボックス 5"/>
          <p:cNvSpPr txBox="1"/>
          <p:nvPr/>
        </p:nvSpPr>
        <p:spPr>
          <a:xfrm>
            <a:off x="3612101" y="5667982"/>
            <a:ext cx="2331006" cy="584775"/>
          </a:xfrm>
          <a:prstGeom prst="rect">
            <a:avLst/>
          </a:prstGeom>
          <a:noFill/>
        </p:spPr>
        <p:txBody>
          <a:bodyPr wrap="square" rtlCol="0">
            <a:spAutoFit/>
          </a:bodyPr>
          <a:lstStyle/>
          <a:p>
            <a:r>
              <a:rPr kumimoji="1" lang="ja-JP" altLang="en-US" sz="1600" dirty="0" smtClean="0"/>
              <a:t>英語リスニングに　　　苦手意識がある学習者</a:t>
            </a:r>
            <a:endParaRPr kumimoji="1" lang="en-US" altLang="ja-JP" sz="1600" dirty="0" smtClean="0"/>
          </a:p>
        </p:txBody>
      </p:sp>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l="3014" r="2321"/>
          <a:stretch/>
        </p:blipFill>
        <p:spPr>
          <a:xfrm>
            <a:off x="1166311" y="4407253"/>
            <a:ext cx="848491" cy="819949"/>
          </a:xfrm>
          <a:prstGeom prst="rect">
            <a:avLst/>
          </a:prstGeom>
        </p:spPr>
      </p:pic>
      <p:sp>
        <p:nvSpPr>
          <p:cNvPr id="8" name="テキスト ボックス 7"/>
          <p:cNvSpPr txBox="1"/>
          <p:nvPr/>
        </p:nvSpPr>
        <p:spPr>
          <a:xfrm>
            <a:off x="1956544" y="4798017"/>
            <a:ext cx="702591"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9" name="左矢印 8"/>
          <p:cNvSpPr/>
          <p:nvPr/>
        </p:nvSpPr>
        <p:spPr>
          <a:xfrm rot="10800000">
            <a:off x="2770971" y="4739219"/>
            <a:ext cx="1297284" cy="3084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820" y="4524345"/>
            <a:ext cx="646459" cy="646459"/>
          </a:xfrm>
          <a:prstGeom prst="rect">
            <a:avLst/>
          </a:prstGeom>
        </p:spPr>
      </p:pic>
      <p:sp>
        <p:nvSpPr>
          <p:cNvPr id="11" name="テキスト ボックス 10"/>
          <p:cNvSpPr txBox="1"/>
          <p:nvPr/>
        </p:nvSpPr>
        <p:spPr>
          <a:xfrm>
            <a:off x="228386" y="5227202"/>
            <a:ext cx="2400772" cy="584775"/>
          </a:xfrm>
          <a:prstGeom prst="rect">
            <a:avLst/>
          </a:prstGeom>
          <a:noFill/>
        </p:spPr>
        <p:txBody>
          <a:bodyPr wrap="square" rtlCol="0">
            <a:spAutoFit/>
          </a:bodyPr>
          <a:lstStyle/>
          <a:p>
            <a:r>
              <a:rPr lang="ja-JP" altLang="en-US" sz="1600" dirty="0" smtClean="0"/>
              <a:t>欧米英語・英国英語の音声を用いた学習</a:t>
            </a:r>
            <a:endParaRPr kumimoji="1" lang="ja-JP" altLang="en-US" sz="1600" dirty="0"/>
          </a:p>
        </p:txBody>
      </p:sp>
      <p:sp>
        <p:nvSpPr>
          <p:cNvPr id="12" name="乗算 11"/>
          <p:cNvSpPr/>
          <p:nvPr/>
        </p:nvSpPr>
        <p:spPr>
          <a:xfrm>
            <a:off x="3062646" y="4475522"/>
            <a:ext cx="682908" cy="7419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左矢印 12"/>
          <p:cNvSpPr/>
          <p:nvPr/>
        </p:nvSpPr>
        <p:spPr>
          <a:xfrm>
            <a:off x="5343450" y="4777388"/>
            <a:ext cx="1199315" cy="2718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5780779" y="4625589"/>
            <a:ext cx="603944" cy="530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87730" y="4479979"/>
            <a:ext cx="790775" cy="790775"/>
          </a:xfrm>
          <a:prstGeom prst="rect">
            <a:avLst/>
          </a:prstGeom>
        </p:spPr>
      </p:pic>
      <p:sp>
        <p:nvSpPr>
          <p:cNvPr id="16" name="テキスト ボックス 15"/>
          <p:cNvSpPr txBox="1"/>
          <p:nvPr/>
        </p:nvSpPr>
        <p:spPr>
          <a:xfrm>
            <a:off x="7326212" y="5307488"/>
            <a:ext cx="1463565" cy="338554"/>
          </a:xfrm>
          <a:prstGeom prst="rect">
            <a:avLst/>
          </a:prstGeom>
          <a:noFill/>
        </p:spPr>
        <p:txBody>
          <a:bodyPr wrap="square" rtlCol="0">
            <a:spAutoFit/>
          </a:bodyPr>
          <a:lstStyle/>
          <a:p>
            <a:r>
              <a:rPr kumimoji="1" lang="ja-JP" altLang="en-US" sz="1600" dirty="0" smtClean="0"/>
              <a:t>地域発音英語</a:t>
            </a:r>
            <a:endParaRPr kumimoji="1" lang="ja-JP" altLang="en-US" sz="1600" dirty="0"/>
          </a:p>
        </p:txBody>
      </p:sp>
      <p:pic>
        <p:nvPicPr>
          <p:cNvPr id="17" name="図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32939" y="4438232"/>
            <a:ext cx="804493" cy="816496"/>
          </a:xfrm>
          <a:prstGeom prst="rect">
            <a:avLst/>
          </a:prstGeom>
        </p:spPr>
      </p:pic>
      <p:sp>
        <p:nvSpPr>
          <p:cNvPr id="18" name="テキスト ボックス 17"/>
          <p:cNvSpPr txBox="1"/>
          <p:nvPr/>
        </p:nvSpPr>
        <p:spPr>
          <a:xfrm>
            <a:off x="2561346" y="5122822"/>
            <a:ext cx="1786482" cy="338554"/>
          </a:xfrm>
          <a:prstGeom prst="rect">
            <a:avLst/>
          </a:prstGeom>
          <a:noFill/>
        </p:spPr>
        <p:txBody>
          <a:bodyPr wrap="square" rtlCol="0">
            <a:spAutoFit/>
          </a:bodyPr>
          <a:lstStyle/>
          <a:p>
            <a:r>
              <a:rPr kumimoji="1" lang="ja-JP" altLang="en-US" sz="1600" dirty="0" smtClean="0"/>
              <a:t>聞き取りづらい</a:t>
            </a:r>
            <a:endParaRPr kumimoji="1" lang="ja-JP" altLang="en-US" sz="1600" dirty="0"/>
          </a:p>
        </p:txBody>
      </p:sp>
      <p:sp>
        <p:nvSpPr>
          <p:cNvPr id="19" name="テキスト ボックス 18"/>
          <p:cNvSpPr txBox="1"/>
          <p:nvPr/>
        </p:nvSpPr>
        <p:spPr>
          <a:xfrm>
            <a:off x="5267299" y="5166511"/>
            <a:ext cx="1786482" cy="338554"/>
          </a:xfrm>
          <a:prstGeom prst="rect">
            <a:avLst/>
          </a:prstGeom>
          <a:noFill/>
        </p:spPr>
        <p:txBody>
          <a:bodyPr wrap="square" rtlCol="0">
            <a:spAutoFit/>
          </a:bodyPr>
          <a:lstStyle/>
          <a:p>
            <a:r>
              <a:rPr kumimoji="1" lang="ja-JP" altLang="en-US" sz="1600" dirty="0" smtClean="0"/>
              <a:t>聞き取りや</a:t>
            </a:r>
            <a:r>
              <a:rPr lang="ja-JP" altLang="en-US" sz="1600" dirty="0" smtClean="0"/>
              <a:t>すい</a:t>
            </a:r>
            <a:endParaRPr kumimoji="1" lang="ja-JP" altLang="en-US" sz="1600" dirty="0"/>
          </a:p>
        </p:txBody>
      </p:sp>
      <p:sp>
        <p:nvSpPr>
          <p:cNvPr id="20" name="円形吹き出し 19"/>
          <p:cNvSpPr/>
          <p:nvPr/>
        </p:nvSpPr>
        <p:spPr>
          <a:xfrm>
            <a:off x="4909034" y="3818935"/>
            <a:ext cx="2055438" cy="638611"/>
          </a:xfrm>
          <a:prstGeom prst="wedgeEllipseCallout">
            <a:avLst>
              <a:gd name="adj1" fmla="val -54826"/>
              <a:gd name="adj2" fmla="val 577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聞き取れる！</a:t>
            </a:r>
            <a:endParaRPr lang="en-US" altLang="ja-JP" sz="1600" dirty="0" smtClean="0">
              <a:solidFill>
                <a:schemeClr val="tx1"/>
              </a:solidFill>
            </a:endParaRPr>
          </a:p>
          <a:p>
            <a:pPr algn="ctr"/>
            <a:r>
              <a:rPr lang="ja-JP" altLang="en-US" sz="1600" dirty="0" smtClean="0">
                <a:solidFill>
                  <a:schemeClr val="tx1"/>
                </a:solidFill>
              </a:rPr>
              <a:t>楽しい！</a:t>
            </a:r>
            <a:endParaRPr lang="en-US" altLang="ja-JP" sz="1600" dirty="0" smtClean="0">
              <a:solidFill>
                <a:schemeClr val="tx1"/>
              </a:solidFill>
            </a:endParaRPr>
          </a:p>
        </p:txBody>
      </p:sp>
    </p:spTree>
    <p:extLst>
      <p:ext uri="{BB962C8B-B14F-4D97-AF65-F5344CB8AC3E}">
        <p14:creationId xmlns:p14="http://schemas.microsoft.com/office/powerpoint/2010/main" val="1903698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b="1" dirty="0" smtClean="0"/>
              <a:t>実験②　　実験手順</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A4C6143B-C898-49BC-A059-974E7F952CDB}" type="slidenum">
              <a:rPr lang="ja-JP" altLang="en-US" smtClean="0"/>
              <a:t>60</a:t>
            </a:fld>
            <a:endParaRPr lang="ja-JP" altLang="en-US" dirty="0"/>
          </a:p>
        </p:txBody>
      </p:sp>
      <p:sp>
        <p:nvSpPr>
          <p:cNvPr id="8" name="テキスト ボックス 7"/>
          <p:cNvSpPr txBox="1"/>
          <p:nvPr/>
        </p:nvSpPr>
        <p:spPr>
          <a:xfrm>
            <a:off x="3198007" y="5882365"/>
            <a:ext cx="2959768" cy="307777"/>
          </a:xfrm>
          <a:prstGeom prst="rect">
            <a:avLst/>
          </a:prstGeom>
          <a:noFill/>
        </p:spPr>
        <p:txBody>
          <a:bodyPr wrap="square" rtlCol="0">
            <a:spAutoFit/>
          </a:bodyPr>
          <a:lstStyle/>
          <a:p>
            <a:r>
              <a:rPr lang="en-US" altLang="ja-JP" sz="1400" dirty="0" smtClean="0"/>
              <a:t>Figure9</a:t>
            </a:r>
            <a:r>
              <a:rPr lang="ja-JP" altLang="en-US" sz="1400" dirty="0" smtClean="0"/>
              <a:t>　実験の流れ図①</a:t>
            </a:r>
            <a:endParaRPr kumimoji="1" lang="ja-JP" altLang="en-US" sz="1400" dirty="0"/>
          </a:p>
        </p:txBody>
      </p:sp>
      <p:pic>
        <p:nvPicPr>
          <p:cNvPr id="9" name="図 8"/>
          <p:cNvPicPr>
            <a:picLocks noChangeAspect="1"/>
          </p:cNvPicPr>
          <p:nvPr/>
        </p:nvPicPr>
        <p:blipFill rotWithShape="1">
          <a:blip r:embed="rId2" cstate="print">
            <a:extLst>
              <a:ext uri="{28A0092B-C50C-407E-A947-70E740481C1C}">
                <a14:useLocalDpi xmlns:a14="http://schemas.microsoft.com/office/drawing/2010/main" val="0"/>
              </a:ext>
            </a:extLst>
          </a:blip>
          <a:srcRect l="3000" t="-1500" r="4351" b="1500"/>
          <a:stretch/>
        </p:blipFill>
        <p:spPr>
          <a:xfrm>
            <a:off x="320757" y="2961247"/>
            <a:ext cx="1014842" cy="1095361"/>
          </a:xfrm>
          <a:prstGeom prst="rect">
            <a:avLst/>
          </a:prstGeom>
        </p:spPr>
      </p:pic>
      <p:sp>
        <p:nvSpPr>
          <p:cNvPr id="10" name="テキスト ボックス 9"/>
          <p:cNvSpPr txBox="1"/>
          <p:nvPr/>
        </p:nvSpPr>
        <p:spPr>
          <a:xfrm>
            <a:off x="872620" y="4083664"/>
            <a:ext cx="1242811" cy="307777"/>
          </a:xfrm>
          <a:prstGeom prst="rect">
            <a:avLst/>
          </a:prstGeom>
          <a:noFill/>
        </p:spPr>
        <p:txBody>
          <a:bodyPr wrap="square" rtlCol="0">
            <a:spAutoFit/>
          </a:bodyPr>
          <a:lstStyle/>
          <a:p>
            <a:r>
              <a:rPr kumimoji="1" lang="ja-JP" altLang="en-US" sz="1400" dirty="0" smtClean="0"/>
              <a:t>被験者</a:t>
            </a:r>
            <a:endParaRPr kumimoji="1" lang="ja-JP" altLang="en-US" sz="1400" dirty="0"/>
          </a:p>
        </p:txBody>
      </p:sp>
      <p:pic>
        <p:nvPicPr>
          <p:cNvPr id="11"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599" y="3188955"/>
            <a:ext cx="867653" cy="867653"/>
          </a:xfrm>
          <a:prstGeom prst="rect">
            <a:avLst/>
          </a:prstGeom>
        </p:spPr>
      </p:pic>
      <p:sp>
        <p:nvSpPr>
          <p:cNvPr id="12" name="左右矢印 11"/>
          <p:cNvSpPr/>
          <p:nvPr/>
        </p:nvSpPr>
        <p:spPr>
          <a:xfrm>
            <a:off x="2798856" y="2746169"/>
            <a:ext cx="1151263" cy="2203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2271793" y="2274438"/>
            <a:ext cx="2367051" cy="523220"/>
          </a:xfrm>
          <a:prstGeom prst="rect">
            <a:avLst/>
          </a:prstGeom>
          <a:noFill/>
        </p:spPr>
        <p:txBody>
          <a:bodyPr wrap="square" rtlCol="0">
            <a:spAutoFit/>
          </a:bodyPr>
          <a:lstStyle/>
          <a:p>
            <a:r>
              <a:rPr kumimoji="1" lang="ja-JP" altLang="en-US" sz="1400" dirty="0" smtClean="0"/>
              <a:t>①</a:t>
            </a:r>
            <a:r>
              <a:rPr lang="ja-JP" altLang="en-US" sz="1400" dirty="0" smtClean="0"/>
              <a:t>ベースラインの</a:t>
            </a:r>
            <a:r>
              <a:rPr kumimoji="1" lang="ja-JP" altLang="en-US" sz="1400" dirty="0" smtClean="0"/>
              <a:t>システムによる学習</a:t>
            </a:r>
            <a:endParaRPr kumimoji="1" lang="en-US" altLang="ja-JP" sz="1400" dirty="0" smtClean="0"/>
          </a:p>
        </p:txBody>
      </p:sp>
      <p:sp>
        <p:nvSpPr>
          <p:cNvPr id="14" name="正方形/長方形 13"/>
          <p:cNvSpPr/>
          <p:nvPr/>
        </p:nvSpPr>
        <p:spPr>
          <a:xfrm>
            <a:off x="4729184" y="2427307"/>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ベース</a:t>
            </a:r>
            <a:r>
              <a:rPr lang="ja-JP" altLang="en-US" sz="1400" dirty="0">
                <a:solidFill>
                  <a:schemeClr val="tx1"/>
                </a:solidFill>
              </a:rPr>
              <a:t>ライン</a:t>
            </a:r>
            <a:r>
              <a:rPr lang="ja-JP" altLang="en-US" sz="1400" dirty="0" smtClean="0">
                <a:solidFill>
                  <a:schemeClr val="tx1"/>
                </a:solidFill>
              </a:rPr>
              <a:t>システム</a:t>
            </a:r>
            <a:endParaRPr kumimoji="1" lang="ja-JP" altLang="en-US" sz="1400" dirty="0">
              <a:solidFill>
                <a:schemeClr val="tx1"/>
              </a:solidFill>
            </a:endParaRPr>
          </a:p>
        </p:txBody>
      </p:sp>
      <p:sp>
        <p:nvSpPr>
          <p:cNvPr id="15" name="右矢印 14"/>
          <p:cNvSpPr/>
          <p:nvPr/>
        </p:nvSpPr>
        <p:spPr>
          <a:xfrm>
            <a:off x="6382349" y="2629692"/>
            <a:ext cx="402116" cy="240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6353175" y="2149379"/>
            <a:ext cx="2089534" cy="307777"/>
          </a:xfrm>
          <a:prstGeom prst="rect">
            <a:avLst/>
          </a:prstGeom>
          <a:noFill/>
        </p:spPr>
        <p:txBody>
          <a:bodyPr wrap="square" rtlCol="0">
            <a:spAutoFit/>
          </a:bodyPr>
          <a:lstStyle/>
          <a:p>
            <a:r>
              <a:rPr lang="ja-JP" altLang="en-US" sz="1400" dirty="0" smtClean="0"/>
              <a:t>②テスト実施（</a:t>
            </a:r>
            <a:r>
              <a:rPr lang="en-US" altLang="ja-JP" sz="1400" dirty="0" smtClean="0"/>
              <a:t>1</a:t>
            </a:r>
            <a:r>
              <a:rPr lang="ja-JP" altLang="en-US" sz="1400" dirty="0" smtClean="0"/>
              <a:t>回目）</a:t>
            </a:r>
            <a:endParaRPr kumimoji="1" lang="ja-JP" altLang="en-US" sz="1400" dirty="0"/>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2686" y="2511686"/>
            <a:ext cx="609600" cy="609600"/>
          </a:xfrm>
          <a:prstGeom prst="rect">
            <a:avLst/>
          </a:prstGeom>
        </p:spPr>
      </p:pic>
      <p:sp>
        <p:nvSpPr>
          <p:cNvPr id="18" name="左右矢印 17"/>
          <p:cNvSpPr/>
          <p:nvPr/>
        </p:nvSpPr>
        <p:spPr>
          <a:xfrm>
            <a:off x="2798856" y="4391441"/>
            <a:ext cx="1151263" cy="2203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2353543" y="3850116"/>
            <a:ext cx="2500829" cy="307777"/>
          </a:xfrm>
          <a:prstGeom prst="rect">
            <a:avLst/>
          </a:prstGeom>
          <a:noFill/>
        </p:spPr>
        <p:txBody>
          <a:bodyPr wrap="square" rtlCol="0">
            <a:spAutoFit/>
          </a:bodyPr>
          <a:lstStyle/>
          <a:p>
            <a:r>
              <a:rPr lang="ja-JP" altLang="en-US" sz="1400" dirty="0" smtClean="0"/>
              <a:t>③提案システム</a:t>
            </a:r>
            <a:r>
              <a:rPr kumimoji="1" lang="ja-JP" altLang="en-US" sz="1400" dirty="0" smtClean="0"/>
              <a:t>による学習</a:t>
            </a:r>
            <a:endParaRPr kumimoji="1" lang="en-US" altLang="ja-JP" sz="1400" dirty="0" smtClean="0"/>
          </a:p>
        </p:txBody>
      </p:sp>
      <p:sp>
        <p:nvSpPr>
          <p:cNvPr id="20" name="正方形/長方形 19"/>
          <p:cNvSpPr/>
          <p:nvPr/>
        </p:nvSpPr>
        <p:spPr>
          <a:xfrm>
            <a:off x="4638844" y="4156750"/>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lang="ja-JP" altLang="en-US" sz="1400" dirty="0" smtClean="0">
                <a:solidFill>
                  <a:schemeClr val="tx1"/>
                </a:solidFill>
              </a:rPr>
              <a:t>システム</a:t>
            </a:r>
            <a:endParaRPr kumimoji="1" lang="ja-JP" altLang="en-US" sz="1400" dirty="0">
              <a:solidFill>
                <a:schemeClr val="tx1"/>
              </a:solidFill>
            </a:endParaRPr>
          </a:p>
        </p:txBody>
      </p:sp>
      <p:sp>
        <p:nvSpPr>
          <p:cNvPr id="21" name="右矢印 20"/>
          <p:cNvSpPr/>
          <p:nvPr/>
        </p:nvSpPr>
        <p:spPr>
          <a:xfrm>
            <a:off x="6335295" y="4371176"/>
            <a:ext cx="402116" cy="240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6335295" y="3877286"/>
            <a:ext cx="2089534" cy="307777"/>
          </a:xfrm>
          <a:prstGeom prst="rect">
            <a:avLst/>
          </a:prstGeom>
          <a:noFill/>
        </p:spPr>
        <p:txBody>
          <a:bodyPr wrap="square" rtlCol="0">
            <a:spAutoFit/>
          </a:bodyPr>
          <a:lstStyle/>
          <a:p>
            <a:r>
              <a:rPr lang="ja-JP" altLang="en-US" sz="1400" dirty="0"/>
              <a:t>④</a:t>
            </a:r>
            <a:r>
              <a:rPr lang="ja-JP" altLang="en-US" sz="1400" dirty="0" smtClean="0"/>
              <a:t>テスト実施（</a:t>
            </a:r>
            <a:r>
              <a:rPr lang="en-US" altLang="ja-JP" sz="1400" dirty="0"/>
              <a:t>2</a:t>
            </a:r>
            <a:r>
              <a:rPr lang="ja-JP" altLang="en-US" sz="1400" dirty="0" smtClean="0"/>
              <a:t>回目）</a:t>
            </a:r>
            <a:endParaRPr kumimoji="1" lang="ja-JP" altLang="en-US" sz="1400" dirty="0"/>
          </a:p>
        </p:txBody>
      </p:sp>
      <p:pic>
        <p:nvPicPr>
          <p:cNvPr id="23" name="図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628" y="4254285"/>
            <a:ext cx="609600" cy="609600"/>
          </a:xfrm>
          <a:prstGeom prst="rect">
            <a:avLst/>
          </a:prstGeom>
        </p:spPr>
      </p:pic>
      <p:sp>
        <p:nvSpPr>
          <p:cNvPr id="24" name="左矢印 23"/>
          <p:cNvSpPr/>
          <p:nvPr/>
        </p:nvSpPr>
        <p:spPr>
          <a:xfrm rot="20909292">
            <a:off x="4521231" y="3357420"/>
            <a:ext cx="1540725" cy="2492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下矢印 4"/>
          <p:cNvSpPr/>
          <p:nvPr/>
        </p:nvSpPr>
        <p:spPr>
          <a:xfrm>
            <a:off x="7131379" y="5008518"/>
            <a:ext cx="341745" cy="2863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6175795" y="5376107"/>
            <a:ext cx="2408534" cy="307777"/>
          </a:xfrm>
          <a:prstGeom prst="rect">
            <a:avLst/>
          </a:prstGeom>
          <a:noFill/>
        </p:spPr>
        <p:txBody>
          <a:bodyPr wrap="square" rtlCol="0">
            <a:spAutoFit/>
          </a:bodyPr>
          <a:lstStyle/>
          <a:p>
            <a:r>
              <a:rPr lang="ja-JP" altLang="en-US" sz="1400" dirty="0" smtClean="0"/>
              <a:t>⑤</a:t>
            </a:r>
            <a:r>
              <a:rPr lang="ja-JP" altLang="en-US" sz="1400" dirty="0"/>
              <a:t>テスト</a:t>
            </a:r>
            <a:r>
              <a:rPr lang="ja-JP" altLang="en-US" sz="1400" dirty="0" smtClean="0"/>
              <a:t>の正答率を比較</a:t>
            </a:r>
            <a:endParaRPr lang="en-US" altLang="ja-JP" sz="1400" dirty="0" smtClean="0"/>
          </a:p>
        </p:txBody>
      </p:sp>
    </p:spTree>
    <p:extLst>
      <p:ext uri="{BB962C8B-B14F-4D97-AF65-F5344CB8AC3E}">
        <p14:creationId xmlns:p14="http://schemas.microsoft.com/office/powerpoint/2010/main" val="3960477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125" y="2167182"/>
            <a:ext cx="699841" cy="687661"/>
          </a:xfrm>
          <a:prstGeom prst="rect">
            <a:avLst/>
          </a:prstGeom>
        </p:spPr>
      </p:pic>
      <p:sp>
        <p:nvSpPr>
          <p:cNvPr id="7" name="円柱 6"/>
          <p:cNvSpPr/>
          <p:nvPr/>
        </p:nvSpPr>
        <p:spPr>
          <a:xfrm>
            <a:off x="3507868" y="5079691"/>
            <a:ext cx="1395372" cy="766996"/>
          </a:xfrm>
          <a:prstGeom prst="can">
            <a:avLst>
              <a:gd name="adj" fmla="val 2675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問題</a:t>
            </a:r>
            <a:r>
              <a:rPr lang="en-US" altLang="ja-JP" sz="1600" dirty="0" smtClean="0">
                <a:solidFill>
                  <a:schemeClr val="tx1"/>
                </a:solidFill>
              </a:rPr>
              <a:t>DB</a:t>
            </a:r>
            <a:endParaRPr lang="ja-JP" altLang="en-US" sz="1600" dirty="0">
              <a:solidFill>
                <a:schemeClr val="tx1"/>
              </a:solidFill>
            </a:endParaRPr>
          </a:p>
        </p:txBody>
      </p:sp>
      <p:sp>
        <p:nvSpPr>
          <p:cNvPr id="8" name="テキスト ボックス 7"/>
          <p:cNvSpPr txBox="1"/>
          <p:nvPr/>
        </p:nvSpPr>
        <p:spPr>
          <a:xfrm>
            <a:off x="4769574" y="2095638"/>
            <a:ext cx="1392872" cy="307777"/>
          </a:xfrm>
          <a:prstGeom prst="rect">
            <a:avLst/>
          </a:prstGeom>
          <a:noFill/>
        </p:spPr>
        <p:txBody>
          <a:bodyPr wrap="square" rtlCol="0">
            <a:spAutoFit/>
          </a:bodyPr>
          <a:lstStyle/>
          <a:p>
            <a:r>
              <a:rPr lang="ja-JP" altLang="en-US" sz="1400" dirty="0" smtClean="0"/>
              <a:t>解答の送信</a:t>
            </a:r>
            <a:endParaRPr kumimoji="1" lang="en-US" altLang="ja-JP" sz="1400" dirty="0" smtClean="0"/>
          </a:p>
        </p:txBody>
      </p:sp>
      <p:sp>
        <p:nvSpPr>
          <p:cNvPr id="9" name="円柱 8"/>
          <p:cNvSpPr/>
          <p:nvPr/>
        </p:nvSpPr>
        <p:spPr>
          <a:xfrm>
            <a:off x="5964705" y="2167899"/>
            <a:ext cx="1340246" cy="71478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学習履歴</a:t>
            </a:r>
            <a:r>
              <a:rPr lang="en-US" altLang="ja-JP" sz="1600" dirty="0" smtClean="0">
                <a:solidFill>
                  <a:schemeClr val="tx1"/>
                </a:solidFill>
              </a:rPr>
              <a:t>DB</a:t>
            </a:r>
            <a:endParaRPr lang="en-US" altLang="ja-JP" sz="1600" b="1" dirty="0" smtClean="0">
              <a:solidFill>
                <a:schemeClr val="tx1"/>
              </a:solidFill>
            </a:endParaRPr>
          </a:p>
        </p:txBody>
      </p:sp>
      <p:sp>
        <p:nvSpPr>
          <p:cNvPr id="10" name="テキスト ボックス 9"/>
          <p:cNvSpPr txBox="1"/>
          <p:nvPr/>
        </p:nvSpPr>
        <p:spPr>
          <a:xfrm>
            <a:off x="3771442" y="1868625"/>
            <a:ext cx="809505" cy="338554"/>
          </a:xfrm>
          <a:prstGeom prst="rect">
            <a:avLst/>
          </a:prstGeom>
          <a:noFill/>
        </p:spPr>
        <p:txBody>
          <a:bodyPr wrap="square" rtlCol="0">
            <a:spAutoFit/>
          </a:bodyPr>
          <a:lstStyle/>
          <a:p>
            <a:r>
              <a:rPr lang="ja-JP" altLang="en-US" sz="1600" dirty="0" smtClean="0"/>
              <a:t>学習者</a:t>
            </a:r>
            <a:endParaRPr lang="en-US" altLang="ja-JP" sz="1600" dirty="0" smtClean="0"/>
          </a:p>
        </p:txBody>
      </p:sp>
      <p:sp>
        <p:nvSpPr>
          <p:cNvPr id="11" name="直方体 10"/>
          <p:cNvSpPr/>
          <p:nvPr/>
        </p:nvSpPr>
        <p:spPr>
          <a:xfrm>
            <a:off x="3674458" y="3974394"/>
            <a:ext cx="1062193" cy="709394"/>
          </a:xfrm>
          <a:prstGeom prst="cube">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rgbClr val="FF0000"/>
                </a:solidFill>
              </a:rPr>
              <a:t>出題数　算出</a:t>
            </a:r>
            <a:r>
              <a:rPr kumimoji="1" lang="ja-JP" altLang="en-US" sz="1600" dirty="0" smtClean="0">
                <a:solidFill>
                  <a:srgbClr val="FF0000"/>
                </a:solidFill>
              </a:rPr>
              <a:t>機能</a:t>
            </a:r>
            <a:endParaRPr kumimoji="1" lang="ja-JP" altLang="en-US" sz="1600" dirty="0">
              <a:solidFill>
                <a:srgbClr val="FF0000"/>
              </a:solidFill>
            </a:endParaRPr>
          </a:p>
        </p:txBody>
      </p:sp>
      <p:sp>
        <p:nvSpPr>
          <p:cNvPr id="12" name="直方体 11"/>
          <p:cNvSpPr/>
          <p:nvPr/>
        </p:nvSpPr>
        <p:spPr>
          <a:xfrm>
            <a:off x="5753210" y="3974394"/>
            <a:ext cx="1634678" cy="697113"/>
          </a:xfrm>
          <a:prstGeom prst="cub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FF0000"/>
                </a:solidFill>
              </a:rPr>
              <a:t>聞き取</a:t>
            </a:r>
            <a:r>
              <a:rPr lang="ja-JP" altLang="en-US" sz="1600" dirty="0" smtClean="0">
                <a:solidFill>
                  <a:srgbClr val="FF0000"/>
                </a:solidFill>
              </a:rPr>
              <a:t>りやすさ</a:t>
            </a:r>
            <a:r>
              <a:rPr kumimoji="1" lang="ja-JP" altLang="en-US" sz="1600" dirty="0" smtClean="0">
                <a:solidFill>
                  <a:srgbClr val="FF0000"/>
                </a:solidFill>
              </a:rPr>
              <a:t>算出機能</a:t>
            </a:r>
            <a:endParaRPr kumimoji="1" lang="ja-JP" altLang="en-US" sz="1600" dirty="0">
              <a:solidFill>
                <a:srgbClr val="FF0000"/>
              </a:solidFill>
            </a:endParaRPr>
          </a:p>
        </p:txBody>
      </p:sp>
      <p:sp>
        <p:nvSpPr>
          <p:cNvPr id="13" name="右矢印 12"/>
          <p:cNvSpPr/>
          <p:nvPr/>
        </p:nvSpPr>
        <p:spPr>
          <a:xfrm rot="10800000">
            <a:off x="5140726" y="4191679"/>
            <a:ext cx="446726" cy="267035"/>
          </a:xfrm>
          <a:prstGeom prst="rightArrow">
            <a:avLst>
              <a:gd name="adj1" fmla="val 44949"/>
              <a:gd name="adj2" fmla="val 746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右矢印 13"/>
          <p:cNvSpPr/>
          <p:nvPr/>
        </p:nvSpPr>
        <p:spPr>
          <a:xfrm>
            <a:off x="4822200" y="2369191"/>
            <a:ext cx="765252" cy="303101"/>
          </a:xfrm>
          <a:prstGeom prst="rightArrow">
            <a:avLst>
              <a:gd name="adj1" fmla="val 52822"/>
              <a:gd name="adj2" fmla="val 851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右矢印 14"/>
          <p:cNvSpPr/>
          <p:nvPr/>
        </p:nvSpPr>
        <p:spPr>
          <a:xfrm rot="5400000">
            <a:off x="6212540" y="3333089"/>
            <a:ext cx="773924" cy="278424"/>
          </a:xfrm>
          <a:prstGeom prst="rightArrow">
            <a:avLst>
              <a:gd name="adj1" fmla="val 57407"/>
              <a:gd name="adj2" fmla="val 4273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5299919" y="3073200"/>
            <a:ext cx="1458989" cy="523220"/>
          </a:xfrm>
          <a:prstGeom prst="rect">
            <a:avLst/>
          </a:prstGeom>
          <a:noFill/>
        </p:spPr>
        <p:txBody>
          <a:bodyPr wrap="square" rtlCol="0">
            <a:spAutoFit/>
          </a:bodyPr>
          <a:lstStyle/>
          <a:p>
            <a:r>
              <a:rPr lang="ja-JP" altLang="en-US" sz="1400" dirty="0" smtClean="0"/>
              <a:t>正答</a:t>
            </a:r>
            <a:r>
              <a:rPr lang="ja-JP" altLang="en-US" sz="1400" dirty="0"/>
              <a:t>率</a:t>
            </a:r>
            <a:r>
              <a:rPr lang="ja-JP" altLang="en-US" sz="1400" dirty="0" smtClean="0"/>
              <a:t>などの　情報を取得</a:t>
            </a:r>
            <a:endParaRPr kumimoji="1" lang="en-US" altLang="ja-JP" sz="1400" dirty="0" smtClean="0"/>
          </a:p>
        </p:txBody>
      </p:sp>
      <p:sp>
        <p:nvSpPr>
          <p:cNvPr id="17" name="テキスト ボックス 16"/>
          <p:cNvSpPr txBox="1"/>
          <p:nvPr/>
        </p:nvSpPr>
        <p:spPr>
          <a:xfrm>
            <a:off x="4543685" y="3702766"/>
            <a:ext cx="1844650" cy="307777"/>
          </a:xfrm>
          <a:prstGeom prst="rect">
            <a:avLst/>
          </a:prstGeom>
          <a:noFill/>
        </p:spPr>
        <p:txBody>
          <a:bodyPr wrap="square" rtlCol="0">
            <a:spAutoFit/>
          </a:bodyPr>
          <a:lstStyle/>
          <a:p>
            <a:r>
              <a:rPr lang="ja-JP" altLang="en-US" sz="1400" dirty="0"/>
              <a:t>算出</a:t>
            </a:r>
            <a:r>
              <a:rPr kumimoji="1" lang="ja-JP" altLang="en-US" sz="1400" dirty="0" smtClean="0"/>
              <a:t>結果を送信</a:t>
            </a:r>
            <a:endParaRPr kumimoji="1" lang="en-US" altLang="ja-JP" sz="1400" dirty="0" smtClean="0"/>
          </a:p>
        </p:txBody>
      </p:sp>
      <p:sp>
        <p:nvSpPr>
          <p:cNvPr id="18" name="テキスト ボックス 17"/>
          <p:cNvSpPr txBox="1"/>
          <p:nvPr/>
        </p:nvSpPr>
        <p:spPr>
          <a:xfrm>
            <a:off x="4205555" y="3265709"/>
            <a:ext cx="1094364" cy="307777"/>
          </a:xfrm>
          <a:prstGeom prst="rect">
            <a:avLst/>
          </a:prstGeom>
          <a:noFill/>
        </p:spPr>
        <p:txBody>
          <a:bodyPr wrap="square" rtlCol="0">
            <a:spAutoFit/>
          </a:bodyPr>
          <a:lstStyle/>
          <a:p>
            <a:r>
              <a:rPr lang="ja-JP" altLang="en-US" sz="1400" dirty="0"/>
              <a:t>問題</a:t>
            </a:r>
            <a:r>
              <a:rPr lang="ja-JP" altLang="en-US" sz="1400" dirty="0" smtClean="0"/>
              <a:t>の提示</a:t>
            </a:r>
            <a:endParaRPr kumimoji="1" lang="en-US" altLang="ja-JP" sz="1400" dirty="0" smtClean="0"/>
          </a:p>
        </p:txBody>
      </p:sp>
      <p:sp>
        <p:nvSpPr>
          <p:cNvPr id="19" name="右矢印 18"/>
          <p:cNvSpPr/>
          <p:nvPr/>
        </p:nvSpPr>
        <p:spPr>
          <a:xfrm rot="16200000">
            <a:off x="3710542" y="3294220"/>
            <a:ext cx="913250" cy="240798"/>
          </a:xfrm>
          <a:prstGeom prst="rightArrow">
            <a:avLst>
              <a:gd name="adj1" fmla="val 57407"/>
              <a:gd name="adj2" fmla="val 4273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下矢印 20"/>
          <p:cNvSpPr/>
          <p:nvPr/>
        </p:nvSpPr>
        <p:spPr>
          <a:xfrm rot="5400000">
            <a:off x="5302791" y="5040285"/>
            <a:ext cx="266572" cy="70952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764" y="4960027"/>
            <a:ext cx="691909" cy="664780"/>
          </a:xfrm>
          <a:prstGeom prst="rect">
            <a:avLst/>
          </a:prstGeom>
        </p:spPr>
      </p:pic>
      <p:pic>
        <p:nvPicPr>
          <p:cNvPr id="23" name="図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6703" y="4941121"/>
            <a:ext cx="720515" cy="702593"/>
          </a:xfrm>
          <a:prstGeom prst="rect">
            <a:avLst/>
          </a:prstGeom>
        </p:spPr>
      </p:pic>
      <p:sp>
        <p:nvSpPr>
          <p:cNvPr id="24" name="テキスト ボックス 23"/>
          <p:cNvSpPr txBox="1"/>
          <p:nvPr/>
        </p:nvSpPr>
        <p:spPr>
          <a:xfrm>
            <a:off x="5790838" y="5643713"/>
            <a:ext cx="1971009" cy="307777"/>
          </a:xfrm>
          <a:prstGeom prst="rect">
            <a:avLst/>
          </a:prstGeom>
          <a:noFill/>
        </p:spPr>
        <p:txBody>
          <a:bodyPr wrap="square" rtlCol="0">
            <a:spAutoFit/>
          </a:bodyPr>
          <a:lstStyle/>
          <a:p>
            <a:r>
              <a:rPr lang="ja-JP" altLang="en-US" sz="1400" dirty="0" smtClean="0"/>
              <a:t>地域発音英語音声</a:t>
            </a:r>
            <a:endParaRPr lang="en-US" altLang="ja-JP" sz="1400" dirty="0"/>
          </a:p>
        </p:txBody>
      </p:sp>
      <p:sp>
        <p:nvSpPr>
          <p:cNvPr id="25" name="右矢印 24"/>
          <p:cNvSpPr/>
          <p:nvPr/>
        </p:nvSpPr>
        <p:spPr>
          <a:xfrm rot="16200000">
            <a:off x="4042116" y="4700334"/>
            <a:ext cx="243858" cy="362811"/>
          </a:xfrm>
          <a:prstGeom prst="rightArrow">
            <a:avLst>
              <a:gd name="adj1" fmla="val 57407"/>
              <a:gd name="adj2" fmla="val 4273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77006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endParaRPr lang="ja-JP" altLang="en-US" dirty="0"/>
          </a:p>
        </p:txBody>
      </p:sp>
      <p:sp>
        <p:nvSpPr>
          <p:cNvPr id="5" name="テキスト ボックス 4"/>
          <p:cNvSpPr txBox="1"/>
          <p:nvPr/>
        </p:nvSpPr>
        <p:spPr>
          <a:xfrm>
            <a:off x="571790" y="5243136"/>
            <a:ext cx="1049025" cy="307777"/>
          </a:xfrm>
          <a:prstGeom prst="rect">
            <a:avLst/>
          </a:prstGeom>
          <a:noFill/>
        </p:spPr>
        <p:txBody>
          <a:bodyPr wrap="square" rtlCol="0">
            <a:spAutoFit/>
          </a:bodyPr>
          <a:lstStyle/>
          <a:p>
            <a:r>
              <a:rPr kumimoji="1" lang="ja-JP" altLang="en-US" sz="1400" dirty="0" smtClean="0"/>
              <a:t>被験者</a:t>
            </a:r>
            <a:endParaRPr kumimoji="1" lang="ja-JP" altLang="en-US" sz="1400" dirty="0"/>
          </a:p>
        </p:txBody>
      </p:sp>
      <p:pic>
        <p:nvPicPr>
          <p:cNvPr id="6" name="コンテンツ プレースホルダ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467" y="4294900"/>
            <a:ext cx="834024" cy="834024"/>
          </a:xfrm>
          <a:prstGeom prst="rect">
            <a:avLst/>
          </a:prstGeom>
        </p:spPr>
      </p:pic>
      <p:sp>
        <p:nvSpPr>
          <p:cNvPr id="7" name="正方形/長方形 6"/>
          <p:cNvSpPr/>
          <p:nvPr/>
        </p:nvSpPr>
        <p:spPr>
          <a:xfrm>
            <a:off x="3956456" y="3945128"/>
            <a:ext cx="1305166" cy="605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ベース</a:t>
            </a:r>
            <a:r>
              <a:rPr lang="ja-JP" altLang="en-US" sz="1400" dirty="0">
                <a:solidFill>
                  <a:schemeClr val="tx1"/>
                </a:solidFill>
              </a:rPr>
              <a:t>ライン</a:t>
            </a:r>
            <a:r>
              <a:rPr lang="ja-JP" altLang="en-US" sz="1400" dirty="0" smtClean="0">
                <a:solidFill>
                  <a:schemeClr val="tx1"/>
                </a:solidFill>
              </a:rPr>
              <a:t>システム</a:t>
            </a:r>
            <a:endParaRPr kumimoji="1" lang="ja-JP" altLang="en-US" sz="1400" dirty="0">
              <a:solidFill>
                <a:schemeClr val="tx1"/>
              </a:solidFill>
            </a:endParaRPr>
          </a:p>
        </p:txBody>
      </p:sp>
      <p:sp>
        <p:nvSpPr>
          <p:cNvPr id="8" name="正方形/長方形 7"/>
          <p:cNvSpPr/>
          <p:nvPr/>
        </p:nvSpPr>
        <p:spPr>
          <a:xfrm>
            <a:off x="3942110" y="4943301"/>
            <a:ext cx="1305499" cy="593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lang="ja-JP" altLang="en-US" sz="1400" dirty="0" smtClean="0">
                <a:solidFill>
                  <a:schemeClr val="tx1"/>
                </a:solidFill>
              </a:rPr>
              <a:t>システム</a:t>
            </a:r>
            <a:endParaRPr kumimoji="1" lang="ja-JP" altLang="en-US" sz="1400" dirty="0">
              <a:solidFill>
                <a:schemeClr val="tx1"/>
              </a:solidFill>
            </a:endParaRPr>
          </a:p>
        </p:txBody>
      </p:sp>
      <p:sp>
        <p:nvSpPr>
          <p:cNvPr id="9" name="テキスト ボックス 8"/>
          <p:cNvSpPr txBox="1"/>
          <p:nvPr/>
        </p:nvSpPr>
        <p:spPr>
          <a:xfrm>
            <a:off x="3349289" y="5140981"/>
            <a:ext cx="869088" cy="338554"/>
          </a:xfrm>
          <a:prstGeom prst="rect">
            <a:avLst/>
          </a:prstGeom>
          <a:noFill/>
        </p:spPr>
        <p:txBody>
          <a:bodyPr wrap="square" rtlCol="0">
            <a:spAutoFit/>
          </a:bodyPr>
          <a:lstStyle/>
          <a:p>
            <a:r>
              <a:rPr kumimoji="1" lang="ja-JP" altLang="en-US" sz="1600" dirty="0" smtClean="0"/>
              <a:t>解答</a:t>
            </a:r>
            <a:endParaRPr kumimoji="1" lang="ja-JP" altLang="en-US" sz="1600" dirty="0"/>
          </a:p>
        </p:txBody>
      </p:sp>
      <p:sp>
        <p:nvSpPr>
          <p:cNvPr id="10" name="右矢印 9"/>
          <p:cNvSpPr/>
          <p:nvPr/>
        </p:nvSpPr>
        <p:spPr>
          <a:xfrm rot="2033672">
            <a:off x="5575331" y="4241694"/>
            <a:ext cx="292326" cy="273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rot="20598619">
            <a:off x="5582730" y="5054525"/>
            <a:ext cx="309716" cy="230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6109275" y="4122259"/>
            <a:ext cx="2100394" cy="923330"/>
          </a:xfrm>
          <a:prstGeom prst="rect">
            <a:avLst/>
          </a:prstGeom>
          <a:noFill/>
          <a:ln>
            <a:solidFill>
              <a:srgbClr val="00B0F0"/>
            </a:solidFill>
          </a:ln>
        </p:spPr>
        <p:txBody>
          <a:bodyPr wrap="square" rtlCol="0">
            <a:spAutoFit/>
          </a:bodyPr>
          <a:lstStyle/>
          <a:p>
            <a:r>
              <a:rPr kumimoji="1" lang="ja-JP" altLang="en-US" dirty="0" smtClean="0"/>
              <a:t>実験結果</a:t>
            </a:r>
            <a:endParaRPr kumimoji="1" lang="en-US" altLang="ja-JP" dirty="0" smtClean="0"/>
          </a:p>
          <a:p>
            <a:r>
              <a:rPr lang="ja-JP" altLang="en-US" dirty="0" smtClean="0"/>
              <a:t>（</a:t>
            </a:r>
            <a:r>
              <a:rPr lang="en-US" altLang="ja-JP" dirty="0" smtClean="0"/>
              <a:t>1</a:t>
            </a:r>
            <a:r>
              <a:rPr lang="ja-JP" altLang="en-US" dirty="0"/>
              <a:t>日何問</a:t>
            </a:r>
            <a:r>
              <a:rPr lang="ja-JP" altLang="en-US" dirty="0" smtClean="0"/>
              <a:t>か　　　　　　　　　　何日で終えた</a:t>
            </a:r>
            <a:r>
              <a:rPr lang="ja-JP" altLang="en-US" dirty="0"/>
              <a:t>か</a:t>
            </a:r>
            <a:r>
              <a:rPr lang="ja-JP" altLang="en-US" dirty="0" smtClean="0"/>
              <a:t>）</a:t>
            </a:r>
            <a:endParaRPr lang="ja-JP" altLang="en-US" dirty="0"/>
          </a:p>
        </p:txBody>
      </p:sp>
      <p:sp>
        <p:nvSpPr>
          <p:cNvPr id="13" name="テキスト ボックス 12"/>
          <p:cNvSpPr txBox="1"/>
          <p:nvPr/>
        </p:nvSpPr>
        <p:spPr>
          <a:xfrm>
            <a:off x="3269889" y="5966367"/>
            <a:ext cx="2560454" cy="307777"/>
          </a:xfrm>
          <a:prstGeom prst="rect">
            <a:avLst/>
          </a:prstGeom>
          <a:noFill/>
        </p:spPr>
        <p:txBody>
          <a:bodyPr wrap="square" rtlCol="0">
            <a:spAutoFit/>
          </a:bodyPr>
          <a:lstStyle/>
          <a:p>
            <a:r>
              <a:rPr lang="en-US" altLang="ja-JP" sz="1400" dirty="0" smtClean="0"/>
              <a:t>Figure8</a:t>
            </a:r>
            <a:r>
              <a:rPr lang="ja-JP" altLang="en-US" sz="1400" dirty="0" smtClean="0"/>
              <a:t>　実験①の流れ図</a:t>
            </a:r>
            <a:endParaRPr kumimoji="1" lang="ja-JP" altLang="en-US" sz="1400" dirty="0"/>
          </a:p>
        </p:txBody>
      </p:sp>
      <p:sp>
        <p:nvSpPr>
          <p:cNvPr id="14" name="テキスト ボックス 13"/>
          <p:cNvSpPr txBox="1"/>
          <p:nvPr/>
        </p:nvSpPr>
        <p:spPr>
          <a:xfrm>
            <a:off x="1637167" y="3866313"/>
            <a:ext cx="668542" cy="369332"/>
          </a:xfrm>
          <a:prstGeom prst="rect">
            <a:avLst/>
          </a:prstGeom>
          <a:noFill/>
        </p:spPr>
        <p:txBody>
          <a:bodyPr wrap="square" rtlCol="0">
            <a:spAutoFit/>
          </a:bodyPr>
          <a:lstStyle/>
          <a:p>
            <a:r>
              <a:rPr kumimoji="1" lang="en-US" altLang="ja-JP" dirty="0" smtClean="0"/>
              <a:t>30</a:t>
            </a:r>
            <a:r>
              <a:rPr kumimoji="1" lang="ja-JP" altLang="en-US" dirty="0" smtClean="0"/>
              <a:t>問</a:t>
            </a:r>
            <a:endParaRPr kumimoji="1" lang="ja-JP" altLang="en-US" dirty="0"/>
          </a:p>
        </p:txBody>
      </p:sp>
      <p:sp>
        <p:nvSpPr>
          <p:cNvPr id="15" name="テキスト ボックス 14"/>
          <p:cNvSpPr txBox="1"/>
          <p:nvPr/>
        </p:nvSpPr>
        <p:spPr>
          <a:xfrm>
            <a:off x="1613682" y="5188179"/>
            <a:ext cx="668542" cy="369332"/>
          </a:xfrm>
          <a:prstGeom prst="rect">
            <a:avLst/>
          </a:prstGeom>
          <a:noFill/>
        </p:spPr>
        <p:txBody>
          <a:bodyPr wrap="square" rtlCol="0">
            <a:spAutoFit/>
          </a:bodyPr>
          <a:lstStyle/>
          <a:p>
            <a:r>
              <a:rPr kumimoji="1" lang="en-US" altLang="ja-JP" dirty="0" smtClean="0"/>
              <a:t>30</a:t>
            </a:r>
            <a:r>
              <a:rPr kumimoji="1" lang="ja-JP" altLang="en-US" dirty="0" smtClean="0"/>
              <a:t>問</a:t>
            </a:r>
            <a:endParaRPr kumimoji="1" lang="ja-JP" altLang="en-US" dirty="0"/>
          </a:p>
        </p:txBody>
      </p:sp>
      <p:sp>
        <p:nvSpPr>
          <p:cNvPr id="16" name="下矢印 15"/>
          <p:cNvSpPr/>
          <p:nvPr/>
        </p:nvSpPr>
        <p:spPr>
          <a:xfrm>
            <a:off x="7111285" y="5152637"/>
            <a:ext cx="478643" cy="3139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6383618" y="5547931"/>
            <a:ext cx="2412620" cy="646331"/>
          </a:xfrm>
          <a:prstGeom prst="rect">
            <a:avLst/>
          </a:prstGeom>
          <a:noFill/>
        </p:spPr>
        <p:txBody>
          <a:bodyPr wrap="square" rtlCol="0">
            <a:spAutoFit/>
          </a:bodyPr>
          <a:lstStyle/>
          <a:p>
            <a:r>
              <a:rPr lang="ja-JP" altLang="en-US" dirty="0" smtClean="0"/>
              <a:t>それぞれのシステムの結果を比較</a:t>
            </a:r>
            <a:endParaRPr kumimoji="1" lang="ja-JP" altLang="en-US" dirty="0"/>
          </a:p>
        </p:txBody>
      </p:sp>
      <p:sp>
        <p:nvSpPr>
          <p:cNvPr id="18" name="左右矢印 17"/>
          <p:cNvSpPr/>
          <p:nvPr/>
        </p:nvSpPr>
        <p:spPr>
          <a:xfrm>
            <a:off x="2270658" y="5169782"/>
            <a:ext cx="1045036" cy="3406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左右矢印 18"/>
          <p:cNvSpPr/>
          <p:nvPr/>
        </p:nvSpPr>
        <p:spPr>
          <a:xfrm>
            <a:off x="2270658" y="4080734"/>
            <a:ext cx="1045036" cy="3406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3349289" y="4122259"/>
            <a:ext cx="869088" cy="338554"/>
          </a:xfrm>
          <a:prstGeom prst="rect">
            <a:avLst/>
          </a:prstGeom>
          <a:noFill/>
        </p:spPr>
        <p:txBody>
          <a:bodyPr wrap="square" rtlCol="0">
            <a:spAutoFit/>
          </a:bodyPr>
          <a:lstStyle/>
          <a:p>
            <a:r>
              <a:rPr kumimoji="1" lang="ja-JP" altLang="en-US" sz="1600" dirty="0" smtClean="0"/>
              <a:t>解答</a:t>
            </a:r>
            <a:endParaRPr kumimoji="1" lang="ja-JP" altLang="en-US" sz="1600" dirty="0"/>
          </a:p>
        </p:txBody>
      </p:sp>
    </p:spTree>
    <p:extLst>
      <p:ext uri="{BB962C8B-B14F-4D97-AF65-F5344CB8AC3E}">
        <p14:creationId xmlns:p14="http://schemas.microsoft.com/office/powerpoint/2010/main" val="1657203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7846" y="751202"/>
            <a:ext cx="7557020" cy="977197"/>
          </a:xfrm>
        </p:spPr>
        <p:txBody>
          <a:bodyPr>
            <a:normAutofit/>
          </a:bodyPr>
          <a:lstStyle/>
          <a:p>
            <a:r>
              <a:rPr lang="ja-JP" altLang="en-US" sz="4400" b="1" dirty="0" smtClean="0"/>
              <a:t>本研究により解決する課題</a:t>
            </a:r>
            <a:endParaRPr kumimoji="1" lang="ja-JP" altLang="en-US" sz="4400" b="1" dirty="0"/>
          </a:p>
        </p:txBody>
      </p:sp>
      <p:sp>
        <p:nvSpPr>
          <p:cNvPr id="4" name="スライド番号プレースホルダー 3"/>
          <p:cNvSpPr>
            <a:spLocks noGrp="1"/>
          </p:cNvSpPr>
          <p:nvPr>
            <p:ph type="sldNum" sz="quarter" idx="12"/>
          </p:nvPr>
        </p:nvSpPr>
        <p:spPr>
          <a:xfrm>
            <a:off x="7632608" y="6427144"/>
            <a:ext cx="984019" cy="365125"/>
          </a:xfrm>
        </p:spPr>
        <p:txBody>
          <a:bodyPr/>
          <a:lstStyle/>
          <a:p>
            <a:fld id="{2244CB37-B25B-459B-897F-7072058A0BDB}" type="slidenum">
              <a:rPr lang="ja-JP" altLang="en-US" smtClean="0"/>
              <a:t>7</a:t>
            </a:fld>
            <a:endParaRPr lang="ja-JP" altLang="en-US" dirty="0"/>
          </a:p>
        </p:txBody>
      </p:sp>
      <p:pic>
        <p:nvPicPr>
          <p:cNvPr id="5"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5848" y="2744559"/>
            <a:ext cx="835946" cy="770733"/>
          </a:xfrm>
          <a:prstGeom prst="rect">
            <a:avLst/>
          </a:prstGeom>
        </p:spPr>
      </p:pic>
      <p:sp>
        <p:nvSpPr>
          <p:cNvPr id="7" name="円形吹き出し 6"/>
          <p:cNvSpPr/>
          <p:nvPr/>
        </p:nvSpPr>
        <p:spPr>
          <a:xfrm>
            <a:off x="611094" y="1950643"/>
            <a:ext cx="2358190" cy="630890"/>
          </a:xfrm>
          <a:prstGeom prst="wedgeEllipseCallout">
            <a:avLst>
              <a:gd name="adj1" fmla="val 21357"/>
              <a:gd name="adj2" fmla="val 6809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こっちの方</a:t>
            </a:r>
            <a:r>
              <a:rPr lang="ja-JP" altLang="en-US" sz="1400" dirty="0">
                <a:solidFill>
                  <a:schemeClr val="tx1"/>
                </a:solidFill>
              </a:rPr>
              <a:t>が</a:t>
            </a:r>
            <a:r>
              <a:rPr lang="ja-JP" altLang="en-US" sz="1400" dirty="0" smtClean="0">
                <a:solidFill>
                  <a:schemeClr val="tx1"/>
                </a:solidFill>
              </a:rPr>
              <a:t>　　聞き取りやすい！</a:t>
            </a:r>
            <a:endParaRPr kumimoji="1" lang="ja-JP" altLang="en-US" sz="1400" dirty="0">
              <a:solidFill>
                <a:schemeClr val="tx1"/>
              </a:solidFill>
            </a:endParaRPr>
          </a:p>
        </p:txBody>
      </p:sp>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1407" y="2315756"/>
            <a:ext cx="817412" cy="817412"/>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8459" y="3356154"/>
            <a:ext cx="804493" cy="816496"/>
          </a:xfrm>
          <a:prstGeom prst="rect">
            <a:avLst/>
          </a:prstGeom>
        </p:spPr>
      </p:pic>
      <p:sp>
        <p:nvSpPr>
          <p:cNvPr id="14" name="左矢印 13"/>
          <p:cNvSpPr/>
          <p:nvPr/>
        </p:nvSpPr>
        <p:spPr>
          <a:xfrm rot="9978774">
            <a:off x="3686487" y="2629030"/>
            <a:ext cx="1676400" cy="2378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左矢印 14"/>
          <p:cNvSpPr/>
          <p:nvPr/>
        </p:nvSpPr>
        <p:spPr>
          <a:xfrm rot="11397624">
            <a:off x="3688828" y="3258156"/>
            <a:ext cx="1669504" cy="2483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乗算 15"/>
          <p:cNvSpPr/>
          <p:nvPr/>
        </p:nvSpPr>
        <p:spPr>
          <a:xfrm>
            <a:off x="4141687" y="2338119"/>
            <a:ext cx="730561" cy="690879"/>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204995" y="3088566"/>
            <a:ext cx="603944" cy="530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722957" y="2067871"/>
            <a:ext cx="1647650" cy="307777"/>
          </a:xfrm>
          <a:prstGeom prst="rect">
            <a:avLst/>
          </a:prstGeom>
          <a:noFill/>
        </p:spPr>
        <p:txBody>
          <a:bodyPr wrap="square" rtlCol="0">
            <a:spAutoFit/>
          </a:bodyPr>
          <a:lstStyle/>
          <a:p>
            <a:r>
              <a:rPr kumimoji="1" lang="ja-JP" altLang="en-US" sz="1400" dirty="0" smtClean="0"/>
              <a:t>聞き取りづらい</a:t>
            </a:r>
            <a:endParaRPr kumimoji="1" lang="ja-JP" altLang="en-US" sz="1400" dirty="0"/>
          </a:p>
        </p:txBody>
      </p:sp>
      <p:sp>
        <p:nvSpPr>
          <p:cNvPr id="19" name="テキスト ボックス 18"/>
          <p:cNvSpPr txBox="1"/>
          <p:nvPr/>
        </p:nvSpPr>
        <p:spPr>
          <a:xfrm>
            <a:off x="3722957" y="3655728"/>
            <a:ext cx="1647650" cy="307777"/>
          </a:xfrm>
          <a:prstGeom prst="rect">
            <a:avLst/>
          </a:prstGeom>
          <a:noFill/>
        </p:spPr>
        <p:txBody>
          <a:bodyPr wrap="square" rtlCol="0">
            <a:spAutoFit/>
          </a:bodyPr>
          <a:lstStyle/>
          <a:p>
            <a:r>
              <a:rPr kumimoji="1" lang="ja-JP" altLang="en-US" sz="1400" dirty="0" smtClean="0"/>
              <a:t>聞き取り</a:t>
            </a:r>
            <a:r>
              <a:rPr lang="ja-JP" altLang="en-US" sz="1400" dirty="0" smtClean="0"/>
              <a:t>やすい！</a:t>
            </a:r>
            <a:endParaRPr kumimoji="1" lang="ja-JP" altLang="en-US" sz="1400" dirty="0"/>
          </a:p>
        </p:txBody>
      </p:sp>
      <p:sp>
        <p:nvSpPr>
          <p:cNvPr id="20" name="テキスト ボックス 19"/>
          <p:cNvSpPr txBox="1"/>
          <p:nvPr/>
        </p:nvSpPr>
        <p:spPr>
          <a:xfrm>
            <a:off x="1083422" y="5092519"/>
            <a:ext cx="6852607" cy="707886"/>
          </a:xfrm>
          <a:prstGeom prst="rect">
            <a:avLst/>
          </a:prstGeom>
          <a:noFill/>
          <a:ln>
            <a:solidFill>
              <a:schemeClr val="accent1"/>
            </a:solidFill>
          </a:ln>
        </p:spPr>
        <p:txBody>
          <a:bodyPr wrap="square" rtlCol="0">
            <a:spAutoFit/>
          </a:bodyPr>
          <a:lstStyle/>
          <a:p>
            <a:r>
              <a:rPr lang="ja-JP" altLang="en-US" sz="2000" dirty="0">
                <a:solidFill>
                  <a:srgbClr val="FF0000"/>
                </a:solidFill>
              </a:rPr>
              <a:t>聞き手</a:t>
            </a:r>
            <a:r>
              <a:rPr kumimoji="1" lang="ja-JP" altLang="en-US" sz="2000" dirty="0" smtClean="0">
                <a:solidFill>
                  <a:srgbClr val="FF0000"/>
                </a:solidFill>
              </a:rPr>
              <a:t>によって異なる</a:t>
            </a:r>
            <a:r>
              <a:rPr lang="ja-JP" altLang="en-US" sz="2000" dirty="0" smtClean="0">
                <a:solidFill>
                  <a:srgbClr val="FF0000"/>
                </a:solidFill>
              </a:rPr>
              <a:t>地域発音英語の「聞き取りやすさ」を算出する研究・システム</a:t>
            </a:r>
            <a:r>
              <a:rPr kumimoji="1" lang="ja-JP" altLang="en-US" sz="2000" dirty="0" smtClean="0">
                <a:solidFill>
                  <a:srgbClr val="FF0000"/>
                </a:solidFill>
              </a:rPr>
              <a:t>は存在して</a:t>
            </a:r>
            <a:r>
              <a:rPr lang="ja-JP" altLang="en-US" sz="2000" dirty="0" smtClean="0">
                <a:solidFill>
                  <a:srgbClr val="FF0000"/>
                </a:solidFill>
              </a:rPr>
              <a:t>いない</a:t>
            </a:r>
            <a:r>
              <a:rPr lang="ja-JP" altLang="en-US" b="1" dirty="0" smtClean="0">
                <a:solidFill>
                  <a:srgbClr val="FF0000"/>
                </a:solidFill>
              </a:rPr>
              <a:t>．</a:t>
            </a:r>
            <a:endParaRPr kumimoji="1" lang="ja-JP" altLang="en-US" b="1" dirty="0">
              <a:solidFill>
                <a:srgbClr val="FF0000"/>
              </a:solidFill>
            </a:endParaRPr>
          </a:p>
        </p:txBody>
      </p:sp>
      <p:sp>
        <p:nvSpPr>
          <p:cNvPr id="22" name="角丸四角形 21"/>
          <p:cNvSpPr/>
          <p:nvPr/>
        </p:nvSpPr>
        <p:spPr>
          <a:xfrm>
            <a:off x="3488364" y="1909431"/>
            <a:ext cx="2005996" cy="21405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3383623" y="4108903"/>
            <a:ext cx="2542608" cy="276999"/>
          </a:xfrm>
          <a:prstGeom prst="rect">
            <a:avLst/>
          </a:prstGeom>
          <a:noFill/>
        </p:spPr>
        <p:txBody>
          <a:bodyPr wrap="square" rtlCol="0">
            <a:spAutoFit/>
          </a:bodyPr>
          <a:lstStyle/>
          <a:p>
            <a:r>
              <a:rPr kumimoji="1" lang="en-US" altLang="ja-JP" sz="1200" dirty="0" smtClean="0"/>
              <a:t>Figure3 </a:t>
            </a:r>
            <a:r>
              <a:rPr lang="ja-JP" altLang="en-US" sz="1200" dirty="0" smtClean="0"/>
              <a:t> 研究課題の概要（例）</a:t>
            </a:r>
            <a:endParaRPr kumimoji="1" lang="ja-JP" altLang="en-US" sz="1200" dirty="0"/>
          </a:p>
        </p:txBody>
      </p:sp>
      <p:sp>
        <p:nvSpPr>
          <p:cNvPr id="25" name="下矢印 24"/>
          <p:cNvSpPr/>
          <p:nvPr/>
        </p:nvSpPr>
        <p:spPr>
          <a:xfrm>
            <a:off x="3904008" y="4465780"/>
            <a:ext cx="968240" cy="327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形吹き出し 25"/>
          <p:cNvSpPr/>
          <p:nvPr/>
        </p:nvSpPr>
        <p:spPr>
          <a:xfrm>
            <a:off x="5926231" y="2056637"/>
            <a:ext cx="1029367" cy="636663"/>
          </a:xfrm>
          <a:prstGeom prst="wedgeEllipseCallout">
            <a:avLst>
              <a:gd name="adj1" fmla="val 56205"/>
              <a:gd name="adj2" fmla="val 320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27" name="円形吹き出し 26"/>
          <p:cNvSpPr/>
          <p:nvPr/>
        </p:nvSpPr>
        <p:spPr>
          <a:xfrm>
            <a:off x="5916256" y="3261477"/>
            <a:ext cx="1029367" cy="636663"/>
          </a:xfrm>
          <a:prstGeom prst="wedgeEllipseCallout">
            <a:avLst>
              <a:gd name="adj1" fmla="val 56205"/>
              <a:gd name="adj2" fmla="val 320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28" name="テキスト ボックス 27"/>
          <p:cNvSpPr txBox="1"/>
          <p:nvPr/>
        </p:nvSpPr>
        <p:spPr>
          <a:xfrm>
            <a:off x="6827262" y="4247403"/>
            <a:ext cx="1934307" cy="307777"/>
          </a:xfrm>
          <a:prstGeom prst="rect">
            <a:avLst/>
          </a:prstGeom>
          <a:noFill/>
        </p:spPr>
        <p:txBody>
          <a:bodyPr wrap="square" rtlCol="0">
            <a:spAutoFit/>
          </a:bodyPr>
          <a:lstStyle/>
          <a:p>
            <a:r>
              <a:rPr kumimoji="1" lang="ja-JP" altLang="en-US" sz="1400" dirty="0" smtClean="0"/>
              <a:t>地域発音英語 </a:t>
            </a:r>
            <a:endParaRPr kumimoji="1" lang="en-US" altLang="ja-JP" sz="1400" dirty="0" smtClean="0"/>
          </a:p>
        </p:txBody>
      </p:sp>
      <p:sp>
        <p:nvSpPr>
          <p:cNvPr id="21" name="テキスト ボックス 20"/>
          <p:cNvSpPr txBox="1"/>
          <p:nvPr/>
        </p:nvSpPr>
        <p:spPr>
          <a:xfrm>
            <a:off x="1297875" y="3618167"/>
            <a:ext cx="2331006" cy="584775"/>
          </a:xfrm>
          <a:prstGeom prst="rect">
            <a:avLst/>
          </a:prstGeom>
          <a:noFill/>
        </p:spPr>
        <p:txBody>
          <a:bodyPr wrap="square" rtlCol="0">
            <a:spAutoFit/>
          </a:bodyPr>
          <a:lstStyle/>
          <a:p>
            <a:r>
              <a:rPr kumimoji="1" lang="ja-JP" altLang="en-US" sz="1600" dirty="0" smtClean="0"/>
              <a:t>英語リスニングに　　　苦手意識がある学習者</a:t>
            </a:r>
            <a:endParaRPr kumimoji="1" lang="en-US" altLang="ja-JP" sz="1600" dirty="0" smtClean="0"/>
          </a:p>
        </p:txBody>
      </p:sp>
    </p:spTree>
    <p:extLst>
      <p:ext uri="{BB962C8B-B14F-4D97-AF65-F5344CB8AC3E}">
        <p14:creationId xmlns:p14="http://schemas.microsoft.com/office/powerpoint/2010/main" val="152837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1194" y="982326"/>
            <a:ext cx="8298466" cy="766354"/>
          </a:xfrm>
        </p:spPr>
        <p:txBody>
          <a:bodyPr>
            <a:noAutofit/>
          </a:bodyPr>
          <a:lstStyle/>
          <a:p>
            <a:r>
              <a:rPr lang="ja-JP" altLang="en-US" sz="4400" b="1" dirty="0" smtClean="0"/>
              <a:t>研究目的</a:t>
            </a:r>
            <a:endParaRPr kumimoji="1" lang="ja-JP" altLang="en-US" sz="4400" b="1" dirty="0"/>
          </a:p>
        </p:txBody>
      </p:sp>
      <p:sp>
        <p:nvSpPr>
          <p:cNvPr id="4" name="スライド番号プレースホルダー 3"/>
          <p:cNvSpPr>
            <a:spLocks noGrp="1"/>
          </p:cNvSpPr>
          <p:nvPr>
            <p:ph type="sldNum" sz="quarter" idx="12"/>
          </p:nvPr>
        </p:nvSpPr>
        <p:spPr>
          <a:xfrm>
            <a:off x="7508242" y="6448807"/>
            <a:ext cx="984019" cy="365125"/>
          </a:xfrm>
        </p:spPr>
        <p:txBody>
          <a:bodyPr/>
          <a:lstStyle/>
          <a:p>
            <a:fld id="{945D6251-11C6-4352-AC0D-B710D9D38B8A}" type="slidenum">
              <a:rPr lang="ja-JP" altLang="en-US" smtClean="0"/>
              <a:t>8</a:t>
            </a:fld>
            <a:endParaRPr lang="ja-JP" altLang="en-US" dirty="0"/>
          </a:p>
        </p:txBody>
      </p:sp>
      <p:sp>
        <p:nvSpPr>
          <p:cNvPr id="3" name="コンテンツ プレースホルダー 2"/>
          <p:cNvSpPr>
            <a:spLocks noGrp="1"/>
          </p:cNvSpPr>
          <p:nvPr>
            <p:ph idx="1"/>
          </p:nvPr>
        </p:nvSpPr>
        <p:spPr>
          <a:xfrm>
            <a:off x="901194" y="1821210"/>
            <a:ext cx="7892077" cy="4004555"/>
          </a:xfrm>
        </p:spPr>
        <p:txBody>
          <a:bodyPr>
            <a:normAutofit/>
          </a:bodyPr>
          <a:lstStyle/>
          <a:p>
            <a:pPr>
              <a:buFont typeface="Wingdings" panose="05000000000000000000" pitchFamily="2" charset="2"/>
              <a:buChar char="l"/>
            </a:pPr>
            <a:r>
              <a:rPr lang="ja-JP" altLang="en-US" dirty="0" smtClean="0">
                <a:solidFill>
                  <a:schemeClr val="tx1"/>
                </a:solidFill>
              </a:rPr>
              <a:t>以下</a:t>
            </a:r>
            <a:r>
              <a:rPr lang="ja-JP" altLang="en-US" dirty="0" smtClean="0">
                <a:solidFill>
                  <a:schemeClr val="tx1"/>
                </a:solidFill>
              </a:rPr>
              <a:t>の機能を持つ</a:t>
            </a:r>
            <a:r>
              <a:rPr lang="ja-JP" altLang="en-US" dirty="0" smtClean="0">
                <a:solidFill>
                  <a:schemeClr val="tx1"/>
                </a:solidFill>
              </a:rPr>
              <a:t>システム</a:t>
            </a:r>
            <a:r>
              <a:rPr lang="ja-JP" altLang="en-US" dirty="0" smtClean="0">
                <a:solidFill>
                  <a:schemeClr val="tx1"/>
                </a:solidFill>
              </a:rPr>
              <a:t>を</a:t>
            </a:r>
            <a:r>
              <a:rPr lang="ja-JP" altLang="en-US" dirty="0" smtClean="0">
                <a:solidFill>
                  <a:schemeClr val="tx1"/>
                </a:solidFill>
              </a:rPr>
              <a:t>提案．</a:t>
            </a:r>
            <a:endParaRPr lang="en-US" altLang="ja-JP" dirty="0" smtClean="0">
              <a:solidFill>
                <a:schemeClr val="tx1"/>
              </a:solidFill>
            </a:endParaRPr>
          </a:p>
          <a:p>
            <a:pPr>
              <a:buFont typeface="Wingdings" panose="05000000000000000000" pitchFamily="2" charset="2"/>
              <a:buChar char="l"/>
            </a:pPr>
            <a:endParaRPr lang="en-US" altLang="ja-JP" b="1" dirty="0">
              <a:solidFill>
                <a:schemeClr val="tx1"/>
              </a:solidFill>
            </a:endParaRPr>
          </a:p>
          <a:p>
            <a:pPr lvl="1">
              <a:buFont typeface="Wingdings" panose="05000000000000000000" pitchFamily="2" charset="2"/>
              <a:buChar char="Ø"/>
            </a:pPr>
            <a:r>
              <a:rPr lang="ja-JP" altLang="en-US" sz="2000" b="1" dirty="0" smtClean="0">
                <a:solidFill>
                  <a:srgbClr val="FF0000"/>
                </a:solidFill>
              </a:rPr>
              <a:t>聞き手によって</a:t>
            </a:r>
            <a:r>
              <a:rPr lang="ja-JP" altLang="en-US" sz="2000" b="1" dirty="0">
                <a:solidFill>
                  <a:srgbClr val="FF0000"/>
                </a:solidFill>
              </a:rPr>
              <a:t>異なる地域発音</a:t>
            </a:r>
            <a:r>
              <a:rPr lang="ja-JP" altLang="en-US" sz="2000" b="1" dirty="0" smtClean="0">
                <a:solidFill>
                  <a:srgbClr val="FF0000"/>
                </a:solidFill>
              </a:rPr>
              <a:t>英語ごと</a:t>
            </a:r>
            <a:r>
              <a:rPr lang="ja-JP" altLang="en-US" sz="2000" b="1" dirty="0">
                <a:solidFill>
                  <a:srgbClr val="FF0000"/>
                </a:solidFill>
              </a:rPr>
              <a:t>の</a:t>
            </a:r>
            <a:r>
              <a:rPr lang="ja-JP" altLang="en-US" sz="2000" b="1" dirty="0" smtClean="0">
                <a:solidFill>
                  <a:srgbClr val="FF0000"/>
                </a:solidFill>
              </a:rPr>
              <a:t>「</a:t>
            </a:r>
            <a:r>
              <a:rPr lang="ja-JP" altLang="en-US" sz="2000" b="1" dirty="0">
                <a:solidFill>
                  <a:srgbClr val="FF0000"/>
                </a:solidFill>
              </a:rPr>
              <a:t>聞き取りやすさ」</a:t>
            </a:r>
            <a:r>
              <a:rPr lang="ja-JP" altLang="en-US" sz="2000" b="1" dirty="0" smtClean="0">
                <a:solidFill>
                  <a:srgbClr val="FF0000"/>
                </a:solidFill>
              </a:rPr>
              <a:t>を　　　　　　算</a:t>
            </a:r>
            <a:r>
              <a:rPr lang="ja-JP" altLang="en-US" sz="2000" b="1" dirty="0" smtClean="0">
                <a:solidFill>
                  <a:srgbClr val="FF0000"/>
                </a:solidFill>
              </a:rPr>
              <a:t>出する機能．</a:t>
            </a:r>
            <a:endParaRPr lang="en-US" altLang="ja-JP" sz="2000" b="1" dirty="0" smtClean="0">
              <a:solidFill>
                <a:srgbClr val="FF0000"/>
              </a:solidFill>
            </a:endParaRPr>
          </a:p>
          <a:p>
            <a:pPr lvl="1">
              <a:buFont typeface="Wingdings" panose="05000000000000000000" pitchFamily="2" charset="2"/>
              <a:buChar char="Ø"/>
            </a:pPr>
            <a:endParaRPr lang="en-US" altLang="ja-JP" sz="2000" b="1" dirty="0">
              <a:solidFill>
                <a:srgbClr val="FF0000"/>
              </a:solidFill>
            </a:endParaRPr>
          </a:p>
          <a:p>
            <a:pPr lvl="1">
              <a:buFont typeface="Wingdings" panose="05000000000000000000" pitchFamily="2" charset="2"/>
              <a:buChar char="Ø"/>
            </a:pPr>
            <a:r>
              <a:rPr lang="ja-JP" altLang="en-US" sz="2000" b="1" dirty="0" smtClean="0">
                <a:solidFill>
                  <a:srgbClr val="FF0000"/>
                </a:solidFill>
              </a:rPr>
              <a:t>算出した「聞き取りやすさ」から，地域発音英語の地域ごとの　出題数を算出する機能．</a:t>
            </a:r>
            <a:endParaRPr lang="en-US" altLang="ja-JP" sz="2000" b="1" dirty="0" smtClean="0">
              <a:solidFill>
                <a:srgbClr val="FF0000"/>
              </a:solidFill>
            </a:endParaRPr>
          </a:p>
          <a:p>
            <a:pPr marL="0" indent="0">
              <a:buNone/>
            </a:pPr>
            <a:endParaRPr lang="en-US" altLang="ja-JP" b="1" dirty="0">
              <a:solidFill>
                <a:schemeClr val="tx1"/>
              </a:solidFill>
            </a:endParaRPr>
          </a:p>
          <a:p>
            <a:pPr marL="0" indent="0">
              <a:buNone/>
            </a:pPr>
            <a:r>
              <a:rPr lang="ja-JP" altLang="en-US" dirty="0" smtClean="0">
                <a:solidFill>
                  <a:schemeClr val="tx1"/>
                </a:solidFill>
              </a:rPr>
              <a:t>提案システムおよび</a:t>
            </a:r>
            <a:r>
              <a:rPr lang="ja-JP" altLang="en-US" dirty="0" smtClean="0">
                <a:solidFill>
                  <a:schemeClr val="tx1"/>
                </a:solidFill>
              </a:rPr>
              <a:t>提案</a:t>
            </a:r>
            <a:r>
              <a:rPr lang="ja-JP" altLang="en-US" dirty="0" smtClean="0">
                <a:solidFill>
                  <a:schemeClr val="tx1"/>
                </a:solidFill>
              </a:rPr>
              <a:t>システムを用いた</a:t>
            </a:r>
            <a:r>
              <a:rPr lang="ja-JP" altLang="en-US" dirty="0" smtClean="0">
                <a:solidFill>
                  <a:schemeClr val="tx1"/>
                </a:solidFill>
              </a:rPr>
              <a:t>学習</a:t>
            </a:r>
            <a:r>
              <a:rPr lang="ja-JP" altLang="en-US" dirty="0" smtClean="0">
                <a:solidFill>
                  <a:schemeClr val="tx1"/>
                </a:solidFill>
              </a:rPr>
              <a:t>方法の実現</a:t>
            </a:r>
            <a:r>
              <a:rPr lang="ja-JP" altLang="en-US" dirty="0">
                <a:solidFill>
                  <a:schemeClr val="tx1"/>
                </a:solidFill>
              </a:rPr>
              <a:t>可能性</a:t>
            </a:r>
            <a:r>
              <a:rPr lang="ja-JP" altLang="en-US" dirty="0" smtClean="0">
                <a:solidFill>
                  <a:schemeClr val="tx1"/>
                </a:solidFill>
              </a:rPr>
              <a:t>を 実験</a:t>
            </a:r>
            <a:r>
              <a:rPr lang="ja-JP" altLang="en-US" dirty="0" smtClean="0">
                <a:solidFill>
                  <a:schemeClr val="tx1"/>
                </a:solidFill>
              </a:rPr>
              <a:t>により検証．</a:t>
            </a:r>
            <a:endParaRPr lang="en-US" altLang="ja-JP" dirty="0" smtClean="0">
              <a:solidFill>
                <a:schemeClr val="tx1"/>
              </a:solidFill>
            </a:endParaRPr>
          </a:p>
          <a:p>
            <a:pPr marL="0" indent="0">
              <a:buNone/>
            </a:pPr>
            <a:endParaRPr kumimoji="1" lang="en-US" altLang="ja-JP" b="1" dirty="0">
              <a:solidFill>
                <a:schemeClr val="tx1"/>
              </a:solidFill>
            </a:endParaRPr>
          </a:p>
        </p:txBody>
      </p:sp>
    </p:spTree>
    <p:extLst>
      <p:ext uri="{BB962C8B-B14F-4D97-AF65-F5344CB8AC3E}">
        <p14:creationId xmlns:p14="http://schemas.microsoft.com/office/powerpoint/2010/main" val="1819779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1845733"/>
            <a:ext cx="7543801" cy="4241915"/>
          </a:xfrm>
        </p:spPr>
        <p:txBody>
          <a:bodyPr>
            <a:normAutofit/>
          </a:bodyPr>
          <a:lstStyle/>
          <a:p>
            <a:pPr>
              <a:buFont typeface="Wingdings" panose="05000000000000000000" pitchFamily="2" charset="2"/>
              <a:buChar char="l"/>
            </a:pPr>
            <a:r>
              <a:rPr kumimoji="1" lang="ja-JP" altLang="en-US" dirty="0" smtClean="0"/>
              <a:t>提案システムには，以下のような特徴がある．</a:t>
            </a:r>
            <a:endParaRPr kumimoji="1" lang="en-US" altLang="ja-JP" dirty="0" smtClean="0"/>
          </a:p>
          <a:p>
            <a:pPr>
              <a:buFont typeface="Wingdings" panose="05000000000000000000" pitchFamily="2" charset="2"/>
              <a:buChar char="l"/>
            </a:pPr>
            <a:endParaRPr kumimoji="1" lang="en-US" altLang="ja-JP" dirty="0" smtClean="0"/>
          </a:p>
          <a:p>
            <a:pPr>
              <a:buFont typeface="Wingdings" panose="05000000000000000000" pitchFamily="2" charset="2"/>
              <a:buChar char="u"/>
            </a:pPr>
            <a:r>
              <a:rPr lang="ja-JP" altLang="en-US" dirty="0">
                <a:solidFill>
                  <a:prstClr val="black"/>
                </a:solidFill>
              </a:rPr>
              <a:t>学習者毎の地域発音英語の聞き取りやすさを</a:t>
            </a:r>
            <a:r>
              <a:rPr lang="ja-JP" altLang="en-US" dirty="0" smtClean="0">
                <a:solidFill>
                  <a:prstClr val="black"/>
                </a:solidFill>
              </a:rPr>
              <a:t>算出．</a:t>
            </a:r>
            <a:endParaRPr lang="en-US" altLang="ja-JP" dirty="0"/>
          </a:p>
          <a:p>
            <a:pPr marL="0" indent="0">
              <a:buNone/>
            </a:pPr>
            <a:r>
              <a:rPr lang="ja-JP" altLang="en-US" dirty="0" smtClean="0"/>
              <a:t>→</a:t>
            </a:r>
            <a:r>
              <a:rPr lang="ja-JP" altLang="en-US" b="1" dirty="0" smtClean="0"/>
              <a:t>学習者にとって，聞き取りやすいと感じる英語</a:t>
            </a:r>
            <a:r>
              <a:rPr lang="ja-JP" altLang="en-US" b="1" dirty="0"/>
              <a:t>発音</a:t>
            </a:r>
            <a:r>
              <a:rPr lang="ja-JP" altLang="en-US" b="1" dirty="0" smtClean="0"/>
              <a:t>・　　　　　　アクセントを持つ国</a:t>
            </a:r>
            <a:r>
              <a:rPr lang="ja-JP" altLang="en-US" b="1" dirty="0"/>
              <a:t>・</a:t>
            </a:r>
            <a:r>
              <a:rPr lang="ja-JP" altLang="en-US" b="1" dirty="0" smtClean="0"/>
              <a:t>地域の抽出．</a:t>
            </a:r>
            <a:endParaRPr lang="en-US" altLang="ja-JP" b="1" dirty="0" smtClean="0"/>
          </a:p>
          <a:p>
            <a:pPr marL="0" indent="0">
              <a:buNone/>
            </a:pPr>
            <a:endParaRPr lang="en-US" altLang="ja-JP" b="1" dirty="0" smtClean="0"/>
          </a:p>
          <a:p>
            <a:pPr>
              <a:buFont typeface="Wingdings" panose="05000000000000000000" pitchFamily="2" charset="2"/>
              <a:buChar char="u"/>
            </a:pPr>
            <a:r>
              <a:rPr lang="ja-JP" altLang="en-US" dirty="0"/>
              <a:t>算出した「聞き取りやすさ」</a:t>
            </a:r>
            <a:r>
              <a:rPr lang="ja-JP" altLang="en-US" dirty="0" smtClean="0"/>
              <a:t>から</a:t>
            </a:r>
            <a:r>
              <a:rPr lang="ja-JP" altLang="en-US" dirty="0" smtClean="0"/>
              <a:t>，地域ごとの出題数を算出</a:t>
            </a:r>
            <a:r>
              <a:rPr lang="ja-JP" altLang="en-US" dirty="0" smtClean="0"/>
              <a:t>．</a:t>
            </a:r>
            <a:endParaRPr lang="ja-JP" altLang="en-US" dirty="0"/>
          </a:p>
          <a:p>
            <a:pPr marL="0" indent="0">
              <a:buNone/>
            </a:pPr>
            <a:r>
              <a:rPr kumimoji="1" lang="ja-JP" altLang="en-US" b="1" dirty="0" smtClean="0"/>
              <a:t>→</a:t>
            </a:r>
            <a:r>
              <a:rPr lang="ja-JP" altLang="en-US" b="1" dirty="0" smtClean="0"/>
              <a:t>地域</a:t>
            </a:r>
            <a:r>
              <a:rPr lang="ja-JP" altLang="en-US" b="1" dirty="0"/>
              <a:t>発音に着目</a:t>
            </a:r>
            <a:r>
              <a:rPr lang="ja-JP" altLang="en-US" b="1" dirty="0" smtClean="0"/>
              <a:t>した場合の</a:t>
            </a:r>
            <a:r>
              <a:rPr lang="ja-JP" altLang="en-US" b="1" dirty="0"/>
              <a:t>パーソナライゼーション</a:t>
            </a:r>
            <a:r>
              <a:rPr lang="ja-JP" altLang="en-US" b="1" dirty="0" smtClean="0"/>
              <a:t>機能．</a:t>
            </a:r>
            <a:endParaRPr kumimoji="1" lang="ja-JP" altLang="en-US" b="1" dirty="0"/>
          </a:p>
        </p:txBody>
      </p:sp>
      <p:sp>
        <p:nvSpPr>
          <p:cNvPr id="4" name="スライド番号プレースホルダー 3"/>
          <p:cNvSpPr>
            <a:spLocks noGrp="1"/>
          </p:cNvSpPr>
          <p:nvPr>
            <p:ph type="sldNum" sz="quarter" idx="12"/>
          </p:nvPr>
        </p:nvSpPr>
        <p:spPr/>
        <p:txBody>
          <a:bodyPr/>
          <a:lstStyle/>
          <a:p>
            <a:fld id="{C4405774-7973-49BA-B492-107441876B10}" type="slidenum">
              <a:rPr lang="ja-JP" altLang="en-US" smtClean="0"/>
              <a:t>9</a:t>
            </a:fld>
            <a:endParaRPr lang="ja-JP" altLang="en-US" dirty="0"/>
          </a:p>
        </p:txBody>
      </p:sp>
      <p:sp>
        <p:nvSpPr>
          <p:cNvPr id="6" name="タイトル 1"/>
          <p:cNvSpPr>
            <a:spLocks noGrp="1"/>
          </p:cNvSpPr>
          <p:nvPr>
            <p:ph type="title"/>
          </p:nvPr>
        </p:nvSpPr>
        <p:spPr/>
        <p:txBody>
          <a:bodyPr>
            <a:noAutofit/>
          </a:bodyPr>
          <a:lstStyle/>
          <a:p>
            <a:r>
              <a:rPr lang="ja-JP" altLang="en-US" sz="4400" b="1" dirty="0" smtClean="0"/>
              <a:t>提案</a:t>
            </a:r>
            <a:r>
              <a:rPr lang="ja-JP" altLang="en-US" sz="4400" b="1" dirty="0"/>
              <a:t>システム</a:t>
            </a:r>
            <a:r>
              <a:rPr lang="ja-JP" altLang="en-US" sz="4400" b="1" dirty="0" smtClean="0"/>
              <a:t>　</a:t>
            </a:r>
            <a:r>
              <a:rPr lang="en-US" altLang="ja-JP" sz="4400" b="1" dirty="0" smtClean="0"/>
              <a:t>‐</a:t>
            </a:r>
            <a:r>
              <a:rPr lang="ja-JP" altLang="en-US" sz="4400" b="1" dirty="0" smtClean="0"/>
              <a:t>概要・</a:t>
            </a:r>
            <a:r>
              <a:rPr lang="ja-JP" altLang="en-US" sz="4400" b="1" dirty="0"/>
              <a:t>特徴</a:t>
            </a:r>
            <a:r>
              <a:rPr lang="en-US" altLang="ja-JP" sz="4400" b="1" dirty="0" smtClean="0"/>
              <a:t>‐</a:t>
            </a:r>
            <a:endParaRPr kumimoji="1" lang="ja-JP" altLang="en-US" sz="4400" b="1" dirty="0"/>
          </a:p>
        </p:txBody>
      </p:sp>
    </p:spTree>
    <p:extLst>
      <p:ext uri="{BB962C8B-B14F-4D97-AF65-F5344CB8AC3E}">
        <p14:creationId xmlns:p14="http://schemas.microsoft.com/office/powerpoint/2010/main" val="242967283"/>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150627</TotalTime>
  <Words>3644</Words>
  <Application>Microsoft Office PowerPoint</Application>
  <PresentationFormat>画面に合わせる (4:3)</PresentationFormat>
  <Paragraphs>984</Paragraphs>
  <Slides>62</Slides>
  <Notes>23</Notes>
  <HiddenSlides>18</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62</vt:i4>
      </vt:variant>
    </vt:vector>
  </HeadingPairs>
  <TitlesOfParts>
    <vt:vector size="71" baseType="lpstr">
      <vt:lpstr>ＭＳ Ｐゴシック</vt:lpstr>
      <vt:lpstr>ＭＳ 明朝</vt:lpstr>
      <vt:lpstr>メイリオ</vt:lpstr>
      <vt:lpstr>游ゴシック</vt:lpstr>
      <vt:lpstr>Calibri</vt:lpstr>
      <vt:lpstr>Cambria Math</vt:lpstr>
      <vt:lpstr>Times New Roman</vt:lpstr>
      <vt:lpstr>Wingdings</vt:lpstr>
      <vt:lpstr>レトロスペクト</vt:lpstr>
      <vt:lpstr>地域発音英語を活用した英語リスニング学習支援システムの設計・開発</vt:lpstr>
      <vt:lpstr>                     研究背景　</vt:lpstr>
      <vt:lpstr>関連研究①</vt:lpstr>
      <vt:lpstr>関連研究②</vt:lpstr>
      <vt:lpstr>現状の英語リスニング学習の問題点</vt:lpstr>
      <vt:lpstr>研究動機</vt:lpstr>
      <vt:lpstr>本研究により解決する課題</vt:lpstr>
      <vt:lpstr>研究目的</vt:lpstr>
      <vt:lpstr>提案システム　‐概要・特徴‐</vt:lpstr>
      <vt:lpstr>提案システム　-概要図‐</vt:lpstr>
      <vt:lpstr>提案システム　　　　　　　　‐聞き取りやすさ算出機能‐</vt:lpstr>
      <vt:lpstr>地域別正答率の算出方法</vt:lpstr>
      <vt:lpstr>地域別正答率の算出方法</vt:lpstr>
      <vt:lpstr>出題数算出機能</vt:lpstr>
      <vt:lpstr>出題数算出機能</vt:lpstr>
      <vt:lpstr>出題数算出機能</vt:lpstr>
      <vt:lpstr>出題数算出機能</vt:lpstr>
      <vt:lpstr>出題数算出機能</vt:lpstr>
      <vt:lpstr>提案システムを用いた学習設計</vt:lpstr>
      <vt:lpstr>提案システムを用いた学習設計</vt:lpstr>
      <vt:lpstr>実装①</vt:lpstr>
      <vt:lpstr>実装②</vt:lpstr>
      <vt:lpstr>実装③</vt:lpstr>
      <vt:lpstr>実装④　-穴埋め問題生成機能‐</vt:lpstr>
      <vt:lpstr>実装⑤　　　　　　　　　　　　　　　　　　　　-音声別正答率算出機能-</vt:lpstr>
      <vt:lpstr>実装⑥　　-解答表示機能-</vt:lpstr>
      <vt:lpstr>実験</vt:lpstr>
      <vt:lpstr>PowerPoint プレゼンテーション</vt:lpstr>
      <vt:lpstr>実験環境　　被験者データ</vt:lpstr>
      <vt:lpstr>実験で比較する学習方法</vt:lpstr>
      <vt:lpstr>実験概要</vt:lpstr>
      <vt:lpstr>実験①　実験目的</vt:lpstr>
      <vt:lpstr>実験①　実験方法　</vt:lpstr>
      <vt:lpstr>実験①　実験手順</vt:lpstr>
      <vt:lpstr>実験①　実験手順</vt:lpstr>
      <vt:lpstr>実験②　　実験目的</vt:lpstr>
      <vt:lpstr>実験②　　実験方法</vt:lpstr>
      <vt:lpstr>PowerPoint プレゼンテーション</vt:lpstr>
      <vt:lpstr>PowerPoint プレゼンテーション</vt:lpstr>
      <vt:lpstr>PowerPoint プレゼンテーション</vt:lpstr>
      <vt:lpstr>PowerPoint プレゼンテーション</vt:lpstr>
      <vt:lpstr>実験②　 実験手順</vt:lpstr>
      <vt:lpstr>今後のスケジュール</vt:lpstr>
      <vt:lpstr>提案システム　‐概要・特徴‐</vt:lpstr>
      <vt:lpstr>本研究により解決する課題</vt:lpstr>
      <vt:lpstr>実験目的</vt:lpstr>
      <vt:lpstr>実験②　　　　　　　　　　　　　　　　　　　　アンケートの信頼性について</vt:lpstr>
      <vt:lpstr>現状の英語リスニング学習の問題点</vt:lpstr>
      <vt:lpstr>実験②　正答率の推移</vt:lpstr>
      <vt:lpstr>提案システム　‐概要・利点②‐</vt:lpstr>
      <vt:lpstr>出題数算出機能</vt:lpstr>
      <vt:lpstr>実験②　正答率の推移</vt:lpstr>
      <vt:lpstr>提案方式による学習の対象</vt:lpstr>
      <vt:lpstr>PowerPoint プレゼンテーション</vt:lpstr>
      <vt:lpstr>実験①　実験手順</vt:lpstr>
      <vt:lpstr>提案する学習方法の実現</vt:lpstr>
      <vt:lpstr>PowerPoint プレゼンテーション</vt:lpstr>
      <vt:lpstr>出題数算出機能</vt:lpstr>
      <vt:lpstr>出題数算出機能</vt:lpstr>
      <vt:lpstr>実験②　　実験手順</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E-listening 英語学習システムの開発と拡張</dc:title>
  <dc:creator>Administrator</dc:creator>
  <cp:lastModifiedBy>kamimura</cp:lastModifiedBy>
  <cp:revision>2704</cp:revision>
  <cp:lastPrinted>2017-09-07T08:22:17Z</cp:lastPrinted>
  <dcterms:created xsi:type="dcterms:W3CDTF">2017-04-11T04:27:16Z</dcterms:created>
  <dcterms:modified xsi:type="dcterms:W3CDTF">2017-12-20T04:51:02Z</dcterms:modified>
</cp:coreProperties>
</file>