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76" r:id="rId1"/>
  </p:sldMasterIdLst>
  <p:notesMasterIdLst>
    <p:notesMasterId r:id="rId12"/>
  </p:notesMasterIdLst>
  <p:sldIdLst>
    <p:sldId id="256" r:id="rId2"/>
    <p:sldId id="271" r:id="rId3"/>
    <p:sldId id="272" r:id="rId4"/>
    <p:sldId id="282" r:id="rId5"/>
    <p:sldId id="273" r:id="rId6"/>
    <p:sldId id="283" r:id="rId7"/>
    <p:sldId id="285" r:id="rId8"/>
    <p:sldId id="284" r:id="rId9"/>
    <p:sldId id="264" r:id="rId10"/>
    <p:sldId id="28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86586E3-CEE8-4DC9-A2A9-7018FBAD21F4}">
          <p14:sldIdLst>
            <p14:sldId id="256"/>
            <p14:sldId id="271"/>
            <p14:sldId id="272"/>
            <p14:sldId id="282"/>
            <p14:sldId id="273"/>
            <p14:sldId id="283"/>
            <p14:sldId id="285"/>
            <p14:sldId id="284"/>
            <p14:sldId id="264"/>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7" autoAdjust="0"/>
    <p:restoredTop sz="91000" autoAdjust="0"/>
  </p:normalViewPr>
  <p:slideViewPr>
    <p:cSldViewPr snapToGrid="0">
      <p:cViewPr varScale="1">
        <p:scale>
          <a:sx n="101" d="100"/>
          <a:sy n="101" d="100"/>
        </p:scale>
        <p:origin x="1968" y="72"/>
      </p:cViewPr>
      <p:guideLst/>
    </p:cSldViewPr>
  </p:slideViewPr>
  <p:outlineViewPr>
    <p:cViewPr>
      <p:scale>
        <a:sx n="33" d="100"/>
        <a:sy n="33" d="100"/>
      </p:scale>
      <p:origin x="0" y="-2202"/>
    </p:cViewPr>
  </p:outlineViewPr>
  <p:notesTextViewPr>
    <p:cViewPr>
      <p:scale>
        <a:sx n="1" d="1"/>
        <a:sy n="1" d="1"/>
      </p:scale>
      <p:origin x="0" y="0"/>
    </p:cViewPr>
  </p:notesText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66C7A-7E50-4E53-BDDC-15178355F4FF}" type="datetimeFigureOut">
              <a:rPr kumimoji="1" lang="ja-JP" altLang="en-US" smtClean="0"/>
              <a:t>2017/10/11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E93E7-6A60-46C1-8CEE-2C061BDE73F0}" type="slidenum">
              <a:rPr kumimoji="1" lang="ja-JP" altLang="en-US" smtClean="0"/>
              <a:t>‹#›</a:t>
            </a:fld>
            <a:endParaRPr kumimoji="1" lang="ja-JP" altLang="en-US"/>
          </a:p>
        </p:txBody>
      </p:sp>
    </p:spTree>
    <p:extLst>
      <p:ext uri="{BB962C8B-B14F-4D97-AF65-F5344CB8AC3E}">
        <p14:creationId xmlns:p14="http://schemas.microsoft.com/office/powerpoint/2010/main" val="18377009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書誌情報を載せる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3</a:t>
            </a:fld>
            <a:endParaRPr kumimoji="1" lang="ja-JP" altLang="en-US"/>
          </a:p>
        </p:txBody>
      </p:sp>
    </p:spTree>
    <p:extLst>
      <p:ext uri="{BB962C8B-B14F-4D97-AF65-F5344CB8AC3E}">
        <p14:creationId xmlns:p14="http://schemas.microsoft.com/office/powerpoint/2010/main" val="398184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本格的なプログラミングは，</a:t>
            </a:r>
            <a:r>
              <a:rPr lang="en-US" altLang="ja-JP" dirty="0" smtClean="0"/>
              <a:t>PC</a:t>
            </a:r>
            <a:r>
              <a:rPr lang="ja-JP" altLang="en-US" dirty="0" smtClean="0"/>
              <a:t>が不可欠である．</a:t>
            </a:r>
            <a:endParaRPr lang="en-US" altLang="ja-JP" dirty="0" smtClean="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4</a:t>
            </a:fld>
            <a:endParaRPr kumimoji="1" lang="ja-JP" altLang="en-US"/>
          </a:p>
        </p:txBody>
      </p:sp>
    </p:spTree>
    <p:extLst>
      <p:ext uri="{BB962C8B-B14F-4D97-AF65-F5344CB8AC3E}">
        <p14:creationId xmlns:p14="http://schemas.microsoft.com/office/powerpoint/2010/main" val="381865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6</a:t>
            </a:fld>
            <a:endParaRPr kumimoji="1" lang="ja-JP" altLang="en-US"/>
          </a:p>
        </p:txBody>
      </p:sp>
    </p:spTree>
    <p:extLst>
      <p:ext uri="{BB962C8B-B14F-4D97-AF65-F5344CB8AC3E}">
        <p14:creationId xmlns:p14="http://schemas.microsoft.com/office/powerpoint/2010/main" val="17624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7</a:t>
            </a:fld>
            <a:endParaRPr kumimoji="1" lang="ja-JP" altLang="en-US"/>
          </a:p>
        </p:txBody>
      </p:sp>
    </p:spTree>
    <p:extLst>
      <p:ext uri="{BB962C8B-B14F-4D97-AF65-F5344CB8AC3E}">
        <p14:creationId xmlns:p14="http://schemas.microsoft.com/office/powerpoint/2010/main" val="48579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自分が既にこのツールを使って記述したソースコード自体も背景情報として利用できるかも？</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8</a:t>
            </a:fld>
            <a:endParaRPr kumimoji="1" lang="ja-JP" altLang="en-US"/>
          </a:p>
        </p:txBody>
      </p:sp>
    </p:spTree>
    <p:extLst>
      <p:ext uri="{BB962C8B-B14F-4D97-AF65-F5344CB8AC3E}">
        <p14:creationId xmlns:p14="http://schemas.microsoft.com/office/powerpoint/2010/main" val="16207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9</a:t>
            </a:fld>
            <a:endParaRPr kumimoji="1" lang="ja-JP" altLang="en-US"/>
          </a:p>
        </p:txBody>
      </p:sp>
    </p:spTree>
    <p:extLst>
      <p:ext uri="{BB962C8B-B14F-4D97-AF65-F5344CB8AC3E}">
        <p14:creationId xmlns:p14="http://schemas.microsoft.com/office/powerpoint/2010/main" val="32503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Web</a:t>
            </a:r>
            <a:r>
              <a:rPr lang="ja-JP" altLang="en-US" dirty="0" smtClean="0"/>
              <a:t>上には多くのソースコードやその断片が公開されている．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10</a:t>
            </a:fld>
            <a:endParaRPr kumimoji="1" lang="ja-JP" altLang="en-US"/>
          </a:p>
        </p:txBody>
      </p:sp>
    </p:spTree>
    <p:extLst>
      <p:ext uri="{BB962C8B-B14F-4D97-AF65-F5344CB8AC3E}">
        <p14:creationId xmlns:p14="http://schemas.microsoft.com/office/powerpoint/2010/main" val="330946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44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670D51FA-B0FD-4B0C-8A34-42AC77F289C9}" type="datetime1">
              <a:rPr lang="en-US" altLang="ja-JP" smtClean="0"/>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02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4F28B6C-8F74-47F1-B682-370D18D9FE01}" type="datetime1">
              <a:rPr lang="en-US" altLang="ja-JP" smtClean="0"/>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402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BA4D8A2-42FC-4496-AA67-7B45A991F064}" type="datetime1">
              <a:rPr lang="en-US" altLang="ja-JP" smtClean="0"/>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630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marL="177800" indent="-177800">
              <a:defRPr/>
            </a:lvl1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E3D19FBC-A2FA-49A0-B669-7D193EE400F2}" type="datetime1">
              <a:rPr lang="en-US" altLang="ja-JP" smtClean="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72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82FDDC-F1E5-4926-9FF7-2CE488B923AD}" type="datetime1">
              <a:rPr lang="en-US" altLang="ja-JP" smtClean="0"/>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38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8BAD987-A300-4597-B3C8-AB81B88220D5}" type="datetime1">
              <a:rPr lang="en-US" altLang="ja-JP" smtClean="0"/>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328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37F0FA4-D1DD-4225-821D-052FD21E3F24}" type="datetime1">
              <a:rPr lang="en-US" altLang="ja-JP" smtClean="0"/>
              <a:t>10/11/2017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92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AB8C2C8-A168-4A29-8836-E00A2ED34E34}" type="datetime1">
              <a:rPr lang="en-US" altLang="ja-JP" smtClean="0"/>
              <a:t>10/11/2017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063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DB90B1-A23C-4259-9C8F-CFEE0515A9C8}" type="datetime1">
              <a:rPr lang="en-US" altLang="ja-JP" smtClean="0"/>
              <a:t>10/11/2017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139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E80374A-E2F0-4D93-AF51-38C25F6D648A}" type="datetime1">
              <a:rPr lang="en-US" altLang="ja-JP" smtClean="0"/>
              <a:t>10/11/2017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23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9F09A0-D9CA-4146-907D-B4DA8372AF8F}" type="datetime1">
              <a:rPr lang="en-US" altLang="ja-JP" smtClean="0"/>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601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1D10805-46E8-4063-8A32-3BE12C64CC55}" type="datetime1">
              <a:rPr lang="en-US" altLang="ja-JP" smtClean="0"/>
              <a:t>10/11/2017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40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0894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000" dirty="0" smtClean="0">
                <a:latin typeface="メイリオ" panose="020B0604030504040204" pitchFamily="50" charset="-128"/>
                <a:ea typeface="メイリオ" panose="020B0604030504040204" pitchFamily="50" charset="-128"/>
              </a:rPr>
              <a:t>タブレットでの</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smtClean="0">
                <a:latin typeface="メイリオ" panose="020B0604030504040204" pitchFamily="50" charset="-128"/>
                <a:ea typeface="メイリオ" panose="020B0604030504040204" pitchFamily="50" charset="-128"/>
              </a:rPr>
              <a:t>プログラミングを支援する</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a:latin typeface="メイリオ" panose="020B0604030504040204" pitchFamily="50" charset="-128"/>
                <a:ea typeface="メイリオ" panose="020B0604030504040204" pitchFamily="50" charset="-128"/>
              </a:rPr>
              <a:t>雛形</a:t>
            </a:r>
            <a:r>
              <a:rPr lang="ja-JP" altLang="en-US" sz="4000" dirty="0" smtClean="0">
                <a:latin typeface="メイリオ" panose="020B0604030504040204" pitchFamily="50" charset="-128"/>
                <a:ea typeface="メイリオ" panose="020B0604030504040204" pitchFamily="50" charset="-128"/>
              </a:rPr>
              <a:t>作成</a:t>
            </a:r>
            <a:r>
              <a:rPr lang="ja-JP" altLang="en-US" sz="4000" dirty="0" smtClean="0">
                <a:latin typeface="メイリオ" panose="020B0604030504040204" pitchFamily="50" charset="-128"/>
                <a:ea typeface="メイリオ" panose="020B0604030504040204" pitchFamily="50" charset="-128"/>
              </a:rPr>
              <a:t>システム</a:t>
            </a:r>
            <a:endParaRPr kumimoji="1" lang="ja-JP" altLang="en-US" sz="40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ja-JP" altLang="en-US" dirty="0" smtClean="0">
                <a:latin typeface="+mn-ea"/>
              </a:rPr>
              <a:t>学籍番号</a:t>
            </a:r>
            <a:r>
              <a:rPr lang="ja-JP" altLang="en-US" dirty="0">
                <a:latin typeface="+mn-ea"/>
              </a:rPr>
              <a:t>：</a:t>
            </a:r>
            <a:r>
              <a:rPr kumimoji="1" lang="en-US" altLang="ja-JP" dirty="0" smtClean="0">
                <a:latin typeface="+mn-lt"/>
              </a:rPr>
              <a:t>1421083</a:t>
            </a:r>
            <a:r>
              <a:rPr kumimoji="1" lang="en-US" altLang="ja-JP" dirty="0" smtClean="0">
                <a:latin typeface="+mn-ea"/>
              </a:rPr>
              <a:t> </a:t>
            </a:r>
            <a:r>
              <a:rPr lang="ja-JP" altLang="en-US" dirty="0" smtClean="0">
                <a:latin typeface="+mn-ea"/>
              </a:rPr>
              <a:t>氏名：</a:t>
            </a:r>
            <a:r>
              <a:rPr kumimoji="1" lang="ja-JP" altLang="en-US" dirty="0" smtClean="0">
                <a:latin typeface="+mn-ea"/>
              </a:rPr>
              <a:t>栗原 準</a:t>
            </a:r>
            <a:r>
              <a:rPr kumimoji="1" lang="en-US" altLang="ja-JP" dirty="0" smtClean="0">
                <a:latin typeface="+mn-ea"/>
              </a:rPr>
              <a:t/>
            </a:r>
            <a:br>
              <a:rPr kumimoji="1" lang="en-US" altLang="ja-JP" dirty="0" smtClean="0">
                <a:latin typeface="+mn-ea"/>
              </a:rPr>
            </a:br>
            <a:r>
              <a:rPr kumimoji="1" lang="ja-JP" altLang="en-US" dirty="0" smtClean="0">
                <a:latin typeface="+mn-ea"/>
              </a:rPr>
              <a:t>指導教員：鷹野孝典</a:t>
            </a:r>
            <a:endParaRPr kumimoji="1" lang="ja-JP" altLang="en-US" dirty="0">
              <a:latin typeface="+mn-ea"/>
            </a:endParaRPr>
          </a:p>
        </p:txBody>
      </p:sp>
    </p:spTree>
    <p:extLst>
      <p:ext uri="{BB962C8B-B14F-4D97-AF65-F5344CB8AC3E}">
        <p14:creationId xmlns:p14="http://schemas.microsoft.com/office/powerpoint/2010/main" val="2620641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ソースコード</a:t>
            </a:r>
            <a:r>
              <a:rPr lang="ja-JP" altLang="en-US" dirty="0"/>
              <a:t>とメタ情報を正確</a:t>
            </a:r>
            <a:r>
              <a:rPr lang="ja-JP" altLang="en-US" dirty="0" smtClean="0"/>
              <a:t>に紐付ける</a:t>
            </a:r>
            <a:r>
              <a:rPr lang="ja-JP" altLang="en-US" dirty="0" smtClean="0"/>
              <a:t>手段</a:t>
            </a:r>
            <a:endParaRPr lang="en-US" altLang="ja-JP" dirty="0" smtClean="0"/>
          </a:p>
          <a:p>
            <a:pPr lvl="1"/>
            <a:r>
              <a:rPr lang="ja-JP" altLang="en-US" dirty="0" smtClean="0"/>
              <a:t>クロールしたソースコード中のコメント</a:t>
            </a:r>
            <a:endParaRPr lang="en-US" altLang="ja-JP" dirty="0" smtClean="0"/>
          </a:p>
          <a:p>
            <a:pPr lvl="1"/>
            <a:r>
              <a:rPr lang="ja-JP" altLang="en-US" dirty="0" smtClean="0"/>
              <a:t>クロールしていくサイトの記事中の解説</a:t>
            </a:r>
            <a:endParaRPr lang="en-US" altLang="ja-JP" dirty="0" smtClean="0"/>
          </a:p>
          <a:p>
            <a:r>
              <a:rPr lang="ja-JP" altLang="en-US" dirty="0" smtClean="0"/>
              <a:t>複数の解決方法があった時の順位付の手法</a:t>
            </a:r>
            <a:endParaRPr lang="en-US" altLang="ja-JP" dirty="0" smtClean="0"/>
          </a:p>
          <a:p>
            <a:r>
              <a:rPr lang="ja-JP" altLang="en-US" dirty="0" smtClean="0"/>
              <a:t>データセットを効率よく集めていく方法</a:t>
            </a:r>
            <a:endParaRPr lang="en-US" altLang="ja-JP" dirty="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10</a:t>
            </a:fld>
            <a:endParaRPr lang="en-US" dirty="0"/>
          </a:p>
        </p:txBody>
      </p:sp>
      <p:grpSp>
        <p:nvGrpSpPr>
          <p:cNvPr id="31" name="グループ化 30"/>
          <p:cNvGrpSpPr/>
          <p:nvPr/>
        </p:nvGrpSpPr>
        <p:grpSpPr>
          <a:xfrm>
            <a:off x="5389938" y="4173434"/>
            <a:ext cx="3019425" cy="1695660"/>
            <a:chOff x="2352675" y="3857415"/>
            <a:chExt cx="3019425" cy="1695660"/>
          </a:xfrm>
        </p:grpSpPr>
        <p:grpSp>
          <p:nvGrpSpPr>
            <p:cNvPr id="30" name="グループ化 29"/>
            <p:cNvGrpSpPr/>
            <p:nvPr/>
          </p:nvGrpSpPr>
          <p:grpSpPr>
            <a:xfrm>
              <a:off x="2352675" y="3857415"/>
              <a:ext cx="3019425" cy="1695660"/>
              <a:chOff x="2352675" y="3857415"/>
              <a:chExt cx="3019425" cy="1695660"/>
            </a:xfrm>
          </p:grpSpPr>
          <p:cxnSp>
            <p:nvCxnSpPr>
              <p:cNvPr id="6" name="直線矢印コネクタ 5"/>
              <p:cNvCxnSpPr/>
              <p:nvPr/>
            </p:nvCxnSpPr>
            <p:spPr>
              <a:xfrm>
                <a:off x="2352675" y="5553075"/>
                <a:ext cx="3019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2352675" y="3857415"/>
                <a:ext cx="1" cy="169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778945" y="4029143"/>
              <a:ext cx="266700" cy="390420"/>
              <a:chOff x="2857500" y="4429125"/>
              <a:chExt cx="266700" cy="390420"/>
            </a:xfrm>
          </p:grpSpPr>
          <p:sp>
            <p:nvSpPr>
              <p:cNvPr id="11" name="楕円 10"/>
              <p:cNvSpPr/>
              <p:nvPr/>
            </p:nvSpPr>
            <p:spPr>
              <a:xfrm>
                <a:off x="2857500" y="44291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 name="楕円 11"/>
              <p:cNvSpPr/>
              <p:nvPr/>
            </p:nvSpPr>
            <p:spPr>
              <a:xfrm>
                <a:off x="3009900" y="45815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3" name="楕円 12"/>
              <p:cNvSpPr/>
              <p:nvPr/>
            </p:nvSpPr>
            <p:spPr>
              <a:xfrm>
                <a:off x="2857500" y="470524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3107505" y="4934055"/>
              <a:ext cx="419100" cy="419100"/>
              <a:chOff x="2857500" y="4429125"/>
              <a:chExt cx="419100" cy="419100"/>
            </a:xfrm>
            <a:solidFill>
              <a:schemeClr val="accent3"/>
            </a:solidFill>
          </p:grpSpPr>
          <p:sp>
            <p:nvSpPr>
              <p:cNvPr id="15" name="楕円 14"/>
              <p:cNvSpPr/>
              <p:nvPr/>
            </p:nvSpPr>
            <p:spPr>
              <a:xfrm>
                <a:off x="2857500" y="44291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6" name="楕円 15"/>
              <p:cNvSpPr/>
              <p:nvPr/>
            </p:nvSpPr>
            <p:spPr>
              <a:xfrm>
                <a:off x="3009900" y="45815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楕円 16"/>
              <p:cNvSpPr/>
              <p:nvPr/>
            </p:nvSpPr>
            <p:spPr>
              <a:xfrm>
                <a:off x="3162300" y="47339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29" name="グループ化 28"/>
            <p:cNvGrpSpPr/>
            <p:nvPr/>
          </p:nvGrpSpPr>
          <p:grpSpPr>
            <a:xfrm>
              <a:off x="4323449" y="5086455"/>
              <a:ext cx="542820" cy="266700"/>
              <a:chOff x="4024365" y="5086455"/>
              <a:chExt cx="542820" cy="266700"/>
            </a:xfrm>
            <a:solidFill>
              <a:schemeClr val="accent5"/>
            </a:solidFill>
          </p:grpSpPr>
          <p:sp>
            <p:nvSpPr>
              <p:cNvPr id="25" name="楕円 24"/>
              <p:cNvSpPr/>
              <p:nvPr/>
            </p:nvSpPr>
            <p:spPr>
              <a:xfrm rot="5400000">
                <a:off x="430048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6" name="楕円 25"/>
              <p:cNvSpPr/>
              <p:nvPr/>
            </p:nvSpPr>
            <p:spPr>
              <a:xfrm rot="5400000">
                <a:off x="41480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7" name="楕円 26"/>
              <p:cNvSpPr/>
              <p:nvPr/>
            </p:nvSpPr>
            <p:spPr>
              <a:xfrm rot="5400000">
                <a:off x="402436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楕円 27"/>
              <p:cNvSpPr/>
              <p:nvPr/>
            </p:nvSpPr>
            <p:spPr>
              <a:xfrm rot="5400000">
                <a:off x="44528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1904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822959" y="1845734"/>
            <a:ext cx="7543801" cy="4310745"/>
          </a:xfrm>
        </p:spPr>
        <p:txBody>
          <a:bodyPr>
            <a:normAutofit/>
          </a:bodyPr>
          <a:lstStyle/>
          <a:p>
            <a:r>
              <a:rPr lang="ja-JP" altLang="en-US" dirty="0">
                <a:solidFill>
                  <a:prstClr val="black">
                    <a:lumMod val="75000"/>
                    <a:lumOff val="25000"/>
                  </a:prstClr>
                </a:solidFill>
                <a:latin typeface="メイリオ" panose="020B0604030504040204" pitchFamily="50" charset="-128"/>
                <a:ea typeface="メイリオ" panose="020B0604030504040204" pitchFamily="50" charset="-128"/>
                <a:cs typeface="メイリオ" panose="020B0604030504040204" pitchFamily="50" charset="-128"/>
              </a:rPr>
              <a:t>プログラミング</a:t>
            </a:r>
            <a:r>
              <a:rPr lang="ja-JP" altLang="en-US" dirty="0" smtClean="0"/>
              <a:t>をする上で，</a:t>
            </a:r>
            <a:r>
              <a:rPr lang="en-US" altLang="ja-JP" dirty="0" smtClean="0"/>
              <a:t>PC</a:t>
            </a:r>
            <a:r>
              <a:rPr lang="ja-JP" altLang="en-US" dirty="0" smtClean="0"/>
              <a:t>環境は基本的に必須であり，エディタや</a:t>
            </a:r>
            <a:r>
              <a:rPr lang="en-US" altLang="ja-JP" dirty="0" smtClean="0"/>
              <a:t>IDE</a:t>
            </a:r>
            <a:r>
              <a:rPr lang="ja-JP" altLang="en-US" dirty="0" smtClean="0"/>
              <a:t>を使用する．</a:t>
            </a:r>
            <a:endParaRPr lang="en-US" altLang="ja-JP" dirty="0" smtClean="0"/>
          </a:p>
          <a:p>
            <a:r>
              <a:rPr lang="ja-JP" altLang="en-US" dirty="0" smtClean="0"/>
              <a:t>スマートフォンやタブレットなど，画面が小さく手軽な端末でもある程度プログラミングができる．</a:t>
            </a:r>
            <a:endParaRPr lang="en-US" altLang="ja-JP" dirty="0"/>
          </a:p>
          <a:p>
            <a:r>
              <a:rPr lang="ja-JP" altLang="en-US" dirty="0" smtClean="0"/>
              <a:t>しかし，これらの端末においてのソフトウェアキーボードでは，物理キーボードに比べると十分なタイピング速度が出ない．</a:t>
            </a:r>
            <a:endParaRPr lang="en-US" altLang="ja-JP" dirty="0" smtClean="0"/>
          </a:p>
          <a:p>
            <a:endParaRPr lang="en-US" altLang="ja-JP" dirty="0" smtClean="0"/>
          </a:p>
          <a:p>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2</a:t>
            </a:fld>
            <a:endParaRPr lang="en-US" dirty="0"/>
          </a:p>
        </p:txBody>
      </p:sp>
      <p:grpSp>
        <p:nvGrpSpPr>
          <p:cNvPr id="6" name="グループ化 5"/>
          <p:cNvGrpSpPr/>
          <p:nvPr/>
        </p:nvGrpSpPr>
        <p:grpSpPr>
          <a:xfrm>
            <a:off x="2340609" y="4388895"/>
            <a:ext cx="4508500" cy="1577084"/>
            <a:chOff x="1450197" y="3698392"/>
            <a:chExt cx="6205506" cy="2170702"/>
          </a:xfrm>
        </p:grpSpPr>
        <p:grpSp>
          <p:nvGrpSpPr>
            <p:cNvPr id="5" name="グループ化 4"/>
            <p:cNvGrpSpPr/>
            <p:nvPr/>
          </p:nvGrpSpPr>
          <p:grpSpPr>
            <a:xfrm>
              <a:off x="1450197" y="3698392"/>
              <a:ext cx="1169913" cy="2170702"/>
              <a:chOff x="1450197" y="3698392"/>
              <a:chExt cx="1169913" cy="2170702"/>
            </a:xfrm>
          </p:grpSpPr>
          <p:sp>
            <p:nvSpPr>
              <p:cNvPr id="39" name="正方形/長方形 38"/>
              <p:cNvSpPr/>
              <p:nvPr/>
            </p:nvSpPr>
            <p:spPr>
              <a:xfrm>
                <a:off x="1450197" y="3698392"/>
                <a:ext cx="1169913" cy="82147"/>
              </a:xfrm>
              <a:prstGeom prst="rect">
                <a:avLst/>
              </a:prstGeom>
              <a:solidFill>
                <a:schemeClr val="accent1"/>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1450197" y="3698392"/>
                <a:ext cx="1169913" cy="2170702"/>
              </a:xfrm>
              <a:prstGeom prst="rect">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7" name="正方形/長方形 16"/>
              <p:cNvSpPr/>
              <p:nvPr/>
            </p:nvSpPr>
            <p:spPr>
              <a:xfrm>
                <a:off x="1450197" y="564113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700" dirty="0" smtClean="0">
                    <a:solidFill>
                      <a:schemeClr val="bg1"/>
                    </a:solidFill>
                  </a:rPr>
                  <a:t>あ</a:t>
                </a:r>
                <a:r>
                  <a:rPr kumimoji="1" lang="en-US" altLang="ja-JP" sz="700" dirty="0" smtClean="0">
                    <a:solidFill>
                      <a:schemeClr val="bg1"/>
                    </a:solidFill>
                  </a:rPr>
                  <a:t>a</a:t>
                </a:r>
                <a:endParaRPr kumimoji="1" lang="ja-JP" altLang="en-US" sz="1100" dirty="0">
                  <a:solidFill>
                    <a:schemeClr val="bg1"/>
                  </a:solidFill>
                </a:endParaRPr>
              </a:p>
            </p:txBody>
          </p:sp>
          <p:sp>
            <p:nvSpPr>
              <p:cNvPr id="18" name="正方形/長方形 17"/>
              <p:cNvSpPr/>
              <p:nvPr/>
            </p:nvSpPr>
            <p:spPr>
              <a:xfrm>
                <a:off x="1684180" y="564113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err="1" smtClean="0">
                    <a:solidFill>
                      <a:schemeClr val="bg1"/>
                    </a:solidFill>
                  </a:rPr>
                  <a:t>゛</a:t>
                </a:r>
                <a:endParaRPr kumimoji="1" lang="ja-JP" altLang="en-US" sz="1100" dirty="0">
                  <a:solidFill>
                    <a:schemeClr val="bg1"/>
                  </a:solidFill>
                </a:endParaRPr>
              </a:p>
            </p:txBody>
          </p:sp>
          <p:sp>
            <p:nvSpPr>
              <p:cNvPr id="19" name="正方形/長方形 18"/>
              <p:cNvSpPr/>
              <p:nvPr/>
            </p:nvSpPr>
            <p:spPr>
              <a:xfrm>
                <a:off x="1918166" y="564113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わ</a:t>
                </a:r>
                <a:endParaRPr kumimoji="1" lang="ja-JP" altLang="en-US" sz="1100" dirty="0">
                  <a:solidFill>
                    <a:schemeClr val="bg1"/>
                  </a:solidFill>
                </a:endParaRPr>
              </a:p>
            </p:txBody>
          </p:sp>
          <p:sp>
            <p:nvSpPr>
              <p:cNvPr id="20" name="正方形/長方形 19"/>
              <p:cNvSpPr/>
              <p:nvPr/>
            </p:nvSpPr>
            <p:spPr>
              <a:xfrm>
                <a:off x="2152146" y="564113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1" name="正方形/長方形 20"/>
              <p:cNvSpPr/>
              <p:nvPr/>
            </p:nvSpPr>
            <p:spPr>
              <a:xfrm>
                <a:off x="2386127" y="564113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2" name="正方形/長方形 21"/>
              <p:cNvSpPr/>
              <p:nvPr/>
            </p:nvSpPr>
            <p:spPr>
              <a:xfrm>
                <a:off x="1450197" y="5413172"/>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900" dirty="0">
                    <a:solidFill>
                      <a:schemeClr val="bg1"/>
                    </a:solidFill>
                  </a:rPr>
                  <a:t>😊</a:t>
                </a:r>
              </a:p>
            </p:txBody>
          </p:sp>
          <p:sp>
            <p:nvSpPr>
              <p:cNvPr id="23" name="正方形/長方形 22"/>
              <p:cNvSpPr/>
              <p:nvPr/>
            </p:nvSpPr>
            <p:spPr>
              <a:xfrm>
                <a:off x="1684180" y="541317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ま</a:t>
                </a:r>
                <a:endParaRPr kumimoji="1" lang="ja-JP" altLang="en-US" sz="1100" dirty="0">
                  <a:solidFill>
                    <a:schemeClr val="bg1"/>
                  </a:solidFill>
                </a:endParaRPr>
              </a:p>
            </p:txBody>
          </p:sp>
          <p:sp>
            <p:nvSpPr>
              <p:cNvPr id="24" name="正方形/長方形 23"/>
              <p:cNvSpPr/>
              <p:nvPr/>
            </p:nvSpPr>
            <p:spPr>
              <a:xfrm>
                <a:off x="1918166" y="541316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や</a:t>
                </a:r>
                <a:endParaRPr kumimoji="1" lang="ja-JP" altLang="en-US" sz="1100" dirty="0">
                  <a:solidFill>
                    <a:schemeClr val="bg1"/>
                  </a:solidFill>
                </a:endParaRPr>
              </a:p>
            </p:txBody>
          </p:sp>
          <p:sp>
            <p:nvSpPr>
              <p:cNvPr id="25" name="正方形/長方形 24"/>
              <p:cNvSpPr/>
              <p:nvPr/>
            </p:nvSpPr>
            <p:spPr>
              <a:xfrm>
                <a:off x="2152146" y="541316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ら</a:t>
                </a:r>
                <a:endParaRPr kumimoji="1" lang="ja-JP" altLang="en-US" sz="1100" dirty="0">
                  <a:solidFill>
                    <a:schemeClr val="bg1"/>
                  </a:solidFill>
                </a:endParaRPr>
              </a:p>
            </p:txBody>
          </p:sp>
          <p:sp>
            <p:nvSpPr>
              <p:cNvPr id="26" name="正方形/長方形 25"/>
              <p:cNvSpPr/>
              <p:nvPr/>
            </p:nvSpPr>
            <p:spPr>
              <a:xfrm>
                <a:off x="2386127" y="541316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smtClean="0">
                    <a:solidFill>
                      <a:schemeClr val="bg1"/>
                    </a:solidFill>
                  </a:rPr>
                  <a:t>_</a:t>
                </a:r>
                <a:endParaRPr kumimoji="1" lang="ja-JP" altLang="en-US" sz="1100" dirty="0">
                  <a:solidFill>
                    <a:schemeClr val="bg1"/>
                  </a:solidFill>
                </a:endParaRPr>
              </a:p>
            </p:txBody>
          </p:sp>
          <p:sp>
            <p:nvSpPr>
              <p:cNvPr id="27" name="正方形/長方形 26"/>
              <p:cNvSpPr/>
              <p:nvPr/>
            </p:nvSpPr>
            <p:spPr>
              <a:xfrm>
                <a:off x="1450197" y="518519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28" name="正方形/長方形 27"/>
              <p:cNvSpPr/>
              <p:nvPr/>
            </p:nvSpPr>
            <p:spPr>
              <a:xfrm>
                <a:off x="1684180" y="518519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た</a:t>
                </a:r>
                <a:endParaRPr kumimoji="1" lang="ja-JP" altLang="en-US" sz="1100" dirty="0">
                  <a:solidFill>
                    <a:schemeClr val="bg1"/>
                  </a:solidFill>
                </a:endParaRPr>
              </a:p>
            </p:txBody>
          </p:sp>
          <p:sp>
            <p:nvSpPr>
              <p:cNvPr id="29" name="正方形/長方形 28"/>
              <p:cNvSpPr/>
              <p:nvPr/>
            </p:nvSpPr>
            <p:spPr>
              <a:xfrm>
                <a:off x="1918166" y="518519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な</a:t>
                </a:r>
                <a:endParaRPr kumimoji="1" lang="ja-JP" altLang="en-US" sz="1100" dirty="0">
                  <a:solidFill>
                    <a:schemeClr val="bg1"/>
                  </a:solidFill>
                </a:endParaRPr>
              </a:p>
            </p:txBody>
          </p:sp>
          <p:sp>
            <p:nvSpPr>
              <p:cNvPr id="30" name="正方形/長方形 29"/>
              <p:cNvSpPr/>
              <p:nvPr/>
            </p:nvSpPr>
            <p:spPr>
              <a:xfrm>
                <a:off x="2152146" y="5185190"/>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は</a:t>
                </a:r>
                <a:endParaRPr kumimoji="1" lang="ja-JP" altLang="en-US" sz="1100" dirty="0">
                  <a:solidFill>
                    <a:schemeClr val="bg1"/>
                  </a:solidFill>
                </a:endParaRPr>
              </a:p>
            </p:txBody>
          </p:sp>
          <p:sp>
            <p:nvSpPr>
              <p:cNvPr id="31" name="正方形/長方形 30"/>
              <p:cNvSpPr/>
              <p:nvPr/>
            </p:nvSpPr>
            <p:spPr>
              <a:xfrm>
                <a:off x="2386127" y="518518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32" name="正方形/長方形 31"/>
              <p:cNvSpPr/>
              <p:nvPr/>
            </p:nvSpPr>
            <p:spPr>
              <a:xfrm>
                <a:off x="1450197" y="4957217"/>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33" name="正方形/長方形 32"/>
              <p:cNvSpPr/>
              <p:nvPr/>
            </p:nvSpPr>
            <p:spPr>
              <a:xfrm>
                <a:off x="1684180" y="495721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あ</a:t>
                </a:r>
              </a:p>
            </p:txBody>
          </p:sp>
          <p:sp>
            <p:nvSpPr>
              <p:cNvPr id="34" name="正方形/長方形 33"/>
              <p:cNvSpPr/>
              <p:nvPr/>
            </p:nvSpPr>
            <p:spPr>
              <a:xfrm>
                <a:off x="1918166" y="495721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か</a:t>
                </a:r>
                <a:endParaRPr kumimoji="1" lang="ja-JP" altLang="en-US" sz="1100" dirty="0">
                  <a:solidFill>
                    <a:schemeClr val="bg1"/>
                  </a:solidFill>
                </a:endParaRPr>
              </a:p>
            </p:txBody>
          </p:sp>
          <p:sp>
            <p:nvSpPr>
              <p:cNvPr id="35" name="正方形/長方形 34"/>
              <p:cNvSpPr/>
              <p:nvPr/>
            </p:nvSpPr>
            <p:spPr>
              <a:xfrm>
                <a:off x="2152146" y="495721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さ</a:t>
                </a:r>
                <a:endParaRPr kumimoji="1" lang="ja-JP" altLang="en-US" sz="1100" dirty="0">
                  <a:solidFill>
                    <a:schemeClr val="bg1"/>
                  </a:solidFill>
                </a:endParaRPr>
              </a:p>
            </p:txBody>
          </p:sp>
          <p:sp>
            <p:nvSpPr>
              <p:cNvPr id="36" name="正方形/長方形 35"/>
              <p:cNvSpPr/>
              <p:nvPr/>
            </p:nvSpPr>
            <p:spPr>
              <a:xfrm>
                <a:off x="2386127" y="495720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grpSp>
        <p:grpSp>
          <p:nvGrpSpPr>
            <p:cNvPr id="47" name="グループ化 46"/>
            <p:cNvGrpSpPr/>
            <p:nvPr/>
          </p:nvGrpSpPr>
          <p:grpSpPr>
            <a:xfrm>
              <a:off x="4032207" y="3698392"/>
              <a:ext cx="3623496" cy="2170702"/>
              <a:chOff x="4218707" y="3857414"/>
              <a:chExt cx="3358044" cy="2011680"/>
            </a:xfrm>
          </p:grpSpPr>
          <p:grpSp>
            <p:nvGrpSpPr>
              <p:cNvPr id="45" name="グループ化 44"/>
              <p:cNvGrpSpPr/>
              <p:nvPr/>
            </p:nvGrpSpPr>
            <p:grpSpPr>
              <a:xfrm>
                <a:off x="4218707" y="3857414"/>
                <a:ext cx="3358044" cy="2011680"/>
                <a:chOff x="3418313" y="3857414"/>
                <a:chExt cx="4007031" cy="2011680"/>
              </a:xfrm>
            </p:grpSpPr>
            <p:grpSp>
              <p:nvGrpSpPr>
                <p:cNvPr id="43" name="グループ化 42"/>
                <p:cNvGrpSpPr/>
                <p:nvPr/>
              </p:nvGrpSpPr>
              <p:grpSpPr>
                <a:xfrm>
                  <a:off x="3418313" y="3857414"/>
                  <a:ext cx="4007031" cy="2011680"/>
                  <a:chOff x="4359730" y="3857414"/>
                  <a:chExt cx="4007031" cy="2011680"/>
                </a:xfrm>
              </p:grpSpPr>
              <p:sp>
                <p:nvSpPr>
                  <p:cNvPr id="7" name="正方形/長方形 6"/>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0" name="正方形/長方形 39"/>
                  <p:cNvSpPr/>
                  <p:nvPr/>
                </p:nvSpPr>
                <p:spPr>
                  <a:xfrm>
                    <a:off x="4594859" y="4009069"/>
                    <a:ext cx="3402874" cy="17083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44" name="正方形/長方形 43"/>
                <p:cNvSpPr/>
                <p:nvPr/>
              </p:nvSpPr>
              <p:spPr>
                <a:xfrm>
                  <a:off x="3653442" y="4009069"/>
                  <a:ext cx="3402873" cy="756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楕円 45"/>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63662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t>「関心度に基づいたソースコード推薦システム」（研究報告ソフトウェア</a:t>
            </a:r>
            <a:r>
              <a:rPr lang="ja-JP" altLang="en-US" dirty="0" smtClean="0"/>
              <a:t>工学</a:t>
            </a:r>
            <a:r>
              <a:rPr lang="en-US" altLang="ja-JP" dirty="0" smtClean="0"/>
              <a:t>2014</a:t>
            </a:r>
            <a:r>
              <a:rPr lang="ja-JP" altLang="en-US" dirty="0" smtClean="0"/>
              <a:t>）</a:t>
            </a:r>
            <a:endParaRPr lang="en-US" altLang="ja-JP" dirty="0" smtClean="0"/>
          </a:p>
          <a:p>
            <a:pPr marL="457200" indent="-457200">
              <a:buFont typeface="+mj-lt"/>
              <a:buAutoNum type="arabicPeriod"/>
            </a:pPr>
            <a:r>
              <a:rPr lang="ja-JP" altLang="en-US" dirty="0" smtClean="0"/>
              <a:t>「タブレット</a:t>
            </a:r>
            <a:r>
              <a:rPr lang="ja-JP" altLang="en-US" dirty="0"/>
              <a:t>端末で動作する，インタプリタ型言語搭載マイコンのプログラミング環境の</a:t>
            </a:r>
            <a:r>
              <a:rPr lang="ja-JP" altLang="en-US" dirty="0" smtClean="0"/>
              <a:t>開発」</a:t>
            </a:r>
            <a:r>
              <a:rPr lang="ja-JP" altLang="en-US" dirty="0"/>
              <a:t>（</a:t>
            </a:r>
            <a:r>
              <a:rPr lang="ja-JP" altLang="en-US" dirty="0" smtClean="0"/>
              <a:t>研究報告コンピュータと教育 </a:t>
            </a:r>
            <a:r>
              <a:rPr lang="en-US" altLang="ja-JP" dirty="0" smtClean="0"/>
              <a:t>2013</a:t>
            </a:r>
            <a:r>
              <a:rPr lang="ja-JP" altLang="en-US" dirty="0" smtClean="0"/>
              <a:t>）</a:t>
            </a:r>
            <a:endParaRPr lang="en-US" altLang="ja-JP" dirty="0"/>
          </a:p>
          <a:p>
            <a:pPr marL="457200" indent="-457200">
              <a:buFont typeface="+mj-lt"/>
              <a:buAutoNum type="arabicPeriod"/>
            </a:pPr>
            <a:r>
              <a:rPr lang="ja-JP" altLang="en-US" dirty="0" smtClean="0"/>
              <a:t>「プログラミング</a:t>
            </a:r>
            <a:r>
              <a:rPr lang="ja-JP" altLang="en-US" dirty="0"/>
              <a:t>入門教育におけるペンタブレットの効果とモチベーションの</a:t>
            </a:r>
            <a:r>
              <a:rPr lang="ja-JP" altLang="en-US" dirty="0" smtClean="0"/>
              <a:t>関係」（第</a:t>
            </a:r>
            <a:r>
              <a:rPr lang="en-US" altLang="ja-JP" dirty="0" smtClean="0"/>
              <a:t>75</a:t>
            </a:r>
            <a:r>
              <a:rPr lang="ja-JP" altLang="en-US" dirty="0" smtClean="0"/>
              <a:t>回全国大会講演論文集 </a:t>
            </a:r>
            <a:r>
              <a:rPr lang="en-US" altLang="ja-JP" dirty="0" smtClean="0"/>
              <a:t>2013</a:t>
            </a:r>
            <a:r>
              <a:rPr lang="ja-JP" altLang="en-US" dirty="0" smtClean="0"/>
              <a:t>）</a:t>
            </a:r>
            <a:endParaRPr lang="en-US" altLang="ja-JP" dirty="0" smtClean="0"/>
          </a:p>
          <a:p>
            <a:pPr marL="457200" indent="-457200">
              <a:buFont typeface="+mj-lt"/>
              <a:buAutoNum type="arabicPeriod"/>
            </a:pPr>
            <a:r>
              <a:rPr lang="ja-JP" altLang="en-US" dirty="0" smtClean="0"/>
              <a:t>「タブレット</a:t>
            </a:r>
            <a:r>
              <a:rPr lang="ja-JP" altLang="en-US" dirty="0"/>
              <a:t>端末を活用したプログラミング</a:t>
            </a:r>
            <a:r>
              <a:rPr lang="ja-JP" altLang="en-US" dirty="0" smtClean="0"/>
              <a:t>教育」（名古屋</a:t>
            </a:r>
            <a:r>
              <a:rPr lang="ja-JP" altLang="en-US" dirty="0"/>
              <a:t>文理大学</a:t>
            </a:r>
            <a:r>
              <a:rPr lang="ja-JP" altLang="en-US" dirty="0" smtClean="0"/>
              <a:t>紀要 </a:t>
            </a:r>
            <a:r>
              <a:rPr lang="en-US" altLang="ja-JP" dirty="0" smtClean="0"/>
              <a:t>2013</a:t>
            </a:r>
            <a:r>
              <a:rPr lang="ja-JP" altLang="en-US" dirty="0"/>
              <a:t>）</a:t>
            </a:r>
            <a:endParaRPr lang="en-US" altLang="ja-JP" b="1" dirty="0"/>
          </a:p>
          <a:p>
            <a:pPr marL="457200" indent="-45720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5" name="図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6602" y="5015620"/>
            <a:ext cx="960158" cy="853474"/>
          </a:xfrm>
          <a:prstGeom prst="rect">
            <a:avLst/>
          </a:prstGeom>
        </p:spPr>
      </p:pic>
    </p:spTree>
    <p:extLst>
      <p:ext uri="{BB962C8B-B14F-4D97-AF65-F5344CB8AC3E}">
        <p14:creationId xmlns:p14="http://schemas.microsoft.com/office/powerpoint/2010/main" val="9996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a:xfrm>
            <a:off x="822959" y="1854153"/>
            <a:ext cx="7543801" cy="2405086"/>
          </a:xfrm>
        </p:spPr>
        <p:txBody>
          <a:bodyPr/>
          <a:lstStyle/>
          <a:p>
            <a:r>
              <a:rPr lang="ja-JP" altLang="en-US" b="1" dirty="0" smtClean="0"/>
              <a:t>スマートフォンやタブレットでは構文の入力がソフトウェアキーボードのみでは困難な場合がある．</a:t>
            </a:r>
            <a:endParaRPr lang="en-US" altLang="ja-JP" b="1" dirty="0" smtClean="0"/>
          </a:p>
          <a:p>
            <a:r>
              <a:rPr lang="ja-JP" altLang="en-US" b="1" dirty="0" smtClean="0"/>
              <a:t>また，</a:t>
            </a:r>
            <a:r>
              <a:rPr lang="en-US" altLang="ja-JP" b="1" dirty="0" smtClean="0"/>
              <a:t>PC</a:t>
            </a:r>
            <a:r>
              <a:rPr lang="ja-JP" altLang="en-US" b="1" dirty="0" smtClean="0"/>
              <a:t>上のプログラミングと同等のことをしようとすると操作性に限界がある．</a:t>
            </a:r>
            <a:endParaRPr lang="en-US" altLang="ja-JP" b="1" dirty="0" smtClean="0"/>
          </a:p>
          <a:p>
            <a:r>
              <a:rPr lang="ja-JP" altLang="en-US" dirty="0" smtClean="0"/>
              <a:t>設計が</a:t>
            </a:r>
            <a:r>
              <a:rPr lang="ja-JP" altLang="en-US" dirty="0"/>
              <a:t>重要な</a:t>
            </a:r>
            <a:r>
              <a:rPr lang="ja-JP" altLang="en-US" dirty="0" smtClean="0"/>
              <a:t>プログラミングにおいて，タブレット等の手軽な携帯端末</a:t>
            </a:r>
            <a:r>
              <a:rPr lang="ja-JP" altLang="en-US" dirty="0" smtClean="0"/>
              <a:t>から雛形の作成を</a:t>
            </a:r>
            <a:r>
              <a:rPr lang="ja-JP" altLang="en-US" dirty="0" smtClean="0"/>
              <a:t>行うことで，場所を問わずプログラミングが可能になる．</a:t>
            </a:r>
            <a:endParaRPr lang="en-US" altLang="ja-JP" dirty="0" smtClean="0"/>
          </a:p>
          <a:p>
            <a:endParaRPr lang="en-US" altLang="ja-JP" sz="1400"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4</a:t>
            </a:fld>
            <a:endParaRPr lang="en-US" dirty="0"/>
          </a:p>
        </p:txBody>
      </p:sp>
      <p:grpSp>
        <p:nvGrpSpPr>
          <p:cNvPr id="40" name="グループ化 39"/>
          <p:cNvGrpSpPr/>
          <p:nvPr/>
        </p:nvGrpSpPr>
        <p:grpSpPr>
          <a:xfrm>
            <a:off x="3011017" y="4376031"/>
            <a:ext cx="3167681" cy="1068494"/>
            <a:chOff x="2608277" y="4200773"/>
            <a:chExt cx="3167681" cy="1068494"/>
          </a:xfrm>
        </p:grpSpPr>
        <p:grpSp>
          <p:nvGrpSpPr>
            <p:cNvPr id="37" name="グループ化 36"/>
            <p:cNvGrpSpPr/>
            <p:nvPr/>
          </p:nvGrpSpPr>
          <p:grpSpPr>
            <a:xfrm>
              <a:off x="3212495" y="4200773"/>
              <a:ext cx="2563463" cy="1068494"/>
              <a:chOff x="2031395" y="4257924"/>
              <a:chExt cx="2563463" cy="1068494"/>
            </a:xfrm>
          </p:grpSpPr>
          <p:grpSp>
            <p:nvGrpSpPr>
              <p:cNvPr id="36" name="グループ化 35"/>
              <p:cNvGrpSpPr/>
              <p:nvPr/>
            </p:nvGrpSpPr>
            <p:grpSpPr>
              <a:xfrm>
                <a:off x="2031395" y="4257924"/>
                <a:ext cx="575871" cy="1068494"/>
                <a:chOff x="1682289" y="4333018"/>
                <a:chExt cx="575871" cy="1068494"/>
              </a:xfrm>
            </p:grpSpPr>
            <p:sp>
              <p:nvSpPr>
                <p:cNvPr id="7" name="正方形/長方形 6"/>
                <p:cNvSpPr/>
                <p:nvPr/>
              </p:nvSpPr>
              <p:spPr>
                <a:xfrm>
                  <a:off x="1682289" y="4333018"/>
                  <a:ext cx="575871" cy="40436"/>
                </a:xfrm>
                <a:prstGeom prst="rect">
                  <a:avLst/>
                </a:prstGeom>
                <a:solidFill>
                  <a:schemeClr val="accent1"/>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正方形/長方形 7"/>
                <p:cNvSpPr/>
                <p:nvPr/>
              </p:nvSpPr>
              <p:spPr>
                <a:xfrm>
                  <a:off x="1682289" y="4333018"/>
                  <a:ext cx="575871" cy="1068494"/>
                </a:xfrm>
                <a:prstGeom prst="rect">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29" name="グループ化 28"/>
              <p:cNvGrpSpPr/>
              <p:nvPr/>
            </p:nvGrpSpPr>
            <p:grpSpPr>
              <a:xfrm>
                <a:off x="2811249" y="4257924"/>
                <a:ext cx="1783609" cy="1068494"/>
                <a:chOff x="4218707" y="3857414"/>
                <a:chExt cx="3358044" cy="2011680"/>
              </a:xfrm>
            </p:grpSpPr>
            <p:grpSp>
              <p:nvGrpSpPr>
                <p:cNvPr id="30" name="グループ化 29"/>
                <p:cNvGrpSpPr/>
                <p:nvPr/>
              </p:nvGrpSpPr>
              <p:grpSpPr>
                <a:xfrm>
                  <a:off x="4218707" y="3857414"/>
                  <a:ext cx="3358044" cy="2011680"/>
                  <a:chOff x="3418313" y="3857414"/>
                  <a:chExt cx="4007031" cy="2011680"/>
                </a:xfrm>
              </p:grpSpPr>
              <p:grpSp>
                <p:nvGrpSpPr>
                  <p:cNvPr id="32" name="グループ化 31"/>
                  <p:cNvGrpSpPr/>
                  <p:nvPr/>
                </p:nvGrpSpPr>
                <p:grpSpPr>
                  <a:xfrm>
                    <a:off x="3418313" y="3857414"/>
                    <a:ext cx="4007031" cy="2011680"/>
                    <a:chOff x="4359730" y="3857414"/>
                    <a:chExt cx="4007031" cy="2011680"/>
                  </a:xfrm>
                </p:grpSpPr>
                <p:sp>
                  <p:nvSpPr>
                    <p:cNvPr id="34" name="正方形/長方形 33"/>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5" name="正方形/長方形 34"/>
                    <p:cNvSpPr/>
                    <p:nvPr/>
                  </p:nvSpPr>
                  <p:spPr>
                    <a:xfrm>
                      <a:off x="4594859" y="4009069"/>
                      <a:ext cx="3402874" cy="17083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33" name="正方形/長方形 32"/>
                  <p:cNvSpPr/>
                  <p:nvPr/>
                </p:nvSpPr>
                <p:spPr>
                  <a:xfrm>
                    <a:off x="3653442" y="4009069"/>
                    <a:ext cx="3402873" cy="756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 name="楕円 30"/>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sp>
          <p:nvSpPr>
            <p:cNvPr id="38" name="二等辺三角形 37"/>
            <p:cNvSpPr/>
            <p:nvPr/>
          </p:nvSpPr>
          <p:spPr>
            <a:xfrm>
              <a:off x="2608277" y="4558479"/>
              <a:ext cx="409575" cy="353082"/>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73260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2995734" y="3862033"/>
            <a:ext cx="3077166" cy="93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15" name="正方形/長方形 14"/>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400" dirty="0" smtClean="0"/>
              <a:t>タブレットで場所を選ばずにソースコードの雛形の作成を</a:t>
            </a:r>
            <a:r>
              <a:rPr lang="ja-JP" altLang="en-US" sz="2400" dirty="0" smtClean="0"/>
              <a:t>行い</a:t>
            </a:r>
            <a:r>
              <a:rPr lang="ja-JP" altLang="en-US" sz="2400" dirty="0" smtClean="0"/>
              <a:t>，</a:t>
            </a:r>
            <a:r>
              <a:rPr lang="en-US" altLang="ja-JP" sz="2400" dirty="0" smtClean="0"/>
              <a:t>PC</a:t>
            </a:r>
            <a:r>
              <a:rPr lang="ja-JP" altLang="en-US" sz="2400" dirty="0" smtClean="0"/>
              <a:t>環境下でのプログラミング時の負担を軽減するようなエディタ及びシステムの提案する．</a:t>
            </a:r>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5</a:t>
            </a:fld>
            <a:endParaRPr lang="en-US" dirty="0"/>
          </a:p>
        </p:txBody>
      </p:sp>
      <p:sp>
        <p:nvSpPr>
          <p:cNvPr id="12" name="正方形/長方形 11"/>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2783111" y="3698392"/>
            <a:ext cx="3623496" cy="2170702"/>
            <a:chOff x="4218707" y="3857414"/>
            <a:chExt cx="3358044" cy="2011680"/>
          </a:xfrm>
          <a:noFill/>
        </p:grpSpPr>
        <p:grpSp>
          <p:nvGrpSpPr>
            <p:cNvPr id="6" name="グループ化 5"/>
            <p:cNvGrpSpPr/>
            <p:nvPr/>
          </p:nvGrpSpPr>
          <p:grpSpPr>
            <a:xfrm>
              <a:off x="4218707" y="3857414"/>
              <a:ext cx="3358044" cy="2011680"/>
              <a:chOff x="3418312" y="3857414"/>
              <a:chExt cx="4007031" cy="2011680"/>
            </a:xfrm>
            <a:grpFill/>
          </p:grpSpPr>
          <p:grpSp>
            <p:nvGrpSpPr>
              <p:cNvPr id="8" name="グループ化 7"/>
              <p:cNvGrpSpPr/>
              <p:nvPr/>
            </p:nvGrpSpPr>
            <p:grpSpPr>
              <a:xfrm>
                <a:off x="3418312" y="3857414"/>
                <a:ext cx="4007031" cy="2011680"/>
                <a:chOff x="4359729" y="3857414"/>
                <a:chExt cx="4007031" cy="2011680"/>
              </a:xfrm>
              <a:grpFill/>
            </p:grpSpPr>
            <p:sp>
              <p:nvSpPr>
                <p:cNvPr id="10" name="正方形/長方形 9"/>
                <p:cNvSpPr/>
                <p:nvPr/>
              </p:nvSpPr>
              <p:spPr>
                <a:xfrm>
                  <a:off x="4359729" y="3857414"/>
                  <a:ext cx="4007031" cy="201168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正方形/長方形 10"/>
                <p:cNvSpPr/>
                <p:nvPr/>
              </p:nvSpPr>
              <p:spPr>
                <a:xfrm>
                  <a:off x="4594859" y="4009068"/>
                  <a:ext cx="3402874" cy="170837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9" name="正方形/長方形 8"/>
              <p:cNvSpPr/>
              <p:nvPr/>
            </p:nvSpPr>
            <p:spPr>
              <a:xfrm>
                <a:off x="3653443" y="4009069"/>
                <a:ext cx="3402873" cy="862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楕円 6"/>
            <p:cNvSpPr/>
            <p:nvPr/>
          </p:nvSpPr>
          <p:spPr>
            <a:xfrm>
              <a:off x="7328861" y="4769994"/>
              <a:ext cx="186520" cy="186520"/>
            </a:xfrm>
            <a:prstGeom prst="ellipse">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6" name="角丸四角形 15"/>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角丸四角形 16"/>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8" name="角丸四角形 17"/>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9" name="角丸四角形 18"/>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0" name="角丸四角形 19"/>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3" name="角丸四角形 32"/>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4" name="角丸四角形 33"/>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5" name="角丸四角形 34"/>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6" name="角丸四角形 35"/>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7" name="角丸四角形 36"/>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8" name="角丸四角形 37"/>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9" name="角丸四角形 38"/>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0" name="角丸四角形 39"/>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1" name="角丸四角形 40"/>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2" name="角丸四角形 41"/>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3" name="角丸四角形 42"/>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7462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本研究のアプローチ </a:t>
            </a:r>
            <a:r>
              <a:rPr kumimoji="1" lang="en-US" altLang="ja-JP" dirty="0" smtClean="0"/>
              <a:t>- UI</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雛形作成時</a:t>
            </a:r>
            <a:r>
              <a:rPr lang="ja-JP" altLang="en-US" dirty="0"/>
              <a:t>，</a:t>
            </a:r>
            <a:r>
              <a:rPr lang="ja-JP" altLang="en-US" dirty="0" smtClean="0"/>
              <a:t>エディタ</a:t>
            </a:r>
            <a:r>
              <a:rPr lang="ja-JP" altLang="en-US" dirty="0"/>
              <a:t>の</a:t>
            </a:r>
            <a:r>
              <a:rPr lang="ja-JP" altLang="en-US" dirty="0" smtClean="0"/>
              <a:t>コメントなどを</a:t>
            </a:r>
            <a:r>
              <a:rPr lang="ja-JP" altLang="en-US" dirty="0"/>
              <a:t>検索ワードとして，挿入したいソースコードの</a:t>
            </a:r>
            <a:r>
              <a:rPr lang="ja-JP" altLang="en-US" dirty="0" smtClean="0"/>
              <a:t>断片（スニペット）を</a:t>
            </a:r>
            <a:r>
              <a:rPr lang="ja-JP" altLang="en-US" dirty="0"/>
              <a:t>検索する</a:t>
            </a:r>
            <a:r>
              <a:rPr lang="ja-JP" altLang="en-US" dirty="0" smtClean="0"/>
              <a:t>．</a:t>
            </a:r>
            <a:endParaRPr lang="en-US" altLang="ja-JP" dirty="0" smtClean="0"/>
          </a:p>
          <a:p>
            <a:r>
              <a:rPr lang="ja-JP" altLang="en-US" dirty="0" smtClean="0"/>
              <a:t>検索は</a:t>
            </a:r>
            <a:r>
              <a:rPr lang="ja-JP" altLang="en-US" dirty="0"/>
              <a:t>クロール</a:t>
            </a:r>
            <a:r>
              <a:rPr lang="ja-JP" altLang="en-US" dirty="0" smtClean="0"/>
              <a:t>されたデータを元にし，エディタ上に挿入</a:t>
            </a:r>
            <a:r>
              <a:rPr lang="ja-JP" altLang="en-US" dirty="0"/>
              <a:t>をすることで，プログラミングの効率化を</a:t>
            </a:r>
            <a:r>
              <a:rPr lang="ja-JP" altLang="en-US" dirty="0" smtClean="0"/>
              <a:t>図る．</a:t>
            </a:r>
            <a:endParaRPr lang="en-US" altLang="ja-JP" dirty="0" smtClean="0"/>
          </a:p>
          <a:p>
            <a:endParaRPr lang="en-US" altLang="ja-JP" dirty="0" smtClean="0"/>
          </a:p>
          <a:p>
            <a:r>
              <a:rPr lang="ja-JP" altLang="en-US" dirty="0" smtClean="0"/>
              <a:t>生成された</a:t>
            </a:r>
            <a:r>
              <a:rPr lang="ja-JP" altLang="en-US" dirty="0"/>
              <a:t>ソースコードの雛形を</a:t>
            </a:r>
            <a:r>
              <a:rPr lang="ja-JP" altLang="en-US" dirty="0"/>
              <a:t>，実際のプログラミングの資源として</a:t>
            </a:r>
            <a:r>
              <a:rPr lang="ja-JP" altLang="en-US" dirty="0" smtClean="0"/>
              <a:t>活用</a:t>
            </a:r>
            <a:r>
              <a:rPr lang="ja-JP" altLang="en-US" dirty="0"/>
              <a:t>できる</a:t>
            </a:r>
            <a:r>
              <a:rPr lang="ja-JP" altLang="en-US" dirty="0" smtClean="0"/>
              <a:t>．</a:t>
            </a:r>
            <a:endParaRPr lang="en-US" altLang="ja-JP" dirty="0"/>
          </a:p>
          <a:p>
            <a:endParaRPr lang="en-US" altLang="ja-JP" dirty="0"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6</a:t>
            </a:fld>
            <a:endParaRPr lang="en-US" dirty="0"/>
          </a:p>
        </p:txBody>
      </p:sp>
      <p:sp>
        <p:nvSpPr>
          <p:cNvPr id="5" name="下矢印 4"/>
          <p:cNvSpPr/>
          <p:nvPr/>
        </p:nvSpPr>
        <p:spPr>
          <a:xfrm>
            <a:off x="4352543" y="3191805"/>
            <a:ext cx="484632"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868225" y="4858994"/>
            <a:ext cx="7453268" cy="1010100"/>
            <a:chOff x="868225" y="4649290"/>
            <a:chExt cx="7453268" cy="1010100"/>
          </a:xfrm>
        </p:grpSpPr>
        <p:sp>
          <p:nvSpPr>
            <p:cNvPr id="6" name="正方形/長方形 5"/>
            <p:cNvSpPr/>
            <p:nvPr/>
          </p:nvSpPr>
          <p:spPr>
            <a:xfrm>
              <a:off x="868225" y="4649290"/>
              <a:ext cx="2488635" cy="1010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ファイル</a:t>
              </a:r>
              <a:r>
                <a:rPr kumimoji="1" lang="ja-JP" altLang="en-US" dirty="0"/>
                <a:t>を読み込む</a:t>
              </a:r>
            </a:p>
          </p:txBody>
        </p:sp>
        <p:sp>
          <p:nvSpPr>
            <p:cNvPr id="8" name="正方形/長方形 7"/>
            <p:cNvSpPr/>
            <p:nvPr/>
          </p:nvSpPr>
          <p:spPr>
            <a:xfrm>
              <a:off x="5529003" y="4649290"/>
              <a:ext cx="2792490" cy="101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fp</a:t>
              </a:r>
              <a:r>
                <a:rPr kumimoji="1" lang="en-US" altLang="ja-JP" dirty="0"/>
                <a:t> = </a:t>
              </a:r>
              <a:r>
                <a:rPr kumimoji="1" lang="en-US" altLang="ja-JP" dirty="0" err="1"/>
                <a:t>fopen</a:t>
              </a:r>
              <a:r>
                <a:rPr kumimoji="1" lang="en-US" altLang="ja-JP" dirty="0"/>
                <a:t>( </a:t>
              </a:r>
              <a:r>
                <a:rPr kumimoji="1" lang="en-US" altLang="ja-JP" dirty="0" err="1"/>
                <a:t>fname</a:t>
              </a:r>
              <a:r>
                <a:rPr kumimoji="1" lang="en-US" altLang="ja-JP" dirty="0"/>
                <a:t>, "r" </a:t>
              </a:r>
              <a:r>
                <a:rPr kumimoji="1" lang="en-US" altLang="ja-JP" dirty="0" smtClean="0"/>
                <a:t>);</a:t>
              </a:r>
            </a:p>
            <a:p>
              <a:r>
                <a:rPr kumimoji="1" lang="en-US" altLang="ja-JP" dirty="0" smtClean="0"/>
                <a:t>…</a:t>
              </a:r>
              <a:endParaRPr kumimoji="1" lang="ja-JP" altLang="en-US" dirty="0"/>
            </a:p>
          </p:txBody>
        </p:sp>
        <p:sp>
          <p:nvSpPr>
            <p:cNvPr id="15" name="右矢印 14"/>
            <p:cNvSpPr/>
            <p:nvPr/>
          </p:nvSpPr>
          <p:spPr>
            <a:xfrm>
              <a:off x="3953727" y="4785372"/>
              <a:ext cx="978408" cy="737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a:t>
              </a:r>
              <a:endParaRPr kumimoji="1" lang="ja-JP" altLang="en-US" dirty="0"/>
            </a:p>
          </p:txBody>
        </p:sp>
      </p:grpSp>
    </p:spTree>
    <p:extLst>
      <p:ext uri="{BB962C8B-B14F-4D97-AF65-F5344CB8AC3E}">
        <p14:creationId xmlns:p14="http://schemas.microsoft.com/office/powerpoint/2010/main" val="3408071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r>
              <a:rPr lang="ja-JP" altLang="en-US" dirty="0" smtClean="0"/>
              <a:t>の詳細</a:t>
            </a:r>
            <a:endParaRPr kumimoji="1" lang="ja-JP" altLang="en-US" dirty="0"/>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7</a:t>
            </a:fld>
            <a:endParaRPr lang="en-US" dirty="0"/>
          </a:p>
        </p:txBody>
      </p:sp>
      <p:pic>
        <p:nvPicPr>
          <p:cNvPr id="10" name="コンテンツ プレースホルダー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2960" y="1737361"/>
            <a:ext cx="7540131" cy="4596633"/>
          </a:xfrm>
        </p:spPr>
      </p:pic>
      <p:sp>
        <p:nvSpPr>
          <p:cNvPr id="11" name="正方形/長方形 10"/>
          <p:cNvSpPr/>
          <p:nvPr/>
        </p:nvSpPr>
        <p:spPr>
          <a:xfrm>
            <a:off x="2047876" y="1955448"/>
            <a:ext cx="4314824" cy="2143125"/>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3" name="正方形/長方形 12"/>
          <p:cNvSpPr/>
          <p:nvPr/>
        </p:nvSpPr>
        <p:spPr>
          <a:xfrm>
            <a:off x="819291" y="1955448"/>
            <a:ext cx="1142859"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6" name="四角形吹き出し 15"/>
          <p:cNvSpPr/>
          <p:nvPr/>
        </p:nvSpPr>
        <p:spPr>
          <a:xfrm>
            <a:off x="2047874" y="4514850"/>
            <a:ext cx="4314825" cy="1543050"/>
          </a:xfrm>
          <a:prstGeom prst="wedgeRectCallout">
            <a:avLst>
              <a:gd name="adj1" fmla="val -20861"/>
              <a:gd name="adj2" fmla="val -72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ブロック一覧</a:t>
            </a:r>
            <a:endParaRPr kumimoji="1" lang="en-US" altLang="ja-JP" sz="1600" b="1" dirty="0" smtClean="0"/>
          </a:p>
          <a:p>
            <a:pPr marL="285750" indent="-285750">
              <a:buFont typeface="Arial" panose="020B0604020202020204" pitchFamily="34" charset="0"/>
              <a:buChar char="•"/>
            </a:pPr>
            <a:r>
              <a:rPr kumimoji="1" lang="ja-JP" altLang="en-US" sz="1600" dirty="0" smtClean="0"/>
              <a:t>選択したファイルを</a:t>
            </a:r>
            <a:r>
              <a:rPr kumimoji="1" lang="ja-JP" altLang="en-US" sz="1600" dirty="0"/>
              <a:t>処理ごとに</a:t>
            </a:r>
            <a:r>
              <a:rPr kumimoji="1" lang="ja-JP" altLang="en-US" sz="1600" dirty="0" smtClean="0"/>
              <a:t>分けて</a:t>
            </a:r>
            <a:r>
              <a:rPr kumimoji="1" lang="en-US" altLang="ja-JP" sz="1600" dirty="0" smtClean="0"/>
              <a:t/>
            </a:r>
            <a:br>
              <a:rPr kumimoji="1" lang="en-US" altLang="ja-JP" sz="1600" dirty="0" smtClean="0"/>
            </a:br>
            <a:r>
              <a:rPr kumimoji="1" lang="ja-JP" altLang="en-US" sz="1600" dirty="0" smtClean="0"/>
              <a:t>ブロック</a:t>
            </a:r>
            <a:r>
              <a:rPr kumimoji="1" lang="ja-JP" altLang="en-US" sz="1600" dirty="0"/>
              <a:t>で</a:t>
            </a:r>
            <a:r>
              <a:rPr kumimoji="1" lang="ja-JP" altLang="en-US" sz="1600" dirty="0" smtClean="0"/>
              <a:t>表現</a:t>
            </a:r>
            <a:endParaRPr kumimoji="1" lang="en-US" altLang="ja-JP" sz="1600" dirty="0" smtClean="0"/>
          </a:p>
          <a:p>
            <a:pPr marL="285750" indent="-285750">
              <a:buFont typeface="Arial" panose="020B0604020202020204" pitchFamily="34" charset="0"/>
              <a:buChar char="•"/>
            </a:pPr>
            <a:r>
              <a:rPr kumimoji="1" lang="ja-JP" altLang="en-US" sz="1600" dirty="0" smtClean="0"/>
              <a:t>クリック</a:t>
            </a:r>
            <a:r>
              <a:rPr kumimoji="1" lang="ja-JP" altLang="en-US" sz="1600" dirty="0"/>
              <a:t>する</a:t>
            </a:r>
            <a:r>
              <a:rPr kumimoji="1" lang="ja-JP" altLang="en-US" sz="1600" dirty="0" smtClean="0"/>
              <a:t>とそのブロックの</a:t>
            </a:r>
            <a:r>
              <a:rPr kumimoji="1" lang="en-US" altLang="ja-JP" sz="1600" dirty="0" smtClean="0"/>
              <a:t/>
            </a:r>
            <a:br>
              <a:rPr kumimoji="1" lang="en-US" altLang="ja-JP" sz="1600" dirty="0" smtClean="0"/>
            </a:br>
            <a:r>
              <a:rPr kumimoji="1" lang="ja-JP" altLang="en-US" sz="1600" dirty="0" smtClean="0"/>
              <a:t>ソースコード</a:t>
            </a:r>
            <a:r>
              <a:rPr kumimoji="1" lang="ja-JP" altLang="en-US" sz="1600" dirty="0"/>
              <a:t>編集画面に移動</a:t>
            </a:r>
            <a:r>
              <a:rPr kumimoji="1" lang="ja-JP" altLang="en-US" sz="1600" dirty="0" smtClean="0"/>
              <a:t>する</a:t>
            </a:r>
            <a:endParaRPr kumimoji="1" lang="en-US" altLang="ja-JP" sz="1600" dirty="0" smtClean="0"/>
          </a:p>
          <a:p>
            <a:pPr marL="285750" indent="-285750">
              <a:buFont typeface="Arial" panose="020B0604020202020204" pitchFamily="34" charset="0"/>
              <a:buChar char="•"/>
            </a:pPr>
            <a:r>
              <a:rPr kumimoji="1" lang="ja-JP" altLang="en-US" sz="1600" dirty="0" smtClean="0"/>
              <a:t>ブロックは並べ替えが可能</a:t>
            </a:r>
            <a:endParaRPr kumimoji="1" lang="ja-JP" altLang="en-US" sz="1600" dirty="0"/>
          </a:p>
        </p:txBody>
      </p:sp>
      <p:sp>
        <p:nvSpPr>
          <p:cNvPr id="17" name="四角形吹き出し 16"/>
          <p:cNvSpPr/>
          <p:nvPr/>
        </p:nvSpPr>
        <p:spPr>
          <a:xfrm>
            <a:off x="47486" y="3027010"/>
            <a:ext cx="1914664" cy="1071563"/>
          </a:xfrm>
          <a:prstGeom prst="wedgeRectCallout">
            <a:avLst>
              <a:gd name="adj1" fmla="val 21425"/>
              <a:gd name="adj2" fmla="val -78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ファイルリスト</a:t>
            </a:r>
            <a:endParaRPr kumimoji="1" lang="en-US" altLang="ja-JP" sz="1600" b="1" dirty="0" smtClean="0"/>
          </a:p>
          <a:p>
            <a:pPr marL="285750" indent="-285750">
              <a:buFont typeface="Arial" panose="020B0604020202020204" pitchFamily="34" charset="0"/>
              <a:buChar char="•"/>
            </a:pPr>
            <a:r>
              <a:rPr kumimoji="1" lang="ja-JP" altLang="en-US" sz="1600" dirty="0" smtClean="0"/>
              <a:t>ファイルの選択ができる</a:t>
            </a:r>
            <a:endParaRPr kumimoji="1" lang="ja-JP" altLang="en-US" sz="1600" dirty="0"/>
          </a:p>
        </p:txBody>
      </p:sp>
      <p:sp>
        <p:nvSpPr>
          <p:cNvPr id="18" name="正方形/長方形 17"/>
          <p:cNvSpPr/>
          <p:nvPr/>
        </p:nvSpPr>
        <p:spPr>
          <a:xfrm>
            <a:off x="6515100" y="1955448"/>
            <a:ext cx="1847991"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9" name="四角形吹き出し 18"/>
          <p:cNvSpPr/>
          <p:nvPr/>
        </p:nvSpPr>
        <p:spPr>
          <a:xfrm>
            <a:off x="6515100" y="2875562"/>
            <a:ext cx="2514600" cy="1801213"/>
          </a:xfrm>
          <a:prstGeom prst="wedgeRectCallout">
            <a:avLst>
              <a:gd name="adj1" fmla="val -22542"/>
              <a:gd name="adj2" fmla="val -58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検索画面</a:t>
            </a:r>
            <a:endParaRPr kumimoji="1" lang="en-US" altLang="ja-JP" sz="1600" b="1" dirty="0"/>
          </a:p>
          <a:p>
            <a:pPr marL="285750" indent="-285750">
              <a:buFont typeface="Arial" panose="020B0604020202020204" pitchFamily="34" charset="0"/>
              <a:buChar char="•"/>
            </a:pPr>
            <a:r>
              <a:rPr kumimoji="1" lang="ja-JP" altLang="en-US" sz="1600" dirty="0" smtClean="0"/>
              <a:t>キーワード検索して結果を左側のブロック一覧にドラッグ</a:t>
            </a:r>
            <a:r>
              <a:rPr kumimoji="1" lang="en-US" altLang="ja-JP" sz="1600" dirty="0" smtClean="0"/>
              <a:t>&amp;</a:t>
            </a:r>
            <a:r>
              <a:rPr kumimoji="1" lang="ja-JP" altLang="en-US" sz="1600" dirty="0" smtClean="0"/>
              <a:t>ドロップすることでソースコードを挿入できる</a:t>
            </a:r>
            <a:endParaRPr kumimoji="1" lang="ja-JP" altLang="en-US" sz="1600" dirty="0"/>
          </a:p>
        </p:txBody>
      </p:sp>
    </p:spTree>
    <p:extLst>
      <p:ext uri="{BB962C8B-B14F-4D97-AF65-F5344CB8AC3E}">
        <p14:creationId xmlns:p14="http://schemas.microsoft.com/office/powerpoint/2010/main" val="87783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Qiita</a:t>
            </a:r>
            <a:r>
              <a:rPr lang="ja-JP" altLang="en-US" dirty="0" err="1" smtClean="0"/>
              <a:t>，</a:t>
            </a:r>
            <a:r>
              <a:rPr kumimoji="1" lang="en-US" altLang="ja-JP" dirty="0" smtClean="0"/>
              <a:t>Stack Overflow</a:t>
            </a:r>
            <a:r>
              <a:rPr kumimoji="1" lang="ja-JP" altLang="en-US" dirty="0" err="1" smtClean="0"/>
              <a:t>，</a:t>
            </a:r>
            <a:r>
              <a:rPr kumimoji="1" lang="en-US" altLang="ja-JP" dirty="0" smtClean="0"/>
              <a:t>Github</a:t>
            </a:r>
            <a:r>
              <a:rPr kumimoji="1" lang="ja-JP" altLang="en-US" dirty="0" smtClean="0"/>
              <a:t>と言ったソースコー</a:t>
            </a:r>
            <a:r>
              <a:rPr lang="ja-JP" altLang="en-US" dirty="0" smtClean="0"/>
              <a:t>ドが掲載されているサイトをクロールして，スニペットを抽出</a:t>
            </a:r>
            <a:r>
              <a:rPr lang="ja-JP" altLang="en-US" dirty="0" smtClean="0"/>
              <a:t>する．</a:t>
            </a:r>
            <a:endParaRPr lang="en-US" altLang="ja-JP" dirty="0" smtClean="0"/>
          </a:p>
          <a:p>
            <a:pPr lvl="1"/>
            <a:r>
              <a:rPr kumimoji="1" lang="ja-JP" altLang="en-US" dirty="0" smtClean="0"/>
              <a:t>多くの場合はコードとともにそれが何をするかと言ったメタ</a:t>
            </a:r>
            <a:r>
              <a:rPr kumimoji="1" lang="ja-JP" altLang="en-US" dirty="0" smtClean="0"/>
              <a:t>情報（ソースコードのコメントや記事中の解説）が</a:t>
            </a:r>
            <a:r>
              <a:rPr kumimoji="1" lang="ja-JP" altLang="en-US" dirty="0" smtClean="0"/>
              <a:t>含まれて</a:t>
            </a:r>
            <a:r>
              <a:rPr kumimoji="1" lang="ja-JP" altLang="en-US" dirty="0" smtClean="0"/>
              <a:t>いる．</a:t>
            </a:r>
            <a:endParaRPr kumimoji="1" lang="en-US" altLang="ja-JP" dirty="0" smtClean="0"/>
          </a:p>
          <a:p>
            <a:r>
              <a:rPr kumimoji="1" lang="ja-JP" altLang="en-US" dirty="0" smtClean="0"/>
              <a:t>類似研究</a:t>
            </a:r>
            <a:r>
              <a:rPr kumimoji="1" lang="en-US" altLang="ja-JP" baseline="30000" dirty="0" smtClean="0"/>
              <a:t>†1</a:t>
            </a:r>
            <a:r>
              <a:rPr kumimoji="1" lang="ja-JP" altLang="en-US" dirty="0" smtClean="0"/>
              <a:t>ではデータセット</a:t>
            </a:r>
            <a:r>
              <a:rPr kumimoji="1" lang="en-US" altLang="ja-JP" baseline="30000" dirty="0" smtClean="0"/>
              <a:t>†2</a:t>
            </a:r>
            <a:r>
              <a:rPr lang="ja-JP" altLang="en-US" dirty="0" smtClean="0"/>
              <a:t>と</a:t>
            </a:r>
            <a:r>
              <a:rPr lang="en-US" altLang="ja-JP" dirty="0" smtClean="0"/>
              <a:t>GETA</a:t>
            </a:r>
            <a:r>
              <a:rPr lang="ja-JP" altLang="en-US" dirty="0" smtClean="0"/>
              <a:t>と呼ばれる汎用連想計算エンジン</a:t>
            </a:r>
            <a:r>
              <a:rPr kumimoji="1" lang="ja-JP" altLang="en-US" dirty="0" smtClean="0"/>
              <a:t>を利用して類似ソースファイルを検索していた．</a:t>
            </a:r>
            <a:endParaRPr kumimoji="1" lang="en-US" altLang="ja-JP" dirty="0" smtClean="0"/>
          </a:p>
        </p:txBody>
      </p:sp>
      <p:sp>
        <p:nvSpPr>
          <p:cNvPr id="2" name="タイトル 1"/>
          <p:cNvSpPr>
            <a:spLocks noGrp="1"/>
          </p:cNvSpPr>
          <p:nvPr>
            <p:ph type="title"/>
          </p:nvPr>
        </p:nvSpPr>
        <p:spPr/>
        <p:txBody>
          <a:bodyPr/>
          <a:lstStyle/>
          <a:p>
            <a:r>
              <a:rPr lang="ja-JP" altLang="en-US" dirty="0"/>
              <a:t>本研究の</a:t>
            </a:r>
            <a:r>
              <a:rPr lang="ja-JP" altLang="en-US" dirty="0" smtClean="0"/>
              <a:t>アプローチ </a:t>
            </a:r>
            <a:r>
              <a:rPr lang="en-US" altLang="ja-JP" dirty="0" smtClean="0"/>
              <a:t>– </a:t>
            </a:r>
            <a:r>
              <a:rPr lang="ja-JP" altLang="en-US" dirty="0" smtClean="0"/>
              <a:t>検索</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5" name="図 4" descr="Quickly post gists to &lt;strong&gt;GitHub&lt;/strong&gt; Enterprise and &lt;strong&gt;github&lt;/strong&gt;.com - major.i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663" y="4607929"/>
            <a:ext cx="1460626" cy="1460626"/>
          </a:xfrm>
          <a:prstGeom prst="rect">
            <a:avLst/>
          </a:prstGeom>
        </p:spPr>
      </p:pic>
      <p:pic>
        <p:nvPicPr>
          <p:cNvPr id="7" name="図 6" descr="RubyKaigi 2013, May 30 - Jun 1"/>
          <p:cNvPicPr>
            <a:picLocks noChangeAspect="1"/>
          </p:cNvPicPr>
          <p:nvPr/>
        </p:nvPicPr>
        <p:blipFill rotWithShape="1">
          <a:blip r:embed="rId4">
            <a:extLst>
              <a:ext uri="{28A0092B-C50C-407E-A947-70E740481C1C}">
                <a14:useLocalDpi xmlns:a14="http://schemas.microsoft.com/office/drawing/2010/main" val="0"/>
              </a:ext>
            </a:extLst>
          </a:blip>
          <a:srcRect l="11628" t="11628" r="11628" b="11628"/>
          <a:stretch/>
        </p:blipFill>
        <p:spPr>
          <a:xfrm>
            <a:off x="822959" y="4807390"/>
            <a:ext cx="1061704" cy="1061704"/>
          </a:xfrm>
          <a:prstGeom prst="rect">
            <a:avLst/>
          </a:prstGeom>
        </p:spPr>
      </p:pic>
      <p:pic>
        <p:nvPicPr>
          <p:cNvPr id="8" name="図 7" descr="&lt;strong&gt;Stack Overflow&lt;/strong&gt; - Where Developers Learn, Share, &amp; Build Career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5563" y="4593594"/>
            <a:ext cx="1489296" cy="1489296"/>
          </a:xfrm>
          <a:prstGeom prst="rect">
            <a:avLst/>
          </a:prstGeom>
        </p:spPr>
      </p:pic>
      <p:sp>
        <p:nvSpPr>
          <p:cNvPr id="9" name="下カーブ矢印 8"/>
          <p:cNvSpPr/>
          <p:nvPr/>
        </p:nvSpPr>
        <p:spPr>
          <a:xfrm>
            <a:off x="2946367" y="4119461"/>
            <a:ext cx="3264310"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データ</a:t>
            </a:r>
            <a:r>
              <a:rPr kumimoji="1" lang="ja-JP" altLang="en-US" dirty="0" smtClean="0">
                <a:solidFill>
                  <a:schemeClr val="tx1"/>
                </a:solidFill>
              </a:rPr>
              <a:t>を抽出</a:t>
            </a:r>
            <a:endParaRPr kumimoji="1" lang="ja-JP" altLang="en-US" dirty="0">
              <a:solidFill>
                <a:schemeClr val="tx1"/>
              </a:solidFill>
            </a:endParaRPr>
          </a:p>
        </p:txBody>
      </p:sp>
      <p:sp>
        <p:nvSpPr>
          <p:cNvPr id="10" name="テキスト ボックス 9"/>
          <p:cNvSpPr txBox="1"/>
          <p:nvPr/>
        </p:nvSpPr>
        <p:spPr>
          <a:xfrm>
            <a:off x="5539460" y="4917945"/>
            <a:ext cx="28273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en-US" altLang="ja-JP" sz="2000" dirty="0" smtClean="0"/>
              <a:t>// </a:t>
            </a:r>
            <a:r>
              <a:rPr kumimoji="1" lang="ja-JP" altLang="en-US" sz="2000" dirty="0" smtClean="0"/>
              <a:t>データを取得</a:t>
            </a:r>
            <a:endParaRPr kumimoji="1" lang="en-US" altLang="ja-JP" sz="2000" dirty="0" smtClean="0"/>
          </a:p>
          <a:p>
            <a:r>
              <a:rPr kumimoji="1" lang="en-US" altLang="ja-JP" sz="2000" dirty="0" smtClean="0"/>
              <a:t>$.ajax(…)</a:t>
            </a:r>
            <a:endParaRPr kumimoji="1" lang="ja-JP" altLang="en-US" sz="2000" dirty="0"/>
          </a:p>
        </p:txBody>
      </p:sp>
      <p:sp>
        <p:nvSpPr>
          <p:cNvPr id="6" name="テキスト ボックス 5"/>
          <p:cNvSpPr txBox="1"/>
          <p:nvPr/>
        </p:nvSpPr>
        <p:spPr>
          <a:xfrm>
            <a:off x="822959" y="5973895"/>
            <a:ext cx="7586404" cy="307777"/>
          </a:xfrm>
          <a:prstGeom prst="rect">
            <a:avLst/>
          </a:prstGeom>
          <a:noFill/>
        </p:spPr>
        <p:txBody>
          <a:bodyPr wrap="square" rtlCol="0">
            <a:spAutoFit/>
          </a:bodyPr>
          <a:lstStyle/>
          <a:p>
            <a:r>
              <a:rPr lang="en-US" altLang="ja-JP" sz="1400" baseline="30000" dirty="0" smtClean="0"/>
              <a:t>†1</a:t>
            </a:r>
            <a:r>
              <a:rPr lang="en-US" altLang="ja-JP" sz="1400" dirty="0" smtClean="0"/>
              <a:t>:</a:t>
            </a:r>
            <a:r>
              <a:rPr lang="ja-JP" altLang="en-US" sz="1400" dirty="0" smtClean="0"/>
              <a:t>スライド</a:t>
            </a:r>
            <a:r>
              <a:rPr lang="en-US" altLang="ja-JP" sz="1400" dirty="0" smtClean="0"/>
              <a:t>3</a:t>
            </a:r>
            <a:r>
              <a:rPr lang="ja-JP" altLang="en-US" sz="1400" dirty="0" smtClean="0"/>
              <a:t>の</a:t>
            </a:r>
            <a:r>
              <a:rPr lang="en-US" altLang="ja-JP" sz="1400" dirty="0" smtClean="0"/>
              <a:t>1</a:t>
            </a:r>
            <a:r>
              <a:rPr kumimoji="1" lang="ja-JP" altLang="en-US" sz="1400" dirty="0" smtClean="0"/>
              <a:t> </a:t>
            </a:r>
            <a:r>
              <a:rPr lang="en-US" altLang="ja-JP" sz="1400" baseline="30000" dirty="0" smtClean="0"/>
              <a:t>†2</a:t>
            </a:r>
            <a:r>
              <a:rPr lang="en-US" altLang="ja-JP" sz="1400" dirty="0" smtClean="0"/>
              <a:t>:UCI </a:t>
            </a:r>
            <a:r>
              <a:rPr lang="en-US" altLang="ja-JP" sz="1400" dirty="0"/>
              <a:t>Source Code Data Sets</a:t>
            </a:r>
            <a:endParaRPr kumimoji="1" lang="ja-JP" altLang="en-US" sz="1400" dirty="0"/>
          </a:p>
        </p:txBody>
      </p:sp>
    </p:spTree>
    <p:extLst>
      <p:ext uri="{BB962C8B-B14F-4D97-AF65-F5344CB8AC3E}">
        <p14:creationId xmlns:p14="http://schemas.microsoft.com/office/powerpoint/2010/main" val="4140730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提案システムの構成図</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t>9</a:t>
            </a:fld>
            <a:endParaRPr lang="en-US" dirty="0"/>
          </a:p>
        </p:txBody>
      </p:sp>
      <p:grpSp>
        <p:nvGrpSpPr>
          <p:cNvPr id="3" name="グループ化 2"/>
          <p:cNvGrpSpPr/>
          <p:nvPr/>
        </p:nvGrpSpPr>
        <p:grpSpPr>
          <a:xfrm>
            <a:off x="822961" y="2343446"/>
            <a:ext cx="7543799" cy="3208975"/>
            <a:chOff x="822959" y="1825641"/>
            <a:chExt cx="7419572" cy="3208975"/>
          </a:xfrm>
        </p:grpSpPr>
        <p:sp>
          <p:nvSpPr>
            <p:cNvPr id="5" name="正方形/長方形 4"/>
            <p:cNvSpPr/>
            <p:nvPr/>
          </p:nvSpPr>
          <p:spPr>
            <a:xfrm>
              <a:off x="3820487" y="2606675"/>
              <a:ext cx="1626868" cy="721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提案システム</a:t>
              </a:r>
              <a:endParaRPr kumimoji="1" lang="ja-JP" altLang="en-US" dirty="0"/>
            </a:p>
          </p:txBody>
        </p:sp>
        <p:grpSp>
          <p:nvGrpSpPr>
            <p:cNvPr id="7" name="グループ化 6"/>
            <p:cNvGrpSpPr/>
            <p:nvPr/>
          </p:nvGrpSpPr>
          <p:grpSpPr>
            <a:xfrm>
              <a:off x="862021" y="2376539"/>
              <a:ext cx="1967865" cy="1178875"/>
              <a:chOff x="4218707" y="3857414"/>
              <a:chExt cx="3358044" cy="2011680"/>
            </a:xfrm>
          </p:grpSpPr>
          <p:grpSp>
            <p:nvGrpSpPr>
              <p:cNvPr id="8" name="グループ化 7"/>
              <p:cNvGrpSpPr/>
              <p:nvPr/>
            </p:nvGrpSpPr>
            <p:grpSpPr>
              <a:xfrm>
                <a:off x="4218707" y="3857414"/>
                <a:ext cx="3358044" cy="2011680"/>
                <a:chOff x="3418313" y="3857414"/>
                <a:chExt cx="4007031" cy="2011680"/>
              </a:xfrm>
            </p:grpSpPr>
            <p:grpSp>
              <p:nvGrpSpPr>
                <p:cNvPr id="10" name="グループ化 9"/>
                <p:cNvGrpSpPr/>
                <p:nvPr/>
              </p:nvGrpSpPr>
              <p:grpSpPr>
                <a:xfrm>
                  <a:off x="3418313" y="3857414"/>
                  <a:ext cx="4007031" cy="2011680"/>
                  <a:chOff x="4359730" y="3857414"/>
                  <a:chExt cx="4007031" cy="2011680"/>
                </a:xfrm>
              </p:grpSpPr>
              <p:sp>
                <p:nvSpPr>
                  <p:cNvPr id="12" name="正方形/長方形 11"/>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正方形/長方形 12"/>
                  <p:cNvSpPr/>
                  <p:nvPr/>
                </p:nvSpPr>
                <p:spPr>
                  <a:xfrm>
                    <a:off x="4594859" y="4009069"/>
                    <a:ext cx="3402874" cy="170837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1" name="正方形/長方形 10"/>
                <p:cNvSpPr/>
                <p:nvPr/>
              </p:nvSpPr>
              <p:spPr>
                <a:xfrm>
                  <a:off x="3658403" y="4025812"/>
                  <a:ext cx="3386526" cy="78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楕円 8"/>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cxnSp>
          <p:nvCxnSpPr>
            <p:cNvPr id="28" name="直線矢印コネクタ 27"/>
            <p:cNvCxnSpPr/>
            <p:nvPr/>
          </p:nvCxnSpPr>
          <p:spPr>
            <a:xfrm flipV="1">
              <a:off x="4631769" y="3328459"/>
              <a:ext cx="0" cy="6033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4" name="グループ化 63"/>
            <p:cNvGrpSpPr/>
            <p:nvPr/>
          </p:nvGrpSpPr>
          <p:grpSpPr>
            <a:xfrm>
              <a:off x="4261493" y="3994528"/>
              <a:ext cx="771525" cy="716911"/>
              <a:chOff x="4287211" y="4035425"/>
              <a:chExt cx="771525" cy="716911"/>
            </a:xfrm>
          </p:grpSpPr>
          <p:sp>
            <p:nvSpPr>
              <p:cNvPr id="32" name="楕円 31"/>
              <p:cNvSpPr/>
              <p:nvPr/>
            </p:nvSpPr>
            <p:spPr>
              <a:xfrm>
                <a:off x="4287211" y="4453412"/>
                <a:ext cx="771525" cy="298924"/>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4287211" y="4244418"/>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4287211" y="4035425"/>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grpSp>
        <p:sp>
          <p:nvSpPr>
            <p:cNvPr id="33" name="テキスト ボックス 32"/>
            <p:cNvSpPr txBox="1"/>
            <p:nvPr/>
          </p:nvSpPr>
          <p:spPr>
            <a:xfrm flipH="1">
              <a:off x="3946913" y="4726839"/>
              <a:ext cx="1369712" cy="307777"/>
            </a:xfrm>
            <a:prstGeom prst="rect">
              <a:avLst/>
            </a:prstGeom>
            <a:noFill/>
          </p:spPr>
          <p:txBody>
            <a:bodyPr wrap="square" rtlCol="0">
              <a:spAutoFit/>
            </a:bodyPr>
            <a:lstStyle/>
            <a:p>
              <a:pPr algn="ctr"/>
              <a:r>
                <a:rPr kumimoji="1" lang="ja-JP" altLang="en-US" sz="1400" dirty="0" smtClean="0"/>
                <a:t>データベース</a:t>
              </a:r>
              <a:endParaRPr kumimoji="1" lang="ja-JP" altLang="en-US" sz="1400" dirty="0"/>
            </a:p>
          </p:txBody>
        </p:sp>
        <p:grpSp>
          <p:nvGrpSpPr>
            <p:cNvPr id="94" name="グループ化 93"/>
            <p:cNvGrpSpPr/>
            <p:nvPr/>
          </p:nvGrpSpPr>
          <p:grpSpPr>
            <a:xfrm>
              <a:off x="6667500" y="2516231"/>
              <a:ext cx="1100768" cy="909344"/>
              <a:chOff x="7226931" y="2420137"/>
              <a:chExt cx="1100768" cy="909344"/>
            </a:xfrm>
          </p:grpSpPr>
          <p:sp>
            <p:nvSpPr>
              <p:cNvPr id="35" name="正方形/長方形 34"/>
              <p:cNvSpPr/>
              <p:nvPr/>
            </p:nvSpPr>
            <p:spPr>
              <a:xfrm>
                <a:off x="7229800" y="2420137"/>
                <a:ext cx="1097899" cy="6611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100" dirty="0"/>
              </a:p>
            </p:txBody>
          </p:sp>
          <p:sp>
            <p:nvSpPr>
              <p:cNvPr id="36" name="正方形/長方形 35"/>
              <p:cNvSpPr/>
              <p:nvPr/>
            </p:nvSpPr>
            <p:spPr>
              <a:xfrm>
                <a:off x="7626657" y="3081314"/>
                <a:ext cx="298447" cy="179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7226931" y="3263056"/>
                <a:ext cx="1097899" cy="6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p:cNvSpPr txBox="1"/>
            <p:nvPr/>
          </p:nvSpPr>
          <p:spPr>
            <a:xfrm flipH="1">
              <a:off x="822959" y="1825641"/>
              <a:ext cx="2006927" cy="523220"/>
            </a:xfrm>
            <a:prstGeom prst="rect">
              <a:avLst/>
            </a:prstGeom>
            <a:noFill/>
          </p:spPr>
          <p:txBody>
            <a:bodyPr wrap="square" rtlCol="0">
              <a:spAutoFit/>
            </a:bodyPr>
            <a:lstStyle/>
            <a:p>
              <a:pPr algn="ctr"/>
              <a:r>
                <a:rPr kumimoji="1" lang="ja-JP" altLang="en-US" sz="1400" dirty="0" smtClean="0"/>
                <a:t>エディタを表示</a:t>
              </a:r>
              <a:r>
                <a:rPr kumimoji="1" lang="en-US" altLang="ja-JP" sz="1400" dirty="0" smtClean="0"/>
                <a:t/>
              </a:r>
              <a:br>
                <a:rPr kumimoji="1" lang="en-US" altLang="ja-JP" sz="1400" dirty="0" smtClean="0"/>
              </a:br>
              <a:r>
                <a:rPr kumimoji="1" lang="ja-JP" altLang="en-US" sz="1400" dirty="0" smtClean="0"/>
                <a:t>させるタブレット</a:t>
              </a:r>
              <a:endParaRPr kumimoji="1" lang="ja-JP" altLang="en-US" sz="1400" dirty="0"/>
            </a:p>
          </p:txBody>
        </p:sp>
        <p:cxnSp>
          <p:nvCxnSpPr>
            <p:cNvPr id="67" name="直線矢印コネクタ 66"/>
            <p:cNvCxnSpPr/>
            <p:nvPr/>
          </p:nvCxnSpPr>
          <p:spPr>
            <a:xfrm>
              <a:off x="2829886" y="2965977"/>
              <a:ext cx="990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5447354" y="2952534"/>
              <a:ext cx="1220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3816184" y="3449201"/>
              <a:ext cx="1631171" cy="307777"/>
            </a:xfrm>
            <a:prstGeom prst="rect">
              <a:avLst/>
            </a:prstGeom>
            <a:noFill/>
          </p:spPr>
          <p:txBody>
            <a:bodyPr vert="horz" wrap="square" rtlCol="0">
              <a:spAutoFit/>
            </a:bodyPr>
            <a:lstStyle/>
            <a:p>
              <a:pPr algn="ctr"/>
              <a:r>
                <a:rPr kumimoji="1" lang="ja-JP" altLang="en-US" sz="1400" dirty="0" smtClean="0"/>
                <a:t>保存   参照</a:t>
              </a:r>
              <a:endParaRPr kumimoji="1" lang="ja-JP" altLang="en-US" sz="1400" dirty="0"/>
            </a:p>
          </p:txBody>
        </p:sp>
        <p:sp>
          <p:nvSpPr>
            <p:cNvPr id="71" name="テキスト ボックス 70"/>
            <p:cNvSpPr txBox="1"/>
            <p:nvPr/>
          </p:nvSpPr>
          <p:spPr>
            <a:xfrm>
              <a:off x="3849278" y="2305256"/>
              <a:ext cx="1600946" cy="307777"/>
            </a:xfrm>
            <a:prstGeom prst="rect">
              <a:avLst/>
            </a:prstGeom>
            <a:noFill/>
          </p:spPr>
          <p:txBody>
            <a:bodyPr wrap="square" rtlCol="0">
              <a:spAutoFit/>
            </a:bodyPr>
            <a:lstStyle/>
            <a:p>
              <a:pPr algn="ctr"/>
              <a:r>
                <a:rPr kumimoji="1" lang="en-US" altLang="ja-JP" sz="1400" dirty="0" smtClean="0"/>
                <a:t>Web</a:t>
              </a:r>
              <a:r>
                <a:rPr kumimoji="1" lang="ja-JP" altLang="en-US" sz="1400" dirty="0" smtClean="0"/>
                <a:t>サーバー</a:t>
              </a:r>
              <a:endParaRPr kumimoji="1" lang="ja-JP" altLang="en-US" sz="1400" dirty="0"/>
            </a:p>
          </p:txBody>
        </p:sp>
        <p:grpSp>
          <p:nvGrpSpPr>
            <p:cNvPr id="90" name="グループ化 89"/>
            <p:cNvGrpSpPr/>
            <p:nvPr/>
          </p:nvGrpSpPr>
          <p:grpSpPr>
            <a:xfrm>
              <a:off x="979930" y="2514310"/>
              <a:ext cx="1663133" cy="952232"/>
              <a:chOff x="2995734" y="3943610"/>
              <a:chExt cx="3077166" cy="1761840"/>
            </a:xfrm>
          </p:grpSpPr>
          <p:sp>
            <p:nvSpPr>
              <p:cNvPr id="72" name="正方形/長方形 71"/>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5" name="角丸四角形 74"/>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6" name="角丸四角形 75"/>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7" name="角丸四角形 76"/>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8" name="角丸四角形 77"/>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9" name="角丸四角形 78"/>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0" name="角丸四角形 79"/>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1" name="角丸四角形 80"/>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2" name="角丸四角形 81"/>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3" name="角丸四角形 82"/>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4" name="角丸四角形 83"/>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5" name="角丸四角形 84"/>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6" name="角丸四角形 85"/>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7" name="角丸四角形 86"/>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8" name="角丸四角形 87"/>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9" name="角丸四角形 88"/>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100" name="四角形吹き出し 99"/>
            <p:cNvSpPr/>
            <p:nvPr/>
          </p:nvSpPr>
          <p:spPr>
            <a:xfrm>
              <a:off x="5829301" y="3584024"/>
              <a:ext cx="1004262" cy="347740"/>
            </a:xfrm>
            <a:prstGeom prst="wedgeRectCallout">
              <a:avLst>
                <a:gd name="adj1" fmla="val -27584"/>
                <a:gd name="adj2" fmla="val -226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雛形を</a:t>
              </a:r>
              <a:r>
                <a:rPr kumimoji="1" lang="ja-JP" altLang="en-US" sz="1200" dirty="0"/>
                <a:t>参照</a:t>
              </a:r>
            </a:p>
          </p:txBody>
        </p:sp>
        <p:sp>
          <p:nvSpPr>
            <p:cNvPr id="103" name="四角形吹き出し 102"/>
            <p:cNvSpPr/>
            <p:nvPr/>
          </p:nvSpPr>
          <p:spPr>
            <a:xfrm>
              <a:off x="2524214" y="3623831"/>
              <a:ext cx="1049233" cy="347740"/>
            </a:xfrm>
            <a:prstGeom prst="wedgeRectCallout">
              <a:avLst>
                <a:gd name="adj1" fmla="val 8648"/>
                <a:gd name="adj2" fmla="val -2351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雛形作成</a:t>
              </a:r>
              <a:endParaRPr kumimoji="1" lang="ja-JP" altLang="en-US" sz="1200" dirty="0"/>
            </a:p>
          </p:txBody>
        </p:sp>
        <p:sp>
          <p:nvSpPr>
            <p:cNvPr id="104" name="正方形/長方形 103"/>
            <p:cNvSpPr/>
            <p:nvPr/>
          </p:nvSpPr>
          <p:spPr>
            <a:xfrm>
              <a:off x="6190367" y="2053390"/>
              <a:ext cx="2052164" cy="523220"/>
            </a:xfrm>
            <a:prstGeom prst="rect">
              <a:avLst/>
            </a:prstGeom>
          </p:spPr>
          <p:txBody>
            <a:bodyPr wrap="none">
              <a:spAutoFit/>
            </a:bodyPr>
            <a:lstStyle/>
            <a:p>
              <a:pPr algn="ctr"/>
              <a:r>
                <a:rPr kumimoji="1" lang="ja-JP" altLang="en-US" sz="1400" dirty="0"/>
                <a:t>実際</a:t>
              </a:r>
              <a:r>
                <a:rPr kumimoji="1" lang="ja-JP" altLang="en-US" sz="1400" dirty="0" smtClean="0"/>
                <a:t>に</a:t>
              </a:r>
              <a:r>
                <a:rPr kumimoji="1" lang="en-US" altLang="ja-JP" sz="1400" dirty="0" smtClean="0"/>
                <a:t/>
              </a:r>
              <a:br>
                <a:rPr kumimoji="1" lang="en-US" altLang="ja-JP" sz="1400" dirty="0" smtClean="0"/>
              </a:br>
              <a:r>
                <a:rPr kumimoji="1" lang="ja-JP" altLang="en-US" sz="1400" dirty="0" smtClean="0"/>
                <a:t>プログラミング</a:t>
              </a:r>
              <a:r>
                <a:rPr kumimoji="1" lang="ja-JP" altLang="en-US" sz="1400" dirty="0"/>
                <a:t>する</a:t>
              </a:r>
              <a:r>
                <a:rPr kumimoji="1" lang="en-US" altLang="ja-JP" sz="1400" dirty="0"/>
                <a:t>PC</a:t>
              </a:r>
              <a:endParaRPr kumimoji="1" lang="ja-JP" altLang="en-US" sz="1400" dirty="0"/>
            </a:p>
          </p:txBody>
        </p:sp>
      </p:grpSp>
      <p:sp>
        <p:nvSpPr>
          <p:cNvPr id="6" name="テキスト ボックス 5"/>
          <p:cNvSpPr txBox="1"/>
          <p:nvPr/>
        </p:nvSpPr>
        <p:spPr>
          <a:xfrm>
            <a:off x="811584" y="4570711"/>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
        <p:nvSpPr>
          <p:cNvPr id="51" name="テキスト ボックス 50"/>
          <p:cNvSpPr txBox="1"/>
          <p:nvPr/>
        </p:nvSpPr>
        <p:spPr>
          <a:xfrm>
            <a:off x="6307033" y="4503595"/>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Tree>
    <p:extLst>
      <p:ext uri="{BB962C8B-B14F-4D97-AF65-F5344CB8AC3E}">
        <p14:creationId xmlns:p14="http://schemas.microsoft.com/office/powerpoint/2010/main" val="2635832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6C3C17C-C445-4815-B6C1-31D9986D6627}">
  <we:reference id="wa104380121" version="2.0.0.0" store="ja-JP"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9533</TotalTime>
  <Words>661</Words>
  <Application>Microsoft Office PowerPoint</Application>
  <PresentationFormat>画面に合わせる (4:3)</PresentationFormat>
  <Paragraphs>101</Paragraphs>
  <Slides>10</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メイリオ</vt:lpstr>
      <vt:lpstr>游ゴシック</vt:lpstr>
      <vt:lpstr>Arial</vt:lpstr>
      <vt:lpstr>Calibri</vt:lpstr>
      <vt:lpstr>Century Gothic</vt:lpstr>
      <vt:lpstr>Wingdings</vt:lpstr>
      <vt:lpstr>レトロスペクト</vt:lpstr>
      <vt:lpstr>タブレットでの プログラミングを支援する 雛形作成システム</vt:lpstr>
      <vt:lpstr>研究背景</vt:lpstr>
      <vt:lpstr>関連研究</vt:lpstr>
      <vt:lpstr>研究動機</vt:lpstr>
      <vt:lpstr>研究目的</vt:lpstr>
      <vt:lpstr>本研究のアプローチ - UI</vt:lpstr>
      <vt:lpstr>UIの詳細</vt:lpstr>
      <vt:lpstr>本研究のアプローチ – 検索</vt:lpstr>
      <vt:lpstr>提案システムの構成図</vt:lpstr>
      <vt:lpstr>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Webを活用したプログラミング学習システム</dc:title>
  <dc:creator>Jun Kurihara</dc:creator>
  <cp:lastModifiedBy>Jun Kurihara</cp:lastModifiedBy>
  <cp:revision>205</cp:revision>
  <cp:lastPrinted>2017-07-26T00:33:47Z</cp:lastPrinted>
  <dcterms:created xsi:type="dcterms:W3CDTF">2017-04-11T05:56:49Z</dcterms:created>
  <dcterms:modified xsi:type="dcterms:W3CDTF">2017-10-11T10:55:51Z</dcterms:modified>
</cp:coreProperties>
</file>