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14"/>
  </p:notesMasterIdLst>
  <p:sldIdLst>
    <p:sldId id="256" r:id="rId2"/>
    <p:sldId id="271" r:id="rId3"/>
    <p:sldId id="272" r:id="rId4"/>
    <p:sldId id="286" r:id="rId5"/>
    <p:sldId id="282" r:id="rId6"/>
    <p:sldId id="273" r:id="rId7"/>
    <p:sldId id="283" r:id="rId8"/>
    <p:sldId id="285" r:id="rId9"/>
    <p:sldId id="284" r:id="rId10"/>
    <p:sldId id="287" r:id="rId11"/>
    <p:sldId id="264" r:id="rId12"/>
    <p:sldId id="28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6586E3-CEE8-4DC9-A2A9-7018FBAD21F4}">
          <p14:sldIdLst>
            <p14:sldId id="256"/>
            <p14:sldId id="271"/>
            <p14:sldId id="272"/>
            <p14:sldId id="286"/>
            <p14:sldId id="282"/>
            <p14:sldId id="273"/>
            <p14:sldId id="283"/>
            <p14:sldId id="285"/>
            <p14:sldId id="284"/>
            <p14:sldId id="287"/>
            <p14:sldId id="264"/>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00" autoAdjust="0"/>
  </p:normalViewPr>
  <p:slideViewPr>
    <p:cSldViewPr snapToGrid="0">
      <p:cViewPr varScale="1">
        <p:scale>
          <a:sx n="117" d="100"/>
          <a:sy n="117" d="100"/>
        </p:scale>
        <p:origin x="1230" y="84"/>
      </p:cViewPr>
      <p:guideLst/>
    </p:cSldViewPr>
  </p:slideViewPr>
  <p:outlineViewPr>
    <p:cViewPr>
      <p:scale>
        <a:sx n="33" d="100"/>
        <a:sy n="33" d="100"/>
      </p:scale>
      <p:origin x="0" y="-2202"/>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6C7A-7E50-4E53-BDDC-15178355F4FF}" type="datetimeFigureOut">
              <a:rPr kumimoji="1" lang="ja-JP" altLang="en-US" smtClean="0"/>
              <a:t>2017/11/8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E93E7-6A60-46C1-8CEE-2C061BDE73F0}" type="slidenum">
              <a:rPr kumimoji="1" lang="ja-JP" altLang="en-US" smtClean="0"/>
              <a:t>‹#›</a:t>
            </a:fld>
            <a:endParaRPr kumimoji="1" lang="ja-JP" altLang="en-US"/>
          </a:p>
        </p:txBody>
      </p:sp>
    </p:spTree>
    <p:extLst>
      <p:ext uri="{BB962C8B-B14F-4D97-AF65-F5344CB8AC3E}">
        <p14:creationId xmlns:p14="http://schemas.microsoft.com/office/powerpoint/2010/main" val="183770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書誌情報を載せる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3</a:t>
            </a:fld>
            <a:endParaRPr kumimoji="1" lang="ja-JP" altLang="en-US"/>
          </a:p>
        </p:txBody>
      </p:sp>
    </p:spTree>
    <p:extLst>
      <p:ext uri="{BB962C8B-B14F-4D97-AF65-F5344CB8AC3E}">
        <p14:creationId xmlns:p14="http://schemas.microsoft.com/office/powerpoint/2010/main" val="398184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本格的なプログラミングは，</a:t>
            </a:r>
            <a:r>
              <a:rPr lang="en-US" altLang="ja-JP" dirty="0" smtClean="0"/>
              <a:t>PC</a:t>
            </a:r>
            <a:r>
              <a:rPr lang="ja-JP" altLang="en-US" dirty="0" smtClean="0"/>
              <a:t>が不可欠である．</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5</a:t>
            </a:fld>
            <a:endParaRPr kumimoji="1" lang="ja-JP" altLang="en-US"/>
          </a:p>
        </p:txBody>
      </p:sp>
    </p:spTree>
    <p:extLst>
      <p:ext uri="{BB962C8B-B14F-4D97-AF65-F5344CB8AC3E}">
        <p14:creationId xmlns:p14="http://schemas.microsoft.com/office/powerpoint/2010/main" val="38186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7</a:t>
            </a:fld>
            <a:endParaRPr kumimoji="1" lang="ja-JP" altLang="en-US"/>
          </a:p>
        </p:txBody>
      </p:sp>
    </p:spTree>
    <p:extLst>
      <p:ext uri="{BB962C8B-B14F-4D97-AF65-F5344CB8AC3E}">
        <p14:creationId xmlns:p14="http://schemas.microsoft.com/office/powerpoint/2010/main" val="17624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8</a:t>
            </a:fld>
            <a:endParaRPr kumimoji="1" lang="ja-JP" altLang="en-US"/>
          </a:p>
        </p:txBody>
      </p:sp>
    </p:spTree>
    <p:extLst>
      <p:ext uri="{BB962C8B-B14F-4D97-AF65-F5344CB8AC3E}">
        <p14:creationId xmlns:p14="http://schemas.microsoft.com/office/powerpoint/2010/main" val="48579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自分が既にこのツールを使って記述したソースコード自体も背景情報として利用できるかも？</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9</a:t>
            </a:fld>
            <a:endParaRPr kumimoji="1" lang="ja-JP" altLang="en-US"/>
          </a:p>
        </p:txBody>
      </p:sp>
    </p:spTree>
    <p:extLst>
      <p:ext uri="{BB962C8B-B14F-4D97-AF65-F5344CB8AC3E}">
        <p14:creationId xmlns:p14="http://schemas.microsoft.com/office/powerpoint/2010/main" val="16207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11</a:t>
            </a:fld>
            <a:endParaRPr kumimoji="1" lang="ja-JP" altLang="en-US"/>
          </a:p>
        </p:txBody>
      </p:sp>
    </p:spTree>
    <p:extLst>
      <p:ext uri="{BB962C8B-B14F-4D97-AF65-F5344CB8AC3E}">
        <p14:creationId xmlns:p14="http://schemas.microsoft.com/office/powerpoint/2010/main" val="3250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Web</a:t>
            </a:r>
            <a:r>
              <a:rPr lang="ja-JP" altLang="en-US" dirty="0" smtClean="0"/>
              <a:t>上には多くのソースコードやその断片が公開されている．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12</a:t>
            </a:fld>
            <a:endParaRPr kumimoji="1" lang="ja-JP" altLang="en-US"/>
          </a:p>
        </p:txBody>
      </p:sp>
    </p:spTree>
    <p:extLst>
      <p:ext uri="{BB962C8B-B14F-4D97-AF65-F5344CB8AC3E}">
        <p14:creationId xmlns:p14="http://schemas.microsoft.com/office/powerpoint/2010/main" val="33094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70D51FA-B0FD-4B0C-8A34-42AC77F289C9}" type="datetime1">
              <a:rPr lang="en-US" altLang="ja-JP"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02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F28B6C-8F74-47F1-B682-370D18D9FE01}" type="datetime1">
              <a:rPr lang="en-US" altLang="ja-JP"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402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BA4D8A2-42FC-4496-AA67-7B45A991F064}" type="datetime1">
              <a:rPr lang="en-US" altLang="ja-JP"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63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marL="177800" indent="-177800">
              <a:defRPr/>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3D19FBC-A2FA-49A0-B669-7D193EE400F2}" type="datetime1">
              <a:rPr lang="en-US" altLang="ja-JP"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7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82FDDC-F1E5-4926-9FF7-2CE488B923AD}" type="datetime1">
              <a:rPr lang="en-US" altLang="ja-JP"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8BAD987-A300-4597-B3C8-AB81B88220D5}" type="datetime1">
              <a:rPr lang="en-US" altLang="ja-JP"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32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7F0FA4-D1DD-4225-821D-052FD21E3F24}" type="datetime1">
              <a:rPr lang="en-US" altLang="ja-JP" smtClean="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AB8C2C8-A168-4A29-8836-E00A2ED34E34}" type="datetime1">
              <a:rPr lang="en-US" altLang="ja-JP" smtClean="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6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B90B1-A23C-4259-9C8F-CFEE0515A9C8}" type="datetime1">
              <a:rPr lang="en-US" altLang="ja-JP" smtClean="0"/>
              <a:t>11/8/2017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13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80374A-E2F0-4D93-AF51-38C25F6D648A}" type="datetime1">
              <a:rPr lang="en-US" altLang="ja-JP" smtClean="0"/>
              <a:t>11/8/2017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3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9F09A0-D9CA-4146-907D-B4DA8372AF8F}" type="datetime1">
              <a:rPr lang="en-US" altLang="ja-JP"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D10805-46E8-4063-8A32-3BE12C64CC55}" type="datetime1">
              <a:rPr lang="en-US" altLang="ja-JP" smtClean="0"/>
              <a:t>11/8/2017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089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メイリオ" panose="020B0604030504040204" pitchFamily="50" charset="-128"/>
                <a:ea typeface="メイリオ" panose="020B0604030504040204" pitchFamily="50" charset="-128"/>
              </a:rPr>
              <a:t>タブレットでの</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プログラミングを支援する</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雛形</a:t>
            </a:r>
            <a:r>
              <a:rPr lang="ja-JP" altLang="en-US" sz="4000" dirty="0" smtClean="0">
                <a:latin typeface="メイリオ" panose="020B0604030504040204" pitchFamily="50" charset="-128"/>
                <a:ea typeface="メイリオ" panose="020B0604030504040204" pitchFamily="50" charset="-128"/>
              </a:rPr>
              <a:t>作成システム</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mn-ea"/>
              </a:rPr>
              <a:t>学籍番号</a:t>
            </a:r>
            <a:r>
              <a:rPr lang="ja-JP" altLang="en-US" dirty="0">
                <a:latin typeface="+mn-ea"/>
              </a:rPr>
              <a:t>：</a:t>
            </a:r>
            <a:r>
              <a:rPr kumimoji="1" lang="en-US" altLang="ja-JP" dirty="0" smtClean="0">
                <a:latin typeface="+mn-lt"/>
              </a:rPr>
              <a:t>1421083</a:t>
            </a:r>
            <a:r>
              <a:rPr kumimoji="1" lang="en-US" altLang="ja-JP" dirty="0" smtClean="0">
                <a:latin typeface="+mn-ea"/>
              </a:rPr>
              <a:t> </a:t>
            </a:r>
            <a:r>
              <a:rPr lang="ja-JP" altLang="en-US" dirty="0" smtClean="0">
                <a:latin typeface="+mn-ea"/>
              </a:rPr>
              <a:t>氏名：</a:t>
            </a:r>
            <a:r>
              <a:rPr kumimoji="1" lang="ja-JP" altLang="en-US" dirty="0" smtClean="0">
                <a:latin typeface="+mn-ea"/>
              </a:rPr>
              <a:t>栗原 準</a:t>
            </a:r>
            <a:r>
              <a:rPr kumimoji="1" lang="en-US" altLang="ja-JP" dirty="0" smtClean="0">
                <a:latin typeface="+mn-ea"/>
              </a:rPr>
              <a:t/>
            </a:r>
            <a:br>
              <a:rPr kumimoji="1" lang="en-US" altLang="ja-JP" dirty="0" smtClean="0">
                <a:latin typeface="+mn-ea"/>
              </a:rPr>
            </a:br>
            <a:r>
              <a:rPr kumimoji="1" lang="ja-JP" altLang="en-US" dirty="0" smtClean="0">
                <a:latin typeface="+mn-ea"/>
              </a:rPr>
              <a:t>指導教員：鷹野孝典</a:t>
            </a:r>
            <a:endParaRPr kumimoji="1" lang="ja-JP" altLang="en-US" dirty="0">
              <a:latin typeface="+mn-ea"/>
            </a:endParaRPr>
          </a:p>
        </p:txBody>
      </p:sp>
    </p:spTree>
    <p:extLst>
      <p:ext uri="{BB962C8B-B14F-4D97-AF65-F5344CB8AC3E}">
        <p14:creationId xmlns:p14="http://schemas.microsoft.com/office/powerpoint/2010/main" val="2620641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時間計測</a:t>
            </a:r>
            <a:endParaRPr kumimoji="1" lang="en-US" altLang="ja-JP" dirty="0" smtClean="0"/>
          </a:p>
          <a:p>
            <a:pPr lvl="1"/>
            <a:r>
              <a:rPr kumimoji="1" lang="ja-JP" altLang="en-US" dirty="0" smtClean="0"/>
              <a:t>通常時のように</a:t>
            </a:r>
            <a:r>
              <a:rPr kumimoji="1" lang="en-US" altLang="ja-JP" dirty="0" smtClean="0"/>
              <a:t>PC</a:t>
            </a:r>
            <a:r>
              <a:rPr kumimoji="1" lang="ja-JP" altLang="en-US" dirty="0" smtClean="0"/>
              <a:t>でプログラミングしたときと，タブレットを活用して設計した後プログラミングをしたときの時間を測る．</a:t>
            </a:r>
            <a:endParaRPr kumimoji="1" lang="en-US" altLang="ja-JP" dirty="0" smtClean="0"/>
          </a:p>
          <a:p>
            <a:pPr lvl="1"/>
            <a:endParaRPr lang="en-US" altLang="ja-JP" dirty="0"/>
          </a:p>
          <a:p>
            <a:endParaRPr kumimoji="1" lang="en-US" altLang="ja-JP" dirty="0" smtClean="0"/>
          </a:p>
          <a:p>
            <a:endParaRPr lang="en-US" altLang="ja-JP" dirty="0"/>
          </a:p>
          <a:p>
            <a:r>
              <a:rPr kumimoji="1" lang="ja-JP" altLang="en-US" dirty="0" smtClean="0"/>
              <a:t>時間を計測する機能を実装する</a:t>
            </a:r>
            <a:r>
              <a:rPr lang="ja-JP" altLang="en-US" dirty="0"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10</a:t>
            </a:fld>
            <a:endParaRPr lang="en-US" dirty="0"/>
          </a:p>
        </p:txBody>
      </p:sp>
      <p:sp>
        <p:nvSpPr>
          <p:cNvPr id="5" name="下矢印 4"/>
          <p:cNvSpPr/>
          <p:nvPr/>
        </p:nvSpPr>
        <p:spPr>
          <a:xfrm>
            <a:off x="4352543" y="287900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674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提案システムの構成図</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11</a:t>
            </a:fld>
            <a:endParaRPr lang="en-US" dirty="0"/>
          </a:p>
        </p:txBody>
      </p:sp>
      <p:grpSp>
        <p:nvGrpSpPr>
          <p:cNvPr id="3" name="グループ化 2"/>
          <p:cNvGrpSpPr/>
          <p:nvPr/>
        </p:nvGrpSpPr>
        <p:grpSpPr>
          <a:xfrm>
            <a:off x="822961" y="2343446"/>
            <a:ext cx="7543799" cy="3208975"/>
            <a:chOff x="822959" y="1825641"/>
            <a:chExt cx="7419572" cy="3208975"/>
          </a:xfrm>
        </p:grpSpPr>
        <p:sp>
          <p:nvSpPr>
            <p:cNvPr id="5" name="正方形/長方形 4"/>
            <p:cNvSpPr/>
            <p:nvPr/>
          </p:nvSpPr>
          <p:spPr>
            <a:xfrm>
              <a:off x="3820487" y="2606675"/>
              <a:ext cx="1626868" cy="72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提案システム</a:t>
              </a:r>
              <a:endParaRPr kumimoji="1" lang="ja-JP" altLang="en-US" dirty="0"/>
            </a:p>
          </p:txBody>
        </p:sp>
        <p:grpSp>
          <p:nvGrpSpPr>
            <p:cNvPr id="7" name="グループ化 6"/>
            <p:cNvGrpSpPr/>
            <p:nvPr/>
          </p:nvGrpSpPr>
          <p:grpSpPr>
            <a:xfrm>
              <a:off x="862021" y="2376539"/>
              <a:ext cx="1967865" cy="1178875"/>
              <a:chOff x="4218707" y="3857414"/>
              <a:chExt cx="3358044" cy="2011680"/>
            </a:xfrm>
          </p:grpSpPr>
          <p:grpSp>
            <p:nvGrpSpPr>
              <p:cNvPr id="8" name="グループ化 7"/>
              <p:cNvGrpSpPr/>
              <p:nvPr/>
            </p:nvGrpSpPr>
            <p:grpSpPr>
              <a:xfrm>
                <a:off x="4218707" y="3857414"/>
                <a:ext cx="3358044" cy="2011680"/>
                <a:chOff x="3418313" y="3857414"/>
                <a:chExt cx="4007031" cy="2011680"/>
              </a:xfrm>
            </p:grpSpPr>
            <p:grpSp>
              <p:nvGrpSpPr>
                <p:cNvPr id="10" name="グループ化 9"/>
                <p:cNvGrpSpPr/>
                <p:nvPr/>
              </p:nvGrpSpPr>
              <p:grpSpPr>
                <a:xfrm>
                  <a:off x="3418313" y="3857414"/>
                  <a:ext cx="4007031" cy="2011680"/>
                  <a:chOff x="4359730" y="3857414"/>
                  <a:chExt cx="4007031" cy="2011680"/>
                </a:xfrm>
              </p:grpSpPr>
              <p:sp>
                <p:nvSpPr>
                  <p:cNvPr id="12" name="正方形/長方形 11"/>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4594859" y="4009069"/>
                    <a:ext cx="3402874" cy="170837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3658403" y="4025812"/>
                  <a:ext cx="3386526" cy="7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楕円 8"/>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8" name="直線矢印コネクタ 27"/>
            <p:cNvCxnSpPr/>
            <p:nvPr/>
          </p:nvCxnSpPr>
          <p:spPr>
            <a:xfrm flipV="1">
              <a:off x="4631769" y="3328459"/>
              <a:ext cx="0" cy="60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4261493" y="3994528"/>
              <a:ext cx="771525" cy="716911"/>
              <a:chOff x="4287211" y="4035425"/>
              <a:chExt cx="771525" cy="716911"/>
            </a:xfrm>
          </p:grpSpPr>
          <p:sp>
            <p:nvSpPr>
              <p:cNvPr id="32" name="楕円 31"/>
              <p:cNvSpPr/>
              <p:nvPr/>
            </p:nvSpPr>
            <p:spPr>
              <a:xfrm>
                <a:off x="4287211" y="4453412"/>
                <a:ext cx="771525" cy="298924"/>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4287211" y="4244418"/>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287211" y="4035425"/>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flipH="1">
              <a:off x="3946913" y="4726839"/>
              <a:ext cx="1369712" cy="307777"/>
            </a:xfrm>
            <a:prstGeom prst="rect">
              <a:avLst/>
            </a:prstGeom>
            <a:noFill/>
          </p:spPr>
          <p:txBody>
            <a:bodyPr wrap="square" rtlCol="0">
              <a:spAutoFit/>
            </a:bodyPr>
            <a:lstStyle/>
            <a:p>
              <a:pPr algn="ctr"/>
              <a:r>
                <a:rPr kumimoji="1" lang="ja-JP" altLang="en-US" sz="1400" dirty="0" smtClean="0"/>
                <a:t>データベース</a:t>
              </a:r>
              <a:endParaRPr kumimoji="1" lang="ja-JP" altLang="en-US" sz="1400" dirty="0"/>
            </a:p>
          </p:txBody>
        </p:sp>
        <p:grpSp>
          <p:nvGrpSpPr>
            <p:cNvPr id="94" name="グループ化 93"/>
            <p:cNvGrpSpPr/>
            <p:nvPr/>
          </p:nvGrpSpPr>
          <p:grpSpPr>
            <a:xfrm>
              <a:off x="6667500" y="2516231"/>
              <a:ext cx="1100768" cy="909344"/>
              <a:chOff x="7226931" y="2420137"/>
              <a:chExt cx="1100768" cy="909344"/>
            </a:xfrm>
          </p:grpSpPr>
          <p:sp>
            <p:nvSpPr>
              <p:cNvPr id="35" name="正方形/長方形 34"/>
              <p:cNvSpPr/>
              <p:nvPr/>
            </p:nvSpPr>
            <p:spPr>
              <a:xfrm>
                <a:off x="7229800" y="2420137"/>
                <a:ext cx="1097899" cy="6611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100" dirty="0"/>
              </a:p>
            </p:txBody>
          </p:sp>
          <p:sp>
            <p:nvSpPr>
              <p:cNvPr id="36" name="正方形/長方形 35"/>
              <p:cNvSpPr/>
              <p:nvPr/>
            </p:nvSpPr>
            <p:spPr>
              <a:xfrm>
                <a:off x="7626657" y="3081314"/>
                <a:ext cx="298447" cy="1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226931" y="3263056"/>
                <a:ext cx="1097899" cy="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flipH="1">
              <a:off x="822959" y="1825641"/>
              <a:ext cx="2006927" cy="523220"/>
            </a:xfrm>
            <a:prstGeom prst="rect">
              <a:avLst/>
            </a:prstGeom>
            <a:noFill/>
          </p:spPr>
          <p:txBody>
            <a:bodyPr wrap="square" rtlCol="0">
              <a:spAutoFit/>
            </a:bodyPr>
            <a:lstStyle/>
            <a:p>
              <a:pPr algn="ctr"/>
              <a:r>
                <a:rPr kumimoji="1" lang="ja-JP" altLang="en-US" sz="1400" dirty="0" smtClean="0"/>
                <a:t>エディタを表示</a:t>
              </a:r>
              <a:r>
                <a:rPr kumimoji="1" lang="en-US" altLang="ja-JP" sz="1400" dirty="0" smtClean="0"/>
                <a:t/>
              </a:r>
              <a:br>
                <a:rPr kumimoji="1" lang="en-US" altLang="ja-JP" sz="1400" dirty="0" smtClean="0"/>
              </a:br>
              <a:r>
                <a:rPr kumimoji="1" lang="ja-JP" altLang="en-US" sz="1400" dirty="0" smtClean="0"/>
                <a:t>させるタブレット</a:t>
              </a:r>
              <a:endParaRPr kumimoji="1" lang="ja-JP" altLang="en-US" sz="1400" dirty="0"/>
            </a:p>
          </p:txBody>
        </p:sp>
        <p:cxnSp>
          <p:nvCxnSpPr>
            <p:cNvPr id="67" name="直線矢印コネクタ 66"/>
            <p:cNvCxnSpPr/>
            <p:nvPr/>
          </p:nvCxnSpPr>
          <p:spPr>
            <a:xfrm>
              <a:off x="2829886" y="2965977"/>
              <a:ext cx="990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47354" y="2952534"/>
              <a:ext cx="1220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816184" y="3449201"/>
              <a:ext cx="1631171" cy="307777"/>
            </a:xfrm>
            <a:prstGeom prst="rect">
              <a:avLst/>
            </a:prstGeom>
            <a:noFill/>
          </p:spPr>
          <p:txBody>
            <a:bodyPr vert="horz" wrap="square" rtlCol="0">
              <a:spAutoFit/>
            </a:bodyPr>
            <a:lstStyle/>
            <a:p>
              <a:pPr algn="ctr"/>
              <a:r>
                <a:rPr kumimoji="1" lang="ja-JP" altLang="en-US" sz="1400" dirty="0" smtClean="0"/>
                <a:t>保存   参照</a:t>
              </a:r>
              <a:endParaRPr kumimoji="1" lang="ja-JP" altLang="en-US" sz="1400" dirty="0"/>
            </a:p>
          </p:txBody>
        </p:sp>
        <p:sp>
          <p:nvSpPr>
            <p:cNvPr id="71" name="テキスト ボックス 70"/>
            <p:cNvSpPr txBox="1"/>
            <p:nvPr/>
          </p:nvSpPr>
          <p:spPr>
            <a:xfrm>
              <a:off x="3849278" y="2305256"/>
              <a:ext cx="1600946" cy="307777"/>
            </a:xfrm>
            <a:prstGeom prst="rect">
              <a:avLst/>
            </a:prstGeom>
            <a:noFill/>
          </p:spPr>
          <p:txBody>
            <a:bodyPr wrap="square" rtlCol="0">
              <a:spAutoFit/>
            </a:bodyPr>
            <a:lstStyle/>
            <a:p>
              <a:pPr algn="ctr"/>
              <a:r>
                <a:rPr kumimoji="1" lang="en-US" altLang="ja-JP" sz="1400" dirty="0" smtClean="0"/>
                <a:t>Web</a:t>
              </a:r>
              <a:r>
                <a:rPr kumimoji="1" lang="ja-JP" altLang="en-US" sz="1400" dirty="0" smtClean="0"/>
                <a:t>サーバー</a:t>
              </a:r>
              <a:endParaRPr kumimoji="1" lang="ja-JP" altLang="en-US" sz="1400" dirty="0"/>
            </a:p>
          </p:txBody>
        </p:sp>
        <p:grpSp>
          <p:nvGrpSpPr>
            <p:cNvPr id="90" name="グループ化 89"/>
            <p:cNvGrpSpPr/>
            <p:nvPr/>
          </p:nvGrpSpPr>
          <p:grpSpPr>
            <a:xfrm>
              <a:off x="979930" y="2514310"/>
              <a:ext cx="1663133" cy="952232"/>
              <a:chOff x="2995734" y="3943610"/>
              <a:chExt cx="3077166" cy="1761840"/>
            </a:xfrm>
          </p:grpSpPr>
          <p:sp>
            <p:nvSpPr>
              <p:cNvPr id="72" name="正方形/長方形 71"/>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角丸四角形 74"/>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6" name="角丸四角形 75"/>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7" name="角丸四角形 76"/>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8" name="角丸四角形 77"/>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9" name="角丸四角形 78"/>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0" name="角丸四角形 79"/>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1" name="角丸四角形 80"/>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2" name="角丸四角形 81"/>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3" name="角丸四角形 82"/>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4" name="角丸四角形 83"/>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5" name="角丸四角形 84"/>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6" name="角丸四角形 85"/>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7" name="角丸四角形 86"/>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8" name="角丸四角形 87"/>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9" name="角丸四角形 88"/>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00" name="四角形吹き出し 99"/>
            <p:cNvSpPr/>
            <p:nvPr/>
          </p:nvSpPr>
          <p:spPr>
            <a:xfrm>
              <a:off x="5829301" y="3584024"/>
              <a:ext cx="1004262" cy="347740"/>
            </a:xfrm>
            <a:prstGeom prst="wedgeRectCallout">
              <a:avLst>
                <a:gd name="adj1" fmla="val -27584"/>
                <a:gd name="adj2" fmla="val -22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雛形を</a:t>
              </a:r>
              <a:r>
                <a:rPr kumimoji="1" lang="ja-JP" altLang="en-US" sz="1200" dirty="0"/>
                <a:t>参照</a:t>
              </a:r>
            </a:p>
          </p:txBody>
        </p:sp>
        <p:sp>
          <p:nvSpPr>
            <p:cNvPr id="103" name="四角形吹き出し 102"/>
            <p:cNvSpPr/>
            <p:nvPr/>
          </p:nvSpPr>
          <p:spPr>
            <a:xfrm>
              <a:off x="2524214" y="3623831"/>
              <a:ext cx="1049233" cy="347740"/>
            </a:xfrm>
            <a:prstGeom prst="wedgeRectCallout">
              <a:avLst>
                <a:gd name="adj1" fmla="val 8648"/>
                <a:gd name="adj2" fmla="val -235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雛形作成</a:t>
              </a:r>
              <a:endParaRPr kumimoji="1" lang="ja-JP" altLang="en-US" sz="1200" dirty="0"/>
            </a:p>
          </p:txBody>
        </p:sp>
        <p:sp>
          <p:nvSpPr>
            <p:cNvPr id="104" name="正方形/長方形 103"/>
            <p:cNvSpPr/>
            <p:nvPr/>
          </p:nvSpPr>
          <p:spPr>
            <a:xfrm>
              <a:off x="6190367" y="2053390"/>
              <a:ext cx="2052164" cy="523220"/>
            </a:xfrm>
            <a:prstGeom prst="rect">
              <a:avLst/>
            </a:prstGeom>
          </p:spPr>
          <p:txBody>
            <a:bodyPr wrap="none">
              <a:spAutoFit/>
            </a:bodyPr>
            <a:lstStyle/>
            <a:p>
              <a:pPr algn="ctr"/>
              <a:r>
                <a:rPr kumimoji="1" lang="ja-JP" altLang="en-US" sz="1400" dirty="0"/>
                <a:t>実際</a:t>
              </a:r>
              <a:r>
                <a:rPr kumimoji="1" lang="ja-JP" altLang="en-US" sz="1400" dirty="0" smtClean="0"/>
                <a:t>に</a:t>
              </a:r>
              <a:r>
                <a:rPr kumimoji="1" lang="en-US" altLang="ja-JP" sz="1400" dirty="0" smtClean="0"/>
                <a:t/>
              </a:r>
              <a:br>
                <a:rPr kumimoji="1" lang="en-US" altLang="ja-JP" sz="1400" dirty="0" smtClean="0"/>
              </a:br>
              <a:r>
                <a:rPr kumimoji="1" lang="ja-JP" altLang="en-US" sz="1400" dirty="0" smtClean="0"/>
                <a:t>プログラミング</a:t>
              </a:r>
              <a:r>
                <a:rPr kumimoji="1" lang="ja-JP" altLang="en-US" sz="1400" dirty="0"/>
                <a:t>する</a:t>
              </a:r>
              <a:r>
                <a:rPr kumimoji="1" lang="en-US" altLang="ja-JP" sz="1400" dirty="0"/>
                <a:t>PC</a:t>
              </a:r>
              <a:endParaRPr kumimoji="1" lang="ja-JP" altLang="en-US" sz="1400" dirty="0"/>
            </a:p>
          </p:txBody>
        </p:sp>
      </p:grpSp>
      <p:sp>
        <p:nvSpPr>
          <p:cNvPr id="6" name="テキスト ボックス 5"/>
          <p:cNvSpPr txBox="1"/>
          <p:nvPr/>
        </p:nvSpPr>
        <p:spPr>
          <a:xfrm>
            <a:off x="811584" y="4570711"/>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
        <p:nvSpPr>
          <p:cNvPr id="51" name="テキスト ボックス 50"/>
          <p:cNvSpPr txBox="1"/>
          <p:nvPr/>
        </p:nvSpPr>
        <p:spPr>
          <a:xfrm>
            <a:off x="6307033" y="4503595"/>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Tree>
    <p:extLst>
      <p:ext uri="{BB962C8B-B14F-4D97-AF65-F5344CB8AC3E}">
        <p14:creationId xmlns:p14="http://schemas.microsoft.com/office/powerpoint/2010/main" val="263583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kumimoji="1" lang="ja-JP" altLang="en-US" dirty="0" smtClean="0"/>
              <a:t>課題と予定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ソースコード</a:t>
            </a:r>
            <a:r>
              <a:rPr lang="ja-JP" altLang="en-US" dirty="0"/>
              <a:t>とメタ情報を正確</a:t>
            </a:r>
            <a:r>
              <a:rPr lang="ja-JP" altLang="en-US" dirty="0" smtClean="0"/>
              <a:t>に紐付ける手段</a:t>
            </a:r>
            <a:endParaRPr lang="en-US" altLang="ja-JP" dirty="0" smtClean="0"/>
          </a:p>
          <a:p>
            <a:pPr lvl="1"/>
            <a:r>
              <a:rPr lang="ja-JP" altLang="en-US" dirty="0" smtClean="0"/>
              <a:t>クロールしたソースコード中のコメント</a:t>
            </a:r>
            <a:endParaRPr lang="en-US" altLang="ja-JP" dirty="0" smtClean="0"/>
          </a:p>
          <a:p>
            <a:pPr lvl="1"/>
            <a:r>
              <a:rPr lang="ja-JP" altLang="en-US" dirty="0" smtClean="0"/>
              <a:t>クロールしていくサイトの記事中の解説</a:t>
            </a:r>
            <a:endParaRPr lang="en-US" altLang="ja-JP" dirty="0" smtClean="0"/>
          </a:p>
          <a:p>
            <a:r>
              <a:rPr lang="ja-JP" altLang="en-US" dirty="0" smtClean="0"/>
              <a:t>複数の解決方法があった時の順位付の手法</a:t>
            </a:r>
            <a:endParaRPr lang="en-US" altLang="ja-JP" dirty="0" smtClean="0"/>
          </a:p>
          <a:p>
            <a:r>
              <a:rPr lang="ja-JP" altLang="en-US" dirty="0" smtClean="0"/>
              <a:t>システム</a:t>
            </a:r>
            <a:r>
              <a:rPr lang="ja-JP" altLang="en-US" dirty="0"/>
              <a:t>の評価方法</a:t>
            </a:r>
            <a:endParaRPr lang="en-US" altLang="ja-JP" dirty="0" smtClean="0"/>
          </a:p>
          <a:p>
            <a:r>
              <a:rPr lang="ja-JP" altLang="en-US" dirty="0" smtClean="0"/>
              <a:t>データセットを効率よく集めていく</a:t>
            </a:r>
            <a:r>
              <a:rPr lang="ja-JP" altLang="en-US" dirty="0" smtClean="0"/>
              <a:t>方法</a:t>
            </a:r>
            <a:endParaRPr lang="en-US" altLang="ja-JP" dirty="0" smtClean="0"/>
          </a:p>
          <a:p>
            <a:r>
              <a:rPr lang="ja-JP" altLang="en-US" dirty="0"/>
              <a:t>具体的な実験</a:t>
            </a:r>
            <a:r>
              <a:rPr lang="ja-JP" altLang="en-US" dirty="0" smtClean="0"/>
              <a:t>内容の設定</a:t>
            </a:r>
            <a:endParaRPr lang="en-US" altLang="ja-JP" dirty="0" smtClean="0"/>
          </a:p>
          <a:p>
            <a:r>
              <a:rPr lang="ja-JP" altLang="en-US" dirty="0" smtClean="0"/>
              <a:t>時間計測機能の実装</a:t>
            </a:r>
            <a:endParaRPr lang="en-US" altLang="ja-JP" dirty="0" smtClean="0"/>
          </a:p>
          <a:p>
            <a:pPr lvl="1"/>
            <a:r>
              <a:rPr lang="ja-JP" altLang="en-US" dirty="0"/>
              <a:t>実験</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12</a:t>
            </a:fld>
            <a:endParaRPr lang="en-US" dirty="0"/>
          </a:p>
        </p:txBody>
      </p:sp>
      <p:grpSp>
        <p:nvGrpSpPr>
          <p:cNvPr id="31" name="グループ化 30"/>
          <p:cNvGrpSpPr/>
          <p:nvPr/>
        </p:nvGrpSpPr>
        <p:grpSpPr>
          <a:xfrm>
            <a:off x="6807200" y="4969344"/>
            <a:ext cx="1602163" cy="899749"/>
            <a:chOff x="2352675" y="3857415"/>
            <a:chExt cx="3019425" cy="1695660"/>
          </a:xfrm>
        </p:grpSpPr>
        <p:grpSp>
          <p:nvGrpSpPr>
            <p:cNvPr id="30" name="グループ化 29"/>
            <p:cNvGrpSpPr/>
            <p:nvPr/>
          </p:nvGrpSpPr>
          <p:grpSpPr>
            <a:xfrm>
              <a:off x="2352675" y="3857415"/>
              <a:ext cx="3019425" cy="1695660"/>
              <a:chOff x="2352675" y="3857415"/>
              <a:chExt cx="3019425" cy="1695660"/>
            </a:xfrm>
          </p:grpSpPr>
          <p:cxnSp>
            <p:nvCxnSpPr>
              <p:cNvPr id="6" name="直線矢印コネクタ 5"/>
              <p:cNvCxnSpPr/>
              <p:nvPr/>
            </p:nvCxnSpPr>
            <p:spPr>
              <a:xfrm>
                <a:off x="2352675" y="5553075"/>
                <a:ext cx="3019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352675" y="3857415"/>
                <a:ext cx="1" cy="169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8945" y="4029143"/>
              <a:ext cx="266700" cy="390420"/>
              <a:chOff x="2857500" y="4429125"/>
              <a:chExt cx="266700" cy="390420"/>
            </a:xfrm>
          </p:grpSpPr>
          <p:sp>
            <p:nvSpPr>
              <p:cNvPr id="11" name="楕円 10"/>
              <p:cNvSpPr/>
              <p:nvPr/>
            </p:nvSpPr>
            <p:spPr>
              <a:xfrm>
                <a:off x="2857500" y="44291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楕円 11"/>
              <p:cNvSpPr/>
              <p:nvPr/>
            </p:nvSpPr>
            <p:spPr>
              <a:xfrm>
                <a:off x="3009900" y="45815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3" name="楕円 12"/>
              <p:cNvSpPr/>
              <p:nvPr/>
            </p:nvSpPr>
            <p:spPr>
              <a:xfrm>
                <a:off x="2857500" y="470524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107505" y="4934055"/>
              <a:ext cx="419100" cy="419100"/>
              <a:chOff x="2857500" y="4429125"/>
              <a:chExt cx="419100" cy="419100"/>
            </a:xfrm>
            <a:solidFill>
              <a:schemeClr val="accent3"/>
            </a:solidFill>
          </p:grpSpPr>
          <p:sp>
            <p:nvSpPr>
              <p:cNvPr id="15" name="楕円 14"/>
              <p:cNvSpPr/>
              <p:nvPr/>
            </p:nvSpPr>
            <p:spPr>
              <a:xfrm>
                <a:off x="2857500" y="44291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楕円 15"/>
              <p:cNvSpPr/>
              <p:nvPr/>
            </p:nvSpPr>
            <p:spPr>
              <a:xfrm>
                <a:off x="3009900" y="45815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p:cNvSpPr/>
              <p:nvPr/>
            </p:nvSpPr>
            <p:spPr>
              <a:xfrm>
                <a:off x="3162300" y="47339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4323449" y="5086455"/>
              <a:ext cx="542820" cy="266700"/>
              <a:chOff x="4024365" y="5086455"/>
              <a:chExt cx="542820" cy="266700"/>
            </a:xfrm>
            <a:solidFill>
              <a:schemeClr val="accent5"/>
            </a:solidFill>
          </p:grpSpPr>
          <p:sp>
            <p:nvSpPr>
              <p:cNvPr id="25" name="楕円 24"/>
              <p:cNvSpPr/>
              <p:nvPr/>
            </p:nvSpPr>
            <p:spPr>
              <a:xfrm rot="5400000">
                <a:off x="430048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楕円 25"/>
              <p:cNvSpPr/>
              <p:nvPr/>
            </p:nvSpPr>
            <p:spPr>
              <a:xfrm rot="5400000">
                <a:off x="41480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楕円 26"/>
              <p:cNvSpPr/>
              <p:nvPr/>
            </p:nvSpPr>
            <p:spPr>
              <a:xfrm rot="5400000">
                <a:off x="402436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楕円 27"/>
              <p:cNvSpPr/>
              <p:nvPr/>
            </p:nvSpPr>
            <p:spPr>
              <a:xfrm rot="5400000">
                <a:off x="44528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1904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22959" y="1845734"/>
            <a:ext cx="7543801" cy="4310745"/>
          </a:xfrm>
        </p:spPr>
        <p:txBody>
          <a:bodyPr>
            <a:normAutofit/>
          </a:bodyPr>
          <a:lstStyle/>
          <a:p>
            <a:r>
              <a:rPr lang="ja-JP" altLang="en-US" dirty="0">
                <a:solidFill>
                  <a:prstClr val="black">
                    <a:lumMod val="75000"/>
                    <a:lumOff val="25000"/>
                  </a:prstClr>
                </a:solidFill>
                <a:latin typeface="メイリオ" panose="020B0604030504040204" pitchFamily="50" charset="-128"/>
                <a:ea typeface="メイリオ" panose="020B0604030504040204" pitchFamily="50" charset="-128"/>
                <a:cs typeface="メイリオ" panose="020B0604030504040204" pitchFamily="50" charset="-128"/>
              </a:rPr>
              <a:t>プログラミング</a:t>
            </a:r>
            <a:r>
              <a:rPr lang="ja-JP" altLang="en-US" dirty="0" smtClean="0"/>
              <a:t>をする上で，</a:t>
            </a:r>
            <a:r>
              <a:rPr lang="en-US" altLang="ja-JP" dirty="0" smtClean="0"/>
              <a:t>PC</a:t>
            </a:r>
            <a:r>
              <a:rPr lang="ja-JP" altLang="en-US" dirty="0" smtClean="0"/>
              <a:t>環境は基本的に必須であり，エディタや</a:t>
            </a:r>
            <a:r>
              <a:rPr lang="en-US" altLang="ja-JP" dirty="0" smtClean="0"/>
              <a:t>IDE</a:t>
            </a:r>
            <a:r>
              <a:rPr lang="ja-JP" altLang="en-US" dirty="0" smtClean="0"/>
              <a:t>を使用する．</a:t>
            </a:r>
            <a:endParaRPr lang="en-US" altLang="ja-JP" dirty="0" smtClean="0"/>
          </a:p>
          <a:p>
            <a:r>
              <a:rPr lang="ja-JP" altLang="en-US" dirty="0" smtClean="0"/>
              <a:t>スマートフォンやタブレットなど，画面が小さく手軽な端末でもある程度プログラミングができる．</a:t>
            </a:r>
            <a:endParaRPr lang="en-US" altLang="ja-JP" dirty="0"/>
          </a:p>
          <a:p>
            <a:r>
              <a:rPr lang="ja-JP" altLang="en-US" dirty="0" smtClean="0"/>
              <a:t>しかし，これらの端末においてのソフトウェアキーボードでは，物理キーボードに比べると十分なタイピングが行えない．</a:t>
            </a:r>
            <a:endParaRPr lang="en-US" altLang="ja-JP" dirty="0" smtClean="0"/>
          </a:p>
          <a:p>
            <a:pPr lvl="1"/>
            <a:r>
              <a:rPr lang="ja-JP" altLang="en-US" dirty="0" smtClean="0"/>
              <a:t>しかし，タッチ操作による直感的な操作が行える．</a:t>
            </a:r>
            <a:endParaRPr lang="en-US" altLang="ja-JP" dirty="0" smtClean="0"/>
          </a:p>
          <a:p>
            <a:r>
              <a:rPr lang="ja-JP" altLang="en-US" dirty="0" smtClean="0"/>
              <a:t>プログラミングの設計はどのようにロジックを組み立てていくかなど，設計する人の負担が大きい</a:t>
            </a:r>
            <a:endParaRPr lang="en-US" altLang="ja-JP" dirty="0" smtClean="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6" name="グループ化 5"/>
          <p:cNvGrpSpPr/>
          <p:nvPr/>
        </p:nvGrpSpPr>
        <p:grpSpPr>
          <a:xfrm>
            <a:off x="5574496" y="5179738"/>
            <a:ext cx="2792264" cy="976741"/>
            <a:chOff x="1450197" y="3698392"/>
            <a:chExt cx="6205506" cy="2170702"/>
          </a:xfrm>
        </p:grpSpPr>
        <p:grpSp>
          <p:nvGrpSpPr>
            <p:cNvPr id="5" name="グループ化 4"/>
            <p:cNvGrpSpPr/>
            <p:nvPr/>
          </p:nvGrpSpPr>
          <p:grpSpPr>
            <a:xfrm>
              <a:off x="1450197" y="3698392"/>
              <a:ext cx="1169913" cy="2170702"/>
              <a:chOff x="1450197" y="3698392"/>
              <a:chExt cx="1169913" cy="2170702"/>
            </a:xfrm>
          </p:grpSpPr>
          <p:sp>
            <p:nvSpPr>
              <p:cNvPr id="39" name="正方形/長方形 38"/>
              <p:cNvSpPr/>
              <p:nvPr/>
            </p:nvSpPr>
            <p:spPr>
              <a:xfrm>
                <a:off x="1450197" y="3698392"/>
                <a:ext cx="1169913" cy="82147"/>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1450197" y="3698392"/>
                <a:ext cx="1169913" cy="2170702"/>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450197" y="564113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700" dirty="0" smtClean="0">
                    <a:solidFill>
                      <a:schemeClr val="bg1"/>
                    </a:solidFill>
                  </a:rPr>
                  <a:t>あ</a:t>
                </a:r>
                <a:r>
                  <a:rPr kumimoji="1" lang="en-US" altLang="ja-JP" sz="700" dirty="0" smtClean="0">
                    <a:solidFill>
                      <a:schemeClr val="bg1"/>
                    </a:solidFill>
                  </a:rPr>
                  <a:t>a</a:t>
                </a:r>
                <a:endParaRPr kumimoji="1" lang="ja-JP" altLang="en-US" sz="1100" dirty="0">
                  <a:solidFill>
                    <a:schemeClr val="bg1"/>
                  </a:solidFill>
                </a:endParaRPr>
              </a:p>
            </p:txBody>
          </p:sp>
          <p:sp>
            <p:nvSpPr>
              <p:cNvPr id="18" name="正方形/長方形 17"/>
              <p:cNvSpPr/>
              <p:nvPr/>
            </p:nvSpPr>
            <p:spPr>
              <a:xfrm>
                <a:off x="1684180" y="564113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err="1" smtClean="0">
                    <a:solidFill>
                      <a:schemeClr val="bg1"/>
                    </a:solidFill>
                  </a:rPr>
                  <a:t>゛</a:t>
                </a:r>
                <a:endParaRPr kumimoji="1" lang="ja-JP" altLang="en-US" sz="1100" dirty="0">
                  <a:solidFill>
                    <a:schemeClr val="bg1"/>
                  </a:solidFill>
                </a:endParaRPr>
              </a:p>
            </p:txBody>
          </p:sp>
          <p:sp>
            <p:nvSpPr>
              <p:cNvPr id="19" name="正方形/長方形 18"/>
              <p:cNvSpPr/>
              <p:nvPr/>
            </p:nvSpPr>
            <p:spPr>
              <a:xfrm>
                <a:off x="1918166" y="564113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わ</a:t>
                </a:r>
                <a:endParaRPr kumimoji="1" lang="ja-JP" altLang="en-US" sz="1100" dirty="0">
                  <a:solidFill>
                    <a:schemeClr val="bg1"/>
                  </a:solidFill>
                </a:endParaRPr>
              </a:p>
            </p:txBody>
          </p:sp>
          <p:sp>
            <p:nvSpPr>
              <p:cNvPr id="20" name="正方形/長方形 19"/>
              <p:cNvSpPr/>
              <p:nvPr/>
            </p:nvSpPr>
            <p:spPr>
              <a:xfrm>
                <a:off x="2152146" y="564113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1" name="正方形/長方形 20"/>
              <p:cNvSpPr/>
              <p:nvPr/>
            </p:nvSpPr>
            <p:spPr>
              <a:xfrm>
                <a:off x="2386127" y="564113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2" name="正方形/長方形 21"/>
              <p:cNvSpPr/>
              <p:nvPr/>
            </p:nvSpPr>
            <p:spPr>
              <a:xfrm>
                <a:off x="1450197" y="5413172"/>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900" dirty="0">
                    <a:solidFill>
                      <a:schemeClr val="bg1"/>
                    </a:solidFill>
                  </a:rPr>
                  <a:t>😊</a:t>
                </a:r>
              </a:p>
            </p:txBody>
          </p:sp>
          <p:sp>
            <p:nvSpPr>
              <p:cNvPr id="23" name="正方形/長方形 22"/>
              <p:cNvSpPr/>
              <p:nvPr/>
            </p:nvSpPr>
            <p:spPr>
              <a:xfrm>
                <a:off x="1684180" y="541317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ま</a:t>
                </a:r>
                <a:endParaRPr kumimoji="1" lang="ja-JP" altLang="en-US" sz="1100" dirty="0">
                  <a:solidFill>
                    <a:schemeClr val="bg1"/>
                  </a:solidFill>
                </a:endParaRPr>
              </a:p>
            </p:txBody>
          </p:sp>
          <p:sp>
            <p:nvSpPr>
              <p:cNvPr id="24" name="正方形/長方形 23"/>
              <p:cNvSpPr/>
              <p:nvPr/>
            </p:nvSpPr>
            <p:spPr>
              <a:xfrm>
                <a:off x="1918166" y="541316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や</a:t>
                </a:r>
                <a:endParaRPr kumimoji="1" lang="ja-JP" altLang="en-US" sz="1100" dirty="0">
                  <a:solidFill>
                    <a:schemeClr val="bg1"/>
                  </a:solidFill>
                </a:endParaRPr>
              </a:p>
            </p:txBody>
          </p:sp>
          <p:sp>
            <p:nvSpPr>
              <p:cNvPr id="25" name="正方形/長方形 24"/>
              <p:cNvSpPr/>
              <p:nvPr/>
            </p:nvSpPr>
            <p:spPr>
              <a:xfrm>
                <a:off x="2152146" y="541316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ら</a:t>
                </a:r>
                <a:endParaRPr kumimoji="1" lang="ja-JP" altLang="en-US" sz="1100" dirty="0">
                  <a:solidFill>
                    <a:schemeClr val="bg1"/>
                  </a:solidFill>
                </a:endParaRPr>
              </a:p>
            </p:txBody>
          </p:sp>
          <p:sp>
            <p:nvSpPr>
              <p:cNvPr id="26" name="正方形/長方形 25"/>
              <p:cNvSpPr/>
              <p:nvPr/>
            </p:nvSpPr>
            <p:spPr>
              <a:xfrm>
                <a:off x="2386127" y="541316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smtClean="0">
                    <a:solidFill>
                      <a:schemeClr val="bg1"/>
                    </a:solidFill>
                  </a:rPr>
                  <a:t>_</a:t>
                </a:r>
                <a:endParaRPr kumimoji="1" lang="ja-JP" altLang="en-US" sz="1100" dirty="0">
                  <a:solidFill>
                    <a:schemeClr val="bg1"/>
                  </a:solidFill>
                </a:endParaRPr>
              </a:p>
            </p:txBody>
          </p:sp>
          <p:sp>
            <p:nvSpPr>
              <p:cNvPr id="27" name="正方形/長方形 26"/>
              <p:cNvSpPr/>
              <p:nvPr/>
            </p:nvSpPr>
            <p:spPr>
              <a:xfrm>
                <a:off x="1450197" y="518519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28" name="正方形/長方形 27"/>
              <p:cNvSpPr/>
              <p:nvPr/>
            </p:nvSpPr>
            <p:spPr>
              <a:xfrm>
                <a:off x="1684180" y="518519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た</a:t>
                </a:r>
                <a:endParaRPr kumimoji="1" lang="ja-JP" altLang="en-US" sz="1100" dirty="0">
                  <a:solidFill>
                    <a:schemeClr val="bg1"/>
                  </a:solidFill>
                </a:endParaRPr>
              </a:p>
            </p:txBody>
          </p:sp>
          <p:sp>
            <p:nvSpPr>
              <p:cNvPr id="29" name="正方形/長方形 28"/>
              <p:cNvSpPr/>
              <p:nvPr/>
            </p:nvSpPr>
            <p:spPr>
              <a:xfrm>
                <a:off x="1918166" y="518519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な</a:t>
                </a:r>
                <a:endParaRPr kumimoji="1" lang="ja-JP" altLang="en-US" sz="1100" dirty="0">
                  <a:solidFill>
                    <a:schemeClr val="bg1"/>
                  </a:solidFill>
                </a:endParaRPr>
              </a:p>
            </p:txBody>
          </p:sp>
          <p:sp>
            <p:nvSpPr>
              <p:cNvPr id="30" name="正方形/長方形 29"/>
              <p:cNvSpPr/>
              <p:nvPr/>
            </p:nvSpPr>
            <p:spPr>
              <a:xfrm>
                <a:off x="2152146" y="5185190"/>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は</a:t>
                </a:r>
                <a:endParaRPr kumimoji="1" lang="ja-JP" altLang="en-US" sz="1100" dirty="0">
                  <a:solidFill>
                    <a:schemeClr val="bg1"/>
                  </a:solidFill>
                </a:endParaRPr>
              </a:p>
            </p:txBody>
          </p:sp>
          <p:sp>
            <p:nvSpPr>
              <p:cNvPr id="31" name="正方形/長方形 30"/>
              <p:cNvSpPr/>
              <p:nvPr/>
            </p:nvSpPr>
            <p:spPr>
              <a:xfrm>
                <a:off x="2386127" y="518518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32" name="正方形/長方形 31"/>
              <p:cNvSpPr/>
              <p:nvPr/>
            </p:nvSpPr>
            <p:spPr>
              <a:xfrm>
                <a:off x="1450197" y="4957217"/>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33" name="正方形/長方形 32"/>
              <p:cNvSpPr/>
              <p:nvPr/>
            </p:nvSpPr>
            <p:spPr>
              <a:xfrm>
                <a:off x="1684180" y="495721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あ</a:t>
                </a:r>
              </a:p>
            </p:txBody>
          </p:sp>
          <p:sp>
            <p:nvSpPr>
              <p:cNvPr id="34" name="正方形/長方形 33"/>
              <p:cNvSpPr/>
              <p:nvPr/>
            </p:nvSpPr>
            <p:spPr>
              <a:xfrm>
                <a:off x="1918166" y="495721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か</a:t>
                </a:r>
                <a:endParaRPr kumimoji="1" lang="ja-JP" altLang="en-US" sz="1100" dirty="0">
                  <a:solidFill>
                    <a:schemeClr val="bg1"/>
                  </a:solidFill>
                </a:endParaRPr>
              </a:p>
            </p:txBody>
          </p:sp>
          <p:sp>
            <p:nvSpPr>
              <p:cNvPr id="35" name="正方形/長方形 34"/>
              <p:cNvSpPr/>
              <p:nvPr/>
            </p:nvSpPr>
            <p:spPr>
              <a:xfrm>
                <a:off x="2152146" y="495721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さ</a:t>
                </a:r>
                <a:endParaRPr kumimoji="1" lang="ja-JP" altLang="en-US" sz="1100" dirty="0">
                  <a:solidFill>
                    <a:schemeClr val="bg1"/>
                  </a:solidFill>
                </a:endParaRPr>
              </a:p>
            </p:txBody>
          </p:sp>
          <p:sp>
            <p:nvSpPr>
              <p:cNvPr id="36" name="正方形/長方形 35"/>
              <p:cNvSpPr/>
              <p:nvPr/>
            </p:nvSpPr>
            <p:spPr>
              <a:xfrm>
                <a:off x="2386127" y="495720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grpSp>
        <p:grpSp>
          <p:nvGrpSpPr>
            <p:cNvPr id="47" name="グループ化 46"/>
            <p:cNvGrpSpPr/>
            <p:nvPr/>
          </p:nvGrpSpPr>
          <p:grpSpPr>
            <a:xfrm>
              <a:off x="4032207" y="3698392"/>
              <a:ext cx="3623496" cy="2170702"/>
              <a:chOff x="4218707" y="3857414"/>
              <a:chExt cx="3358044" cy="2011680"/>
            </a:xfrm>
          </p:grpSpPr>
          <p:grpSp>
            <p:nvGrpSpPr>
              <p:cNvPr id="45" name="グループ化 44"/>
              <p:cNvGrpSpPr/>
              <p:nvPr/>
            </p:nvGrpSpPr>
            <p:grpSpPr>
              <a:xfrm>
                <a:off x="4218707" y="3857414"/>
                <a:ext cx="3358044" cy="2011680"/>
                <a:chOff x="3418313" y="3857414"/>
                <a:chExt cx="4007031" cy="2011680"/>
              </a:xfrm>
            </p:grpSpPr>
            <p:grpSp>
              <p:nvGrpSpPr>
                <p:cNvPr id="43" name="グループ化 42"/>
                <p:cNvGrpSpPr/>
                <p:nvPr/>
              </p:nvGrpSpPr>
              <p:grpSpPr>
                <a:xfrm>
                  <a:off x="3418313" y="3857414"/>
                  <a:ext cx="4007031" cy="2011680"/>
                  <a:chOff x="4359730" y="3857414"/>
                  <a:chExt cx="4007031" cy="2011680"/>
                </a:xfrm>
              </p:grpSpPr>
              <p:sp>
                <p:nvSpPr>
                  <p:cNvPr id="7" name="正方形/長方形 6"/>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0" name="正方形/長方形 39"/>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44" name="正方形/長方形 43"/>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63662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スニペット推薦</a:t>
            </a:r>
            <a:endParaRPr lang="en-US" altLang="ja-JP" dirty="0" smtClean="0"/>
          </a:p>
          <a:p>
            <a:pPr marL="457200" indent="-457200">
              <a:buFont typeface="+mj-lt"/>
              <a:buAutoNum type="arabicPeriod"/>
            </a:pPr>
            <a:r>
              <a:rPr lang="ja-JP" altLang="en-US" dirty="0" smtClean="0"/>
              <a:t>回帰</a:t>
            </a:r>
            <a:r>
              <a:rPr lang="ja-JP" altLang="en-US" dirty="0"/>
              <a:t>結合ニューラルネットワークを利用した</a:t>
            </a:r>
            <a:r>
              <a:rPr lang="en-US" altLang="ja-JP" dirty="0"/>
              <a:t>API</a:t>
            </a:r>
            <a:r>
              <a:rPr lang="ja-JP" altLang="en-US" dirty="0"/>
              <a:t>推薦手法</a:t>
            </a:r>
            <a:r>
              <a:rPr lang="en-US" altLang="ja-JP" dirty="0"/>
              <a:t>(</a:t>
            </a:r>
            <a:r>
              <a:rPr lang="ja-JP" altLang="en-US" dirty="0"/>
              <a:t>情報処理学会論文誌 </a:t>
            </a:r>
            <a:r>
              <a:rPr lang="en-US" altLang="ja-JP" dirty="0"/>
              <a:t>2017</a:t>
            </a:r>
            <a:r>
              <a:rPr lang="en-US" altLang="ja-JP" dirty="0" smtClean="0"/>
              <a:t>)</a:t>
            </a:r>
          </a:p>
          <a:p>
            <a:pPr marL="663448" lvl="1" indent="-457200">
              <a:buFont typeface="Arial" panose="020B0604020202020204" pitchFamily="34" charset="0"/>
              <a:buChar char="•"/>
            </a:pPr>
            <a:r>
              <a:rPr lang="ja-JP" altLang="en-US" dirty="0"/>
              <a:t>回帰結合ニューラルネットワーク</a:t>
            </a:r>
            <a:r>
              <a:rPr lang="en-US" altLang="ja-JP" dirty="0"/>
              <a:t>(RNN)</a:t>
            </a:r>
            <a:r>
              <a:rPr lang="ja-JP" altLang="en-US" dirty="0"/>
              <a:t>を利用した</a:t>
            </a:r>
            <a:r>
              <a:rPr lang="en-US" altLang="ja-JP" dirty="0"/>
              <a:t>API</a:t>
            </a:r>
            <a:r>
              <a:rPr lang="ja-JP" altLang="en-US" dirty="0" smtClean="0"/>
              <a:t>推薦，メソッドの呼び出し順序に着目</a:t>
            </a:r>
            <a:endParaRPr lang="en-US" altLang="ja-JP" dirty="0" smtClean="0"/>
          </a:p>
          <a:p>
            <a:pPr marL="457200" indent="-457200">
              <a:buFont typeface="+mj-lt"/>
              <a:buAutoNum type="arabicPeriod"/>
            </a:pPr>
            <a:r>
              <a:rPr lang="ja-JP" altLang="en-US" dirty="0" smtClean="0"/>
              <a:t>「関心度に基づいたソースコード推薦システム」（研究報告ソフトウェア工学</a:t>
            </a:r>
            <a:r>
              <a:rPr lang="en-US" altLang="ja-JP" dirty="0" smtClean="0"/>
              <a:t>2014</a:t>
            </a:r>
            <a:r>
              <a:rPr lang="ja-JP" altLang="en-US" dirty="0" smtClean="0"/>
              <a:t>）</a:t>
            </a:r>
            <a:endParaRPr lang="en-US" altLang="ja-JP" dirty="0" smtClean="0"/>
          </a:p>
          <a:p>
            <a:pPr marL="663448" lvl="1" indent="-457200">
              <a:buFont typeface="Arial" panose="020B0604020202020204" pitchFamily="34" charset="0"/>
              <a:buChar char="•"/>
            </a:pPr>
            <a:r>
              <a:rPr lang="ja-JP" altLang="en-US" dirty="0" smtClean="0"/>
              <a:t>類似コード断片をランク付けして</a:t>
            </a:r>
            <a:r>
              <a:rPr lang="ja-JP" altLang="en-US" dirty="0"/>
              <a:t>推薦</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図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999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プログラミング</a:t>
            </a:r>
            <a:r>
              <a:rPr lang="ja-JP" altLang="en-US" dirty="0" smtClean="0"/>
              <a:t>教育</a:t>
            </a:r>
            <a:endParaRPr lang="en-US" altLang="ja-JP" dirty="0" smtClean="0"/>
          </a:p>
          <a:p>
            <a:pPr marL="457200" indent="-457200">
              <a:buFont typeface="+mj-lt"/>
              <a:buAutoNum type="arabicPeriod"/>
            </a:pPr>
            <a:r>
              <a:rPr lang="ja-JP" altLang="en-US" dirty="0" smtClean="0"/>
              <a:t>「</a:t>
            </a:r>
            <a:r>
              <a:rPr lang="ja-JP" altLang="en-US" dirty="0"/>
              <a:t>プログラミング入門教育におけるペンタブレットの効果とモチベーションの関係」（第</a:t>
            </a:r>
            <a:r>
              <a:rPr lang="en-US" altLang="ja-JP" dirty="0"/>
              <a:t>75</a:t>
            </a:r>
            <a:r>
              <a:rPr lang="ja-JP" altLang="en-US" dirty="0"/>
              <a:t>回全国大会講演論文集 </a:t>
            </a:r>
            <a:r>
              <a:rPr lang="en-US" altLang="ja-JP" dirty="0"/>
              <a:t>2013</a:t>
            </a:r>
            <a:r>
              <a:rPr lang="ja-JP" altLang="en-US" dirty="0"/>
              <a:t>）</a:t>
            </a:r>
            <a:endParaRPr lang="en-US" altLang="ja-JP" dirty="0"/>
          </a:p>
          <a:p>
            <a:pPr marL="457200" indent="-457200">
              <a:buFont typeface="+mj-lt"/>
              <a:buAutoNum type="arabicPeriod"/>
            </a:pPr>
            <a:r>
              <a:rPr lang="ja-JP" altLang="en-US" dirty="0"/>
              <a:t>「タブレット端末を活用したプログラミング教育」（名古屋文理大学紀要 </a:t>
            </a:r>
            <a:r>
              <a:rPr lang="en-US" altLang="ja-JP" dirty="0"/>
              <a:t>2013</a:t>
            </a:r>
            <a:r>
              <a:rPr lang="ja-JP" altLang="en-US" dirty="0"/>
              <a:t>）</a:t>
            </a:r>
            <a:endParaRPr lang="en-US" altLang="ja-JP" b="1" dirty="0"/>
          </a:p>
          <a:p>
            <a:pPr marL="457200" indent="-457200">
              <a:buFont typeface="+mj-lt"/>
              <a:buAutoNum type="arabicPeriod"/>
            </a:pPr>
            <a:r>
              <a:rPr lang="ja-JP" altLang="en-US" dirty="0"/>
              <a:t>「タブレット端末で動作する，インタプリタ型言語搭載マイコンのプログラミング環境の開発」（研究報告コンピュータと教育 </a:t>
            </a:r>
            <a:r>
              <a:rPr lang="en-US" altLang="ja-JP" dirty="0"/>
              <a:t>2013</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図 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247117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a:xfrm>
            <a:off x="822959" y="1854152"/>
            <a:ext cx="7543801" cy="4419647"/>
          </a:xfrm>
        </p:spPr>
        <p:txBody>
          <a:bodyPr>
            <a:normAutofit/>
          </a:bodyPr>
          <a:lstStyle/>
          <a:p>
            <a:r>
              <a:rPr lang="ja-JP" altLang="en-US" dirty="0"/>
              <a:t>設計が重要なプログラミングにおいて，タブレット等の手軽な携帯端末から雛形の作成を行うことで，場所を問わず設計が可能になる</a:t>
            </a:r>
            <a:r>
              <a:rPr lang="ja-JP" altLang="en-US" dirty="0" smtClean="0"/>
              <a:t>．</a:t>
            </a:r>
            <a:endParaRPr lang="en-US" altLang="ja-JP" dirty="0" smtClean="0"/>
          </a:p>
          <a:p>
            <a:pPr lvl="1"/>
            <a:r>
              <a:rPr lang="ja-JP" altLang="en-US" dirty="0" smtClean="0"/>
              <a:t>電車やバスの中だと，わずかな空き時間で</a:t>
            </a:r>
            <a:r>
              <a:rPr lang="en-US" altLang="ja-JP" dirty="0" smtClean="0"/>
              <a:t>PC</a:t>
            </a:r>
            <a:r>
              <a:rPr lang="ja-JP" altLang="en-US" dirty="0" smtClean="0"/>
              <a:t>を出す</a:t>
            </a:r>
            <a:r>
              <a:rPr lang="ja-JP" altLang="en-US" dirty="0"/>
              <a:t>こと</a:t>
            </a:r>
            <a:r>
              <a:rPr lang="ja-JP" altLang="en-US" dirty="0" smtClean="0"/>
              <a:t>は難しくても，タブレットを出す余裕くらいならある</a:t>
            </a:r>
            <a:endParaRPr lang="en-US" altLang="ja-JP" dirty="0" smtClean="0"/>
          </a:p>
          <a:p>
            <a:pPr marL="0" indent="0">
              <a:buNone/>
            </a:pPr>
            <a:r>
              <a:rPr lang="ja-JP" altLang="en-US" b="1" dirty="0"/>
              <a:t>研究</a:t>
            </a:r>
            <a:r>
              <a:rPr lang="ja-JP" altLang="en-US" b="1" dirty="0" smtClean="0"/>
              <a:t>課題</a:t>
            </a:r>
            <a:endParaRPr lang="en-US" altLang="ja-JP" b="1" dirty="0" smtClean="0"/>
          </a:p>
          <a:p>
            <a:r>
              <a:rPr lang="ja-JP" altLang="en-US" b="1" dirty="0" smtClean="0"/>
              <a:t>スマートフォンやタブレットでは構文の入力が困難な場合があり，</a:t>
            </a:r>
            <a:r>
              <a:rPr lang="en-US" altLang="ja-JP" b="1" dirty="0" smtClean="0"/>
              <a:t>PC</a:t>
            </a:r>
            <a:r>
              <a:rPr lang="ja-JP" altLang="en-US" b="1" dirty="0" smtClean="0"/>
              <a:t>上のプログラミングと同等のことをしようとすると操作性に限界がある．</a:t>
            </a:r>
            <a:endParaRPr lang="en-US" altLang="ja-JP" b="1" dirty="0" smtClean="0"/>
          </a:p>
          <a:p>
            <a:r>
              <a:rPr lang="ja-JP" altLang="en-US" b="1" dirty="0"/>
              <a:t>いくつか</a:t>
            </a:r>
            <a:r>
              <a:rPr lang="ja-JP" altLang="en-US" b="1" dirty="0" smtClean="0"/>
              <a:t>の手法が存在した時，それをよく吟味してから比較する必要があり，時間がかかる．</a:t>
            </a:r>
            <a:endParaRPr lang="en-US" altLang="ja-JP" b="1" dirty="0" smtClean="0"/>
          </a:p>
          <a:p>
            <a:endParaRPr lang="en-US" altLang="ja-JP" sz="1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5</a:t>
            </a:fld>
            <a:endParaRPr lang="en-US" dirty="0"/>
          </a:p>
        </p:txBody>
      </p:sp>
      <p:grpSp>
        <p:nvGrpSpPr>
          <p:cNvPr id="40" name="グループ化 39"/>
          <p:cNvGrpSpPr/>
          <p:nvPr/>
        </p:nvGrpSpPr>
        <p:grpSpPr>
          <a:xfrm>
            <a:off x="3479801" y="5452413"/>
            <a:ext cx="2230116" cy="821386"/>
            <a:chOff x="2608277" y="4200773"/>
            <a:chExt cx="3167681" cy="1068494"/>
          </a:xfrm>
        </p:grpSpPr>
        <p:grpSp>
          <p:nvGrpSpPr>
            <p:cNvPr id="37" name="グループ化 36"/>
            <p:cNvGrpSpPr/>
            <p:nvPr/>
          </p:nvGrpSpPr>
          <p:grpSpPr>
            <a:xfrm>
              <a:off x="3212495" y="4200773"/>
              <a:ext cx="2563463" cy="1068494"/>
              <a:chOff x="2031395" y="4257924"/>
              <a:chExt cx="2563463" cy="1068494"/>
            </a:xfrm>
          </p:grpSpPr>
          <p:grpSp>
            <p:nvGrpSpPr>
              <p:cNvPr id="36" name="グループ化 35"/>
              <p:cNvGrpSpPr/>
              <p:nvPr/>
            </p:nvGrpSpPr>
            <p:grpSpPr>
              <a:xfrm>
                <a:off x="2031395" y="4257924"/>
                <a:ext cx="575871" cy="1068494"/>
                <a:chOff x="1682289" y="4333018"/>
                <a:chExt cx="575871" cy="1068494"/>
              </a:xfrm>
            </p:grpSpPr>
            <p:sp>
              <p:nvSpPr>
                <p:cNvPr id="7" name="正方形/長方形 6"/>
                <p:cNvSpPr/>
                <p:nvPr/>
              </p:nvSpPr>
              <p:spPr>
                <a:xfrm>
                  <a:off x="1682289" y="4333018"/>
                  <a:ext cx="575871" cy="40436"/>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1682289" y="4333018"/>
                  <a:ext cx="575871" cy="1068494"/>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2811249" y="4257924"/>
                <a:ext cx="1783609" cy="1068494"/>
                <a:chOff x="4218707" y="3857414"/>
                <a:chExt cx="3358044" cy="2011680"/>
              </a:xfrm>
            </p:grpSpPr>
            <p:grpSp>
              <p:nvGrpSpPr>
                <p:cNvPr id="30" name="グループ化 29"/>
                <p:cNvGrpSpPr/>
                <p:nvPr/>
              </p:nvGrpSpPr>
              <p:grpSpPr>
                <a:xfrm>
                  <a:off x="4218707" y="3857414"/>
                  <a:ext cx="3358044" cy="2011680"/>
                  <a:chOff x="3418313" y="3857414"/>
                  <a:chExt cx="4007031" cy="2011680"/>
                </a:xfrm>
              </p:grpSpPr>
              <p:grpSp>
                <p:nvGrpSpPr>
                  <p:cNvPr id="32" name="グループ化 31"/>
                  <p:cNvGrpSpPr/>
                  <p:nvPr/>
                </p:nvGrpSpPr>
                <p:grpSpPr>
                  <a:xfrm>
                    <a:off x="3418313" y="3857414"/>
                    <a:ext cx="4007031" cy="2011680"/>
                    <a:chOff x="4359730" y="3857414"/>
                    <a:chExt cx="4007031" cy="2011680"/>
                  </a:xfrm>
                </p:grpSpPr>
                <p:sp>
                  <p:nvSpPr>
                    <p:cNvPr id="34" name="正方形/長方形 33"/>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5" name="正方形/長方形 34"/>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33" name="正方形/長方形 32"/>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楕円 30"/>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
          <p:nvSpPr>
            <p:cNvPr id="38" name="二等辺三角形 37"/>
            <p:cNvSpPr/>
            <p:nvPr/>
          </p:nvSpPr>
          <p:spPr>
            <a:xfrm>
              <a:off x="2608277" y="4558479"/>
              <a:ext cx="409575" cy="353082"/>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7326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タブレットで場所を選ばずにソースコードの雛形の作成を行い，</a:t>
            </a:r>
            <a:r>
              <a:rPr lang="en-US" altLang="ja-JP" sz="2400" dirty="0" smtClean="0"/>
              <a:t>PC</a:t>
            </a:r>
            <a:r>
              <a:rPr lang="ja-JP" altLang="en-US" sz="2400" dirty="0" smtClean="0"/>
              <a:t>環境下で</a:t>
            </a:r>
            <a:r>
              <a:rPr lang="ja-JP" altLang="en-US" sz="2400" dirty="0" smtClean="0"/>
              <a:t>の設計時の負担</a:t>
            </a:r>
            <a:r>
              <a:rPr lang="ja-JP" altLang="en-US" sz="2400" dirty="0" smtClean="0"/>
              <a:t>を軽減するようなエディタ及びシステムを提案</a:t>
            </a:r>
            <a:r>
              <a:rPr lang="ja-JP" altLang="en-US" sz="2400" dirty="0" smtClean="0"/>
              <a:t>する</a:t>
            </a:r>
            <a:r>
              <a:rPr lang="ja-JP" altLang="en-US" sz="2400" dirty="0" smtClean="0"/>
              <a:t>．</a:t>
            </a:r>
            <a:endParaRPr lang="en-US" altLang="ja-JP" sz="2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6</a:t>
            </a:fld>
            <a:endParaRPr lang="en-US" dirty="0"/>
          </a:p>
        </p:txBody>
      </p:sp>
      <p:grpSp>
        <p:nvGrpSpPr>
          <p:cNvPr id="13" name="グループ化 12"/>
          <p:cNvGrpSpPr/>
          <p:nvPr/>
        </p:nvGrpSpPr>
        <p:grpSpPr>
          <a:xfrm>
            <a:off x="2668280" y="3102123"/>
            <a:ext cx="3853158" cy="2308284"/>
            <a:chOff x="2783111" y="3698392"/>
            <a:chExt cx="3623496" cy="2170702"/>
          </a:xfrm>
        </p:grpSpPr>
        <p:sp>
          <p:nvSpPr>
            <p:cNvPr id="45" name="正方形/長方形 44"/>
            <p:cNvSpPr/>
            <p:nvPr/>
          </p:nvSpPr>
          <p:spPr>
            <a:xfrm>
              <a:off x="2995734" y="3862033"/>
              <a:ext cx="3077166" cy="9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2783111" y="3698392"/>
              <a:ext cx="3623496" cy="2170702"/>
              <a:chOff x="4218707" y="3857414"/>
              <a:chExt cx="3358044" cy="2011680"/>
            </a:xfrm>
            <a:noFill/>
          </p:grpSpPr>
          <p:grpSp>
            <p:nvGrpSpPr>
              <p:cNvPr id="6" name="グループ化 5"/>
              <p:cNvGrpSpPr/>
              <p:nvPr/>
            </p:nvGrpSpPr>
            <p:grpSpPr>
              <a:xfrm>
                <a:off x="4218707" y="3857414"/>
                <a:ext cx="3358044" cy="2011680"/>
                <a:chOff x="3418312" y="3857414"/>
                <a:chExt cx="4007031" cy="2011680"/>
              </a:xfrm>
              <a:grpFill/>
            </p:grpSpPr>
            <p:grpSp>
              <p:nvGrpSpPr>
                <p:cNvPr id="8" name="グループ化 7"/>
                <p:cNvGrpSpPr/>
                <p:nvPr/>
              </p:nvGrpSpPr>
              <p:grpSpPr>
                <a:xfrm>
                  <a:off x="3418312" y="3857414"/>
                  <a:ext cx="4007031" cy="2011680"/>
                  <a:chOff x="4359729" y="3857414"/>
                  <a:chExt cx="4007031" cy="2011680"/>
                </a:xfrm>
                <a:grpFill/>
              </p:grpSpPr>
              <p:sp>
                <p:nvSpPr>
                  <p:cNvPr id="10" name="正方形/長方形 9"/>
                  <p:cNvSpPr/>
                  <p:nvPr/>
                </p:nvSpPr>
                <p:spPr>
                  <a:xfrm>
                    <a:off x="4359729" y="3857414"/>
                    <a:ext cx="4007031" cy="201168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4594859" y="4009068"/>
                    <a:ext cx="3402874" cy="170837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9" name="正方形/長方形 8"/>
                <p:cNvSpPr/>
                <p:nvPr/>
              </p:nvSpPr>
              <p:spPr>
                <a:xfrm>
                  <a:off x="3653443" y="4009069"/>
                  <a:ext cx="3402873" cy="8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7328861" y="4769994"/>
                <a:ext cx="186520" cy="186520"/>
              </a:xfrm>
              <a:prstGeom prst="ellipse">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6" name="角丸四角形 15"/>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角丸四角形 16"/>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角丸四角形 17"/>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角丸四角形 18"/>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角丸四角形 19"/>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3" name="角丸四角形 32"/>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角丸四角形 33"/>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 name="角丸四角形 34"/>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角丸四角形 35"/>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角丸四角形 36"/>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角丸四角形 37"/>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角丸四角形 38"/>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0" name="角丸四角形 39"/>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1" name="角丸四角形 40"/>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2" name="角丸四角形 41"/>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3" name="角丸四角形 42"/>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822959" y="5684428"/>
            <a:ext cx="6218369" cy="584775"/>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smtClean="0"/>
              <a:t>雛形</a:t>
            </a:r>
            <a:r>
              <a:rPr kumimoji="1" lang="en-US" altLang="ja-JP" sz="1600" dirty="0" smtClean="0"/>
              <a:t>: </a:t>
            </a:r>
            <a:r>
              <a:rPr kumimoji="1" lang="ja-JP" altLang="en-US" sz="1600" dirty="0" smtClean="0"/>
              <a:t>寄せ集めた</a:t>
            </a:r>
            <a:r>
              <a:rPr kumimoji="1" lang="ja-JP" altLang="en-US" sz="1600" dirty="0"/>
              <a:t>ソースコード</a:t>
            </a:r>
            <a:r>
              <a:rPr kumimoji="1" lang="ja-JP" altLang="en-US" sz="1600" dirty="0" smtClean="0"/>
              <a:t>の断片の集合体</a:t>
            </a:r>
            <a:r>
              <a:rPr kumimoji="1" lang="ja-JP" altLang="en-US" sz="1600" dirty="0" smtClean="0"/>
              <a:t>．</a:t>
            </a:r>
            <a:r>
              <a:rPr kumimoji="1" lang="en-US" altLang="ja-JP" sz="1600" dirty="0"/>
              <a:t/>
            </a:r>
            <a:br>
              <a:rPr kumimoji="1" lang="en-US" altLang="ja-JP" sz="1600" dirty="0"/>
            </a:br>
            <a:r>
              <a:rPr kumimoji="1" lang="ja-JP" altLang="en-US" sz="1600" dirty="0" smtClean="0"/>
              <a:t>実際</a:t>
            </a:r>
            <a:r>
              <a:rPr kumimoji="1" lang="ja-JP" altLang="en-US" sz="1600" dirty="0" smtClean="0"/>
              <a:t>のソースコードを書くときにテンプレートとなりうるもの</a:t>
            </a:r>
            <a:endParaRPr kumimoji="1" lang="ja-JP" altLang="en-US" sz="1600" dirty="0"/>
          </a:p>
        </p:txBody>
      </p:sp>
    </p:spTree>
    <p:extLst>
      <p:ext uri="{BB962C8B-B14F-4D97-AF65-F5344CB8AC3E}">
        <p14:creationId xmlns:p14="http://schemas.microsoft.com/office/powerpoint/2010/main" val="387462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 </a:t>
            </a:r>
            <a:r>
              <a:rPr kumimoji="1" lang="en-US" altLang="ja-JP" dirty="0" smtClean="0"/>
              <a:t>- UI</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lang="ja-JP" altLang="en-US" dirty="0" smtClean="0"/>
              <a:t>雛形作成時</a:t>
            </a:r>
            <a:r>
              <a:rPr lang="ja-JP" altLang="en-US" dirty="0"/>
              <a:t>，</a:t>
            </a:r>
            <a:r>
              <a:rPr lang="ja-JP" altLang="en-US" dirty="0" smtClean="0"/>
              <a:t>エディタ</a:t>
            </a:r>
            <a:r>
              <a:rPr lang="ja-JP" altLang="en-US" dirty="0"/>
              <a:t>の断片（スニペット）を検索する．</a:t>
            </a:r>
            <a:endParaRPr lang="en-US" altLang="ja-JP" dirty="0"/>
          </a:p>
          <a:p>
            <a:pPr marL="663448" lvl="1" indent="-457200">
              <a:buFont typeface="Arial" panose="020B0604020202020204" pitchFamily="34" charset="0"/>
              <a:buChar char="•"/>
            </a:pPr>
            <a:r>
              <a:rPr lang="ja-JP" altLang="en-US" dirty="0"/>
              <a:t>検索はクロールされたデータを元にし，エディタ上に挿入をすることで，プログラミングの効率化を図る</a:t>
            </a:r>
            <a:r>
              <a:rPr lang="ja-JP" altLang="en-US" dirty="0" smtClean="0"/>
              <a:t>．</a:t>
            </a:r>
            <a:endParaRPr lang="en-US" altLang="ja-JP" dirty="0" smtClean="0"/>
          </a:p>
          <a:p>
            <a:pPr marL="457200" indent="-457200">
              <a:buFont typeface="+mj-lt"/>
              <a:buAutoNum type="arabicPeriod"/>
            </a:pPr>
            <a:r>
              <a:rPr lang="ja-JP" altLang="en-US" dirty="0"/>
              <a:t>検索</a:t>
            </a:r>
            <a:r>
              <a:rPr lang="ja-JP" altLang="en-US" dirty="0" smtClean="0"/>
              <a:t>したスニペットをブロックとしてファイルに挿入する．</a:t>
            </a:r>
            <a:endParaRPr lang="en-US" altLang="ja-JP" dirty="0"/>
          </a:p>
          <a:p>
            <a:pPr marL="457200" indent="-457200">
              <a:buFont typeface="+mj-lt"/>
              <a:buAutoNum type="arabicPeriod"/>
            </a:pPr>
            <a:r>
              <a:rPr lang="ja-JP" altLang="en-US" dirty="0"/>
              <a:t>生成されたソースコードの雛形を，実際のプログラミングの資源として活用できる</a:t>
            </a:r>
            <a:r>
              <a:rPr lang="ja-JP" altLang="en-US" dirty="0" smtClean="0"/>
              <a:t>．</a:t>
            </a:r>
            <a:endParaRPr lang="en-US" altLang="ja-JP" dirty="0" smtClean="0"/>
          </a:p>
          <a:p>
            <a:pPr marL="457200" indent="-457200">
              <a:buFont typeface="+mj-lt"/>
              <a:buAutoNum type="arabicPeriod"/>
            </a:pPr>
            <a:endParaRPr lang="en-US" altLang="ja-JP" dirty="0"/>
          </a:p>
          <a:p>
            <a:r>
              <a:rPr lang="ja-JP" altLang="en-US" dirty="0" smtClean="0"/>
              <a:t>ブロックという概念を導入する</a:t>
            </a:r>
            <a:endParaRPr lang="en-US" altLang="ja-JP" dirty="0" smtClean="0"/>
          </a:p>
          <a:p>
            <a:pPr lvl="1"/>
            <a:r>
              <a:rPr lang="ja-JP" altLang="en-US" dirty="0" smtClean="0"/>
              <a:t>スニペット</a:t>
            </a:r>
            <a:r>
              <a:rPr lang="ja-JP" altLang="en-US" dirty="0"/>
              <a:t>を</a:t>
            </a:r>
            <a:r>
              <a:rPr lang="ja-JP" altLang="en-US" dirty="0" smtClean="0"/>
              <a:t>ブロック</a:t>
            </a:r>
            <a:r>
              <a:rPr lang="ja-JP" altLang="en-US" dirty="0"/>
              <a:t>と</a:t>
            </a:r>
            <a:r>
              <a:rPr lang="ja-JP" altLang="en-US" dirty="0" smtClean="0"/>
              <a:t>いう単位で定義する．ブロックは並び替えや追加・削除ができる．</a:t>
            </a:r>
            <a:endParaRPr lang="en-US" altLang="ja-JP" dirty="0" smtClean="0"/>
          </a:p>
          <a:p>
            <a:pPr lvl="1"/>
            <a:endParaRPr lang="en-US" altLang="ja-JP" dirty="0" smtClean="0"/>
          </a:p>
          <a:p>
            <a:r>
              <a:rPr lang="ja-JP" altLang="en-US" dirty="0" smtClean="0"/>
              <a:t>タッチ</a:t>
            </a:r>
            <a:r>
              <a:rPr lang="ja-JP" altLang="en-US" dirty="0"/>
              <a:t>操作に</a:t>
            </a:r>
            <a:r>
              <a:rPr lang="ja-JP" altLang="en-US" dirty="0" smtClean="0"/>
              <a:t>よる直感的なブロックの並び替えが可能．</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40807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60" y="1955448"/>
            <a:ext cx="7543800" cy="4012075"/>
          </a:xfrm>
        </p:spPr>
      </p:pic>
      <p:sp>
        <p:nvSpPr>
          <p:cNvPr id="2" name="タイトル 1"/>
          <p:cNvSpPr>
            <a:spLocks noGrp="1"/>
          </p:cNvSpPr>
          <p:nvPr>
            <p:ph type="title"/>
          </p:nvPr>
        </p:nvSpPr>
        <p:spPr/>
        <p:txBody>
          <a:bodyPr/>
          <a:lstStyle/>
          <a:p>
            <a:r>
              <a:rPr lang="en-US" altLang="ja-JP" dirty="0" smtClean="0"/>
              <a:t>UI</a:t>
            </a:r>
            <a:r>
              <a:rPr lang="ja-JP" altLang="en-US" dirty="0" smtClean="0"/>
              <a:t>の詳細</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8</a:t>
            </a:fld>
            <a:endParaRPr lang="en-US" dirty="0"/>
          </a:p>
        </p:txBody>
      </p:sp>
      <p:sp>
        <p:nvSpPr>
          <p:cNvPr id="11" name="正方形/長方形 10"/>
          <p:cNvSpPr/>
          <p:nvPr/>
        </p:nvSpPr>
        <p:spPr>
          <a:xfrm>
            <a:off x="2047876" y="1955448"/>
            <a:ext cx="4314824" cy="214312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819291" y="1955448"/>
            <a:ext cx="1142859"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四角形吹き出し 15"/>
          <p:cNvSpPr/>
          <p:nvPr/>
        </p:nvSpPr>
        <p:spPr>
          <a:xfrm>
            <a:off x="1320800" y="4316661"/>
            <a:ext cx="5041899" cy="2143126"/>
          </a:xfrm>
          <a:prstGeom prst="wedgeRectCallout">
            <a:avLst>
              <a:gd name="adj1" fmla="val -20285"/>
              <a:gd name="adj2" fmla="val -5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ブロック一覧と追加ボタン</a:t>
            </a:r>
            <a:endParaRPr kumimoji="1" lang="en-US" altLang="ja-JP" sz="1600" b="1" dirty="0" smtClean="0"/>
          </a:p>
          <a:p>
            <a:pPr marL="285750" indent="-285750">
              <a:buFont typeface="Arial" panose="020B0604020202020204" pitchFamily="34" charset="0"/>
              <a:buChar char="•"/>
            </a:pPr>
            <a:r>
              <a:rPr kumimoji="1" lang="ja-JP" altLang="en-US" sz="1600" dirty="0" smtClean="0"/>
              <a:t>選択したファイルを</a:t>
            </a:r>
            <a:r>
              <a:rPr kumimoji="1" lang="ja-JP" altLang="en-US" sz="1600" dirty="0"/>
              <a:t>処理ごとに</a:t>
            </a:r>
            <a:r>
              <a:rPr kumimoji="1" lang="ja-JP" altLang="en-US" sz="1600" dirty="0" smtClean="0"/>
              <a:t>分けて</a:t>
            </a:r>
            <a:r>
              <a:rPr kumimoji="1" lang="en-US" altLang="ja-JP" sz="1600" dirty="0" smtClean="0"/>
              <a:t/>
            </a:r>
            <a:br>
              <a:rPr kumimoji="1" lang="en-US" altLang="ja-JP" sz="1600" dirty="0" smtClean="0"/>
            </a:br>
            <a:r>
              <a:rPr kumimoji="1" lang="ja-JP" altLang="en-US" sz="1600" dirty="0" smtClean="0"/>
              <a:t>ブロック</a:t>
            </a:r>
            <a:r>
              <a:rPr kumimoji="1" lang="ja-JP" altLang="en-US" sz="1600" dirty="0"/>
              <a:t>で</a:t>
            </a:r>
            <a:r>
              <a:rPr kumimoji="1" lang="ja-JP" altLang="en-US" sz="1600" dirty="0" smtClean="0"/>
              <a:t>表現</a:t>
            </a:r>
            <a:endParaRPr kumimoji="1" lang="en-US" altLang="ja-JP" sz="1600" dirty="0" smtClean="0"/>
          </a:p>
          <a:p>
            <a:pPr marL="285750" indent="-285750">
              <a:buFont typeface="Arial" panose="020B0604020202020204" pitchFamily="34" charset="0"/>
              <a:buChar char="•"/>
            </a:pPr>
            <a:r>
              <a:rPr kumimoji="1" lang="ja-JP" altLang="en-US" sz="1600" dirty="0" smtClean="0"/>
              <a:t>クリック</a:t>
            </a:r>
            <a:r>
              <a:rPr kumimoji="1" lang="ja-JP" altLang="en-US" sz="1600" dirty="0"/>
              <a:t>する</a:t>
            </a:r>
            <a:r>
              <a:rPr kumimoji="1" lang="ja-JP" altLang="en-US" sz="1600" dirty="0" smtClean="0"/>
              <a:t>とそのブロックの</a:t>
            </a:r>
            <a:r>
              <a:rPr kumimoji="1" lang="en-US" altLang="ja-JP" sz="1600" dirty="0" smtClean="0"/>
              <a:t/>
            </a:r>
            <a:br>
              <a:rPr kumimoji="1" lang="en-US" altLang="ja-JP" sz="1600" dirty="0" smtClean="0"/>
            </a:br>
            <a:r>
              <a:rPr kumimoji="1" lang="ja-JP" altLang="en-US" sz="1600" dirty="0" smtClean="0"/>
              <a:t>ソースコード</a:t>
            </a:r>
            <a:r>
              <a:rPr kumimoji="1" lang="ja-JP" altLang="en-US" sz="1600" dirty="0"/>
              <a:t>編集画面に移動</a:t>
            </a:r>
            <a:r>
              <a:rPr kumimoji="1" lang="ja-JP" altLang="en-US" sz="1600" dirty="0" smtClean="0"/>
              <a:t>する</a:t>
            </a:r>
            <a:endParaRPr kumimoji="1" lang="en-US" altLang="ja-JP" sz="1600" dirty="0" smtClean="0"/>
          </a:p>
          <a:p>
            <a:pPr marL="285750" indent="-285750">
              <a:buFont typeface="Arial" panose="020B0604020202020204" pitchFamily="34" charset="0"/>
              <a:buChar char="•"/>
            </a:pPr>
            <a:r>
              <a:rPr kumimoji="1" lang="ja-JP" altLang="en-US" sz="1600" dirty="0" smtClean="0"/>
              <a:t>ブロックは並べ替えが可能</a:t>
            </a:r>
            <a:endParaRPr kumimoji="1" lang="en-US" altLang="ja-JP" sz="1600" dirty="0" smtClean="0"/>
          </a:p>
          <a:p>
            <a:pPr marL="285750" indent="-285750">
              <a:buFont typeface="Arial" panose="020B0604020202020204" pitchFamily="34" charset="0"/>
              <a:buChar char="•"/>
            </a:pPr>
            <a:r>
              <a:rPr kumimoji="1" lang="ja-JP" altLang="en-US" sz="1600" dirty="0" smtClean="0"/>
              <a:t>ブロックの追加ボタンで空のブロックを追加可能。タイトルから検索や推薦を行う</a:t>
            </a:r>
            <a:endParaRPr kumimoji="1" lang="ja-JP" altLang="en-US" sz="1600" dirty="0"/>
          </a:p>
        </p:txBody>
      </p:sp>
      <p:sp>
        <p:nvSpPr>
          <p:cNvPr id="17" name="四角形吹き出し 16"/>
          <p:cNvSpPr/>
          <p:nvPr/>
        </p:nvSpPr>
        <p:spPr>
          <a:xfrm>
            <a:off x="47486" y="3027010"/>
            <a:ext cx="1914664" cy="1071563"/>
          </a:xfrm>
          <a:prstGeom prst="wedgeRectCallout">
            <a:avLst>
              <a:gd name="adj1" fmla="val 21425"/>
              <a:gd name="adj2" fmla="val -78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ファイルリスト</a:t>
            </a:r>
            <a:endParaRPr kumimoji="1" lang="en-US" altLang="ja-JP" sz="1600" b="1" dirty="0" smtClean="0"/>
          </a:p>
          <a:p>
            <a:pPr marL="285750" indent="-285750">
              <a:buFont typeface="Arial" panose="020B0604020202020204" pitchFamily="34" charset="0"/>
              <a:buChar char="•"/>
            </a:pPr>
            <a:r>
              <a:rPr kumimoji="1" lang="ja-JP" altLang="en-US" sz="1600" dirty="0" smtClean="0"/>
              <a:t>ファイルの選択ができる</a:t>
            </a:r>
            <a:endParaRPr kumimoji="1" lang="ja-JP" altLang="en-US" sz="1600" dirty="0"/>
          </a:p>
        </p:txBody>
      </p:sp>
      <p:sp>
        <p:nvSpPr>
          <p:cNvPr id="18" name="正方形/長方形 17"/>
          <p:cNvSpPr/>
          <p:nvPr/>
        </p:nvSpPr>
        <p:spPr>
          <a:xfrm>
            <a:off x="6515100" y="1955448"/>
            <a:ext cx="1847991"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9" name="四角形吹き出し 18"/>
          <p:cNvSpPr/>
          <p:nvPr/>
        </p:nvSpPr>
        <p:spPr>
          <a:xfrm>
            <a:off x="6515100" y="2875562"/>
            <a:ext cx="2514600" cy="1801213"/>
          </a:xfrm>
          <a:prstGeom prst="wedgeRectCallout">
            <a:avLst>
              <a:gd name="adj1" fmla="val -22542"/>
              <a:gd name="adj2" fmla="val -5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検索画面</a:t>
            </a:r>
            <a:endParaRPr kumimoji="1" lang="en-US" altLang="ja-JP" sz="1600" b="1" dirty="0"/>
          </a:p>
          <a:p>
            <a:pPr marL="285750" indent="-285750">
              <a:buFont typeface="Arial" panose="020B0604020202020204" pitchFamily="34" charset="0"/>
              <a:buChar char="•"/>
            </a:pPr>
            <a:r>
              <a:rPr kumimoji="1" lang="ja-JP" altLang="en-US" sz="1600" dirty="0" smtClean="0"/>
              <a:t>キーワード検索して結果を左側のブロック一覧にドラッグ</a:t>
            </a:r>
            <a:r>
              <a:rPr kumimoji="1" lang="en-US" altLang="ja-JP" sz="1600" dirty="0" smtClean="0"/>
              <a:t>&amp;</a:t>
            </a:r>
            <a:r>
              <a:rPr kumimoji="1" lang="ja-JP" altLang="en-US" sz="1600" dirty="0" smtClean="0"/>
              <a:t>ドロップすることでソースコードを挿入できる</a:t>
            </a:r>
            <a:endParaRPr kumimoji="1" lang="ja-JP" altLang="en-US" sz="1600" dirty="0"/>
          </a:p>
        </p:txBody>
      </p:sp>
    </p:spTree>
    <p:extLst>
      <p:ext uri="{BB962C8B-B14F-4D97-AF65-F5344CB8AC3E}">
        <p14:creationId xmlns:p14="http://schemas.microsoft.com/office/powerpoint/2010/main" val="877835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Qiita</a:t>
            </a:r>
            <a:r>
              <a:rPr lang="ja-JP" altLang="en-US" dirty="0" err="1" smtClean="0"/>
              <a:t>，</a:t>
            </a:r>
            <a:r>
              <a:rPr kumimoji="1" lang="en-US" altLang="ja-JP" dirty="0" smtClean="0"/>
              <a:t>Stack Overflow</a:t>
            </a:r>
            <a:r>
              <a:rPr kumimoji="1" lang="ja-JP" altLang="en-US" dirty="0" err="1" smtClean="0"/>
              <a:t>，</a:t>
            </a:r>
            <a:r>
              <a:rPr kumimoji="1" lang="en-US" altLang="ja-JP" dirty="0" smtClean="0"/>
              <a:t>Github</a:t>
            </a:r>
            <a:r>
              <a:rPr kumimoji="1" lang="ja-JP" altLang="en-US" dirty="0" smtClean="0"/>
              <a:t>と言ったソースコー</a:t>
            </a:r>
            <a:r>
              <a:rPr lang="ja-JP" altLang="en-US" dirty="0" smtClean="0"/>
              <a:t>ドが掲載されているサイトをクロールして，スニペットを抽出する．</a:t>
            </a:r>
            <a:endParaRPr lang="en-US" altLang="ja-JP" dirty="0" smtClean="0"/>
          </a:p>
          <a:p>
            <a:pPr lvl="1"/>
            <a:r>
              <a:rPr kumimoji="1" lang="ja-JP" altLang="en-US" dirty="0" smtClean="0"/>
              <a:t>多くの場合はコードとともにそれが何をするかと言ったメタ情報（ソースコードのコメントや記事中の解説）が含まれている．</a:t>
            </a:r>
            <a:endParaRPr kumimoji="1" lang="en-US" altLang="ja-JP" dirty="0" smtClean="0"/>
          </a:p>
          <a:p>
            <a:r>
              <a:rPr kumimoji="1" lang="ja-JP" altLang="en-US" dirty="0" smtClean="0"/>
              <a:t>類似研究</a:t>
            </a:r>
            <a:r>
              <a:rPr kumimoji="1" lang="en-US" altLang="ja-JP" baseline="30000" dirty="0" smtClean="0"/>
              <a:t>†1</a:t>
            </a:r>
            <a:r>
              <a:rPr kumimoji="1" lang="ja-JP" altLang="en-US" dirty="0" smtClean="0"/>
              <a:t>ではデータセット</a:t>
            </a:r>
            <a:r>
              <a:rPr kumimoji="1" lang="en-US" altLang="ja-JP" baseline="30000" dirty="0" smtClean="0"/>
              <a:t>†2</a:t>
            </a:r>
            <a:r>
              <a:rPr lang="ja-JP" altLang="en-US" dirty="0" smtClean="0"/>
              <a:t>と</a:t>
            </a:r>
            <a:r>
              <a:rPr lang="en-US" altLang="ja-JP" dirty="0" smtClean="0"/>
              <a:t>GETA</a:t>
            </a:r>
            <a:r>
              <a:rPr lang="ja-JP" altLang="en-US" dirty="0" smtClean="0"/>
              <a:t>と呼ばれる汎用連想計算エンジン</a:t>
            </a:r>
            <a:r>
              <a:rPr kumimoji="1" lang="ja-JP" altLang="en-US" dirty="0" smtClean="0"/>
              <a:t>を利用して類似ソースファイルを検索していた．</a:t>
            </a:r>
            <a:endParaRPr kumimoji="1" lang="en-US" altLang="ja-JP" dirty="0" smtClean="0"/>
          </a:p>
        </p:txBody>
      </p:sp>
      <p:sp>
        <p:nvSpPr>
          <p:cNvPr id="2" name="タイトル 1"/>
          <p:cNvSpPr>
            <a:spLocks noGrp="1"/>
          </p:cNvSpPr>
          <p:nvPr>
            <p:ph type="title"/>
          </p:nvPr>
        </p:nvSpPr>
        <p:spPr/>
        <p:txBody>
          <a:bodyPr/>
          <a:lstStyle/>
          <a:p>
            <a:r>
              <a:rPr lang="ja-JP" altLang="en-US" dirty="0"/>
              <a:t>本研究の</a:t>
            </a:r>
            <a:r>
              <a:rPr lang="ja-JP" altLang="en-US" dirty="0" smtClean="0"/>
              <a:t>アプローチ </a:t>
            </a:r>
            <a:r>
              <a:rPr lang="en-US" altLang="ja-JP" dirty="0" smtClean="0"/>
              <a:t>– </a:t>
            </a:r>
            <a:r>
              <a:rPr lang="ja-JP" altLang="en-US" dirty="0" smtClean="0"/>
              <a:t>検索</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5" name="図 4" descr="Quickly post gists to &lt;strong&gt;GitHub&lt;/strong&gt; Enterprise and &lt;strong&gt;github&lt;/strong&gt;.com - major.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63" y="4607929"/>
            <a:ext cx="1460626" cy="1460626"/>
          </a:xfrm>
          <a:prstGeom prst="rect">
            <a:avLst/>
          </a:prstGeom>
        </p:spPr>
      </p:pic>
      <p:pic>
        <p:nvPicPr>
          <p:cNvPr id="7" name="図 6" descr="RubyKaigi 2013, May 30 - Jun 1"/>
          <p:cNvPicPr>
            <a:picLocks noChangeAspect="1"/>
          </p:cNvPicPr>
          <p:nvPr/>
        </p:nvPicPr>
        <p:blipFill rotWithShape="1">
          <a:blip r:embed="rId4">
            <a:extLst>
              <a:ext uri="{28A0092B-C50C-407E-A947-70E740481C1C}">
                <a14:useLocalDpi xmlns:a14="http://schemas.microsoft.com/office/drawing/2010/main" val="0"/>
              </a:ext>
            </a:extLst>
          </a:blip>
          <a:srcRect l="11628" t="11628" r="11628" b="11628"/>
          <a:stretch/>
        </p:blipFill>
        <p:spPr>
          <a:xfrm>
            <a:off x="822959" y="4807390"/>
            <a:ext cx="1061704" cy="1061704"/>
          </a:xfrm>
          <a:prstGeom prst="rect">
            <a:avLst/>
          </a:prstGeom>
        </p:spPr>
      </p:pic>
      <p:pic>
        <p:nvPicPr>
          <p:cNvPr id="8" name="図 7" descr="&lt;strong&gt;Stack Overflow&lt;/strong&gt; - Where Developers Learn, Share, &amp; Build Caree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563" y="4593594"/>
            <a:ext cx="1489296" cy="1489296"/>
          </a:xfrm>
          <a:prstGeom prst="rect">
            <a:avLst/>
          </a:prstGeom>
        </p:spPr>
      </p:pic>
      <p:sp>
        <p:nvSpPr>
          <p:cNvPr id="9" name="下カーブ矢印 8"/>
          <p:cNvSpPr/>
          <p:nvPr/>
        </p:nvSpPr>
        <p:spPr>
          <a:xfrm>
            <a:off x="2946367" y="4119461"/>
            <a:ext cx="326431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a:t>
            </a:r>
            <a:r>
              <a:rPr kumimoji="1" lang="ja-JP" altLang="en-US" dirty="0" smtClean="0">
                <a:solidFill>
                  <a:schemeClr val="tx1"/>
                </a:solidFill>
              </a:rPr>
              <a:t>を抽出</a:t>
            </a:r>
            <a:endParaRPr kumimoji="1" lang="ja-JP" altLang="en-US" dirty="0">
              <a:solidFill>
                <a:schemeClr val="tx1"/>
              </a:solidFill>
            </a:endParaRPr>
          </a:p>
        </p:txBody>
      </p:sp>
      <p:sp>
        <p:nvSpPr>
          <p:cNvPr id="10" name="テキスト ボックス 9"/>
          <p:cNvSpPr txBox="1"/>
          <p:nvPr/>
        </p:nvSpPr>
        <p:spPr>
          <a:xfrm>
            <a:off x="5539460" y="4917945"/>
            <a:ext cx="28273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sz="2000" dirty="0" smtClean="0"/>
              <a:t>// </a:t>
            </a:r>
            <a:r>
              <a:rPr kumimoji="1" lang="ja-JP" altLang="en-US" sz="2000" dirty="0" smtClean="0"/>
              <a:t>データを取得</a:t>
            </a:r>
            <a:endParaRPr kumimoji="1" lang="en-US" altLang="ja-JP" sz="2000" dirty="0" smtClean="0"/>
          </a:p>
          <a:p>
            <a:r>
              <a:rPr kumimoji="1" lang="en-US" altLang="ja-JP" sz="2000" dirty="0" smtClean="0"/>
              <a:t>$.ajax(…)</a:t>
            </a:r>
            <a:endParaRPr kumimoji="1" lang="ja-JP" altLang="en-US" sz="2000" dirty="0"/>
          </a:p>
        </p:txBody>
      </p:sp>
      <p:sp>
        <p:nvSpPr>
          <p:cNvPr id="6" name="テキスト ボックス 5"/>
          <p:cNvSpPr txBox="1"/>
          <p:nvPr/>
        </p:nvSpPr>
        <p:spPr>
          <a:xfrm>
            <a:off x="822959" y="5973895"/>
            <a:ext cx="7586404" cy="307777"/>
          </a:xfrm>
          <a:prstGeom prst="rect">
            <a:avLst/>
          </a:prstGeom>
          <a:noFill/>
        </p:spPr>
        <p:txBody>
          <a:bodyPr wrap="square" rtlCol="0">
            <a:spAutoFit/>
          </a:bodyPr>
          <a:lstStyle/>
          <a:p>
            <a:r>
              <a:rPr lang="en-US" altLang="ja-JP" sz="1400" baseline="30000" dirty="0" smtClean="0"/>
              <a:t>†1</a:t>
            </a:r>
            <a:r>
              <a:rPr lang="en-US" altLang="ja-JP" sz="1400" dirty="0" smtClean="0"/>
              <a:t>:</a:t>
            </a:r>
            <a:r>
              <a:rPr lang="ja-JP" altLang="en-US" sz="1400" dirty="0" smtClean="0"/>
              <a:t>スライド</a:t>
            </a:r>
            <a:r>
              <a:rPr lang="en-US" altLang="ja-JP" sz="1400" dirty="0" smtClean="0"/>
              <a:t>3</a:t>
            </a:r>
            <a:r>
              <a:rPr lang="ja-JP" altLang="en-US" sz="1400" dirty="0" smtClean="0"/>
              <a:t>の</a:t>
            </a:r>
            <a:r>
              <a:rPr lang="en-US" altLang="ja-JP" sz="1400" dirty="0" smtClean="0"/>
              <a:t>1</a:t>
            </a:r>
            <a:r>
              <a:rPr kumimoji="1" lang="ja-JP" altLang="en-US" sz="1400" dirty="0" smtClean="0"/>
              <a:t> </a:t>
            </a:r>
            <a:r>
              <a:rPr lang="en-US" altLang="ja-JP" sz="1400" baseline="30000" dirty="0" smtClean="0"/>
              <a:t>†2</a:t>
            </a:r>
            <a:r>
              <a:rPr lang="en-US" altLang="ja-JP" sz="1400" dirty="0" smtClean="0"/>
              <a:t>:UCI </a:t>
            </a:r>
            <a:r>
              <a:rPr lang="en-US" altLang="ja-JP" sz="1400" dirty="0"/>
              <a:t>Source Code Data </a:t>
            </a:r>
            <a:r>
              <a:rPr lang="en-US" altLang="ja-JP" sz="1400" dirty="0" smtClean="0"/>
              <a:t>Sets, </a:t>
            </a:r>
            <a:r>
              <a:rPr lang="ja-JP" altLang="en-US" sz="1400" dirty="0" smtClean="0"/>
              <a:t>多くのリポジトリデータの集合</a:t>
            </a:r>
            <a:endParaRPr kumimoji="1" lang="ja-JP" altLang="en-US" sz="1400" dirty="0"/>
          </a:p>
        </p:txBody>
      </p:sp>
    </p:spTree>
    <p:extLst>
      <p:ext uri="{BB962C8B-B14F-4D97-AF65-F5344CB8AC3E}">
        <p14:creationId xmlns:p14="http://schemas.microsoft.com/office/powerpoint/2010/main" val="414073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6C3C17C-C445-4815-B6C1-31D9986D6627}">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10013</TotalTime>
  <Words>898</Words>
  <Application>Microsoft Office PowerPoint</Application>
  <PresentationFormat>画面に合わせる (4:3)</PresentationFormat>
  <Paragraphs>126</Paragraphs>
  <Slides>12</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メイリオ</vt:lpstr>
      <vt:lpstr>游ゴシック</vt:lpstr>
      <vt:lpstr>Arial</vt:lpstr>
      <vt:lpstr>Calibri</vt:lpstr>
      <vt:lpstr>Century Gothic</vt:lpstr>
      <vt:lpstr>Wingdings</vt:lpstr>
      <vt:lpstr>レトロスペクト</vt:lpstr>
      <vt:lpstr>タブレットでの プログラミングを支援する 雛形作成システム</vt:lpstr>
      <vt:lpstr>研究背景</vt:lpstr>
      <vt:lpstr>関連研究(1)</vt:lpstr>
      <vt:lpstr>関連研究(2)</vt:lpstr>
      <vt:lpstr>研究動機</vt:lpstr>
      <vt:lpstr>研究目的</vt:lpstr>
      <vt:lpstr>本研究のアプローチ - UI</vt:lpstr>
      <vt:lpstr>UIの詳細</vt:lpstr>
      <vt:lpstr>本研究のアプローチ – 検索</vt:lpstr>
      <vt:lpstr>評価方法</vt:lpstr>
      <vt:lpstr>提案システムの構成図</vt:lpstr>
      <vt:lpstr>今後の課題と予定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Webを活用したプログラミング学習システム</dc:title>
  <dc:creator>Jun Kurihara</dc:creator>
  <cp:lastModifiedBy>Jun Kurihara</cp:lastModifiedBy>
  <cp:revision>223</cp:revision>
  <cp:lastPrinted>2017-07-26T00:33:47Z</cp:lastPrinted>
  <dcterms:created xsi:type="dcterms:W3CDTF">2017-04-11T05:56:49Z</dcterms:created>
  <dcterms:modified xsi:type="dcterms:W3CDTF">2017-11-08T04:24:48Z</dcterms:modified>
</cp:coreProperties>
</file>