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4" r:id="rId3"/>
    <p:sldId id="271" r:id="rId4"/>
    <p:sldId id="277" r:id="rId5"/>
    <p:sldId id="265" r:id="rId6"/>
    <p:sldId id="282" r:id="rId7"/>
    <p:sldId id="266" r:id="rId8"/>
    <p:sldId id="278" r:id="rId9"/>
    <p:sldId id="283" r:id="rId10"/>
    <p:sldId id="27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21AD-5CB0-4A25-97D8-A6228F844F3F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83CC2-0E9A-4646-9134-3F72E8264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86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ECBD-3124-4A65-B401-09D556D72143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51B65-C839-49DA-8CB6-C444CA150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51B65-C839-49DA-8CB6-C444CA1507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1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485-45CA-46F4-8E6A-60935C7B2BF9}" type="datetime1">
              <a:rPr lang="ja-JP" altLang="en-US" smtClean="0"/>
              <a:t>2017/10/11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4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31B8-1E6D-4425-BECB-2A0E06604E3C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CC1-4568-4176-9F7C-8AE7A4232A1E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9EF5-7FFD-442E-85D0-0405A2DCD942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2741" y="6459786"/>
            <a:ext cx="984019" cy="365125"/>
          </a:xfrm>
        </p:spPr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46037" y="6376325"/>
            <a:ext cx="1150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750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91D-09A6-44AB-BF0B-5766B5255D47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F64-1D67-4088-A65B-DDD5070996D1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7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51D8-C3DE-41C7-995E-AE64274A54B2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7F-16AF-4ABB-AC3E-B538E266E63B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19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581F-53D3-4208-9691-3904D952921D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8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56C11B-007E-4D68-9FC8-7F848F5F83A5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1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87D2-95D1-480A-99A1-AF7713F4DD47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AAA8F-7136-4BA1-AA3E-445B62FFCD39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 smtClean="0"/>
              <a:t>時系列画像集合の類似度に基づいた外観変化の検知手法の検討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1421166</a:t>
            </a:r>
            <a:r>
              <a:rPr lang="ja-JP" altLang="en-US" dirty="0" smtClean="0"/>
              <a:t>　氏名：</a:t>
            </a:r>
            <a:r>
              <a:rPr kumimoji="1" lang="ja-JP" altLang="en-US" dirty="0" smtClean="0"/>
              <a:t>松岡 未紗</a:t>
            </a:r>
            <a:endParaRPr kumimoji="1" lang="en-US" altLang="ja-JP" dirty="0" smtClean="0"/>
          </a:p>
          <a:p>
            <a:r>
              <a:rPr lang="ja-JP" altLang="en-US" dirty="0" smtClean="0"/>
              <a:t>指導教員：鷹野孝典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6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提案</a:t>
            </a:r>
            <a:r>
              <a:rPr lang="ja-JP" altLang="en-US" sz="2400" dirty="0"/>
              <a:t>方式</a:t>
            </a:r>
            <a:r>
              <a:rPr lang="ja-JP" altLang="en-US" sz="2400" dirty="0" smtClean="0"/>
              <a:t>を数式化（計算式の定義）</a:t>
            </a:r>
            <a:endParaRPr kumimoji="1" lang="en-US" altLang="ja-JP" sz="2400" dirty="0"/>
          </a:p>
          <a:p>
            <a:r>
              <a:rPr lang="ja-JP" altLang="en-US" sz="2400" dirty="0"/>
              <a:t>データ</a:t>
            </a:r>
            <a:r>
              <a:rPr lang="ja-JP" altLang="en-US" sz="2400" dirty="0" smtClean="0"/>
              <a:t>収集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折り紙を用いた疑似実験画像</a:t>
            </a:r>
            <a:endParaRPr lang="en-US" altLang="ja-JP" sz="2000" dirty="0"/>
          </a:p>
          <a:p>
            <a:pPr lvl="1"/>
            <a:r>
              <a:rPr lang="ja-JP" altLang="en-US" sz="2000" dirty="0"/>
              <a:t>魚の</a:t>
            </a:r>
            <a:r>
              <a:rPr lang="ja-JP" altLang="en-US" sz="2000" dirty="0" smtClean="0"/>
              <a:t>画像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データ拡張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実験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同一個体の判定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症状</a:t>
            </a:r>
            <a:r>
              <a:rPr lang="ja-JP" altLang="en-US" sz="2000" dirty="0"/>
              <a:t>変化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病気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r>
              <a:rPr lang="ja-JP" altLang="en-US" sz="2400" dirty="0" smtClean="0"/>
              <a:t>論文執筆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4683"/>
              </p:ext>
            </p:extLst>
          </p:nvPr>
        </p:nvGraphicFramePr>
        <p:xfrm>
          <a:off x="5054475" y="3676614"/>
          <a:ext cx="3071216" cy="2051164"/>
        </p:xfrm>
        <a:graphic>
          <a:graphicData uri="http://schemas.openxmlformats.org/drawingml/2006/table">
            <a:tbl>
              <a:tblPr/>
              <a:tblGrid>
                <a:gridCol w="2239943"/>
                <a:gridCol w="831273"/>
              </a:tblGrid>
              <a:tr h="37666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枚数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エンゼルフィッシュ（健康）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エンゼルフィッシュ（白点病）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エンゼルフィッシュ（尾腐れ病）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74347" y="5856933"/>
            <a:ext cx="25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現在のデータ収集状況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6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観賞魚は環境適応能力が強まり，飼育経験のない人でもペットとして飼育可能</a:t>
            </a:r>
            <a:endParaRPr kumimoji="1"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観賞魚が病気になった場合</a:t>
            </a:r>
            <a:r>
              <a:rPr lang="en-US" altLang="ja-JP" sz="24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ja-JP" altLang="en-US" sz="2400" dirty="0" smtClean="0"/>
              <a:t>他の健康な観賞魚に感染してしまう可能性があるので早期発見・治療が必要</a:t>
            </a:r>
            <a:endParaRPr lang="en-US" altLang="ja-JP" sz="2400" dirty="0" smtClean="0"/>
          </a:p>
          <a:p>
            <a:pPr lvl="1">
              <a:lnSpc>
                <a:spcPct val="100000"/>
              </a:lnSpc>
            </a:pPr>
            <a:r>
              <a:rPr lang="ja-JP" altLang="en-US" sz="2400" dirty="0" smtClean="0"/>
              <a:t>飼育</a:t>
            </a:r>
            <a:r>
              <a:rPr lang="ja-JP" altLang="en-US" sz="2400" dirty="0"/>
              <a:t>経験の浅い人には判定が困難</a:t>
            </a:r>
            <a:endParaRPr lang="en-US" altLang="ja-JP" sz="2400" dirty="0"/>
          </a:p>
          <a:p>
            <a:pPr lvl="1">
              <a:lnSpc>
                <a:spcPct val="100000"/>
              </a:lnSpc>
            </a:pPr>
            <a:endParaRPr lang="en-US" altLang="ja-JP" dirty="0" smtClean="0"/>
          </a:p>
          <a:p>
            <a:pPr>
              <a:lnSpc>
                <a:spcPct val="100000"/>
              </a:lnSpc>
            </a:pPr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52" y="4852768"/>
            <a:ext cx="1355101" cy="101632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06" y="4861953"/>
            <a:ext cx="1414184" cy="10606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86" y="4890338"/>
            <a:ext cx="1375310" cy="9898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23842" y="5913406"/>
            <a:ext cx="66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健康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32873" y="5915040"/>
            <a:ext cx="209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白点病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熱帯魚の体に白い斑点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1647" y="5891266"/>
            <a:ext cx="233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尾腐れ病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ヒレや尻尾が溶けるように</a:t>
            </a:r>
            <a:r>
              <a:rPr lang="ja-JP" altLang="en-US" sz="1200" dirty="0" smtClean="0"/>
              <a:t>腐る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9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画像</a:t>
            </a:r>
            <a:r>
              <a:rPr lang="ja-JP" altLang="en-US" dirty="0"/>
              <a:t>特徴を利用したイネ病気の判別・</a:t>
            </a:r>
            <a:r>
              <a:rPr lang="ja-JP" altLang="en-US" dirty="0" smtClean="0"/>
              <a:t>分類［</a:t>
            </a:r>
            <a:r>
              <a:rPr lang="en-US" altLang="ja-JP" dirty="0"/>
              <a:t>2010</a:t>
            </a:r>
            <a:r>
              <a:rPr lang="ja-JP" altLang="en-US" dirty="0"/>
              <a:t>］</a:t>
            </a:r>
            <a:r>
              <a:rPr lang="en-US" altLang="ja-JP" dirty="0"/>
              <a:t>-</a:t>
            </a:r>
            <a:r>
              <a:rPr lang="ja-JP" altLang="en-US" dirty="0" smtClean="0"/>
              <a:t>農業機械學會誌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イネの病気に対して形状特徴・色特徴を判別条件とした．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種類の判別分析法のうち，</a:t>
            </a:r>
            <a:r>
              <a:rPr lang="en-US" altLang="ja-JP" dirty="0" smtClean="0"/>
              <a:t>SVM</a:t>
            </a:r>
            <a:r>
              <a:rPr lang="ja-JP" altLang="en-US" dirty="0" smtClean="0"/>
              <a:t>の精度が</a:t>
            </a:r>
            <a:r>
              <a:rPr lang="en-US" altLang="ja-JP" dirty="0" smtClean="0"/>
              <a:t>86</a:t>
            </a:r>
            <a:r>
              <a:rPr lang="ja-JP" altLang="en-US" dirty="0" smtClean="0"/>
              <a:t>％で最も良好であった．</a:t>
            </a:r>
            <a:endParaRPr lang="en-US" altLang="ja-JP" dirty="0" smtClean="0"/>
          </a:p>
          <a:p>
            <a:r>
              <a:rPr lang="ja-JP" altLang="en-US" dirty="0"/>
              <a:t>画像処理によるキュウリの葉の病気</a:t>
            </a:r>
            <a:r>
              <a:rPr lang="ja-JP" altLang="en-US" dirty="0" smtClean="0"/>
              <a:t>診断［</a:t>
            </a:r>
            <a:r>
              <a:rPr lang="en-US" altLang="ja-JP" dirty="0" smtClean="0"/>
              <a:t>2011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愛知教育大学研究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報告</a:t>
            </a:r>
            <a:endParaRPr lang="en-US" altLang="zh-TW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/>
              <a:t>フラクタル次元がモザイク病識別に有効な特徴量であることを</a:t>
            </a:r>
            <a:r>
              <a:rPr lang="ja-JP" altLang="en-US" dirty="0"/>
              <a:t>示</a:t>
            </a:r>
            <a:r>
              <a:rPr lang="ja-JP" altLang="en-US" dirty="0" smtClean="0"/>
              <a:t>した．</a:t>
            </a:r>
            <a:endParaRPr lang="en-US" altLang="ja-JP" dirty="0"/>
          </a:p>
          <a:p>
            <a:r>
              <a:rPr lang="ja-JP" altLang="en-US" dirty="0" smtClean="0"/>
              <a:t>画像処理を用いた研磨面の評価［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ja-JP" altLang="en-US" dirty="0"/>
              <a:t>精密</a:t>
            </a:r>
            <a:r>
              <a:rPr lang="ja-JP" altLang="en-US" dirty="0" smtClean="0"/>
              <a:t>工学会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研磨面の評価が写像性の類似度を用いて可能であることを示した．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ベルマークの画像識別［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］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dirty="0">
                <a:latin typeface="メイリオ" panose="020B0604030504040204" pitchFamily="50" charset="-128"/>
              </a:rPr>
              <a:t>第</a:t>
            </a:r>
            <a:r>
              <a:rPr lang="en-US" altLang="ja-JP" dirty="0">
                <a:latin typeface="メイリオ" panose="020B0604030504040204" pitchFamily="50" charset="-128"/>
              </a:rPr>
              <a:t>76</a:t>
            </a:r>
            <a:r>
              <a:rPr lang="ja-JP" altLang="en-US" dirty="0">
                <a:latin typeface="メイリオ" panose="020B0604030504040204" pitchFamily="50" charset="-128"/>
              </a:rPr>
              <a:t>回全国大会講演論</a:t>
            </a:r>
            <a:r>
              <a:rPr lang="ja-JP" altLang="en-US" dirty="0" smtClean="0">
                <a:latin typeface="メイリオ" panose="020B0604030504040204" pitchFamily="50" charset="-128"/>
              </a:rPr>
              <a:t>文集</a:t>
            </a:r>
            <a:endParaRPr lang="en-US" altLang="ja-JP" dirty="0" smtClean="0">
              <a:latin typeface="メイリオ" panose="020B0604030504040204" pitchFamily="50" charset="-128"/>
            </a:endParaRPr>
          </a:p>
          <a:p>
            <a:pPr lvl="1"/>
            <a:r>
              <a:rPr lang="en-US" altLang="ja-JP" dirty="0" smtClean="0"/>
              <a:t>SURF</a:t>
            </a:r>
            <a:r>
              <a:rPr lang="ja-JP" altLang="en-US" dirty="0" smtClean="0">
                <a:latin typeface="メイリオ" panose="020B0604030504040204" pitchFamily="50" charset="-128"/>
              </a:rPr>
              <a:t>特徴が回転・スケールの変化・欠損に強いことを示した．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5578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観賞魚は数十匹単位で飼育していることが</a:t>
            </a:r>
            <a:r>
              <a:rPr lang="ja-JP" altLang="en-US" sz="2400" dirty="0" smtClean="0"/>
              <a:t>多い．このため，どの</a:t>
            </a:r>
            <a:r>
              <a:rPr lang="ja-JP" altLang="en-US" sz="2400" dirty="0"/>
              <a:t>魚が病気に感染しているか判別</a:t>
            </a:r>
            <a:r>
              <a:rPr lang="ja-JP" altLang="en-US" sz="2400" dirty="0" smtClean="0"/>
              <a:t>する必要がある．</a:t>
            </a:r>
            <a:endParaRPr lang="en-US" altLang="ja-JP" sz="2400" dirty="0"/>
          </a:p>
          <a:p>
            <a:r>
              <a:rPr lang="ja-JP" altLang="en-US" sz="2400" dirty="0" smtClean="0"/>
              <a:t>観賞魚の病気判定には，植物の病気判定と違い，個体別の模様を考慮しなければならない．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下記の技術が必要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観賞魚</a:t>
            </a:r>
            <a:r>
              <a:rPr lang="ja-JP" altLang="en-US" sz="2400" dirty="0" smtClean="0"/>
              <a:t>の個体の識別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特定の</a:t>
            </a:r>
            <a:r>
              <a:rPr lang="ja-JP" altLang="en-US" sz="2400" dirty="0"/>
              <a:t>観賞魚</a:t>
            </a:r>
            <a:r>
              <a:rPr lang="ja-JP" altLang="en-US" sz="2400" dirty="0" smtClean="0"/>
              <a:t>の症状変化を追跡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模様に依存しない病気判定</a:t>
            </a:r>
            <a:endParaRPr lang="en-US" altLang="ja-JP" sz="2000" dirty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137659" y="3861682"/>
            <a:ext cx="914400" cy="363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b="1" u="sng" dirty="0" smtClean="0">
                <a:solidFill>
                  <a:srgbClr val="FF0000"/>
                </a:solidFill>
              </a:rPr>
              <a:t>観賞魚</a:t>
            </a:r>
            <a:r>
              <a:rPr lang="ja-JP" altLang="en-US" sz="2800" b="1" u="sng" dirty="0">
                <a:solidFill>
                  <a:srgbClr val="FF0000"/>
                </a:solidFill>
              </a:rPr>
              <a:t>の個体画像を時系列で分類し，画像類似度の差分を変化値として捉え，病気判定する方式を提案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endParaRPr lang="en-US" altLang="ja-JP" sz="2800" dirty="0"/>
          </a:p>
          <a:p>
            <a:r>
              <a:rPr lang="ja-JP" altLang="en-US" sz="2800" dirty="0" smtClean="0"/>
              <a:t>実験により実現可能性を検証する．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特定</a:t>
            </a:r>
            <a:r>
              <a:rPr lang="ja-JP" altLang="en-US" sz="2400" dirty="0"/>
              <a:t>の観賞魚の症状変化を追跡</a:t>
            </a:r>
            <a:endParaRPr lang="en-US" altLang="ja-JP" sz="2400" dirty="0"/>
          </a:p>
          <a:p>
            <a:pPr lvl="1"/>
            <a:r>
              <a:rPr lang="ja-JP" altLang="en-US" sz="2400" dirty="0"/>
              <a:t>模様に依存しない病気</a:t>
            </a:r>
            <a:r>
              <a:rPr lang="ja-JP" altLang="en-US" sz="2400" dirty="0" smtClean="0"/>
              <a:t>判定</a:t>
            </a:r>
            <a:endParaRPr lang="en-US" altLang="ja-JP" sz="2400" dirty="0" smtClean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39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正解データと推測データを比較し，類似度を検出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差分と撮影日をタグ付けし，時系列に分類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時系列別の差分平均を比較 → 病気判定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966" r="24201" b="4865"/>
          <a:stretch/>
        </p:blipFill>
        <p:spPr>
          <a:xfrm>
            <a:off x="916478" y="3686584"/>
            <a:ext cx="1200150" cy="12001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5909" r="12500" b="3182"/>
          <a:stretch/>
        </p:blipFill>
        <p:spPr>
          <a:xfrm>
            <a:off x="3040828" y="3686885"/>
            <a:ext cx="1202782" cy="12027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12878" r="18637" b="24546"/>
          <a:stretch/>
        </p:blipFill>
        <p:spPr>
          <a:xfrm>
            <a:off x="5070054" y="3686603"/>
            <a:ext cx="1200150" cy="12001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911283" y="3317252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</a:t>
            </a:r>
            <a:r>
              <a:rPr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40828" y="3349859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</a:t>
            </a:r>
            <a:r>
              <a:rPr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2823" y="3349859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</a:t>
            </a:r>
            <a:r>
              <a:rPr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551" y="4932900"/>
            <a:ext cx="20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0.90</a:t>
            </a:r>
            <a:endParaRPr lang="en-US" altLang="ja-JP" dirty="0"/>
          </a:p>
          <a:p>
            <a:pPr algn="ctr"/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枚の平均）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9468" y="4919855"/>
            <a:ext cx="185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0.87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45</a:t>
            </a:r>
            <a:r>
              <a:rPr kumimoji="1" lang="ja-JP" altLang="en-US" dirty="0" smtClean="0"/>
              <a:t>枚の平均）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0988" y="4916959"/>
            <a:ext cx="185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0.77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27</a:t>
            </a:r>
            <a:r>
              <a:rPr kumimoji="1" lang="ja-JP" altLang="en-US" dirty="0" smtClean="0"/>
              <a:t>枚の平均）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2366856" y="3868599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4464392" y="3868599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6993703" y="4759408"/>
            <a:ext cx="1214819" cy="602673"/>
          </a:xfrm>
          <a:prstGeom prst="wedgeRoundRectCallout">
            <a:avLst>
              <a:gd name="adj1" fmla="val -78996"/>
              <a:gd name="adj2" fmla="val 262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病気判定</a:t>
            </a:r>
            <a:endParaRPr kumimoji="1" lang="ja-JP" altLang="en-US" dirty="0"/>
          </a:p>
        </p:txBody>
      </p:sp>
      <p:sp>
        <p:nvSpPr>
          <p:cNvPr id="18" name="上カーブ矢印 17"/>
          <p:cNvSpPr/>
          <p:nvPr/>
        </p:nvSpPr>
        <p:spPr>
          <a:xfrm>
            <a:off x="1813606" y="5534449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88874" y="5872509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/>
              <a:t>0.03</a:t>
            </a:r>
            <a:endParaRPr kumimoji="1" lang="ja-JP" altLang="en-US" dirty="0"/>
          </a:p>
        </p:txBody>
      </p:sp>
      <p:sp>
        <p:nvSpPr>
          <p:cNvPr id="20" name="上カーブ矢印 19"/>
          <p:cNvSpPr/>
          <p:nvPr/>
        </p:nvSpPr>
        <p:spPr>
          <a:xfrm>
            <a:off x="4132274" y="5561570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9424" y="5888422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13581" r="14279" b="17442"/>
          <a:stretch/>
        </p:blipFill>
        <p:spPr>
          <a:xfrm>
            <a:off x="7004716" y="2281574"/>
            <a:ext cx="1314007" cy="1314007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837019" y="3594827"/>
            <a:ext cx="16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</a:t>
            </a:r>
            <a:r>
              <a:rPr lang="en-US" altLang="ja-JP" baseline="-25000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98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0190" y="311244"/>
            <a:ext cx="7543800" cy="1450757"/>
          </a:xfrm>
        </p:spPr>
        <p:txBody>
          <a:bodyPr/>
          <a:lstStyle/>
          <a:p>
            <a:r>
              <a:rPr kumimoji="1" lang="ja-JP" altLang="en-US" smtClean="0"/>
              <a:t>システム概要図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8"/>
          <a:stretch/>
        </p:blipFill>
        <p:spPr>
          <a:xfrm>
            <a:off x="1165552" y="2009678"/>
            <a:ext cx="992983" cy="1024215"/>
          </a:xfrm>
          <a:prstGeom prst="rect">
            <a:avLst/>
          </a:prstGeom>
        </p:spPr>
      </p:pic>
      <p:sp>
        <p:nvSpPr>
          <p:cNvPr id="20" name="円柱 19"/>
          <p:cNvSpPr/>
          <p:nvPr/>
        </p:nvSpPr>
        <p:spPr>
          <a:xfrm>
            <a:off x="3825933" y="2053098"/>
            <a:ext cx="1219458" cy="9807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分類</a:t>
            </a:r>
            <a:r>
              <a:rPr lang="ja-JP" altLang="en-US" dirty="0"/>
              <a:t>器</a:t>
            </a:r>
          </a:p>
        </p:txBody>
      </p:sp>
      <p:sp>
        <p:nvSpPr>
          <p:cNvPr id="22" name="右矢印 21"/>
          <p:cNvSpPr/>
          <p:nvPr/>
        </p:nvSpPr>
        <p:spPr>
          <a:xfrm>
            <a:off x="2500373" y="2353420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472422" y="2099861"/>
            <a:ext cx="1551538" cy="88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個体判定・差分を検出</a:t>
            </a:r>
            <a:endParaRPr lang="en-US" altLang="ja-JP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15047" y="4801098"/>
            <a:ext cx="1749007" cy="9346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差が一定値を超えた場合，病気の判定</a:t>
            </a:r>
            <a:endParaRPr lang="en-US" altLang="ja-JP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92583" y="1984088"/>
            <a:ext cx="7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24" name="左矢印 23"/>
          <p:cNvSpPr/>
          <p:nvPr/>
        </p:nvSpPr>
        <p:spPr>
          <a:xfrm rot="5400000">
            <a:off x="1131349" y="3638869"/>
            <a:ext cx="1116403" cy="313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>
            <a:off x="2678583" y="5119660"/>
            <a:ext cx="666938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229385" y="2383493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矢印 27"/>
          <p:cNvSpPr/>
          <p:nvPr/>
        </p:nvSpPr>
        <p:spPr>
          <a:xfrm rot="16200000">
            <a:off x="6679458" y="3636280"/>
            <a:ext cx="1137466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204613" y="4523128"/>
            <a:ext cx="2049907" cy="1490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</a:t>
            </a:r>
            <a:r>
              <a:rPr lang="en-US" altLang="ja-JP" dirty="0" smtClean="0"/>
              <a:t>ID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lang="ja-JP" altLang="en-US" dirty="0" smtClean="0"/>
              <a:t>差分・撮影日をタグ付け</a:t>
            </a:r>
            <a:endParaRPr lang="en-US" altLang="ja-JP" dirty="0" smtClean="0"/>
          </a:p>
          <a:p>
            <a:r>
              <a:rPr lang="ja-JP" altLang="en-US" dirty="0" smtClean="0"/>
              <a:t>時系列で分類</a:t>
            </a:r>
            <a:endParaRPr lang="en-US" altLang="ja-JP" dirty="0" smtClean="0"/>
          </a:p>
        </p:txBody>
      </p:sp>
      <p:sp>
        <p:nvSpPr>
          <p:cNvPr id="33" name="左矢印 32"/>
          <p:cNvSpPr/>
          <p:nvPr/>
        </p:nvSpPr>
        <p:spPr>
          <a:xfrm>
            <a:off x="5323586" y="5119660"/>
            <a:ext cx="766499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矢印 35"/>
          <p:cNvSpPr/>
          <p:nvPr/>
        </p:nvSpPr>
        <p:spPr>
          <a:xfrm rot="3020320">
            <a:off x="4728687" y="3688931"/>
            <a:ext cx="1524987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98722" y="3223009"/>
            <a:ext cx="141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学習データに追加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3457759" y="4801097"/>
            <a:ext cx="1749007" cy="9346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前回</a:t>
            </a:r>
            <a:r>
              <a:rPr lang="ja-JP" altLang="en-US" dirty="0" smtClean="0"/>
              <a:t>のデータと差分を比較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56706" y="4421040"/>
            <a:ext cx="7710054" cy="169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34960" y="405675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提案</a:t>
            </a:r>
            <a:r>
              <a:rPr lang="ja-JP" altLang="en-US" dirty="0">
                <a:solidFill>
                  <a:srgbClr val="FF0000"/>
                </a:solidFill>
              </a:rPr>
              <a:t>方式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実験状況（１）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魚の画像収集が難航しているため，無地の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折り紙と千代紙を魚と見立てて</a:t>
            </a:r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300</a:t>
            </a:r>
            <a:r>
              <a:rPr kumimoji="1" lang="ja-JP" altLang="en-US" dirty="0" smtClean="0"/>
              <a:t>枚ずつ撮影し，</a:t>
            </a:r>
            <a:r>
              <a:rPr kumimoji="1" lang="en-US" altLang="ja-JP" dirty="0" smtClean="0"/>
              <a:t>MATLAB</a:t>
            </a:r>
            <a:r>
              <a:rPr lang="ja-JP" altLang="en-US" dirty="0" smtClean="0"/>
              <a:t>を用い</a:t>
            </a:r>
            <a:r>
              <a:rPr lang="ja-JP" altLang="en-US" dirty="0"/>
              <a:t>た</a:t>
            </a:r>
            <a:r>
              <a:rPr lang="ja-JP" altLang="en-US" dirty="0" smtClean="0"/>
              <a:t>疑似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模様も判定箇所として誤認す</a:t>
            </a:r>
            <a:r>
              <a:rPr lang="ja-JP" altLang="en-US" dirty="0"/>
              <a:t>る</a:t>
            </a:r>
            <a:r>
              <a:rPr lang="ja-JP" altLang="en-US" dirty="0" smtClean="0"/>
              <a:t>ため，正答率が</a:t>
            </a:r>
            <a:r>
              <a:rPr lang="ja-JP" altLang="en-US" dirty="0"/>
              <a:t>低下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16965"/>
              </p:ext>
            </p:extLst>
          </p:nvPr>
        </p:nvGraphicFramePr>
        <p:xfrm>
          <a:off x="2119152" y="4485823"/>
          <a:ext cx="4468568" cy="18141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3479"/>
                <a:gridCol w="945572"/>
                <a:gridCol w="924791"/>
                <a:gridCol w="874726"/>
              </a:tblGrid>
              <a:tr h="4810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  <a:latin typeface="+mn-ea"/>
                          <a:ea typeface="+mn-ea"/>
                        </a:rPr>
                        <a:t>尾腐れ病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  <a:latin typeface="+mn-ea"/>
                          <a:ea typeface="+mn-ea"/>
                        </a:rPr>
                        <a:t>白点病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  <a:latin typeface="+mn-ea"/>
                          <a:ea typeface="+mn-ea"/>
                        </a:rPr>
                        <a:t>健康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691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n-ea"/>
                          <a:ea typeface="+mn-ea"/>
                        </a:rPr>
                        <a:t>無地（変化大）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92.41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98.10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96.84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4376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n-ea"/>
                          <a:ea typeface="+mn-ea"/>
                        </a:rPr>
                        <a:t>無地（変化小）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77.85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88.61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72.78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5262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 smtClean="0">
                          <a:effectLst/>
                          <a:latin typeface="+mn-ea"/>
                          <a:ea typeface="+mn-ea"/>
                        </a:rPr>
                        <a:t>千代紙（変化小）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62.68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48.80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 smtClean="0">
                          <a:effectLst/>
                          <a:latin typeface="+mn-lt"/>
                          <a:ea typeface="+mn-ea"/>
                        </a:rPr>
                        <a:t>51.67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t="20287" r="18506" b="17821"/>
          <a:stretch/>
        </p:blipFill>
        <p:spPr>
          <a:xfrm rot="5400000">
            <a:off x="1234049" y="2974323"/>
            <a:ext cx="1080655" cy="10806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 t="14431" r="19657" b="15703"/>
          <a:stretch/>
        </p:blipFill>
        <p:spPr>
          <a:xfrm rot="5400000">
            <a:off x="3069689" y="2943149"/>
            <a:ext cx="1143001" cy="114300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5603" y="4061911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尾腐れ病</a:t>
            </a:r>
            <a:r>
              <a:rPr lang="ja-JP" altLang="en-US" sz="1600" dirty="0" smtClean="0"/>
              <a:t>（変化大）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07624" y="4093083"/>
            <a:ext cx="2186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白点</a:t>
            </a:r>
            <a:r>
              <a:rPr kumimoji="1" lang="ja-JP" altLang="en-US" sz="1600" dirty="0" smtClean="0"/>
              <a:t>病</a:t>
            </a:r>
            <a:r>
              <a:rPr lang="ja-JP" altLang="en-US" sz="1600" dirty="0" smtClean="0"/>
              <a:t>（変化大）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7926" y="5995163"/>
            <a:ext cx="175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正答率（％）</a:t>
            </a:r>
            <a:endParaRPr kumimoji="1" lang="ja-JP" altLang="en-US" sz="1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9773" r="6364" b="6286"/>
          <a:stretch/>
        </p:blipFill>
        <p:spPr>
          <a:xfrm rot="5400000">
            <a:off x="7058154" y="2971819"/>
            <a:ext cx="1124066" cy="112406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1" t="3870" r="34769" b="72949"/>
          <a:stretch/>
        </p:blipFill>
        <p:spPr>
          <a:xfrm rot="5400000">
            <a:off x="5109878" y="2968640"/>
            <a:ext cx="1130424" cy="1130424"/>
          </a:xfrm>
          <a:prstGeom prst="rect">
            <a:avLst/>
          </a:prstGeom>
        </p:spPr>
      </p:pic>
      <p:sp>
        <p:nvSpPr>
          <p:cNvPr id="14" name="円/楕円 13"/>
          <p:cNvSpPr/>
          <p:nvPr/>
        </p:nvSpPr>
        <p:spPr>
          <a:xfrm>
            <a:off x="7570825" y="3494811"/>
            <a:ext cx="311092" cy="33362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02057" y="4084235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尾腐れ病</a:t>
            </a:r>
            <a:r>
              <a:rPr lang="ja-JP" altLang="en-US" sz="1600" dirty="0" smtClean="0"/>
              <a:t>（変化小）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48123" y="4067805"/>
            <a:ext cx="217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白点</a:t>
            </a:r>
            <a:r>
              <a:rPr kumimoji="1" lang="ja-JP" altLang="en-US" sz="1600" dirty="0" smtClean="0"/>
              <a:t>病</a:t>
            </a:r>
            <a:r>
              <a:rPr lang="ja-JP" altLang="en-US" sz="1600" dirty="0" smtClean="0"/>
              <a:t>（変化小）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60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実験状況（２）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千代紙を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枚撮影し，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を用いた類似画像検索実験</a:t>
            </a:r>
            <a:endParaRPr kumimoji="1" lang="en-US" altLang="ja-JP" dirty="0" smtClean="0"/>
          </a:p>
          <a:p>
            <a:r>
              <a:rPr lang="ja-JP" altLang="en-US" dirty="0" smtClean="0"/>
              <a:t>検索対象のイメージ特徴にカラー情報を利用</a:t>
            </a:r>
            <a:endParaRPr lang="en-US" altLang="ja-JP" dirty="0" smtClean="0"/>
          </a:p>
          <a:p>
            <a:r>
              <a:rPr kumimoji="1" lang="ja-JP" altLang="en-US" dirty="0" smtClean="0"/>
              <a:t>色の空間配置</a:t>
            </a:r>
            <a:r>
              <a:rPr lang="ja-JP" altLang="en-US" dirty="0"/>
              <a:t>が</a:t>
            </a:r>
            <a:r>
              <a:rPr kumimoji="1" lang="ja-JP" altLang="en-US" dirty="0" smtClean="0"/>
              <a:t>特徴のため，画像の向きが類似度に影響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48006"/>
              </p:ext>
            </p:extLst>
          </p:nvPr>
        </p:nvGraphicFramePr>
        <p:xfrm>
          <a:off x="801198" y="5452935"/>
          <a:ext cx="5008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94488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類似度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0.3550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0.3176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0.2157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0.1895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3293" b="-1"/>
          <a:stretch/>
        </p:blipFill>
        <p:spPr>
          <a:xfrm>
            <a:off x="3368732" y="3461004"/>
            <a:ext cx="4998028" cy="123798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0" y="3479635"/>
            <a:ext cx="1326140" cy="123486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48484" y="4770106"/>
            <a:ext cx="20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検索対象</a:t>
            </a:r>
            <a:endParaRPr kumimoji="1" lang="en-US" altLang="ja-JP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361088" y="4746122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34678" y="4720826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ID:19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97883" y="4748645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ID:18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2371" y="4722817"/>
            <a:ext cx="12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検索結果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ID:4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452254" y="3740137"/>
            <a:ext cx="451293" cy="730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975225" y="5434356"/>
            <a:ext cx="451293" cy="730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66961" y="5452935"/>
            <a:ext cx="164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合計：</a:t>
            </a:r>
            <a:r>
              <a:rPr kumimoji="1" lang="en-US" altLang="ja-JP" dirty="0" smtClean="0"/>
              <a:t>1.0778</a:t>
            </a:r>
          </a:p>
          <a:p>
            <a:r>
              <a:rPr lang="ja-JP" altLang="en-US" dirty="0" smtClean="0"/>
              <a:t>平均：</a:t>
            </a:r>
            <a:r>
              <a:rPr lang="en-US" altLang="ja-JP" dirty="0" smtClean="0"/>
              <a:t>0.2695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0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7317</TotalTime>
  <Words>749</Words>
  <Application>Microsoft Office PowerPoint</Application>
  <PresentationFormat>画面に合わせる (4:3)</PresentationFormat>
  <Paragraphs>144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新細明體</vt:lpstr>
      <vt:lpstr>メイリオ</vt:lpstr>
      <vt:lpstr>Calibri</vt:lpstr>
      <vt:lpstr>Century Gothic</vt:lpstr>
      <vt:lpstr>Wingdings</vt:lpstr>
      <vt:lpstr>レトロスペクト</vt:lpstr>
      <vt:lpstr>時系列画像集合の類似度に基づいた外観変化の検知手法の検討</vt:lpstr>
      <vt:lpstr>研究背景</vt:lpstr>
      <vt:lpstr>関連研究</vt:lpstr>
      <vt:lpstr>研究動機</vt:lpstr>
      <vt:lpstr>提案方式</vt:lpstr>
      <vt:lpstr>本研究のアプローチ</vt:lpstr>
      <vt:lpstr>システム概要図</vt:lpstr>
      <vt:lpstr>実験状況（１）</vt:lpstr>
      <vt:lpstr>実験状況（２）</vt:lpstr>
      <vt:lpstr>今後のスケジュール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熱帯魚の画像認識</dc:title>
  <dc:creator>1421166</dc:creator>
  <cp:lastModifiedBy>matsuoka</cp:lastModifiedBy>
  <cp:revision>219</cp:revision>
  <cp:lastPrinted>2017-10-03T06:32:54Z</cp:lastPrinted>
  <dcterms:created xsi:type="dcterms:W3CDTF">2017-04-11T06:26:01Z</dcterms:created>
  <dcterms:modified xsi:type="dcterms:W3CDTF">2017-10-11T05:01:37Z</dcterms:modified>
</cp:coreProperties>
</file>