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4" r:id="rId3"/>
    <p:sldId id="271" r:id="rId4"/>
    <p:sldId id="277" r:id="rId5"/>
    <p:sldId id="265" r:id="rId6"/>
    <p:sldId id="282" r:id="rId7"/>
    <p:sldId id="284" r:id="rId8"/>
    <p:sldId id="285" r:id="rId9"/>
    <p:sldId id="266" r:id="rId10"/>
    <p:sldId id="278" r:id="rId11"/>
    <p:sldId id="283" r:id="rId12"/>
    <p:sldId id="27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221AD-5CB0-4A25-97D8-A6228F844F3F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83CC2-0E9A-4646-9134-3F72E8264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86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ECBD-3124-4A65-B401-09D556D72143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51B65-C839-49DA-8CB6-C444CA150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90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51B65-C839-49DA-8CB6-C444CA15078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11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6485-45CA-46F4-8E6A-60935C7B2BF9}" type="datetime1">
              <a:rPr lang="ja-JP" altLang="en-US" smtClean="0"/>
              <a:t>2017/10/18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F0C8BD7C-297B-4AB2-8DEE-2A64CFBF5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4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31B8-1E6D-4425-BECB-2A0E06604E3C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3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CC1-4568-4176-9F7C-8AE7A4232A1E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8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9EF5-7FFD-442E-85D0-0405A2DCD942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2741" y="6459786"/>
            <a:ext cx="984019" cy="365125"/>
          </a:xfrm>
        </p:spPr>
        <p:txBody>
          <a:bodyPr/>
          <a:lstStyle>
            <a:lvl1pPr>
              <a:defRPr sz="2400"/>
            </a:lvl1pPr>
          </a:lstStyle>
          <a:p>
            <a:fld id="{F0C8BD7C-297B-4AB2-8DEE-2A64CFBF5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146037" y="6376325"/>
            <a:ext cx="1150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750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491D-09A6-44AB-BF0B-5766B5255D47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8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F64-1D67-4088-A65B-DDD5070996D1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71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51D8-C3DE-41C7-995E-AE64274A54B2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8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7F-16AF-4ABB-AC3E-B538E266E63B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19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581F-53D3-4208-9691-3904D952921D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8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256C11B-007E-4D68-9FC8-7F848F5F83A5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1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87D2-95D1-480A-99A1-AF7713F4DD47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09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AAA8F-7136-4BA1-AA3E-445B62FFCD39}" type="datetime1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 smtClean="0"/>
              <a:t>時系列画像集合の類似度に基づいた外観変化の検知手法の検討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1421166</a:t>
            </a:r>
            <a:r>
              <a:rPr lang="ja-JP" altLang="en-US" dirty="0" smtClean="0"/>
              <a:t>　氏名：</a:t>
            </a:r>
            <a:r>
              <a:rPr kumimoji="1" lang="ja-JP" altLang="en-US" dirty="0" smtClean="0"/>
              <a:t>松岡 未紗</a:t>
            </a:r>
            <a:endParaRPr kumimoji="1" lang="en-US" altLang="ja-JP" dirty="0" smtClean="0"/>
          </a:p>
          <a:p>
            <a:r>
              <a:rPr lang="ja-JP" altLang="en-US" dirty="0" smtClean="0"/>
              <a:t>指導教員：鷹野孝典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6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実験状況（１）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魚の画像収集が難航しているため，無地の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折り紙と千代紙を魚と見立てて</a:t>
            </a:r>
            <a:r>
              <a:rPr kumimoji="1" lang="ja-JP" altLang="en-US" dirty="0" smtClean="0"/>
              <a:t>各</a:t>
            </a:r>
            <a:r>
              <a:rPr kumimoji="1" lang="en-US" altLang="ja-JP" dirty="0" smtClean="0"/>
              <a:t>300</a:t>
            </a:r>
            <a:r>
              <a:rPr kumimoji="1" lang="ja-JP" altLang="en-US" dirty="0" smtClean="0"/>
              <a:t>枚ずつ撮影し，</a:t>
            </a:r>
            <a:r>
              <a:rPr kumimoji="1" lang="en-US" altLang="ja-JP" dirty="0" smtClean="0"/>
              <a:t>MATLAB</a:t>
            </a:r>
            <a:r>
              <a:rPr lang="ja-JP" altLang="en-US" dirty="0" smtClean="0"/>
              <a:t>を用い</a:t>
            </a:r>
            <a:r>
              <a:rPr lang="ja-JP" altLang="en-US" dirty="0"/>
              <a:t>た</a:t>
            </a:r>
            <a:r>
              <a:rPr lang="ja-JP" altLang="en-US" dirty="0" smtClean="0"/>
              <a:t>疑似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模様も判定箇所として誤認す</a:t>
            </a:r>
            <a:r>
              <a:rPr lang="ja-JP" altLang="en-US" dirty="0"/>
              <a:t>る</a:t>
            </a:r>
            <a:r>
              <a:rPr lang="ja-JP" altLang="en-US" dirty="0" smtClean="0"/>
              <a:t>ため，正答率が</a:t>
            </a:r>
            <a:r>
              <a:rPr lang="ja-JP" altLang="en-US" dirty="0"/>
              <a:t>低下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6965"/>
              </p:ext>
            </p:extLst>
          </p:nvPr>
        </p:nvGraphicFramePr>
        <p:xfrm>
          <a:off x="2119152" y="4485823"/>
          <a:ext cx="4468568" cy="18141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3479"/>
                <a:gridCol w="945572"/>
                <a:gridCol w="924791"/>
                <a:gridCol w="874726"/>
              </a:tblGrid>
              <a:tr h="4810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+mn-ea"/>
                          <a:ea typeface="+mn-ea"/>
                        </a:rPr>
                        <a:t>尾腐れ病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  <a:latin typeface="+mn-ea"/>
                          <a:ea typeface="+mn-ea"/>
                        </a:rPr>
                        <a:t>白点病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  <a:latin typeface="+mn-ea"/>
                          <a:ea typeface="+mn-ea"/>
                        </a:rPr>
                        <a:t>健康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691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+mn-ea"/>
                          <a:ea typeface="+mn-ea"/>
                        </a:rPr>
                        <a:t>無地（変化大）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92.41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98.10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96.84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376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+mn-ea"/>
                          <a:ea typeface="+mn-ea"/>
                        </a:rPr>
                        <a:t>無地（変化小）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77.85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88.61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72.78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5262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千代紙（変化小）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62.68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48.80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51.67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2" t="20287" r="18506" b="17821"/>
          <a:stretch/>
        </p:blipFill>
        <p:spPr>
          <a:xfrm rot="5400000">
            <a:off x="1234049" y="2974323"/>
            <a:ext cx="1080655" cy="10806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7" t="14431" r="19657" b="15703"/>
          <a:stretch/>
        </p:blipFill>
        <p:spPr>
          <a:xfrm rot="5400000">
            <a:off x="3069689" y="2943149"/>
            <a:ext cx="1143001" cy="114300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85603" y="4061911"/>
            <a:ext cx="217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尾腐れ病</a:t>
            </a:r>
            <a:r>
              <a:rPr lang="ja-JP" altLang="en-US" sz="1600" dirty="0" smtClean="0"/>
              <a:t>（変化大）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07624" y="4093083"/>
            <a:ext cx="218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/>
              <a:t>白点</a:t>
            </a:r>
            <a:r>
              <a:rPr kumimoji="1" lang="ja-JP" altLang="en-US" sz="1600" dirty="0" smtClean="0"/>
              <a:t>病</a:t>
            </a:r>
            <a:r>
              <a:rPr lang="ja-JP" altLang="en-US" sz="1600" dirty="0" smtClean="0"/>
              <a:t>（変化大）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07926" y="5995163"/>
            <a:ext cx="175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正答率（％）</a:t>
            </a:r>
            <a:endParaRPr kumimoji="1" lang="ja-JP" altLang="en-US" sz="16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6" t="9773" r="6364" b="6286"/>
          <a:stretch/>
        </p:blipFill>
        <p:spPr>
          <a:xfrm rot="5400000">
            <a:off x="7058154" y="2971819"/>
            <a:ext cx="1124066" cy="112406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1" t="3870" r="34769" b="72949"/>
          <a:stretch/>
        </p:blipFill>
        <p:spPr>
          <a:xfrm rot="5400000">
            <a:off x="5109878" y="2968640"/>
            <a:ext cx="1130424" cy="1130424"/>
          </a:xfrm>
          <a:prstGeom prst="rect">
            <a:avLst/>
          </a:prstGeom>
        </p:spPr>
      </p:pic>
      <p:sp>
        <p:nvSpPr>
          <p:cNvPr id="14" name="円/楕円 13"/>
          <p:cNvSpPr/>
          <p:nvPr/>
        </p:nvSpPr>
        <p:spPr>
          <a:xfrm>
            <a:off x="7570825" y="3494811"/>
            <a:ext cx="311092" cy="33362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02057" y="4084235"/>
            <a:ext cx="217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尾腐れ病</a:t>
            </a:r>
            <a:r>
              <a:rPr lang="ja-JP" altLang="en-US" sz="1600" dirty="0" smtClean="0"/>
              <a:t>（変化小）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48123" y="4067805"/>
            <a:ext cx="217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白点</a:t>
            </a:r>
            <a:r>
              <a:rPr kumimoji="1" lang="ja-JP" altLang="en-US" sz="1600" dirty="0" smtClean="0"/>
              <a:t>病</a:t>
            </a:r>
            <a:r>
              <a:rPr lang="ja-JP" altLang="en-US" sz="1600" dirty="0" smtClean="0"/>
              <a:t>（変化小）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60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実験状況（２）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千代紙を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枚撮影し，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を用いた類似画像検索実験</a:t>
            </a:r>
            <a:endParaRPr kumimoji="1" lang="en-US" altLang="ja-JP" dirty="0" smtClean="0"/>
          </a:p>
          <a:p>
            <a:r>
              <a:rPr lang="ja-JP" altLang="en-US" dirty="0" smtClean="0"/>
              <a:t>検索対象のイメージ特徴にカラー情報を利用</a:t>
            </a:r>
            <a:endParaRPr lang="en-US" altLang="ja-JP" dirty="0" smtClean="0"/>
          </a:p>
          <a:p>
            <a:r>
              <a:rPr kumimoji="1" lang="ja-JP" altLang="en-US" dirty="0" smtClean="0"/>
              <a:t>色の空間配置</a:t>
            </a:r>
            <a:r>
              <a:rPr lang="ja-JP" altLang="en-US" dirty="0"/>
              <a:t>が</a:t>
            </a:r>
            <a:r>
              <a:rPr kumimoji="1" lang="ja-JP" altLang="en-US" dirty="0" smtClean="0"/>
              <a:t>特徴のため，画像の向きが類似度に影響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48006"/>
              </p:ext>
            </p:extLst>
          </p:nvPr>
        </p:nvGraphicFramePr>
        <p:xfrm>
          <a:off x="801198" y="5452935"/>
          <a:ext cx="5008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94488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類似度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0.3550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0.3176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0.2157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0.1895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2" t="3293" b="-1"/>
          <a:stretch/>
        </p:blipFill>
        <p:spPr>
          <a:xfrm>
            <a:off x="3368732" y="3461004"/>
            <a:ext cx="4998028" cy="123798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0" y="3479635"/>
            <a:ext cx="1326140" cy="123486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48484" y="4770106"/>
            <a:ext cx="20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検索対象</a:t>
            </a:r>
            <a:endParaRPr kumimoji="1"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61088" y="4746122"/>
            <a:ext cx="12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ID:9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34678" y="4720826"/>
            <a:ext cx="12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ID:19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97883" y="4748645"/>
            <a:ext cx="12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ID:18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2371" y="4722817"/>
            <a:ext cx="12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ID:4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>
            <a:off x="2452254" y="3740137"/>
            <a:ext cx="451293" cy="730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5975225" y="5434356"/>
            <a:ext cx="451293" cy="730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66961" y="5452935"/>
            <a:ext cx="1643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合計：</a:t>
            </a:r>
            <a:r>
              <a:rPr kumimoji="1" lang="en-US" altLang="ja-JP" dirty="0" smtClean="0"/>
              <a:t>1.0778</a:t>
            </a:r>
          </a:p>
          <a:p>
            <a:r>
              <a:rPr lang="ja-JP" altLang="en-US" dirty="0" smtClean="0"/>
              <a:t>平均：</a:t>
            </a:r>
            <a:r>
              <a:rPr lang="en-US" altLang="ja-JP" dirty="0" smtClean="0"/>
              <a:t>0.2695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03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提案</a:t>
            </a:r>
            <a:r>
              <a:rPr lang="ja-JP" altLang="en-US" sz="2400" dirty="0"/>
              <a:t>方式</a:t>
            </a:r>
            <a:r>
              <a:rPr lang="ja-JP" altLang="en-US" sz="2400" dirty="0" smtClean="0"/>
              <a:t>を数式化（計算式の定義）</a:t>
            </a:r>
            <a:endParaRPr kumimoji="1" lang="en-US" altLang="ja-JP" sz="2400" dirty="0"/>
          </a:p>
          <a:p>
            <a:r>
              <a:rPr lang="ja-JP" altLang="en-US" sz="2400" dirty="0"/>
              <a:t>データ</a:t>
            </a:r>
            <a:r>
              <a:rPr lang="ja-JP" altLang="en-US" sz="2400" dirty="0" smtClean="0"/>
              <a:t>収集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折り紙を用いた疑似実験画像</a:t>
            </a:r>
            <a:endParaRPr lang="en-US" altLang="ja-JP" sz="2000" dirty="0"/>
          </a:p>
          <a:p>
            <a:pPr lvl="1"/>
            <a:r>
              <a:rPr lang="ja-JP" altLang="en-US" sz="2000" dirty="0"/>
              <a:t>魚の</a:t>
            </a:r>
            <a:r>
              <a:rPr lang="ja-JP" altLang="en-US" sz="2000" dirty="0" smtClean="0"/>
              <a:t>画像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データ拡張</a:t>
            </a:r>
            <a:endParaRPr kumimoji="1" lang="en-US" altLang="ja-JP" sz="2000" dirty="0" smtClean="0"/>
          </a:p>
          <a:p>
            <a:r>
              <a:rPr kumimoji="1" lang="ja-JP" altLang="en-US" sz="2400" dirty="0" smtClean="0"/>
              <a:t>実験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同一個体の判定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症状</a:t>
            </a:r>
            <a:r>
              <a:rPr lang="ja-JP" altLang="en-US" sz="2000" dirty="0"/>
              <a:t>変化</a:t>
            </a:r>
            <a:r>
              <a:rPr lang="ja-JP" altLang="en-US" sz="2000" dirty="0" smtClean="0"/>
              <a:t>の判定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病気</a:t>
            </a:r>
            <a:r>
              <a:rPr lang="ja-JP" altLang="en-US" sz="2000" dirty="0" smtClean="0"/>
              <a:t>の判定</a:t>
            </a:r>
            <a:endParaRPr lang="en-US" altLang="ja-JP" sz="2000" dirty="0" smtClean="0"/>
          </a:p>
          <a:p>
            <a:r>
              <a:rPr lang="ja-JP" altLang="en-US" sz="2400" dirty="0" smtClean="0"/>
              <a:t>論文執筆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24683"/>
              </p:ext>
            </p:extLst>
          </p:nvPr>
        </p:nvGraphicFramePr>
        <p:xfrm>
          <a:off x="5054475" y="3676614"/>
          <a:ext cx="3071216" cy="2051164"/>
        </p:xfrm>
        <a:graphic>
          <a:graphicData uri="http://schemas.openxmlformats.org/drawingml/2006/table">
            <a:tbl>
              <a:tblPr/>
              <a:tblGrid>
                <a:gridCol w="2239943"/>
                <a:gridCol w="831273"/>
              </a:tblGrid>
              <a:tr h="37666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枚数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エンゼルフィッシュ（健康）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エンゼルフィッシュ（白点病）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エンゼルフィッシュ（尾腐れ病）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74347" y="5856933"/>
            <a:ext cx="25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現在のデータ収集状況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86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観賞魚は環境適応能力が強まり，飼育経験</a:t>
            </a:r>
            <a:r>
              <a:rPr kumimoji="1" lang="ja-JP" altLang="en-US" sz="2400" dirty="0" smtClean="0"/>
              <a:t>の豊富でない</a:t>
            </a:r>
            <a:r>
              <a:rPr kumimoji="1" lang="ja-JP" altLang="en-US" sz="2400" dirty="0" smtClean="0"/>
              <a:t>人でもペットとして飼育</a:t>
            </a:r>
            <a:r>
              <a:rPr kumimoji="1" lang="ja-JP" altLang="en-US" sz="2400" dirty="0" smtClean="0"/>
              <a:t>可能</a:t>
            </a:r>
            <a:endParaRPr kumimoji="1" lang="en-US" altLang="ja-JP" sz="2400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sz="2200" dirty="0" smtClean="0"/>
              <a:t>水温や水質によるストレスに弱い</a:t>
            </a:r>
            <a:endParaRPr kumimoji="1" lang="en-US" altLang="ja-JP" sz="22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/>
              <a:t>飼育経験のない人にとって観賞魚の病気の早期発見は</a:t>
            </a:r>
            <a:r>
              <a:rPr lang="ja-JP" altLang="en-US" sz="2400" dirty="0" smtClean="0"/>
              <a:t>困難</a:t>
            </a:r>
            <a:endParaRPr lang="en-US" altLang="ja-JP" sz="2400" dirty="0" smtClean="0"/>
          </a:p>
          <a:p>
            <a:pPr lvl="1">
              <a:lnSpc>
                <a:spcPct val="100000"/>
              </a:lnSpc>
            </a:pPr>
            <a:r>
              <a:rPr lang="ja-JP" altLang="en-US" sz="2400" dirty="0"/>
              <a:t>観賞魚が小さいために，病気の時に現れる外観や動きの変化に気づきにくい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52" y="4852768"/>
            <a:ext cx="1355101" cy="101632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06" y="4861953"/>
            <a:ext cx="1414184" cy="10606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86" y="4890338"/>
            <a:ext cx="1375310" cy="98984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623842" y="5913406"/>
            <a:ext cx="66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健康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32873" y="5915040"/>
            <a:ext cx="209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白点病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熱帯魚の体に白い斑点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71647" y="5891266"/>
            <a:ext cx="233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尾腐れ病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ヒレや尻尾が溶けるように</a:t>
            </a:r>
            <a:r>
              <a:rPr lang="ja-JP" altLang="en-US" sz="1200" dirty="0" smtClean="0"/>
              <a:t>腐る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39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dirty="0" smtClean="0"/>
              <a:t>画像</a:t>
            </a:r>
            <a:r>
              <a:rPr lang="ja-JP" altLang="en-US" dirty="0"/>
              <a:t>特徴を利用したイネ病気の判別・</a:t>
            </a:r>
            <a:r>
              <a:rPr lang="ja-JP" altLang="en-US" dirty="0" smtClean="0"/>
              <a:t>分類［</a:t>
            </a:r>
            <a:r>
              <a:rPr lang="en-US" altLang="ja-JP" dirty="0"/>
              <a:t>2010</a:t>
            </a:r>
            <a:r>
              <a:rPr lang="ja-JP" altLang="en-US" dirty="0"/>
              <a:t>］</a:t>
            </a:r>
            <a:r>
              <a:rPr lang="en-US" altLang="ja-JP" dirty="0"/>
              <a:t>-</a:t>
            </a:r>
            <a:r>
              <a:rPr lang="ja-JP" altLang="en-US" dirty="0" smtClean="0"/>
              <a:t>農業機械學會誌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イネの病気に対して形状特徴・色特徴を判別条件とした．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種類の判別分析法のうち，</a:t>
            </a:r>
            <a:r>
              <a:rPr lang="en-US" altLang="ja-JP" dirty="0" smtClean="0"/>
              <a:t>SVM</a:t>
            </a:r>
            <a:r>
              <a:rPr lang="ja-JP" altLang="en-US" dirty="0" smtClean="0"/>
              <a:t>の精度が</a:t>
            </a:r>
            <a:r>
              <a:rPr lang="en-US" altLang="ja-JP" dirty="0" smtClean="0"/>
              <a:t>86</a:t>
            </a:r>
            <a:r>
              <a:rPr lang="ja-JP" altLang="en-US" dirty="0" smtClean="0"/>
              <a:t>％で最も良好であった．</a:t>
            </a:r>
            <a:endParaRPr lang="en-US" altLang="ja-JP" dirty="0" smtClean="0"/>
          </a:p>
          <a:p>
            <a:r>
              <a:rPr lang="ja-JP" altLang="en-US" dirty="0"/>
              <a:t>画像処理によるキュウリの葉の病気</a:t>
            </a:r>
            <a:r>
              <a:rPr lang="ja-JP" altLang="en-US" dirty="0" smtClean="0"/>
              <a:t>診断［</a:t>
            </a:r>
            <a:r>
              <a:rPr lang="en-US" altLang="ja-JP" dirty="0" smtClean="0"/>
              <a:t>2011</a:t>
            </a:r>
            <a:r>
              <a:rPr lang="ja-JP" altLang="en-US" dirty="0" smtClean="0"/>
              <a:t>］</a:t>
            </a:r>
            <a:r>
              <a:rPr lang="en-US" altLang="ja-JP" dirty="0" smtClean="0"/>
              <a:t>-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愛知教育大学研究</a:t>
            </a:r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報告</a:t>
            </a:r>
            <a:endParaRPr lang="en-US" altLang="zh-TW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/>
              <a:t>フラクタル次元がモザイク病識別に有効な特徴量であることを</a:t>
            </a:r>
            <a:r>
              <a:rPr lang="ja-JP" altLang="en-US" dirty="0"/>
              <a:t>示</a:t>
            </a:r>
            <a:r>
              <a:rPr lang="ja-JP" altLang="en-US" dirty="0" smtClean="0"/>
              <a:t>した．</a:t>
            </a:r>
            <a:endParaRPr lang="en-US" altLang="ja-JP" dirty="0"/>
          </a:p>
          <a:p>
            <a:r>
              <a:rPr lang="ja-JP" altLang="en-US" dirty="0" smtClean="0"/>
              <a:t>画像処理を用いた研磨面の評価［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］</a:t>
            </a:r>
            <a:r>
              <a:rPr lang="en-US" altLang="ja-JP" dirty="0" smtClean="0"/>
              <a:t>-</a:t>
            </a:r>
            <a:r>
              <a:rPr lang="ja-JP" altLang="en-US" dirty="0"/>
              <a:t>精密</a:t>
            </a:r>
            <a:r>
              <a:rPr lang="ja-JP" altLang="en-US" dirty="0" smtClean="0"/>
              <a:t>工学会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研磨面の評価が写像性の類似度を用いて可能であることを示した．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ベルマークの画像識別［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］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dirty="0">
                <a:latin typeface="メイリオ" panose="020B0604030504040204" pitchFamily="50" charset="-128"/>
              </a:rPr>
              <a:t>第</a:t>
            </a:r>
            <a:r>
              <a:rPr lang="en-US" altLang="ja-JP" dirty="0">
                <a:latin typeface="メイリオ" panose="020B0604030504040204" pitchFamily="50" charset="-128"/>
              </a:rPr>
              <a:t>76</a:t>
            </a:r>
            <a:r>
              <a:rPr lang="ja-JP" altLang="en-US" dirty="0">
                <a:latin typeface="メイリオ" panose="020B0604030504040204" pitchFamily="50" charset="-128"/>
              </a:rPr>
              <a:t>回全国大会講演論</a:t>
            </a:r>
            <a:r>
              <a:rPr lang="ja-JP" altLang="en-US" dirty="0" smtClean="0">
                <a:latin typeface="メイリオ" panose="020B0604030504040204" pitchFamily="50" charset="-128"/>
              </a:rPr>
              <a:t>文集</a:t>
            </a:r>
            <a:endParaRPr lang="en-US" altLang="ja-JP" dirty="0" smtClean="0">
              <a:latin typeface="メイリオ" panose="020B0604030504040204" pitchFamily="50" charset="-128"/>
            </a:endParaRPr>
          </a:p>
          <a:p>
            <a:pPr lvl="1"/>
            <a:r>
              <a:rPr lang="en-US" altLang="ja-JP" dirty="0" smtClean="0"/>
              <a:t>SURF</a:t>
            </a:r>
            <a:r>
              <a:rPr lang="ja-JP" altLang="en-US" dirty="0" smtClean="0">
                <a:latin typeface="メイリオ" panose="020B0604030504040204" pitchFamily="50" charset="-128"/>
              </a:rPr>
              <a:t>特徴が回転・スケールの変化・欠損に強いことを示した．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6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5578"/>
          </a:xfrm>
        </p:spPr>
        <p:txBody>
          <a:bodyPr>
            <a:noAutofit/>
          </a:bodyPr>
          <a:lstStyle/>
          <a:p>
            <a:r>
              <a:rPr lang="ja-JP" altLang="ja-JP" sz="2400" dirty="0"/>
              <a:t>観賞魚の外観の変化に着目して病気判定する場合，画像認識技術を適用することが</a:t>
            </a:r>
            <a:r>
              <a:rPr lang="ja-JP" altLang="ja-JP" sz="2400" dirty="0" smtClean="0"/>
              <a:t>可能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pPr marL="201168" lvl="1" indent="0"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下記</a:t>
            </a:r>
            <a:r>
              <a:rPr lang="ja-JP" altLang="en-US" sz="2400" dirty="0" smtClean="0"/>
              <a:t>の課題点がある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観賞魚の個体の識別</a:t>
            </a:r>
            <a:endParaRPr lang="en-US" altLang="ja-JP" sz="2200" dirty="0" smtClean="0"/>
          </a:p>
          <a:p>
            <a:pPr lvl="1"/>
            <a:r>
              <a:rPr lang="ja-JP" altLang="ja-JP" sz="2400" dirty="0"/>
              <a:t>観賞魚の特徴点や変化点が鮮明に映る理想的な</a:t>
            </a:r>
            <a:r>
              <a:rPr lang="ja-JP" altLang="ja-JP" sz="2400" dirty="0" smtClean="0"/>
              <a:t>データ</a:t>
            </a:r>
            <a:endParaRPr lang="en-US" altLang="ja-JP" sz="2400" dirty="0" smtClean="0"/>
          </a:p>
          <a:p>
            <a:pPr lvl="1"/>
            <a:r>
              <a:rPr lang="ja-JP" altLang="ja-JP" sz="2400" dirty="0"/>
              <a:t>個体別の</a:t>
            </a:r>
            <a:r>
              <a:rPr lang="ja-JP" altLang="ja-JP" sz="2400" dirty="0" smtClean="0"/>
              <a:t>模様</a:t>
            </a:r>
            <a:r>
              <a:rPr lang="ja-JP" altLang="en-US" sz="2400" dirty="0" smtClean="0"/>
              <a:t>の</a:t>
            </a:r>
            <a:r>
              <a:rPr lang="ja-JP" altLang="ja-JP" sz="2400" dirty="0" smtClean="0"/>
              <a:t>考慮</a:t>
            </a:r>
            <a:endParaRPr lang="en-US" altLang="ja-JP" sz="2400" dirty="0" smtClean="0"/>
          </a:p>
          <a:p>
            <a:pPr lvl="1"/>
            <a:r>
              <a:rPr lang="ja-JP" altLang="ja-JP" sz="2400" dirty="0"/>
              <a:t>類似度を算出する際の比較データが１枚だけでは判定材料が少なく正確な判定が困難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4137659" y="2754777"/>
            <a:ext cx="914400" cy="363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8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lang="ja-JP" altLang="en-US" dirty="0" smtClean="0"/>
              <a:t>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 b="1" u="sng" dirty="0" smtClean="0">
                <a:solidFill>
                  <a:srgbClr val="FF0000"/>
                </a:solidFill>
              </a:rPr>
              <a:t>観賞魚</a:t>
            </a:r>
            <a:r>
              <a:rPr lang="ja-JP" altLang="en-US" sz="2800" b="1" u="sng" dirty="0">
                <a:solidFill>
                  <a:srgbClr val="FF0000"/>
                </a:solidFill>
              </a:rPr>
              <a:t>の個体</a:t>
            </a:r>
            <a:r>
              <a:rPr lang="ja-JP" altLang="en-US" sz="2800" b="1" u="sng" dirty="0" smtClean="0">
                <a:solidFill>
                  <a:srgbClr val="FF0000"/>
                </a:solidFill>
              </a:rPr>
              <a:t>画像集合を</a:t>
            </a:r>
            <a:r>
              <a:rPr lang="ja-JP" altLang="en-US" sz="2800" b="1" u="sng" dirty="0">
                <a:solidFill>
                  <a:srgbClr val="FF0000"/>
                </a:solidFill>
              </a:rPr>
              <a:t>時系列で分類し，画像類似度の差分を変化値として捉え，病気判定する方式を提案</a:t>
            </a:r>
            <a:endParaRPr lang="en-US" altLang="ja-JP" sz="2800" b="1" u="sng" dirty="0">
              <a:solidFill>
                <a:srgbClr val="FF0000"/>
              </a:solidFill>
            </a:endParaRPr>
          </a:p>
          <a:p>
            <a:endParaRPr lang="en-US" altLang="ja-JP" sz="2800" dirty="0"/>
          </a:p>
          <a:p>
            <a:r>
              <a:rPr lang="ja-JP" altLang="en-US" sz="2800" dirty="0" smtClean="0"/>
              <a:t>実験により実現可能性を検証する．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特定</a:t>
            </a:r>
            <a:r>
              <a:rPr lang="ja-JP" altLang="en-US" sz="2400" dirty="0"/>
              <a:t>の観賞魚の症状変化を追跡</a:t>
            </a:r>
            <a:endParaRPr lang="en-US" altLang="ja-JP" sz="2400" dirty="0"/>
          </a:p>
          <a:p>
            <a:pPr lvl="1"/>
            <a:r>
              <a:rPr lang="ja-JP" altLang="ja-JP" sz="2400" dirty="0"/>
              <a:t>模様に依存しない外観変化を検知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kumimoji="1"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39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従来の手法では，初期</a:t>
            </a:r>
            <a:r>
              <a:rPr lang="ja-JP" altLang="en-US" dirty="0"/>
              <a:t>画像</a:t>
            </a:r>
            <a:r>
              <a:rPr lang="ja-JP" altLang="en-US" dirty="0" smtClean="0"/>
              <a:t>集合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複数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と識</a:t>
            </a:r>
            <a:r>
              <a:rPr lang="ja-JP" altLang="en-US" dirty="0" smtClean="0"/>
              <a:t>別画像</a:t>
            </a:r>
            <a:r>
              <a:rPr lang="en-US" altLang="ja-JP" dirty="0" smtClean="0"/>
              <a:t>(1</a:t>
            </a:r>
            <a:r>
              <a:rPr lang="ja-JP" altLang="en-US" dirty="0" smtClean="0"/>
              <a:t>枚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を比較</a:t>
            </a:r>
            <a:endParaRPr lang="en-US" altLang="ja-JP" dirty="0" smtClean="0"/>
          </a:p>
          <a:p>
            <a:r>
              <a:rPr lang="ja-JP" altLang="en-US" dirty="0" smtClean="0"/>
              <a:t>本研究では，初期画像</a:t>
            </a:r>
            <a:r>
              <a:rPr lang="ja-JP" altLang="en-US" dirty="0" smtClean="0"/>
              <a:t>集合</a:t>
            </a:r>
            <a:r>
              <a:rPr lang="en-US" altLang="ja-JP" dirty="0"/>
              <a:t>Ix(0)</a:t>
            </a:r>
            <a:r>
              <a:rPr lang="ja-JP" altLang="en-US" dirty="0" err="1" smtClean="0"/>
              <a:t>と識</a:t>
            </a:r>
            <a:r>
              <a:rPr lang="ja-JP" altLang="en-US" dirty="0" smtClean="0"/>
              <a:t>別画像集合</a:t>
            </a:r>
            <a:r>
              <a:rPr lang="en-US" altLang="ja-JP" dirty="0" smtClean="0"/>
              <a:t>Ix(t)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比較し，類似度を検出</a:t>
            </a:r>
            <a:endParaRPr lang="en-US" altLang="ja-JP" dirty="0" smtClean="0"/>
          </a:p>
          <a:p>
            <a:r>
              <a:rPr lang="ja-JP" altLang="en-US" dirty="0" smtClean="0"/>
              <a:t>識別</a:t>
            </a:r>
            <a:r>
              <a:rPr lang="ja-JP" altLang="en-US" dirty="0"/>
              <a:t>画像集合</a:t>
            </a:r>
            <a:r>
              <a:rPr lang="ja-JP" altLang="en-US" dirty="0" smtClean="0"/>
              <a:t>の類似</a:t>
            </a:r>
            <a:r>
              <a:rPr lang="ja-JP" altLang="en-US" dirty="0"/>
              <a:t>度</a:t>
            </a:r>
            <a:r>
              <a:rPr lang="ja-JP" altLang="en-US" dirty="0" smtClean="0"/>
              <a:t>を前日の画像集合・初期画像集合と比較 </a:t>
            </a:r>
            <a:r>
              <a:rPr lang="ja-JP" altLang="en-US" dirty="0" smtClean="0"/>
              <a:t>→ </a:t>
            </a:r>
            <a:r>
              <a:rPr lang="ja-JP" altLang="en-US" dirty="0" smtClean="0"/>
              <a:t>類似度の差分がしきい値を超えたら外観変化を検知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7966" r="24201" b="4865"/>
          <a:stretch/>
        </p:blipFill>
        <p:spPr>
          <a:xfrm>
            <a:off x="2623723" y="3951220"/>
            <a:ext cx="1200150" cy="12001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5909" r="12500" b="3182"/>
          <a:stretch/>
        </p:blipFill>
        <p:spPr>
          <a:xfrm>
            <a:off x="4748073" y="3951521"/>
            <a:ext cx="1202782" cy="120278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8" t="12878" r="18637" b="24546"/>
          <a:stretch/>
        </p:blipFill>
        <p:spPr>
          <a:xfrm>
            <a:off x="6777299" y="3951239"/>
            <a:ext cx="1200150" cy="12001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18528" y="3581888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Ix(1)</a:t>
            </a:r>
            <a:endParaRPr kumimoji="1" lang="ja-JP" altLang="en-US" baseline="-25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48073" y="3614495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Ix(2)</a:t>
            </a:r>
            <a:endParaRPr kumimoji="1" lang="ja-JP" altLang="en-US" baseline="-25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80068" y="3614495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Ix(3)</a:t>
            </a:r>
            <a:endParaRPr kumimoji="1" lang="ja-JP" altLang="en-US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86796" y="5197536"/>
            <a:ext cx="204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類似</a:t>
            </a:r>
            <a:r>
              <a:rPr lang="ja-JP" altLang="en-US" dirty="0"/>
              <a:t>度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0.90</a:t>
            </a:r>
            <a:endParaRPr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16713" y="5184491"/>
            <a:ext cx="18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類似</a:t>
            </a:r>
            <a:r>
              <a:rPr lang="ja-JP" altLang="en-US" dirty="0"/>
              <a:t>度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0.87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88233" y="5181595"/>
            <a:ext cx="18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類似</a:t>
            </a:r>
            <a:r>
              <a:rPr lang="ja-JP" altLang="en-US" dirty="0"/>
              <a:t>度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>
                <a:solidFill>
                  <a:srgbClr val="FF0000"/>
                </a:solidFill>
              </a:rPr>
              <a:t>0.77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074101" y="4133235"/>
            <a:ext cx="426028" cy="89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171637" y="4133235"/>
            <a:ext cx="426028" cy="89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7263008" y="5697734"/>
            <a:ext cx="1214819" cy="602673"/>
          </a:xfrm>
          <a:prstGeom prst="wedgeRoundRectCallout">
            <a:avLst>
              <a:gd name="adj1" fmla="val -78996"/>
              <a:gd name="adj2" fmla="val 262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外観変化を検知</a:t>
            </a:r>
            <a:endParaRPr kumimoji="1" lang="ja-JP" altLang="en-US" dirty="0"/>
          </a:p>
        </p:txBody>
      </p:sp>
      <p:sp>
        <p:nvSpPr>
          <p:cNvPr id="18" name="上カーブ矢印 17"/>
          <p:cNvSpPr/>
          <p:nvPr/>
        </p:nvSpPr>
        <p:spPr>
          <a:xfrm>
            <a:off x="3241383" y="5629018"/>
            <a:ext cx="1537855" cy="368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16651" y="5967078"/>
            <a:ext cx="13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差分：</a:t>
            </a:r>
            <a:r>
              <a:rPr kumimoji="1" lang="en-US" altLang="ja-JP" dirty="0" smtClean="0"/>
              <a:t>0.03</a:t>
            </a:r>
            <a:endParaRPr kumimoji="1" lang="ja-JP" altLang="en-US" dirty="0"/>
          </a:p>
        </p:txBody>
      </p:sp>
      <p:sp>
        <p:nvSpPr>
          <p:cNvPr id="20" name="上カーブ矢印 19"/>
          <p:cNvSpPr/>
          <p:nvPr/>
        </p:nvSpPr>
        <p:spPr>
          <a:xfrm>
            <a:off x="5560051" y="5656139"/>
            <a:ext cx="1537855" cy="368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27201" y="5982991"/>
            <a:ext cx="13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差分：</a:t>
            </a:r>
            <a:r>
              <a:rPr kumimoji="1" lang="en-US" altLang="ja-JP" dirty="0" smtClean="0">
                <a:solidFill>
                  <a:srgbClr val="FF0000"/>
                </a:solidFill>
              </a:rPr>
              <a:t>0.10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13581" r="14279" b="17442"/>
          <a:stretch/>
        </p:blipFill>
        <p:spPr>
          <a:xfrm>
            <a:off x="701158" y="3983827"/>
            <a:ext cx="1213709" cy="1213709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14987" y="3619996"/>
            <a:ext cx="16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Ix(0)</a:t>
            </a:r>
            <a:endParaRPr kumimoji="1" lang="ja-JP" altLang="en-US" dirty="0"/>
          </a:p>
        </p:txBody>
      </p:sp>
      <p:sp>
        <p:nvSpPr>
          <p:cNvPr id="24" name="右矢印 23"/>
          <p:cNvSpPr/>
          <p:nvPr/>
        </p:nvSpPr>
        <p:spPr>
          <a:xfrm>
            <a:off x="2086835" y="4128974"/>
            <a:ext cx="426028" cy="89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8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画像集合間の類似度算出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概要</a:t>
            </a:r>
            <a:r>
              <a:rPr lang="ja-JP" altLang="en-US" dirty="0"/>
              <a:t>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32148" y="2291004"/>
            <a:ext cx="1396759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i="1" dirty="0"/>
              <a:t>i</a:t>
            </a:r>
            <a:r>
              <a:rPr lang="en-US" altLang="ja-JP" sz="2400" i="1" baseline="-25000" dirty="0"/>
              <a:t>x</a:t>
            </a:r>
            <a:r>
              <a:rPr lang="en-US" altLang="ja-JP" sz="2400" dirty="0"/>
              <a:t>(0, 1)</a:t>
            </a:r>
            <a:endParaRPr lang="ja-JP" altLang="en-US" baseline="-25000" dirty="0"/>
          </a:p>
        </p:txBody>
      </p:sp>
      <p:sp>
        <p:nvSpPr>
          <p:cNvPr id="44" name="テキスト ボックス 43"/>
          <p:cNvSpPr txBox="1"/>
          <p:nvPr/>
        </p:nvSpPr>
        <p:spPr>
          <a:xfrm rot="5400000">
            <a:off x="893305" y="4504253"/>
            <a:ext cx="674443" cy="3457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ja-JP" altLang="en-US" sz="1050" dirty="0"/>
              <a:t>・・・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 rot="5400000">
            <a:off x="3866062" y="4483621"/>
            <a:ext cx="744213" cy="3870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ja-JP" altLang="en-US" sz="1200" dirty="0"/>
              <a:t>・・・</a:t>
            </a:r>
          </a:p>
        </p:txBody>
      </p:sp>
      <p:cxnSp>
        <p:nvCxnSpPr>
          <p:cNvPr id="46" name="直線矢印コネクタ 45"/>
          <p:cNvCxnSpPr>
            <a:stCxn id="57" idx="1"/>
            <a:endCxn id="43" idx="3"/>
          </p:cNvCxnSpPr>
          <p:nvPr/>
        </p:nvCxnSpPr>
        <p:spPr>
          <a:xfrm flipH="1">
            <a:off x="1928907" y="2585246"/>
            <a:ext cx="16040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線矢印コネクタ 46"/>
          <p:cNvCxnSpPr>
            <a:stCxn id="57" idx="1"/>
            <a:endCxn id="54" idx="3"/>
          </p:cNvCxnSpPr>
          <p:nvPr/>
        </p:nvCxnSpPr>
        <p:spPr>
          <a:xfrm flipH="1">
            <a:off x="1928907" y="2585246"/>
            <a:ext cx="1604080" cy="7631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線矢印コネクタ 47"/>
          <p:cNvCxnSpPr>
            <a:stCxn id="57" idx="1"/>
            <a:endCxn id="55" idx="3"/>
          </p:cNvCxnSpPr>
          <p:nvPr/>
        </p:nvCxnSpPr>
        <p:spPr>
          <a:xfrm flipH="1">
            <a:off x="1928907" y="2585246"/>
            <a:ext cx="1604080" cy="15263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線矢印コネクタ 48"/>
          <p:cNvCxnSpPr>
            <a:stCxn id="57" idx="1"/>
            <a:endCxn id="56" idx="3"/>
          </p:cNvCxnSpPr>
          <p:nvPr/>
        </p:nvCxnSpPr>
        <p:spPr>
          <a:xfrm flipH="1">
            <a:off x="1928907" y="2585246"/>
            <a:ext cx="1604080" cy="263898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線矢印コネクタ 49"/>
          <p:cNvCxnSpPr>
            <a:stCxn id="58" idx="1"/>
            <a:endCxn id="54" idx="3"/>
          </p:cNvCxnSpPr>
          <p:nvPr/>
        </p:nvCxnSpPr>
        <p:spPr>
          <a:xfrm flipH="1">
            <a:off x="1928907" y="3348434"/>
            <a:ext cx="16040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線矢印コネクタ 50"/>
          <p:cNvCxnSpPr>
            <a:stCxn id="58" idx="1"/>
            <a:endCxn id="43" idx="3"/>
          </p:cNvCxnSpPr>
          <p:nvPr/>
        </p:nvCxnSpPr>
        <p:spPr>
          <a:xfrm flipH="1" flipV="1">
            <a:off x="1928907" y="2585246"/>
            <a:ext cx="1604080" cy="7631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線矢印コネクタ 51"/>
          <p:cNvCxnSpPr>
            <a:stCxn id="58" idx="1"/>
            <a:endCxn id="55" idx="3"/>
          </p:cNvCxnSpPr>
          <p:nvPr/>
        </p:nvCxnSpPr>
        <p:spPr>
          <a:xfrm flipH="1">
            <a:off x="1928907" y="3348434"/>
            <a:ext cx="1604080" cy="76319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線矢印コネクタ 52"/>
          <p:cNvCxnSpPr>
            <a:stCxn id="58" idx="1"/>
            <a:endCxn id="56" idx="3"/>
          </p:cNvCxnSpPr>
          <p:nvPr/>
        </p:nvCxnSpPr>
        <p:spPr>
          <a:xfrm flipH="1">
            <a:off x="1928907" y="3348434"/>
            <a:ext cx="1604080" cy="187579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正方形/長方形 53"/>
          <p:cNvSpPr/>
          <p:nvPr/>
        </p:nvSpPr>
        <p:spPr>
          <a:xfrm>
            <a:off x="532148" y="3054192"/>
            <a:ext cx="1396759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i="1" dirty="0"/>
              <a:t>i</a:t>
            </a:r>
            <a:r>
              <a:rPr lang="en-US" altLang="ja-JP" sz="2400" i="1" baseline="-25000" dirty="0"/>
              <a:t>x</a:t>
            </a:r>
            <a:r>
              <a:rPr lang="en-US" altLang="ja-JP" sz="2400" dirty="0"/>
              <a:t>(0, 2)</a:t>
            </a:r>
            <a:endParaRPr lang="ja-JP" altLang="en-US" baseline="-25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32148" y="3817384"/>
            <a:ext cx="1396759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i="1" dirty="0"/>
              <a:t>i</a:t>
            </a:r>
            <a:r>
              <a:rPr lang="en-US" altLang="ja-JP" sz="2400" i="1" baseline="-25000" dirty="0"/>
              <a:t>x</a:t>
            </a:r>
            <a:r>
              <a:rPr lang="en-US" altLang="ja-JP" sz="2400" dirty="0"/>
              <a:t>(0, 3)</a:t>
            </a:r>
            <a:endParaRPr lang="ja-JP" altLang="en-US" baseline="-250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32148" y="4929989"/>
            <a:ext cx="1396759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i="1" dirty="0"/>
              <a:t>i</a:t>
            </a:r>
            <a:r>
              <a:rPr lang="en-US" altLang="ja-JP" sz="2400" i="1" baseline="-25000" dirty="0"/>
              <a:t>x</a:t>
            </a:r>
            <a:r>
              <a:rPr lang="en-US" altLang="ja-JP" sz="2400" dirty="0"/>
              <a:t>(0, </a:t>
            </a:r>
            <a:r>
              <a:rPr lang="en-US" altLang="ja-JP" sz="2400" i="1" dirty="0"/>
              <a:t>N</a:t>
            </a:r>
            <a:r>
              <a:rPr lang="en-US" altLang="ja-JP" sz="2400" dirty="0"/>
              <a:t>0</a:t>
            </a:r>
            <a:r>
              <a:rPr lang="en-US" altLang="ja-JP" sz="2400" i="1" baseline="-25000" dirty="0"/>
              <a:t>x</a:t>
            </a:r>
            <a:r>
              <a:rPr lang="en-US" altLang="ja-JP" sz="2400" dirty="0"/>
              <a:t>)</a:t>
            </a:r>
            <a:endParaRPr lang="ja-JP" altLang="en-US" baseline="-25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3532987" y="2291004"/>
            <a:ext cx="1396759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i="1" dirty="0"/>
              <a:t>i</a:t>
            </a:r>
            <a:r>
              <a:rPr lang="en-US" altLang="ja-JP" sz="2400" i="1" baseline="-25000" dirty="0"/>
              <a:t>x</a:t>
            </a:r>
            <a:r>
              <a:rPr lang="en-US" altLang="ja-JP" sz="2400" dirty="0"/>
              <a:t>(</a:t>
            </a:r>
            <a:r>
              <a:rPr lang="en-US" altLang="ja-JP" sz="2400" i="1" dirty="0"/>
              <a:t>t</a:t>
            </a:r>
            <a:r>
              <a:rPr lang="en-US" altLang="ja-JP" sz="2400" dirty="0"/>
              <a:t>, 1)</a:t>
            </a:r>
            <a:endParaRPr lang="ja-JP" altLang="en-US" baseline="-25000" dirty="0"/>
          </a:p>
        </p:txBody>
      </p:sp>
      <p:sp>
        <p:nvSpPr>
          <p:cNvPr id="58" name="正方形/長方形 57"/>
          <p:cNvSpPr/>
          <p:nvPr/>
        </p:nvSpPr>
        <p:spPr>
          <a:xfrm>
            <a:off x="3532987" y="3054192"/>
            <a:ext cx="1396759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i="1" dirty="0"/>
              <a:t>i</a:t>
            </a:r>
            <a:r>
              <a:rPr lang="en-US" altLang="ja-JP" sz="2400" i="1" baseline="-25000" dirty="0"/>
              <a:t>x</a:t>
            </a:r>
            <a:r>
              <a:rPr lang="en-US" altLang="ja-JP" sz="2400" dirty="0"/>
              <a:t>(</a:t>
            </a:r>
            <a:r>
              <a:rPr lang="en-US" altLang="ja-JP" sz="2400" i="1" dirty="0"/>
              <a:t>t</a:t>
            </a:r>
            <a:r>
              <a:rPr lang="en-US" altLang="ja-JP" sz="2400" dirty="0"/>
              <a:t>, 2)</a:t>
            </a:r>
            <a:endParaRPr lang="ja-JP" altLang="en-US" baseline="-25000" dirty="0"/>
          </a:p>
        </p:txBody>
      </p:sp>
      <p:sp>
        <p:nvSpPr>
          <p:cNvPr id="59" name="正方形/長方形 58"/>
          <p:cNvSpPr/>
          <p:nvPr/>
        </p:nvSpPr>
        <p:spPr>
          <a:xfrm>
            <a:off x="3532987" y="3817384"/>
            <a:ext cx="1396759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i="1" dirty="0"/>
              <a:t>i</a:t>
            </a:r>
            <a:r>
              <a:rPr lang="en-US" altLang="ja-JP" sz="2400" i="1" baseline="-25000" dirty="0"/>
              <a:t>x</a:t>
            </a:r>
            <a:r>
              <a:rPr lang="en-US" altLang="ja-JP" sz="2400" dirty="0"/>
              <a:t>(</a:t>
            </a:r>
            <a:r>
              <a:rPr lang="en-US" altLang="ja-JP" sz="2400" i="1" dirty="0"/>
              <a:t>t</a:t>
            </a:r>
            <a:r>
              <a:rPr lang="en-US" altLang="ja-JP" sz="2400" dirty="0"/>
              <a:t>, 3)</a:t>
            </a:r>
            <a:endParaRPr lang="ja-JP" altLang="en-US" baseline="-25000" dirty="0"/>
          </a:p>
        </p:txBody>
      </p:sp>
      <p:sp>
        <p:nvSpPr>
          <p:cNvPr id="60" name="正方形/長方形 59"/>
          <p:cNvSpPr/>
          <p:nvPr/>
        </p:nvSpPr>
        <p:spPr>
          <a:xfrm>
            <a:off x="3532987" y="4929989"/>
            <a:ext cx="1396759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i="1" dirty="0"/>
              <a:t>i</a:t>
            </a:r>
            <a:r>
              <a:rPr lang="en-US" altLang="ja-JP" sz="2400" i="1" baseline="-25000" dirty="0"/>
              <a:t>x</a:t>
            </a:r>
            <a:r>
              <a:rPr lang="en-US" altLang="ja-JP" sz="2400" dirty="0"/>
              <a:t>(</a:t>
            </a:r>
            <a:r>
              <a:rPr lang="en-US" altLang="ja-JP" sz="2400" i="1" dirty="0"/>
              <a:t>t</a:t>
            </a:r>
            <a:r>
              <a:rPr lang="en-US" altLang="ja-JP" sz="2400" dirty="0"/>
              <a:t>, </a:t>
            </a:r>
            <a:r>
              <a:rPr lang="en-US" altLang="ja-JP" sz="2400" i="1" dirty="0" err="1"/>
              <a:t>Nt</a:t>
            </a:r>
            <a:r>
              <a:rPr lang="en-US" altLang="ja-JP" sz="2400" i="1" baseline="-25000" dirty="0" err="1"/>
              <a:t>x</a:t>
            </a:r>
            <a:r>
              <a:rPr lang="en-US" altLang="ja-JP" sz="2400" dirty="0"/>
              <a:t>)</a:t>
            </a:r>
            <a:endParaRPr lang="ja-JP" altLang="en-US" baseline="-25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43858" y="5608135"/>
            <a:ext cx="161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</a:t>
            </a:r>
            <a:r>
              <a:rPr lang="ja-JP" altLang="en-US" dirty="0"/>
              <a:t>集合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457488" y="5608135"/>
            <a:ext cx="156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識別画像集合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396727" y="1938915"/>
            <a:ext cx="2690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初期画像集合と</a:t>
            </a:r>
            <a:r>
              <a:rPr lang="en-US" altLang="ja-JP" i="1" dirty="0"/>
              <a:t>i</a:t>
            </a:r>
            <a:r>
              <a:rPr lang="en-US" altLang="ja-JP" i="1" baseline="-25000" dirty="0"/>
              <a:t>x</a:t>
            </a:r>
            <a:r>
              <a:rPr lang="en-US" altLang="ja-JP" dirty="0"/>
              <a:t>(</a:t>
            </a:r>
            <a:r>
              <a:rPr lang="en-US" altLang="ja-JP" i="1" dirty="0"/>
              <a:t>t</a:t>
            </a:r>
            <a:r>
              <a:rPr lang="en-US" altLang="ja-JP" dirty="0"/>
              <a:t>, 1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類似度</a:t>
            </a:r>
            <a:endParaRPr lang="ja-JP" altLang="en-US" baseline="-25000" dirty="0"/>
          </a:p>
        </p:txBody>
      </p:sp>
      <p:cxnSp>
        <p:nvCxnSpPr>
          <p:cNvPr id="93" name="直線矢印コネクタ 92"/>
          <p:cNvCxnSpPr>
            <a:stCxn id="57" idx="3"/>
            <a:endCxn id="91" idx="1"/>
          </p:cNvCxnSpPr>
          <p:nvPr/>
        </p:nvCxnSpPr>
        <p:spPr>
          <a:xfrm flipV="1">
            <a:off x="4929746" y="2262081"/>
            <a:ext cx="466981" cy="32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5396727" y="2702103"/>
            <a:ext cx="2690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初期画像集合と</a:t>
            </a:r>
            <a:r>
              <a:rPr lang="en-US" altLang="ja-JP" i="1" dirty="0"/>
              <a:t>i</a:t>
            </a:r>
            <a:r>
              <a:rPr lang="en-US" altLang="ja-JP" i="1" baseline="-25000" dirty="0"/>
              <a:t>x</a:t>
            </a:r>
            <a:r>
              <a:rPr lang="en-US" altLang="ja-JP" dirty="0"/>
              <a:t>(</a:t>
            </a:r>
            <a:r>
              <a:rPr lang="en-US" altLang="ja-JP" i="1" dirty="0"/>
              <a:t>t</a:t>
            </a:r>
            <a:r>
              <a:rPr lang="en-US" altLang="ja-JP" dirty="0"/>
              <a:t>, </a:t>
            </a:r>
            <a:r>
              <a:rPr lang="en-US" altLang="ja-JP" dirty="0" smtClean="0"/>
              <a:t>2)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類似度</a:t>
            </a:r>
            <a:endParaRPr lang="ja-JP" altLang="en-US" baseline="-25000" dirty="0"/>
          </a:p>
        </p:txBody>
      </p:sp>
      <p:cxnSp>
        <p:nvCxnSpPr>
          <p:cNvPr id="96" name="直線矢印コネクタ 95"/>
          <p:cNvCxnSpPr>
            <a:stCxn id="58" idx="3"/>
            <a:endCxn id="95" idx="1"/>
          </p:cNvCxnSpPr>
          <p:nvPr/>
        </p:nvCxnSpPr>
        <p:spPr>
          <a:xfrm flipV="1">
            <a:off x="4929746" y="3025269"/>
            <a:ext cx="466981" cy="32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5396727" y="3465295"/>
            <a:ext cx="2690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初期画像集合と</a:t>
            </a:r>
            <a:r>
              <a:rPr lang="en-US" altLang="ja-JP" i="1" dirty="0"/>
              <a:t>i</a:t>
            </a:r>
            <a:r>
              <a:rPr lang="en-US" altLang="ja-JP" i="1" baseline="-25000" dirty="0"/>
              <a:t>x</a:t>
            </a:r>
            <a:r>
              <a:rPr lang="en-US" altLang="ja-JP" dirty="0"/>
              <a:t>(</a:t>
            </a:r>
            <a:r>
              <a:rPr lang="en-US" altLang="ja-JP" i="1" dirty="0"/>
              <a:t>t</a:t>
            </a:r>
            <a:r>
              <a:rPr lang="en-US" altLang="ja-JP" dirty="0"/>
              <a:t>, </a:t>
            </a:r>
            <a:r>
              <a:rPr lang="en-US" altLang="ja-JP" dirty="0" smtClean="0"/>
              <a:t>3)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類似度</a:t>
            </a:r>
            <a:endParaRPr lang="ja-JP" altLang="en-US" baseline="-25000" dirty="0"/>
          </a:p>
        </p:txBody>
      </p:sp>
      <p:cxnSp>
        <p:nvCxnSpPr>
          <p:cNvPr id="103" name="直線矢印コネクタ 102"/>
          <p:cNvCxnSpPr>
            <a:stCxn id="59" idx="3"/>
            <a:endCxn id="102" idx="1"/>
          </p:cNvCxnSpPr>
          <p:nvPr/>
        </p:nvCxnSpPr>
        <p:spPr>
          <a:xfrm flipV="1">
            <a:off x="4929746" y="3788461"/>
            <a:ext cx="466981" cy="32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正方形/長方形 133"/>
          <p:cNvSpPr/>
          <p:nvPr/>
        </p:nvSpPr>
        <p:spPr>
          <a:xfrm>
            <a:off x="5128769" y="1869251"/>
            <a:ext cx="3287734" cy="3429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584030" y="4148887"/>
            <a:ext cx="492443" cy="3870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ja-JP" sz="2000" dirty="0" smtClean="0"/>
              <a:t>…</a:t>
            </a:r>
            <a:endParaRPr lang="ja-JP" altLang="en-US" sz="2000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396727" y="4552837"/>
            <a:ext cx="2690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初期画像集合と</a:t>
            </a:r>
            <a:r>
              <a:rPr lang="en-US" altLang="ja-JP" i="1" dirty="0"/>
              <a:t>i</a:t>
            </a:r>
            <a:r>
              <a:rPr lang="en-US" altLang="ja-JP" i="1" baseline="-25000" dirty="0"/>
              <a:t>x</a:t>
            </a:r>
            <a:r>
              <a:rPr lang="en-US" altLang="ja-JP" dirty="0"/>
              <a:t>(</a:t>
            </a:r>
            <a:r>
              <a:rPr lang="en-US" altLang="ja-JP" i="1" dirty="0"/>
              <a:t>t</a:t>
            </a:r>
            <a:r>
              <a:rPr lang="en-US" altLang="ja-JP" dirty="0"/>
              <a:t>, </a:t>
            </a:r>
            <a:r>
              <a:rPr lang="en-US" altLang="ja-JP" i="1" dirty="0" err="1"/>
              <a:t>Nt</a:t>
            </a:r>
            <a:r>
              <a:rPr lang="en-US" altLang="ja-JP" i="1" baseline="-25000" dirty="0" err="1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の類似度</a:t>
            </a:r>
            <a:endParaRPr lang="ja-JP" altLang="en-US" baseline="-25000" dirty="0"/>
          </a:p>
        </p:txBody>
      </p:sp>
      <p:cxnSp>
        <p:nvCxnSpPr>
          <p:cNvPr id="137" name="直線矢印コネクタ 136"/>
          <p:cNvCxnSpPr>
            <a:stCxn id="60" idx="3"/>
          </p:cNvCxnSpPr>
          <p:nvPr/>
        </p:nvCxnSpPr>
        <p:spPr>
          <a:xfrm flipV="1">
            <a:off x="4929746" y="4904927"/>
            <a:ext cx="450137" cy="319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163236" y="5400124"/>
            <a:ext cx="345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i="1" dirty="0">
                <a:solidFill>
                  <a:srgbClr val="FF0000"/>
                </a:solidFill>
              </a:rPr>
              <a:t>i</a:t>
            </a:r>
            <a:r>
              <a:rPr lang="en-US" altLang="ja-JP" i="1" baseline="-25000" dirty="0">
                <a:solidFill>
                  <a:srgbClr val="FF0000"/>
                </a:solidFill>
              </a:rPr>
              <a:t>x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i="1" dirty="0">
                <a:solidFill>
                  <a:srgbClr val="FF0000"/>
                </a:solidFill>
              </a:rPr>
              <a:t>t</a:t>
            </a:r>
            <a:r>
              <a:rPr lang="en-US" altLang="ja-JP" dirty="0">
                <a:solidFill>
                  <a:srgbClr val="FF0000"/>
                </a:solidFill>
              </a:rPr>
              <a:t>, 1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～</a:t>
            </a:r>
            <a:r>
              <a:rPr lang="en-US" altLang="ja-JP" i="1" dirty="0">
                <a:solidFill>
                  <a:srgbClr val="FF0000"/>
                </a:solidFill>
              </a:rPr>
              <a:t>i</a:t>
            </a:r>
            <a:r>
              <a:rPr lang="en-US" altLang="ja-JP" i="1" baseline="-25000" dirty="0">
                <a:solidFill>
                  <a:srgbClr val="FF0000"/>
                </a:solidFill>
              </a:rPr>
              <a:t>x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i="1" dirty="0">
                <a:solidFill>
                  <a:srgbClr val="FF0000"/>
                </a:solidFill>
              </a:rPr>
              <a:t>t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i="1" dirty="0" err="1">
                <a:solidFill>
                  <a:srgbClr val="FF0000"/>
                </a:solidFill>
              </a:rPr>
              <a:t>Nt</a:t>
            </a:r>
            <a:r>
              <a:rPr lang="en-US" altLang="ja-JP" i="1" baseline="-25000" dirty="0" err="1">
                <a:solidFill>
                  <a:srgbClr val="FF0000"/>
                </a:solidFill>
              </a:rPr>
              <a:t>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の類似度の合計を画像集合間の類似度とする</a:t>
            </a:r>
            <a:endParaRPr lang="ja-JP" alt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外観変化の検知機能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概要</a:t>
            </a:r>
            <a:r>
              <a:rPr lang="ja-JP" altLang="en-US" dirty="0"/>
              <a:t>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991806" y="1875213"/>
            <a:ext cx="2215922" cy="549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初期画像</a:t>
            </a:r>
            <a:r>
              <a:rPr lang="ja-JP" altLang="en-US" sz="1600" dirty="0" smtClean="0"/>
              <a:t>集合</a:t>
            </a:r>
            <a:r>
              <a:rPr lang="en-US" altLang="ja-JP" sz="1600" i="1" dirty="0" smtClean="0"/>
              <a:t>I</a:t>
            </a:r>
            <a:r>
              <a:rPr lang="en-US" altLang="ja-JP" sz="1600" i="1" baseline="-25000" dirty="0" smtClean="0"/>
              <a:t>x</a:t>
            </a:r>
            <a:r>
              <a:rPr lang="en-US" altLang="ja-JP" sz="1600" dirty="0" smtClean="0"/>
              <a:t>(0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991806" y="2563108"/>
            <a:ext cx="2215922" cy="549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識別</a:t>
            </a:r>
            <a:r>
              <a:rPr lang="ja-JP" altLang="en-US" sz="1600" dirty="0" smtClean="0"/>
              <a:t>する画像集合</a:t>
            </a:r>
            <a:r>
              <a:rPr lang="en-US" altLang="ja-JP" sz="1600" i="1" dirty="0" smtClean="0"/>
              <a:t>I</a:t>
            </a:r>
            <a:r>
              <a:rPr lang="en-US" altLang="ja-JP" sz="1600" i="1" baseline="-25000" dirty="0" smtClean="0"/>
              <a:t>x</a:t>
            </a:r>
            <a:r>
              <a:rPr lang="en-US" altLang="ja-JP" sz="1600" dirty="0" smtClean="0"/>
              <a:t>(</a:t>
            </a:r>
            <a:r>
              <a:rPr lang="en-US" altLang="ja-JP" sz="1600" i="1" dirty="0" smtClean="0"/>
              <a:t>t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34" name="角丸四角形 33"/>
          <p:cNvSpPr/>
          <p:nvPr/>
        </p:nvSpPr>
        <p:spPr>
          <a:xfrm>
            <a:off x="3651633" y="2149775"/>
            <a:ext cx="3692412" cy="60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1600" dirty="0"/>
              <a:t>類似度スコア</a:t>
            </a:r>
            <a:r>
              <a:rPr lang="en-US" altLang="ja-JP" sz="1600" i="1" dirty="0" err="1"/>
              <a:t>U</a:t>
            </a:r>
            <a:r>
              <a:rPr lang="en-US" altLang="ja-JP" sz="1600" i="1" baseline="-25000" dirty="0" err="1"/>
              <a:t>x</a:t>
            </a:r>
            <a:r>
              <a:rPr lang="en-US" altLang="ja-JP" sz="1600" dirty="0"/>
              <a:t>(0, </a:t>
            </a:r>
            <a:r>
              <a:rPr lang="en-US" altLang="ja-JP" sz="1600" i="1" dirty="0"/>
              <a:t>t</a:t>
            </a:r>
            <a:r>
              <a:rPr lang="en-US" altLang="ja-JP" sz="1600" dirty="0"/>
              <a:t>)</a:t>
            </a:r>
            <a:r>
              <a:rPr lang="ja-JP" altLang="ja-JP" sz="1600" dirty="0" err="1"/>
              <a:t>を算</a:t>
            </a:r>
            <a:r>
              <a:rPr lang="ja-JP" altLang="ja-JP" sz="1600" dirty="0"/>
              <a:t>出</a:t>
            </a:r>
            <a:endParaRPr lang="en-US" altLang="ja-JP" sz="1600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3207728" y="2149775"/>
            <a:ext cx="443905" cy="3049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4" idx="2"/>
            <a:endCxn id="40" idx="0"/>
          </p:cNvCxnSpPr>
          <p:nvPr/>
        </p:nvCxnSpPr>
        <p:spPr>
          <a:xfrm>
            <a:off x="5497839" y="2759695"/>
            <a:ext cx="0" cy="261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3" idx="3"/>
            <a:endCxn id="34" idx="1"/>
          </p:cNvCxnSpPr>
          <p:nvPr/>
        </p:nvCxnSpPr>
        <p:spPr>
          <a:xfrm flipV="1">
            <a:off x="3207728" y="2454735"/>
            <a:ext cx="443905" cy="3829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0" idx="2"/>
            <a:endCxn id="43" idx="0"/>
          </p:cNvCxnSpPr>
          <p:nvPr/>
        </p:nvCxnSpPr>
        <p:spPr>
          <a:xfrm>
            <a:off x="5497839" y="3631118"/>
            <a:ext cx="0" cy="279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6739452" y="4983274"/>
            <a:ext cx="1627307" cy="539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外観</a:t>
            </a:r>
            <a:r>
              <a:rPr lang="ja-JP" altLang="en-US" sz="1600" dirty="0" smtClean="0"/>
              <a:t>変化検出</a:t>
            </a:r>
            <a:endParaRPr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>
            <a:off x="3651633" y="3021198"/>
            <a:ext cx="3692412" cy="60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1600" dirty="0"/>
              <a:t>類似度スコアの差分δ</a:t>
            </a:r>
            <a:r>
              <a:rPr lang="en-US" altLang="ja-JP" sz="1600" i="1" baseline="-25000" dirty="0"/>
              <a:t>x</a:t>
            </a:r>
            <a:r>
              <a:rPr lang="en-US" altLang="ja-JP" sz="1600" dirty="0"/>
              <a:t> (</a:t>
            </a:r>
            <a:r>
              <a:rPr lang="en-US" altLang="ja-JP" sz="1600" i="1" dirty="0" err="1"/>
              <a:t>t</a:t>
            </a:r>
            <a:r>
              <a:rPr lang="en-US" altLang="ja-JP" sz="1600" i="1" baseline="-25000" dirty="0" err="1"/>
              <a:t>p</a:t>
            </a:r>
            <a:r>
              <a:rPr lang="en-US" altLang="ja-JP" sz="1600" dirty="0"/>
              <a:t>, </a:t>
            </a:r>
            <a:r>
              <a:rPr lang="en-US" altLang="ja-JP" sz="1600" i="1" dirty="0" err="1"/>
              <a:t>t</a:t>
            </a:r>
            <a:r>
              <a:rPr lang="en-US" altLang="ja-JP" sz="1600" i="1" baseline="-25000" dirty="0" err="1"/>
              <a:t>q</a:t>
            </a:r>
            <a:r>
              <a:rPr lang="en-US" altLang="ja-JP" sz="1600" dirty="0"/>
              <a:t>)</a:t>
            </a:r>
            <a:r>
              <a:rPr lang="ja-JP" altLang="ja-JP" sz="1600" dirty="0" err="1"/>
              <a:t>を算</a:t>
            </a:r>
            <a:r>
              <a:rPr lang="ja-JP" altLang="ja-JP" sz="1600" dirty="0"/>
              <a:t>出</a:t>
            </a:r>
            <a:endParaRPr lang="ja-JP" altLang="en-US" sz="1600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3792606" y="3910284"/>
            <a:ext cx="3410465" cy="848826"/>
            <a:chOff x="1828263" y="4210838"/>
            <a:chExt cx="3410465" cy="971247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2253130" y="4506308"/>
              <a:ext cx="26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ja-JP" sz="1600" dirty="0"/>
                <a:t>δ</a:t>
              </a:r>
              <a:r>
                <a:rPr lang="en-US" altLang="ja-JP" sz="1600" i="1" baseline="-25000" dirty="0"/>
                <a:t>x</a:t>
              </a:r>
              <a:r>
                <a:rPr lang="en-US" altLang="ja-JP" sz="1600" baseline="-25000" dirty="0"/>
                <a:t> 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t</a:t>
              </a:r>
              <a:r>
                <a:rPr lang="en-US" altLang="ja-JP" sz="1600" dirty="0"/>
                <a:t>-1, </a:t>
              </a:r>
              <a:r>
                <a:rPr lang="en-US" altLang="ja-JP" sz="1600" i="1" dirty="0"/>
                <a:t>t</a:t>
              </a:r>
              <a:r>
                <a:rPr lang="en-US" altLang="ja-JP" sz="1600" dirty="0"/>
                <a:t>)</a:t>
              </a:r>
              <a:r>
                <a:rPr lang="ja-JP" altLang="en-US" sz="1600" dirty="0" smtClean="0"/>
                <a:t> </a:t>
              </a:r>
              <a:r>
                <a:rPr lang="en-US" altLang="ja-JP" sz="1600" dirty="0" smtClean="0"/>
                <a:t>&gt;</a:t>
              </a:r>
              <a:r>
                <a:rPr lang="ja-JP" altLang="en-US" sz="1600" dirty="0" smtClean="0"/>
                <a:t> し</a:t>
              </a:r>
              <a:r>
                <a:rPr lang="ja-JP" altLang="ja-JP" sz="1600" dirty="0"/>
                <a:t>きい値</a:t>
              </a:r>
              <a:r>
                <a:rPr lang="ja-JP" altLang="ja-JP" sz="1600" i="1" dirty="0"/>
                <a:t>θ</a:t>
              </a:r>
              <a:r>
                <a:rPr lang="en-US" altLang="ja-JP" sz="1600" baseline="-25000" dirty="0" smtClean="0"/>
                <a:t>2</a:t>
              </a:r>
              <a:endParaRPr lang="ja-JP" altLang="en-US" sz="1600" dirty="0"/>
            </a:p>
          </p:txBody>
        </p:sp>
        <p:sp>
          <p:nvSpPr>
            <p:cNvPr id="43" name="フローチャート: 判断 42"/>
            <p:cNvSpPr/>
            <p:nvPr/>
          </p:nvSpPr>
          <p:spPr>
            <a:xfrm>
              <a:off x="1828263" y="4210838"/>
              <a:ext cx="3410465" cy="971247"/>
            </a:xfrm>
            <a:prstGeom prst="flowChartDecisi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ja-JP" altLang="en-US" dirty="0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7203071" y="3996867"/>
            <a:ext cx="7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092535" y="3993719"/>
            <a:ext cx="136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Fals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cxnSp>
        <p:nvCxnSpPr>
          <p:cNvPr id="46" name="カギ線コネクタ 45"/>
          <p:cNvCxnSpPr>
            <a:stCxn id="43" idx="3"/>
            <a:endCxn id="39" idx="0"/>
          </p:cNvCxnSpPr>
          <p:nvPr/>
        </p:nvCxnSpPr>
        <p:spPr>
          <a:xfrm>
            <a:off x="7203071" y="4334697"/>
            <a:ext cx="350035" cy="64857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6739452" y="5717593"/>
            <a:ext cx="1627308" cy="455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外観変化なし</a:t>
            </a:r>
            <a:endParaRPr lang="en-US" altLang="ja-JP" sz="1600" dirty="0"/>
          </a:p>
        </p:txBody>
      </p:sp>
      <p:cxnSp>
        <p:nvCxnSpPr>
          <p:cNvPr id="48" name="カギ線コネクタ 47"/>
          <p:cNvCxnSpPr>
            <a:stCxn id="43" idx="1"/>
            <a:endCxn id="51" idx="0"/>
          </p:cNvCxnSpPr>
          <p:nvPr/>
        </p:nvCxnSpPr>
        <p:spPr>
          <a:xfrm rot="10800000" flipV="1">
            <a:off x="3394104" y="4334696"/>
            <a:ext cx="398502" cy="5350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1688871" y="4869726"/>
            <a:ext cx="3410465" cy="785739"/>
            <a:chOff x="1828263" y="4210838"/>
            <a:chExt cx="3410465" cy="971247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2343641" y="4482088"/>
              <a:ext cx="26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ja-JP" sz="1600" dirty="0" smtClean="0"/>
                <a:t>差分</a:t>
              </a:r>
              <a:r>
                <a:rPr lang="ja-JP" altLang="ja-JP" sz="1600" dirty="0"/>
                <a:t>δ</a:t>
              </a:r>
              <a:r>
                <a:rPr lang="en-US" altLang="ja-JP" sz="1600" i="1" baseline="-25000" dirty="0"/>
                <a:t>x</a:t>
              </a:r>
              <a:r>
                <a:rPr lang="en-US" altLang="ja-JP" sz="1600" baseline="-25000" dirty="0"/>
                <a:t> </a:t>
              </a:r>
              <a:r>
                <a:rPr lang="en-US" altLang="ja-JP" sz="1600" dirty="0"/>
                <a:t>(0, </a:t>
              </a:r>
              <a:r>
                <a:rPr lang="en-US" altLang="ja-JP" sz="1600" i="1" dirty="0"/>
                <a:t>t</a:t>
              </a:r>
              <a:r>
                <a:rPr lang="en-US" altLang="ja-JP" sz="1600" dirty="0" smtClean="0"/>
                <a:t>)</a:t>
              </a:r>
              <a:r>
                <a:rPr lang="ja-JP" altLang="en-US" sz="1600" dirty="0" smtClean="0"/>
                <a:t> </a:t>
              </a:r>
              <a:r>
                <a:rPr lang="en-US" altLang="ja-JP" sz="1600" dirty="0" smtClean="0"/>
                <a:t>&gt;</a:t>
              </a:r>
              <a:r>
                <a:rPr lang="ja-JP" altLang="en-US" sz="1600" dirty="0" smtClean="0"/>
                <a:t> し</a:t>
              </a:r>
              <a:r>
                <a:rPr lang="ja-JP" altLang="ja-JP" sz="1600" dirty="0"/>
                <a:t>きい</a:t>
              </a:r>
              <a:r>
                <a:rPr lang="ja-JP" altLang="ja-JP" sz="1600" dirty="0" smtClean="0"/>
                <a:t>値</a:t>
              </a:r>
              <a:r>
                <a:rPr lang="ja-JP" altLang="ja-JP" sz="1600" i="1" dirty="0"/>
                <a:t>θ</a:t>
              </a:r>
              <a:r>
                <a:rPr lang="en-US" altLang="ja-JP" sz="1600" baseline="-25000" dirty="0"/>
                <a:t>3</a:t>
              </a:r>
              <a:endParaRPr lang="ja-JP" altLang="en-US" sz="1600" dirty="0"/>
            </a:p>
          </p:txBody>
        </p:sp>
        <p:sp>
          <p:nvSpPr>
            <p:cNvPr id="51" name="フローチャート: 判断 50"/>
            <p:cNvSpPr/>
            <p:nvPr/>
          </p:nvSpPr>
          <p:spPr>
            <a:xfrm>
              <a:off x="1828263" y="4210838"/>
              <a:ext cx="3410465" cy="971247"/>
            </a:xfrm>
            <a:prstGeom prst="flowChartDecisi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ja-JP" altLang="en-US" dirty="0"/>
            </a:p>
          </p:txBody>
        </p:sp>
      </p:grpSp>
      <p:cxnSp>
        <p:nvCxnSpPr>
          <p:cNvPr id="52" name="直線矢印コネクタ 51"/>
          <p:cNvCxnSpPr>
            <a:stCxn id="51" idx="3"/>
            <a:endCxn id="39" idx="1"/>
          </p:cNvCxnSpPr>
          <p:nvPr/>
        </p:nvCxnSpPr>
        <p:spPr>
          <a:xfrm flipV="1">
            <a:off x="5099336" y="5253253"/>
            <a:ext cx="1640116" cy="93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32484" y="5556112"/>
            <a:ext cx="136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Fals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129665" y="4940921"/>
            <a:ext cx="7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cxnSp>
        <p:nvCxnSpPr>
          <p:cNvPr id="100" name="カギ線コネクタ 99"/>
          <p:cNvCxnSpPr>
            <a:stCxn id="51" idx="2"/>
            <a:endCxn id="47" idx="1"/>
          </p:cNvCxnSpPr>
          <p:nvPr/>
        </p:nvCxnSpPr>
        <p:spPr>
          <a:xfrm rot="16200000" flipH="1">
            <a:off x="4921829" y="4127740"/>
            <a:ext cx="289899" cy="334534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9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0190" y="311244"/>
            <a:ext cx="7543800" cy="1450757"/>
          </a:xfrm>
        </p:spPr>
        <p:txBody>
          <a:bodyPr/>
          <a:lstStyle/>
          <a:p>
            <a:r>
              <a:rPr kumimoji="1" lang="ja-JP" altLang="en-US" smtClean="0"/>
              <a:t>システム概要図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9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28"/>
          <a:stretch/>
        </p:blipFill>
        <p:spPr>
          <a:xfrm>
            <a:off x="1165552" y="2009678"/>
            <a:ext cx="992983" cy="1024215"/>
          </a:xfrm>
          <a:prstGeom prst="rect">
            <a:avLst/>
          </a:prstGeom>
        </p:spPr>
      </p:pic>
      <p:sp>
        <p:nvSpPr>
          <p:cNvPr id="20" name="円柱 19"/>
          <p:cNvSpPr/>
          <p:nvPr/>
        </p:nvSpPr>
        <p:spPr>
          <a:xfrm>
            <a:off x="3825933" y="2053098"/>
            <a:ext cx="1219458" cy="98079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分類</a:t>
            </a:r>
            <a:r>
              <a:rPr lang="ja-JP" altLang="en-US" dirty="0"/>
              <a:t>器</a:t>
            </a:r>
          </a:p>
        </p:txBody>
      </p:sp>
      <p:sp>
        <p:nvSpPr>
          <p:cNvPr id="22" name="右矢印 21"/>
          <p:cNvSpPr/>
          <p:nvPr/>
        </p:nvSpPr>
        <p:spPr>
          <a:xfrm>
            <a:off x="2500373" y="2353420"/>
            <a:ext cx="1059043" cy="320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472422" y="2099861"/>
            <a:ext cx="1551538" cy="887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個体判定・差分を検出</a:t>
            </a:r>
            <a:endParaRPr lang="en-US" altLang="ja-JP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787539" y="4669403"/>
            <a:ext cx="1749007" cy="1212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差が</a:t>
            </a:r>
            <a:r>
              <a:rPr lang="ja-JP" altLang="en-US" dirty="0" smtClean="0"/>
              <a:t>しき</a:t>
            </a:r>
            <a:r>
              <a:rPr lang="ja-JP" altLang="en-US" dirty="0"/>
              <a:t>い</a:t>
            </a:r>
            <a:r>
              <a:rPr lang="ja-JP" altLang="en-US" dirty="0" smtClean="0"/>
              <a:t>値</a:t>
            </a:r>
            <a:r>
              <a:rPr lang="ja-JP" altLang="en-US" dirty="0" smtClean="0"/>
              <a:t>を超えた場合</a:t>
            </a:r>
            <a:r>
              <a:rPr lang="ja-JP" altLang="en-US" dirty="0" smtClean="0"/>
              <a:t>，外観変化の</a:t>
            </a:r>
            <a:r>
              <a:rPr lang="ja-JP" altLang="en-US" dirty="0" smtClean="0"/>
              <a:t>判定</a:t>
            </a:r>
            <a:endParaRPr lang="en-US" altLang="ja-JP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00373" y="1793628"/>
            <a:ext cx="104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画像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kumimoji="1" lang="ja-JP" altLang="en-US" dirty="0" smtClean="0"/>
              <a:t>複数枚</a:t>
            </a:r>
            <a:r>
              <a:rPr lang="en-US" altLang="ja-JP" dirty="0"/>
              <a:t>)</a:t>
            </a:r>
            <a:endParaRPr kumimoji="1" lang="en-US" altLang="ja-JP" dirty="0" smtClean="0"/>
          </a:p>
        </p:txBody>
      </p:sp>
      <p:sp>
        <p:nvSpPr>
          <p:cNvPr id="24" name="左矢印 23"/>
          <p:cNvSpPr/>
          <p:nvPr/>
        </p:nvSpPr>
        <p:spPr>
          <a:xfrm rot="5400000">
            <a:off x="1131349" y="3638869"/>
            <a:ext cx="1116403" cy="313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矢印 29"/>
          <p:cNvSpPr/>
          <p:nvPr/>
        </p:nvSpPr>
        <p:spPr>
          <a:xfrm>
            <a:off x="2616616" y="5055514"/>
            <a:ext cx="616665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5229385" y="2383493"/>
            <a:ext cx="1059043" cy="320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矢印 27"/>
          <p:cNvSpPr/>
          <p:nvPr/>
        </p:nvSpPr>
        <p:spPr>
          <a:xfrm rot="16200000">
            <a:off x="6679458" y="3636280"/>
            <a:ext cx="1137466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204613" y="4523128"/>
            <a:ext cx="2049907" cy="1490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個体</a:t>
            </a:r>
            <a:r>
              <a:rPr lang="en-US" altLang="ja-JP" dirty="0" smtClean="0"/>
              <a:t>ID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lang="ja-JP" altLang="en-US" dirty="0" smtClean="0"/>
              <a:t>差分・撮影日をタグ付け</a:t>
            </a:r>
            <a:endParaRPr lang="en-US" altLang="ja-JP" dirty="0" smtClean="0"/>
          </a:p>
          <a:p>
            <a:r>
              <a:rPr lang="ja-JP" altLang="en-US" dirty="0" smtClean="0"/>
              <a:t>時系列で分類</a:t>
            </a:r>
            <a:endParaRPr lang="en-US" altLang="ja-JP" dirty="0" smtClean="0"/>
          </a:p>
        </p:txBody>
      </p:sp>
      <p:sp>
        <p:nvSpPr>
          <p:cNvPr id="33" name="左矢印 32"/>
          <p:cNvSpPr/>
          <p:nvPr/>
        </p:nvSpPr>
        <p:spPr>
          <a:xfrm>
            <a:off x="5702968" y="5055514"/>
            <a:ext cx="447723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矢印 35"/>
          <p:cNvSpPr/>
          <p:nvPr/>
        </p:nvSpPr>
        <p:spPr>
          <a:xfrm rot="3020320">
            <a:off x="4728687" y="3688931"/>
            <a:ext cx="1524987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98722" y="3223009"/>
            <a:ext cx="141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学習データに追加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3345521" y="4519657"/>
            <a:ext cx="2314603" cy="14940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前回</a:t>
            </a:r>
            <a:r>
              <a:rPr lang="ja-JP" altLang="en-US" dirty="0" smtClean="0"/>
              <a:t>の画像集合・初期画像集合と</a:t>
            </a:r>
            <a:endParaRPr lang="en-US" altLang="ja-JP" dirty="0" smtClean="0"/>
          </a:p>
          <a:p>
            <a:r>
              <a:rPr lang="ja-JP" altLang="en-US" dirty="0" smtClean="0"/>
              <a:t>識別画像集合の</a:t>
            </a:r>
            <a:endParaRPr lang="en-US" altLang="ja-JP" dirty="0" smtClean="0"/>
          </a:p>
          <a:p>
            <a:r>
              <a:rPr lang="ja-JP" altLang="en-US" dirty="0" smtClean="0"/>
              <a:t>類似度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比較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56706" y="4421040"/>
            <a:ext cx="7710054" cy="169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34960" y="4056755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提案</a:t>
            </a:r>
            <a:r>
              <a:rPr lang="ja-JP" altLang="en-US" dirty="0">
                <a:solidFill>
                  <a:srgbClr val="FF0000"/>
                </a:solidFill>
              </a:rPr>
              <a:t>方式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7401</TotalTime>
  <Words>980</Words>
  <Application>Microsoft Office PowerPoint</Application>
  <PresentationFormat>画面に合わせる (4:3)</PresentationFormat>
  <Paragraphs>183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ＭＳ Ｐゴシック</vt:lpstr>
      <vt:lpstr>新細明體</vt:lpstr>
      <vt:lpstr>メイリオ</vt:lpstr>
      <vt:lpstr>Calibri</vt:lpstr>
      <vt:lpstr>Century Gothic</vt:lpstr>
      <vt:lpstr>Wingdings</vt:lpstr>
      <vt:lpstr>レトロスペクト</vt:lpstr>
      <vt:lpstr>時系列画像集合の類似度に基づいた外観変化の検知手法の検討</vt:lpstr>
      <vt:lpstr>研究背景</vt:lpstr>
      <vt:lpstr>関連研究</vt:lpstr>
      <vt:lpstr>研究動機</vt:lpstr>
      <vt:lpstr>提案方式</vt:lpstr>
      <vt:lpstr>本研究のアプローチ</vt:lpstr>
      <vt:lpstr>画像集合間の類似度算出 概要図</vt:lpstr>
      <vt:lpstr>外観変化の検知機能 概要図</vt:lpstr>
      <vt:lpstr>システム概要図</vt:lpstr>
      <vt:lpstr>実験状況（１）</vt:lpstr>
      <vt:lpstr>実験状況（２）</vt:lpstr>
      <vt:lpstr>今後のスケジュール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熱帯魚の画像認識</dc:title>
  <dc:creator>1421166</dc:creator>
  <cp:lastModifiedBy>Windows ユーザー</cp:lastModifiedBy>
  <cp:revision>231</cp:revision>
  <cp:lastPrinted>2017-10-03T06:32:54Z</cp:lastPrinted>
  <dcterms:created xsi:type="dcterms:W3CDTF">2017-04-11T06:26:01Z</dcterms:created>
  <dcterms:modified xsi:type="dcterms:W3CDTF">2017-10-18T03:06:01Z</dcterms:modified>
</cp:coreProperties>
</file>