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8"/>
  </p:notesMasterIdLst>
  <p:handoutMasterIdLst>
    <p:handoutMasterId r:id="rId19"/>
  </p:handoutMasterIdLst>
  <p:sldIdLst>
    <p:sldId id="260" r:id="rId2"/>
    <p:sldId id="264" r:id="rId3"/>
    <p:sldId id="271" r:id="rId4"/>
    <p:sldId id="277" r:id="rId5"/>
    <p:sldId id="265" r:id="rId6"/>
    <p:sldId id="289" r:id="rId7"/>
    <p:sldId id="290" r:id="rId8"/>
    <p:sldId id="282" r:id="rId9"/>
    <p:sldId id="285" r:id="rId10"/>
    <p:sldId id="266" r:id="rId11"/>
    <p:sldId id="287" r:id="rId12"/>
    <p:sldId id="288" r:id="rId13"/>
    <p:sldId id="291" r:id="rId14"/>
    <p:sldId id="286" r:id="rId15"/>
    <p:sldId id="292" r:id="rId16"/>
    <p:sldId id="279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221AD-5CB0-4A25-97D8-A6228F844F3F}" type="datetimeFigureOut">
              <a:rPr kumimoji="1" lang="ja-JP" altLang="en-US" smtClean="0"/>
              <a:t>2017/11/8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83CC2-0E9A-4646-9134-3F72E8264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986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4ECBD-3124-4A65-B401-09D556D72143}" type="datetimeFigureOut">
              <a:rPr kumimoji="1" lang="ja-JP" altLang="en-US" smtClean="0"/>
              <a:t>2017/11/8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51B65-C839-49DA-8CB6-C444CA1507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909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51B65-C839-49DA-8CB6-C444CA15078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112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6485-45CA-46F4-8E6A-60935C7B2BF9}" type="datetime1">
              <a:rPr lang="ja-JP" altLang="en-US" smtClean="0"/>
              <a:t>2017/11/8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F0C8BD7C-297B-4AB2-8DEE-2A64CFBF57C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49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31B8-1E6D-4425-BECB-2A0E06604E3C}" type="datetime1">
              <a:rPr kumimoji="1" lang="ja-JP" altLang="en-US" smtClean="0"/>
              <a:t>2017/11/8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385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9CC1-4568-4176-9F7C-8AE7A4232A1E}" type="datetime1">
              <a:rPr kumimoji="1" lang="ja-JP" altLang="en-US" smtClean="0"/>
              <a:t>2017/11/8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68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9EF5-7FFD-442E-85D0-0405A2DCD942}" type="datetime1">
              <a:rPr kumimoji="1" lang="ja-JP" altLang="en-US" smtClean="0"/>
              <a:t>2017/11/8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2741" y="6459786"/>
            <a:ext cx="984019" cy="365125"/>
          </a:xfrm>
        </p:spPr>
        <p:txBody>
          <a:bodyPr/>
          <a:lstStyle>
            <a:lvl1pPr>
              <a:defRPr sz="2400"/>
            </a:lvl1pPr>
          </a:lstStyle>
          <a:p>
            <a:fld id="{F0C8BD7C-297B-4AB2-8DEE-2A64CFBF57C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146037" y="6376325"/>
            <a:ext cx="1150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750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491D-09A6-44AB-BF0B-5766B5255D47}" type="datetime1">
              <a:rPr kumimoji="1" lang="ja-JP" altLang="en-US" smtClean="0"/>
              <a:t>2017/11/8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984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AF64-1D67-4088-A65B-DDD5070996D1}" type="datetime1">
              <a:rPr kumimoji="1" lang="ja-JP" altLang="en-US" smtClean="0"/>
              <a:t>2017/11/8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719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51D8-C3DE-41C7-995E-AE64274A54B2}" type="datetime1">
              <a:rPr kumimoji="1" lang="ja-JP" altLang="en-US" smtClean="0"/>
              <a:t>2017/11/8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381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B27F-16AF-4ABB-AC3E-B538E266E63B}" type="datetime1">
              <a:rPr kumimoji="1" lang="ja-JP" altLang="en-US" smtClean="0"/>
              <a:t>2017/11/8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194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581F-53D3-4208-9691-3904D952921D}" type="datetime1">
              <a:rPr kumimoji="1" lang="ja-JP" altLang="en-US" smtClean="0"/>
              <a:t>2017/11/8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087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256C11B-007E-4D68-9FC8-7F848F5F83A5}" type="datetime1">
              <a:rPr kumimoji="1" lang="ja-JP" altLang="en-US" smtClean="0"/>
              <a:t>2017/11/8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8BD7C-297B-4AB2-8DEE-2A64CFBF5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13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87D2-95D1-480A-99A1-AF7713F4DD47}" type="datetime1">
              <a:rPr kumimoji="1" lang="ja-JP" altLang="en-US" smtClean="0"/>
              <a:t>2017/11/8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09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D7AAA8F-7136-4BA1-AA3E-445B62FFCD39}" type="datetime1">
              <a:rPr kumimoji="1" lang="ja-JP" altLang="en-US" smtClean="0"/>
              <a:t>2017/11/8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0C8BD7C-297B-4AB2-8DEE-2A64CFBF5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59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l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sz="4400" dirty="0" smtClean="0"/>
              <a:t>時系列画像集合の類似度に基づいた外観変化の検知手法の検討</a:t>
            </a:r>
            <a:endParaRPr kumimoji="1" lang="ja-JP" altLang="en-US" sz="4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学籍番号：</a:t>
            </a:r>
            <a:r>
              <a:rPr kumimoji="1" lang="en-US" altLang="ja-JP" dirty="0" smtClean="0"/>
              <a:t>1421166</a:t>
            </a:r>
            <a:r>
              <a:rPr lang="ja-JP" altLang="en-US" dirty="0" smtClean="0"/>
              <a:t>　氏名：</a:t>
            </a:r>
            <a:r>
              <a:rPr kumimoji="1" lang="ja-JP" altLang="en-US" dirty="0" smtClean="0"/>
              <a:t>松岡 未紗</a:t>
            </a:r>
            <a:endParaRPr kumimoji="1" lang="en-US" altLang="ja-JP" dirty="0" smtClean="0"/>
          </a:p>
          <a:p>
            <a:r>
              <a:rPr lang="ja-JP" altLang="en-US" dirty="0" smtClean="0"/>
              <a:t>指導教員：鷹野孝典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061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00190" y="311244"/>
            <a:ext cx="7543800" cy="1450757"/>
          </a:xfrm>
        </p:spPr>
        <p:txBody>
          <a:bodyPr/>
          <a:lstStyle/>
          <a:p>
            <a:r>
              <a:rPr kumimoji="1" lang="ja-JP" altLang="en-US" smtClean="0"/>
              <a:t>システム概要図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pic>
        <p:nvPicPr>
          <p:cNvPr id="9" name="コンテンツ プレースホルダ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28"/>
          <a:stretch/>
        </p:blipFill>
        <p:spPr>
          <a:xfrm>
            <a:off x="1165552" y="2009678"/>
            <a:ext cx="992983" cy="1024215"/>
          </a:xfrm>
          <a:prstGeom prst="rect">
            <a:avLst/>
          </a:prstGeom>
        </p:spPr>
      </p:pic>
      <p:sp>
        <p:nvSpPr>
          <p:cNvPr id="20" name="円柱 19"/>
          <p:cNvSpPr/>
          <p:nvPr/>
        </p:nvSpPr>
        <p:spPr>
          <a:xfrm>
            <a:off x="3825933" y="2053098"/>
            <a:ext cx="1219458" cy="98079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分類</a:t>
            </a:r>
            <a:r>
              <a:rPr lang="ja-JP" altLang="en-US" dirty="0"/>
              <a:t>器</a:t>
            </a:r>
          </a:p>
        </p:txBody>
      </p:sp>
      <p:sp>
        <p:nvSpPr>
          <p:cNvPr id="22" name="右矢印 21"/>
          <p:cNvSpPr/>
          <p:nvPr/>
        </p:nvSpPr>
        <p:spPr>
          <a:xfrm>
            <a:off x="2500373" y="2353420"/>
            <a:ext cx="1059043" cy="320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/>
        </p:nvSpPr>
        <p:spPr>
          <a:xfrm>
            <a:off x="6472422" y="2099861"/>
            <a:ext cx="1551538" cy="8872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個体判定・差分を検出</a:t>
            </a:r>
            <a:endParaRPr lang="en-US" altLang="ja-JP" dirty="0" smtClean="0"/>
          </a:p>
        </p:txBody>
      </p:sp>
      <p:sp>
        <p:nvSpPr>
          <p:cNvPr id="26" name="角丸四角形 25"/>
          <p:cNvSpPr/>
          <p:nvPr/>
        </p:nvSpPr>
        <p:spPr>
          <a:xfrm>
            <a:off x="787539" y="4669403"/>
            <a:ext cx="1749007" cy="12126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差がしき</a:t>
            </a:r>
            <a:r>
              <a:rPr lang="ja-JP" altLang="en-US" dirty="0"/>
              <a:t>い</a:t>
            </a:r>
            <a:r>
              <a:rPr lang="ja-JP" altLang="en-US" dirty="0" smtClean="0"/>
              <a:t>値を超えた場合，外観変化の判定</a:t>
            </a:r>
            <a:endParaRPr lang="en-US" altLang="ja-JP" dirty="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500373" y="1793628"/>
            <a:ext cx="1049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画像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kumimoji="1" lang="ja-JP" altLang="en-US" dirty="0" smtClean="0"/>
              <a:t>複数枚</a:t>
            </a:r>
            <a:r>
              <a:rPr lang="en-US" altLang="ja-JP" dirty="0"/>
              <a:t>)</a:t>
            </a:r>
            <a:endParaRPr kumimoji="1" lang="en-US" altLang="ja-JP" dirty="0" smtClean="0"/>
          </a:p>
        </p:txBody>
      </p:sp>
      <p:sp>
        <p:nvSpPr>
          <p:cNvPr id="24" name="左矢印 23"/>
          <p:cNvSpPr/>
          <p:nvPr/>
        </p:nvSpPr>
        <p:spPr>
          <a:xfrm rot="5400000">
            <a:off x="1131349" y="3638869"/>
            <a:ext cx="1116403" cy="3134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左矢印 29"/>
          <p:cNvSpPr/>
          <p:nvPr/>
        </p:nvSpPr>
        <p:spPr>
          <a:xfrm>
            <a:off x="2616616" y="5055514"/>
            <a:ext cx="616665" cy="297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4"/>
          <p:cNvSpPr/>
          <p:nvPr/>
        </p:nvSpPr>
        <p:spPr>
          <a:xfrm>
            <a:off x="5229385" y="2383493"/>
            <a:ext cx="1059043" cy="320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左矢印 27"/>
          <p:cNvSpPr/>
          <p:nvPr/>
        </p:nvSpPr>
        <p:spPr>
          <a:xfrm rot="16200000">
            <a:off x="6679458" y="3636280"/>
            <a:ext cx="1137466" cy="297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6204613" y="4523128"/>
            <a:ext cx="2049907" cy="14906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個体</a:t>
            </a:r>
            <a:r>
              <a:rPr lang="en-US" altLang="ja-JP" dirty="0" smtClean="0"/>
              <a:t>ID</a:t>
            </a:r>
            <a:r>
              <a:rPr lang="ja-JP" altLang="en-US" dirty="0" smtClean="0"/>
              <a:t>・</a:t>
            </a:r>
            <a:endParaRPr lang="en-US" altLang="ja-JP" dirty="0" smtClean="0"/>
          </a:p>
          <a:p>
            <a:r>
              <a:rPr lang="ja-JP" altLang="en-US" dirty="0" smtClean="0"/>
              <a:t>差分・撮影日をタグ付け</a:t>
            </a:r>
            <a:endParaRPr lang="en-US" altLang="ja-JP" dirty="0" smtClean="0"/>
          </a:p>
          <a:p>
            <a:r>
              <a:rPr lang="ja-JP" altLang="en-US" dirty="0" smtClean="0"/>
              <a:t>時系列で分類</a:t>
            </a:r>
            <a:endParaRPr lang="en-US" altLang="ja-JP" dirty="0" smtClean="0"/>
          </a:p>
        </p:txBody>
      </p:sp>
      <p:sp>
        <p:nvSpPr>
          <p:cNvPr id="33" name="左矢印 32"/>
          <p:cNvSpPr/>
          <p:nvPr/>
        </p:nvSpPr>
        <p:spPr>
          <a:xfrm>
            <a:off x="5702968" y="5055514"/>
            <a:ext cx="447723" cy="297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左矢印 35"/>
          <p:cNvSpPr/>
          <p:nvPr/>
        </p:nvSpPr>
        <p:spPr>
          <a:xfrm rot="3020320">
            <a:off x="4728687" y="3688931"/>
            <a:ext cx="1524987" cy="297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98722" y="3223009"/>
            <a:ext cx="1411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学習データに追加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3345521" y="4519657"/>
            <a:ext cx="2314603" cy="14940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/>
              <a:t>前回</a:t>
            </a:r>
            <a:r>
              <a:rPr lang="ja-JP" altLang="en-US" dirty="0" smtClean="0"/>
              <a:t>の画像集合・初期画像集合と</a:t>
            </a:r>
            <a:endParaRPr lang="en-US" altLang="ja-JP" dirty="0" smtClean="0"/>
          </a:p>
          <a:p>
            <a:r>
              <a:rPr lang="ja-JP" altLang="en-US" dirty="0" smtClean="0"/>
              <a:t>識別画像集合の</a:t>
            </a:r>
            <a:endParaRPr lang="en-US" altLang="ja-JP" dirty="0" smtClean="0"/>
          </a:p>
          <a:p>
            <a:r>
              <a:rPr lang="ja-JP" altLang="en-US" dirty="0" smtClean="0"/>
              <a:t>類似度を比較</a:t>
            </a:r>
            <a:endParaRPr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656706" y="4421040"/>
            <a:ext cx="7710054" cy="1694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34960" y="4056755"/>
            <a:ext cx="12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提案</a:t>
            </a:r>
            <a:r>
              <a:rPr lang="ja-JP" altLang="en-US" dirty="0">
                <a:solidFill>
                  <a:srgbClr val="FF0000"/>
                </a:solidFill>
              </a:rPr>
              <a:t>方式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53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実験１（１）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異なる模様の画像を学習データとして代用した場合の</a:t>
            </a:r>
            <a:r>
              <a:rPr lang="ja-JP" altLang="ja-JP" dirty="0" smtClean="0"/>
              <a:t>外観変化検知</a:t>
            </a:r>
            <a:endParaRPr lang="en-US" altLang="ja-JP" dirty="0" smtClean="0"/>
          </a:p>
          <a:p>
            <a:r>
              <a:rPr kumimoji="1" lang="ja-JP" altLang="en-US" dirty="0" smtClean="0"/>
              <a:t>方法</a:t>
            </a:r>
            <a:endParaRPr kumimoji="1" lang="en-US" altLang="ja-JP" dirty="0" smtClean="0"/>
          </a:p>
          <a:p>
            <a:pPr lvl="1"/>
            <a:r>
              <a:rPr lang="ja-JP" altLang="ja-JP" dirty="0"/>
              <a:t>似た柄の千代紙</a:t>
            </a:r>
            <a:r>
              <a:rPr lang="en-US" altLang="ja-JP" dirty="0"/>
              <a:t>2</a:t>
            </a:r>
            <a:r>
              <a:rPr lang="ja-JP" altLang="ja-JP" dirty="0"/>
              <a:t>種類を</a:t>
            </a:r>
            <a:r>
              <a:rPr lang="en-US" altLang="ja-JP" dirty="0"/>
              <a:t>1</a:t>
            </a:r>
            <a:r>
              <a:rPr lang="ja-JP" altLang="ja-JP" dirty="0"/>
              <a:t>組として，</a:t>
            </a:r>
            <a:r>
              <a:rPr lang="en-US" altLang="ja-JP" dirty="0"/>
              <a:t>4</a:t>
            </a:r>
            <a:r>
              <a:rPr lang="ja-JP" altLang="ja-JP" dirty="0"/>
              <a:t>組を</a:t>
            </a:r>
            <a:r>
              <a:rPr lang="ja-JP" altLang="ja-JP" dirty="0" smtClean="0"/>
              <a:t>用意</a:t>
            </a:r>
            <a:endParaRPr lang="en-US" altLang="ja-JP" dirty="0" smtClean="0"/>
          </a:p>
          <a:p>
            <a:pPr lvl="1"/>
            <a:r>
              <a:rPr lang="ja-JP" altLang="ja-JP" dirty="0"/>
              <a:t>何も加工を施さない場合を「健康</a:t>
            </a:r>
            <a:r>
              <a:rPr lang="ja-JP" altLang="ja-JP" dirty="0" smtClean="0"/>
              <a:t>」</a:t>
            </a:r>
            <a:endParaRPr lang="en-US" altLang="ja-JP" dirty="0" smtClean="0"/>
          </a:p>
          <a:p>
            <a:pPr lvl="1"/>
            <a:r>
              <a:rPr lang="ja-JP" altLang="ja-JP" dirty="0"/>
              <a:t>小さい白点を付与したものを「白点病</a:t>
            </a:r>
            <a:r>
              <a:rPr lang="ja-JP" altLang="ja-JP" dirty="0" smtClean="0"/>
              <a:t>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例：</a:t>
            </a:r>
            <a:r>
              <a:rPr lang="ja-JP" altLang="ja-JP" dirty="0" smtClean="0"/>
              <a:t>柄</a:t>
            </a:r>
            <a:r>
              <a:rPr lang="en-US" altLang="ja-JP" dirty="0"/>
              <a:t>1</a:t>
            </a:r>
            <a:r>
              <a:rPr lang="ja-JP" altLang="ja-JP" dirty="0"/>
              <a:t>（健康</a:t>
            </a:r>
            <a:r>
              <a:rPr lang="ja-JP" altLang="ja-JP" dirty="0" smtClean="0"/>
              <a:t>）</a:t>
            </a:r>
            <a:r>
              <a:rPr lang="ja-JP" altLang="en-US" dirty="0" smtClean="0"/>
              <a:t>と</a:t>
            </a:r>
            <a:r>
              <a:rPr lang="ja-JP" altLang="ja-JP" dirty="0"/>
              <a:t>柄 </a:t>
            </a:r>
            <a:r>
              <a:rPr lang="en-US" altLang="ja-JP" dirty="0"/>
              <a:t>2</a:t>
            </a:r>
            <a:r>
              <a:rPr lang="ja-JP" altLang="ja-JP" dirty="0"/>
              <a:t>（白点病</a:t>
            </a:r>
            <a:r>
              <a:rPr lang="ja-JP" altLang="ja-JP" dirty="0" smtClean="0"/>
              <a:t>）</a:t>
            </a:r>
            <a:r>
              <a:rPr lang="ja-JP" altLang="en-US" dirty="0" smtClean="0"/>
              <a:t>を学習データとした場合，</a:t>
            </a:r>
            <a:r>
              <a:rPr lang="ja-JP" altLang="ja-JP" dirty="0"/>
              <a:t>柄 </a:t>
            </a:r>
            <a:r>
              <a:rPr lang="en-US" altLang="ja-JP" dirty="0"/>
              <a:t>1</a:t>
            </a:r>
            <a:r>
              <a:rPr lang="ja-JP" altLang="ja-JP" dirty="0"/>
              <a:t>（白点）と柄</a:t>
            </a:r>
            <a:r>
              <a:rPr lang="en-US" altLang="ja-JP" dirty="0"/>
              <a:t>2</a:t>
            </a:r>
            <a:r>
              <a:rPr lang="ja-JP" altLang="ja-JP" dirty="0"/>
              <a:t>（健康</a:t>
            </a:r>
            <a:r>
              <a:rPr lang="ja-JP" altLang="ja-JP" dirty="0" smtClean="0"/>
              <a:t>）</a:t>
            </a:r>
            <a:r>
              <a:rPr lang="ja-JP" altLang="en-US" dirty="0" smtClean="0"/>
              <a:t>の分類確認</a:t>
            </a:r>
            <a:endParaRPr lang="en-US" altLang="ja-JP" dirty="0" smtClean="0"/>
          </a:p>
          <a:p>
            <a:pPr lvl="1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13" y="4656533"/>
            <a:ext cx="975614" cy="975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4216" y="4656534"/>
            <a:ext cx="975614" cy="9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4919" y="4675289"/>
            <a:ext cx="938104" cy="938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8112" y="4675289"/>
            <a:ext cx="938917" cy="938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2118" y="4681804"/>
            <a:ext cx="925075" cy="925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2282" y="4655744"/>
            <a:ext cx="977192" cy="977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64563" y="4662259"/>
            <a:ext cx="964163" cy="96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93817" y="4646189"/>
            <a:ext cx="996302" cy="9963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テキスト ボックス 7"/>
          <p:cNvSpPr txBox="1"/>
          <p:nvPr/>
        </p:nvSpPr>
        <p:spPr>
          <a:xfrm>
            <a:off x="270610" y="5632974"/>
            <a:ext cx="702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/>
              <a:t>柄</a:t>
            </a:r>
            <a:r>
              <a:rPr kumimoji="1" lang="en-US" altLang="ja-JP" sz="1600" dirty="0" smtClean="0"/>
              <a:t>1</a:t>
            </a:r>
            <a:endParaRPr kumimoji="1" lang="ja-JP" altLang="en-US" sz="16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420838" y="5641520"/>
            <a:ext cx="702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/>
              <a:t>柄</a:t>
            </a:r>
            <a:r>
              <a:rPr lang="en-US" altLang="ja-JP" sz="1600" dirty="0"/>
              <a:t>2</a:t>
            </a:r>
            <a:endParaRPr kumimoji="1" lang="ja-JP" altLang="en-US" sz="16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995461" y="5641520"/>
            <a:ext cx="702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/>
              <a:t>柄</a:t>
            </a:r>
            <a:r>
              <a:rPr lang="en-US" altLang="ja-JP" sz="1600" dirty="0"/>
              <a:t>7</a:t>
            </a:r>
            <a:endParaRPr kumimoji="1" lang="ja-JP" altLang="en-US" sz="16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57848" y="5641520"/>
            <a:ext cx="702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/>
              <a:t>柄</a:t>
            </a:r>
            <a:r>
              <a:rPr kumimoji="1" lang="en-US" altLang="ja-JP" sz="1600" dirty="0" smtClean="0"/>
              <a:t>6</a:t>
            </a:r>
            <a:endParaRPr kumimoji="1" lang="ja-JP" altLang="en-US" sz="16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746331" y="5616097"/>
            <a:ext cx="702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/>
              <a:t>柄</a:t>
            </a:r>
            <a:r>
              <a:rPr kumimoji="1" lang="en-US" altLang="ja-JP" sz="1600" dirty="0" smtClean="0"/>
              <a:t>5</a:t>
            </a:r>
            <a:endParaRPr kumimoji="1" lang="ja-JP" altLang="en-US" sz="16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644265" y="5616097"/>
            <a:ext cx="702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/>
              <a:t>柄</a:t>
            </a:r>
            <a:r>
              <a:rPr lang="en-US" altLang="ja-JP" sz="1600" dirty="0"/>
              <a:t>4</a:t>
            </a:r>
            <a:endParaRPr kumimoji="1" lang="ja-JP" altLang="en-US" sz="16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545929" y="5641520"/>
            <a:ext cx="702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/>
              <a:t>柄</a:t>
            </a:r>
            <a:r>
              <a:rPr lang="en-US" altLang="ja-JP" sz="1600" dirty="0"/>
              <a:t>3</a:t>
            </a:r>
            <a:endParaRPr kumimoji="1" lang="ja-JP" altLang="en-US" sz="16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124712" y="5599321"/>
            <a:ext cx="702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/>
              <a:t>柄</a:t>
            </a:r>
            <a:r>
              <a:rPr lang="en-US" altLang="ja-JP" sz="1600" dirty="0"/>
              <a:t>8</a:t>
            </a:r>
            <a:endParaRPr kumimoji="1" lang="ja-JP" altLang="en-US" sz="16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00292" y="5971528"/>
            <a:ext cx="1355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組み合</a:t>
            </a:r>
            <a:r>
              <a:rPr lang="ja-JP" altLang="en-US" sz="1600" dirty="0" smtClean="0"/>
              <a:t>わせ</a:t>
            </a:r>
            <a:r>
              <a:rPr kumimoji="1" lang="en-US" altLang="ja-JP" sz="1600" dirty="0" smtClean="0"/>
              <a:t>1</a:t>
            </a:r>
            <a:endParaRPr kumimoji="1" lang="ja-JP" altLang="en-US" sz="16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84107" y="5959423"/>
            <a:ext cx="1355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/>
              <a:t>組み合わせ</a:t>
            </a:r>
            <a:r>
              <a:rPr lang="en-US" altLang="ja-JP" sz="1600" dirty="0"/>
              <a:t>2</a:t>
            </a:r>
            <a:endParaRPr kumimoji="1" lang="ja-JP" altLang="en-US" sz="16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895693" y="5980074"/>
            <a:ext cx="1355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/>
              <a:t>組み合わせ</a:t>
            </a:r>
            <a:r>
              <a:rPr lang="en-US" altLang="ja-JP" sz="1600" dirty="0"/>
              <a:t>3</a:t>
            </a:r>
            <a:endParaRPr kumimoji="1" lang="ja-JP" altLang="en-US" sz="16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179508" y="5971528"/>
            <a:ext cx="1355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/>
              <a:t>組み合わせ</a:t>
            </a:r>
            <a:r>
              <a:rPr lang="en-US" altLang="ja-JP" sz="1600" dirty="0"/>
              <a:t>4</a:t>
            </a:r>
            <a:endParaRPr kumimoji="1" lang="ja-JP" altLang="en-US" sz="1600" dirty="0"/>
          </a:p>
        </p:txBody>
      </p:sp>
      <p:sp>
        <p:nvSpPr>
          <p:cNvPr id="9" name="正方形/長方形 8"/>
          <p:cNvSpPr/>
          <p:nvPr/>
        </p:nvSpPr>
        <p:spPr>
          <a:xfrm>
            <a:off x="82389" y="4523874"/>
            <a:ext cx="2220802" cy="14562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2365807" y="4515328"/>
            <a:ext cx="2167566" cy="14562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4582348" y="4515328"/>
            <a:ext cx="2201101" cy="14562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6832424" y="4498451"/>
            <a:ext cx="2242146" cy="14562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6871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実験１（２）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結果</a:t>
            </a:r>
            <a:endParaRPr kumimoji="1" lang="en-US" altLang="ja-JP" sz="2400" dirty="0" smtClean="0"/>
          </a:p>
          <a:p>
            <a:pPr lvl="1"/>
            <a:r>
              <a:rPr lang="en-US" altLang="ja-JP" sz="2000" dirty="0" smtClean="0"/>
              <a:t>4</a:t>
            </a:r>
            <a:r>
              <a:rPr lang="ja-JP" altLang="en-US" sz="2000" dirty="0" smtClean="0"/>
              <a:t>組全てが，柄ごとに分類</a:t>
            </a:r>
            <a:endParaRPr lang="en-US" altLang="ja-JP" sz="2000" dirty="0" smtClean="0"/>
          </a:p>
          <a:p>
            <a:pPr lvl="1"/>
            <a:r>
              <a:rPr lang="ja-JP" altLang="en-US" sz="2000" dirty="0"/>
              <a:t>異なる模様の画像を学習データとして代用した</a:t>
            </a:r>
            <a:r>
              <a:rPr lang="ja-JP" altLang="en-US" sz="2000" dirty="0" smtClean="0"/>
              <a:t>場合，外観検知は困難</a:t>
            </a:r>
            <a:endParaRPr kumimoji="1" lang="en-US" altLang="ja-JP" sz="2000" dirty="0" smtClean="0"/>
          </a:p>
          <a:p>
            <a:pPr lvl="1"/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4991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r>
              <a:rPr lang="ja-JP" altLang="en-US" dirty="0" smtClean="0"/>
              <a:t>２（１）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53174"/>
            <a:ext cx="7543801" cy="4023360"/>
          </a:xfrm>
        </p:spPr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提案手法による外観変化検知</a:t>
            </a:r>
            <a:endParaRPr lang="en-US" altLang="ja-JP" dirty="0" smtClean="0"/>
          </a:p>
          <a:p>
            <a:r>
              <a:rPr kumimoji="1" lang="ja-JP" altLang="en-US" dirty="0" smtClean="0"/>
              <a:t>方法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柄の異なる</a:t>
            </a:r>
            <a:r>
              <a:rPr lang="en-US" altLang="ja-JP" dirty="0"/>
              <a:t>4</a:t>
            </a:r>
            <a:r>
              <a:rPr lang="ja-JP" altLang="en-US" dirty="0"/>
              <a:t>種類の千代紙を観賞魚の個体</a:t>
            </a:r>
            <a:r>
              <a:rPr lang="en-US" altLang="ja-JP" dirty="0"/>
              <a:t>A, B, C, D</a:t>
            </a:r>
            <a:r>
              <a:rPr lang="ja-JP" altLang="en-US" dirty="0"/>
              <a:t>と見立てて</a:t>
            </a:r>
            <a:r>
              <a:rPr lang="ja-JP" altLang="en-US" dirty="0" smtClean="0"/>
              <a:t>用意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時系列が進むごとに病気が進行と想定</a:t>
            </a:r>
            <a:endParaRPr lang="en-US" altLang="ja-JP" dirty="0" smtClean="0"/>
          </a:p>
          <a:p>
            <a:pPr lvl="1"/>
            <a:r>
              <a:rPr lang="ja-JP" altLang="ja-JP" dirty="0"/>
              <a:t>何も加工を施さない場合を「健康</a:t>
            </a:r>
            <a:r>
              <a:rPr lang="ja-JP" altLang="ja-JP" dirty="0" smtClean="0"/>
              <a:t>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Day0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lvl="1"/>
            <a:r>
              <a:rPr lang="ja-JP" altLang="ja-JP" dirty="0"/>
              <a:t>小さい白点を付与したものを「白点病</a:t>
            </a:r>
            <a:r>
              <a:rPr lang="ja-JP" altLang="ja-JP" dirty="0" smtClean="0"/>
              <a:t>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Day1</a:t>
            </a:r>
            <a:r>
              <a:rPr lang="ja-JP" altLang="en-US" dirty="0" smtClean="0"/>
              <a:t>～</a:t>
            </a:r>
            <a:r>
              <a:rPr lang="en-US" altLang="ja-JP" dirty="0" smtClean="0"/>
              <a:t>Day5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lvl="1"/>
            <a:r>
              <a:rPr lang="ja-JP" altLang="ja-JP" dirty="0"/>
              <a:t>一部切り取ったものを「尾腐れ病</a:t>
            </a:r>
            <a:r>
              <a:rPr lang="ja-JP" altLang="ja-JP" dirty="0" smtClean="0"/>
              <a:t>」</a:t>
            </a:r>
            <a:r>
              <a:rPr lang="ja-JP" altLang="en-US" dirty="0"/>
              <a:t>（</a:t>
            </a:r>
            <a:r>
              <a:rPr lang="en-US" altLang="ja-JP" dirty="0"/>
              <a:t>Day1</a:t>
            </a:r>
            <a:r>
              <a:rPr lang="ja-JP" altLang="en-US" dirty="0"/>
              <a:t>～</a:t>
            </a:r>
            <a:r>
              <a:rPr lang="en-US" altLang="ja-JP" dirty="0"/>
              <a:t>Day5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pic>
        <p:nvPicPr>
          <p:cNvPr id="5" name="図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86" y="4604391"/>
            <a:ext cx="1013991" cy="990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図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563" y="4604391"/>
            <a:ext cx="1045224" cy="990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図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371" y="4604391"/>
            <a:ext cx="934079" cy="990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図 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035" y="4604391"/>
            <a:ext cx="963360" cy="990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図 12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91" y="4604391"/>
            <a:ext cx="973124" cy="988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図 13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600" y="4616500"/>
            <a:ext cx="882599" cy="976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図 14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137" y="4604391"/>
            <a:ext cx="926360" cy="98890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テキスト ボックス 15"/>
          <p:cNvSpPr txBox="1"/>
          <p:nvPr/>
        </p:nvSpPr>
        <p:spPr>
          <a:xfrm>
            <a:off x="4999279" y="5593295"/>
            <a:ext cx="124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個体</a:t>
            </a:r>
            <a:r>
              <a:rPr kumimoji="1" lang="en-US" altLang="ja-JP" dirty="0" smtClean="0"/>
              <a:t>A</a:t>
            </a:r>
          </a:p>
          <a:p>
            <a:pPr algn="ctr"/>
            <a:r>
              <a:rPr lang="ja-JP" altLang="en-US" dirty="0" smtClean="0"/>
              <a:t>（</a:t>
            </a:r>
            <a:r>
              <a:rPr lang="en-US" altLang="ja-JP" dirty="0" smtClean="0"/>
              <a:t>Day1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211370" y="5593294"/>
            <a:ext cx="124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個体</a:t>
            </a:r>
            <a:r>
              <a:rPr kumimoji="1" lang="en-US" altLang="ja-JP" dirty="0" smtClean="0"/>
              <a:t>A</a:t>
            </a:r>
          </a:p>
          <a:p>
            <a:pPr algn="ctr"/>
            <a:r>
              <a:rPr lang="ja-JP" altLang="en-US" dirty="0" smtClean="0"/>
              <a:t>（</a:t>
            </a:r>
            <a:r>
              <a:rPr lang="en-US" altLang="ja-JP" dirty="0" smtClean="0"/>
              <a:t>Day2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378771" y="5593293"/>
            <a:ext cx="124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個体</a:t>
            </a:r>
            <a:r>
              <a:rPr kumimoji="1" lang="en-US" altLang="ja-JP" dirty="0" smtClean="0"/>
              <a:t>A</a:t>
            </a:r>
          </a:p>
          <a:p>
            <a:pPr algn="ctr"/>
            <a:r>
              <a:rPr lang="ja-JP" altLang="en-US" dirty="0" smtClean="0"/>
              <a:t>（</a:t>
            </a:r>
            <a:r>
              <a:rPr lang="en-US" altLang="ja-JP" dirty="0" smtClean="0"/>
              <a:t>Day3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87332" y="5612421"/>
            <a:ext cx="124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個体</a:t>
            </a:r>
            <a:r>
              <a:rPr kumimoji="1" lang="en-US" altLang="ja-JP" dirty="0" smtClean="0"/>
              <a:t>A</a:t>
            </a:r>
          </a:p>
          <a:p>
            <a:pPr algn="ctr"/>
            <a:r>
              <a:rPr lang="ja-JP" altLang="en-US" dirty="0" smtClean="0"/>
              <a:t>（</a:t>
            </a:r>
            <a:r>
              <a:rPr lang="en-US" altLang="ja-JP" dirty="0" smtClean="0"/>
              <a:t>Day0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389883" y="5629165"/>
            <a:ext cx="124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個体</a:t>
            </a:r>
            <a:r>
              <a:rPr lang="en-US" altLang="ja-JP" dirty="0"/>
              <a:t>B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</a:t>
            </a:r>
            <a:r>
              <a:rPr lang="en-US" altLang="ja-JP" dirty="0" smtClean="0"/>
              <a:t>Day0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467579" y="5624016"/>
            <a:ext cx="124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個体</a:t>
            </a:r>
            <a:r>
              <a:rPr lang="en-US" altLang="ja-JP" dirty="0"/>
              <a:t>C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</a:t>
            </a:r>
            <a:r>
              <a:rPr lang="en-US" altLang="ja-JP" dirty="0" smtClean="0"/>
              <a:t>Day0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64537" y="5633030"/>
            <a:ext cx="124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個体</a:t>
            </a:r>
            <a:r>
              <a:rPr lang="en-US" altLang="ja-JP" dirty="0"/>
              <a:t>D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</a:t>
            </a:r>
            <a:r>
              <a:rPr lang="en-US" altLang="ja-JP" dirty="0" smtClean="0"/>
              <a:t>Day0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4599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実験２（２）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従来手法での実験結果</a:t>
            </a:r>
            <a:endParaRPr kumimoji="1" lang="en-US" altLang="ja-JP" sz="2400" dirty="0" smtClean="0"/>
          </a:p>
          <a:p>
            <a:pPr lvl="1"/>
            <a:r>
              <a:rPr lang="ja-JP" altLang="en-US" sz="2000" dirty="0" smtClean="0"/>
              <a:t>類似度の変動が激しい</a:t>
            </a:r>
            <a:endParaRPr lang="en-US" altLang="ja-JP" sz="2000" dirty="0" smtClean="0"/>
          </a:p>
          <a:p>
            <a:pPr lvl="1"/>
            <a:r>
              <a:rPr lang="ja-JP" altLang="ja-JP" sz="2000" dirty="0"/>
              <a:t>時間の経過につれ病気が進行している様子を</a:t>
            </a:r>
            <a:r>
              <a:rPr lang="ja-JP" altLang="ja-JP" sz="2000" dirty="0" smtClean="0"/>
              <a:t>捉え</a:t>
            </a:r>
            <a:r>
              <a:rPr lang="ja-JP" altLang="en-US" sz="2000" dirty="0" smtClean="0"/>
              <a:t>ることは困難</a:t>
            </a:r>
            <a:endParaRPr lang="en-US" altLang="ja-JP" sz="2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pic>
        <p:nvPicPr>
          <p:cNvPr id="5" name="図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59" y="3178424"/>
            <a:ext cx="4093872" cy="2690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図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325" y="3178424"/>
            <a:ext cx="4029429" cy="269067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テキスト ボックス 6"/>
          <p:cNvSpPr txBox="1"/>
          <p:nvPr/>
        </p:nvSpPr>
        <p:spPr>
          <a:xfrm>
            <a:off x="692610" y="5869094"/>
            <a:ext cx="364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個体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（尾腐れ病）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722039" y="5869094"/>
            <a:ext cx="364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個体</a:t>
            </a:r>
            <a:r>
              <a:rPr kumimoji="1" lang="en-US" altLang="ja-JP" dirty="0" smtClean="0"/>
              <a:t>A</a:t>
            </a:r>
            <a:r>
              <a:rPr lang="ja-JP" altLang="en-US" dirty="0" smtClean="0"/>
              <a:t>（白点</a:t>
            </a:r>
            <a:r>
              <a:rPr kumimoji="1" lang="ja-JP" altLang="en-US" dirty="0" smtClean="0"/>
              <a:t>病）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1748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実験２（３）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提案手法での実験結果</a:t>
            </a:r>
            <a:endParaRPr kumimoji="1" lang="en-US" altLang="ja-JP" sz="2400" dirty="0" smtClean="0"/>
          </a:p>
          <a:p>
            <a:pPr lvl="1"/>
            <a:r>
              <a:rPr lang="ja-JP" altLang="en-US" sz="2000" dirty="0" smtClean="0"/>
              <a:t>時間が経過するごとに類似度が減少</a:t>
            </a:r>
            <a:endParaRPr lang="en-US" altLang="ja-JP" sz="2000" dirty="0" smtClean="0"/>
          </a:p>
          <a:p>
            <a:pPr lvl="1"/>
            <a:r>
              <a:rPr lang="ja-JP" altLang="ja-JP" sz="2000" dirty="0"/>
              <a:t>特に，</a:t>
            </a:r>
            <a:r>
              <a:rPr lang="en-US" altLang="ja-JP" sz="2000" dirty="0"/>
              <a:t>Day0</a:t>
            </a:r>
            <a:r>
              <a:rPr lang="ja-JP" altLang="ja-JP" sz="2000" dirty="0"/>
              <a:t>と</a:t>
            </a:r>
            <a:r>
              <a:rPr lang="en-US" altLang="ja-JP" sz="2000" dirty="0"/>
              <a:t>Day1</a:t>
            </a:r>
            <a:r>
              <a:rPr lang="ja-JP" altLang="ja-JP" sz="2000" dirty="0" smtClean="0"/>
              <a:t>間</a:t>
            </a:r>
            <a:r>
              <a:rPr lang="ja-JP" altLang="en-US" sz="2000" dirty="0" smtClean="0"/>
              <a:t>で類似度が</a:t>
            </a:r>
            <a:r>
              <a:rPr lang="ja-JP" altLang="ja-JP" sz="2000" dirty="0" smtClean="0"/>
              <a:t>大きく</a:t>
            </a:r>
            <a:r>
              <a:rPr lang="ja-JP" altLang="ja-JP" sz="2000" dirty="0"/>
              <a:t>減少しているため，</a:t>
            </a:r>
            <a:r>
              <a:rPr lang="en-US" altLang="ja-JP" sz="2000" dirty="0"/>
              <a:t>Day1</a:t>
            </a:r>
            <a:r>
              <a:rPr lang="ja-JP" altLang="ja-JP" sz="2000" dirty="0" smtClean="0"/>
              <a:t>で病気</a:t>
            </a:r>
            <a:r>
              <a:rPr lang="ja-JP" altLang="ja-JP" sz="2000" dirty="0"/>
              <a:t>症状の発見が可能</a:t>
            </a:r>
            <a:endParaRPr kumimoji="1" lang="en-US" altLang="ja-JP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pic>
        <p:nvPicPr>
          <p:cNvPr id="5" name="図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25" y="3250837"/>
            <a:ext cx="4198513" cy="2509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図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781" y="3250837"/>
            <a:ext cx="4368884" cy="250988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テキスト ボックス 6"/>
          <p:cNvSpPr txBox="1"/>
          <p:nvPr/>
        </p:nvSpPr>
        <p:spPr>
          <a:xfrm>
            <a:off x="692610" y="5869094"/>
            <a:ext cx="364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個体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（尾腐れ病）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968991" y="5869094"/>
            <a:ext cx="364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個体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（白点病）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8478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2400" dirty="0" smtClean="0"/>
              <a:t>データ</a:t>
            </a:r>
            <a:r>
              <a:rPr lang="ja-JP" altLang="en-US" sz="2400" dirty="0" smtClean="0"/>
              <a:t>収集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折り紙を用いた疑似実験画像</a:t>
            </a:r>
            <a:endParaRPr lang="en-US" altLang="ja-JP" sz="2000" dirty="0"/>
          </a:p>
          <a:p>
            <a:pPr lvl="1"/>
            <a:r>
              <a:rPr lang="ja-JP" altLang="en-US" sz="2000" dirty="0"/>
              <a:t>魚の</a:t>
            </a:r>
            <a:r>
              <a:rPr lang="ja-JP" altLang="en-US" sz="2000" dirty="0" smtClean="0"/>
              <a:t>画像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データ拡張</a:t>
            </a:r>
            <a:endParaRPr kumimoji="1" lang="en-US" altLang="ja-JP" sz="2000" dirty="0" smtClean="0"/>
          </a:p>
          <a:p>
            <a:r>
              <a:rPr kumimoji="1" lang="ja-JP" altLang="en-US" sz="2400" dirty="0" smtClean="0"/>
              <a:t>実験</a:t>
            </a:r>
            <a:endParaRPr kumimoji="1" lang="en-US" altLang="ja-JP" sz="2400" dirty="0" smtClean="0"/>
          </a:p>
          <a:p>
            <a:pPr lvl="1"/>
            <a:r>
              <a:rPr lang="ja-JP" altLang="en-US" sz="2000" dirty="0" smtClean="0"/>
              <a:t>同一個体の判定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症状</a:t>
            </a:r>
            <a:r>
              <a:rPr lang="ja-JP" altLang="en-US" sz="2000" dirty="0"/>
              <a:t>変化</a:t>
            </a:r>
            <a:r>
              <a:rPr lang="ja-JP" altLang="en-US" sz="2000" dirty="0" smtClean="0"/>
              <a:t>の判定</a:t>
            </a:r>
            <a:endParaRPr lang="en-US" altLang="ja-JP" sz="2000" dirty="0" smtClean="0"/>
          </a:p>
          <a:p>
            <a:pPr lvl="1"/>
            <a:r>
              <a:rPr lang="ja-JP" altLang="en-US" sz="2000" dirty="0"/>
              <a:t>病気</a:t>
            </a:r>
            <a:r>
              <a:rPr lang="ja-JP" altLang="en-US" sz="2000" dirty="0" smtClean="0"/>
              <a:t>の判定</a:t>
            </a:r>
            <a:endParaRPr lang="en-US" altLang="ja-JP" sz="2000" dirty="0" smtClean="0"/>
          </a:p>
          <a:p>
            <a:r>
              <a:rPr lang="ja-JP" altLang="en-US" sz="2400" dirty="0" smtClean="0"/>
              <a:t>論文執筆</a:t>
            </a:r>
            <a:endParaRPr kumimoji="1" lang="en-US" altLang="ja-JP" sz="2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524683"/>
              </p:ext>
            </p:extLst>
          </p:nvPr>
        </p:nvGraphicFramePr>
        <p:xfrm>
          <a:off x="5054475" y="3676614"/>
          <a:ext cx="3071216" cy="2051164"/>
        </p:xfrm>
        <a:graphic>
          <a:graphicData uri="http://schemas.openxmlformats.org/drawingml/2006/table">
            <a:tbl>
              <a:tblPr/>
              <a:tblGrid>
                <a:gridCol w="2239943"/>
                <a:gridCol w="831273"/>
              </a:tblGrid>
              <a:tr h="37666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枚数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5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エンゼルフィッシュ（健康）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5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エンゼルフィッシュ（白点病）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55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エンゼルフィッシュ（尾腐れ病）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5374347" y="5856933"/>
            <a:ext cx="256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現在のデータ収集状況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860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kumimoji="1" lang="ja-JP" altLang="en-US" sz="2400" dirty="0" smtClean="0"/>
              <a:t>観賞魚は環境適応能力が強まり，飼育経験の豊富でない人でもペットとして飼育可能</a:t>
            </a:r>
            <a:endParaRPr kumimoji="1" lang="en-US" altLang="ja-JP" sz="2400" dirty="0" smtClean="0"/>
          </a:p>
          <a:p>
            <a:pPr lvl="1">
              <a:lnSpc>
                <a:spcPct val="100000"/>
              </a:lnSpc>
            </a:pPr>
            <a:r>
              <a:rPr kumimoji="1" lang="ja-JP" altLang="en-US" sz="2200" dirty="0" smtClean="0"/>
              <a:t>水温や水質によるストレスに弱い</a:t>
            </a:r>
            <a:endParaRPr kumimoji="1" lang="en-US" altLang="ja-JP" sz="2200" dirty="0" smtClean="0"/>
          </a:p>
          <a:p>
            <a:pPr>
              <a:lnSpc>
                <a:spcPct val="100000"/>
              </a:lnSpc>
            </a:pPr>
            <a:r>
              <a:rPr lang="ja-JP" altLang="en-US" sz="2400" dirty="0"/>
              <a:t>飼育経験のない人にとって観賞魚の病気の早期発見は</a:t>
            </a:r>
            <a:r>
              <a:rPr lang="ja-JP" altLang="en-US" sz="2400" dirty="0" smtClean="0"/>
              <a:t>困難</a:t>
            </a:r>
            <a:endParaRPr lang="en-US" altLang="ja-JP" sz="2400" dirty="0" smtClean="0"/>
          </a:p>
          <a:p>
            <a:pPr lvl="1">
              <a:lnSpc>
                <a:spcPct val="100000"/>
              </a:lnSpc>
            </a:pPr>
            <a:r>
              <a:rPr lang="ja-JP" altLang="en-US" sz="2200" dirty="0"/>
              <a:t>観賞魚が小さいために，病気の時に現れる外観や動きの変化に気づきにくい</a:t>
            </a:r>
            <a:endParaRPr lang="en-US" altLang="ja-JP" sz="2200" dirty="0" smtClean="0"/>
          </a:p>
          <a:p>
            <a:pPr>
              <a:lnSpc>
                <a:spcPct val="100000"/>
              </a:lnSpc>
            </a:pPr>
            <a:endParaRPr lang="en-US" altLang="ja-JP" sz="1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452" y="4852768"/>
            <a:ext cx="1355101" cy="101632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506" y="4861953"/>
            <a:ext cx="1414184" cy="106063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086" y="4890338"/>
            <a:ext cx="1375310" cy="98984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623842" y="5913406"/>
            <a:ext cx="662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健康</a:t>
            </a:r>
            <a:endParaRPr kumimoji="1" lang="ja-JP" altLang="en-US" sz="1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32873" y="5915040"/>
            <a:ext cx="2095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/>
              <a:t>白点病</a:t>
            </a:r>
            <a:endParaRPr lang="en-US" altLang="ja-JP" sz="1200" dirty="0" smtClean="0"/>
          </a:p>
          <a:p>
            <a:pPr algn="ctr"/>
            <a:r>
              <a:rPr kumimoji="1" lang="ja-JP" altLang="en-US" sz="1200" dirty="0" smtClean="0"/>
              <a:t>熱帯魚の体に白い斑点</a:t>
            </a:r>
            <a:endParaRPr kumimoji="1" lang="ja-JP" altLang="en-US" sz="1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71647" y="5891266"/>
            <a:ext cx="233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/>
              <a:t>尾腐れ病</a:t>
            </a:r>
            <a:endParaRPr lang="en-US" altLang="ja-JP" sz="1200" dirty="0" smtClean="0"/>
          </a:p>
          <a:p>
            <a:pPr algn="ctr"/>
            <a:r>
              <a:rPr lang="ja-JP" altLang="en-US" sz="1200" dirty="0"/>
              <a:t>ヒレや尻尾が溶けるように</a:t>
            </a:r>
            <a:r>
              <a:rPr lang="ja-JP" altLang="en-US" sz="1200" dirty="0" smtClean="0"/>
              <a:t>腐る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4394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関連研究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dirty="0" smtClean="0"/>
              <a:t>画像</a:t>
            </a:r>
            <a:r>
              <a:rPr lang="ja-JP" altLang="en-US" dirty="0"/>
              <a:t>特徴を利用したイネ病気の判別・</a:t>
            </a:r>
            <a:r>
              <a:rPr lang="ja-JP" altLang="en-US" dirty="0" smtClean="0"/>
              <a:t>分類［</a:t>
            </a:r>
            <a:r>
              <a:rPr lang="en-US" altLang="ja-JP" dirty="0"/>
              <a:t>2010</a:t>
            </a:r>
            <a:r>
              <a:rPr lang="ja-JP" altLang="en-US" dirty="0"/>
              <a:t>］</a:t>
            </a:r>
            <a:r>
              <a:rPr lang="en-US" altLang="ja-JP" dirty="0"/>
              <a:t>-</a:t>
            </a:r>
            <a:r>
              <a:rPr lang="ja-JP" altLang="en-US" dirty="0" smtClean="0"/>
              <a:t>農業機械學會誌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イネの病気に対して形状特徴・色特徴を判別条件とした．</a:t>
            </a:r>
            <a:r>
              <a:rPr lang="en-US" altLang="ja-JP" dirty="0" smtClean="0"/>
              <a:t>6</a:t>
            </a:r>
            <a:r>
              <a:rPr lang="ja-JP" altLang="en-US" dirty="0" smtClean="0"/>
              <a:t>種類の判別分析法のうち，</a:t>
            </a:r>
            <a:r>
              <a:rPr lang="en-US" altLang="ja-JP" dirty="0" smtClean="0"/>
              <a:t>SVM</a:t>
            </a:r>
            <a:r>
              <a:rPr lang="ja-JP" altLang="en-US" dirty="0" smtClean="0"/>
              <a:t>の精度が</a:t>
            </a:r>
            <a:r>
              <a:rPr lang="en-US" altLang="ja-JP" dirty="0" smtClean="0"/>
              <a:t>86</a:t>
            </a:r>
            <a:r>
              <a:rPr lang="ja-JP" altLang="en-US" dirty="0" smtClean="0"/>
              <a:t>％で最も良好であった．</a:t>
            </a:r>
            <a:endParaRPr lang="en-US" altLang="ja-JP" dirty="0" smtClean="0"/>
          </a:p>
          <a:p>
            <a:r>
              <a:rPr lang="ja-JP" altLang="en-US" dirty="0"/>
              <a:t>画像処理によるキュウリの葉の病気</a:t>
            </a:r>
            <a:r>
              <a:rPr lang="ja-JP" altLang="en-US" dirty="0" smtClean="0"/>
              <a:t>診断［</a:t>
            </a:r>
            <a:r>
              <a:rPr lang="en-US" altLang="ja-JP" dirty="0" smtClean="0"/>
              <a:t>2011</a:t>
            </a:r>
            <a:r>
              <a:rPr lang="ja-JP" altLang="en-US" dirty="0" smtClean="0"/>
              <a:t>］</a:t>
            </a:r>
            <a:r>
              <a:rPr lang="en-US" altLang="ja-JP" dirty="0" smtClean="0"/>
              <a:t>-</a:t>
            </a:r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愛知教育大学研究</a:t>
            </a:r>
            <a:r>
              <a:rPr lang="zh-TW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報告</a:t>
            </a:r>
            <a:endParaRPr lang="en-US" altLang="zh-TW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dirty="0" smtClean="0"/>
              <a:t>フラクタル次元がモザイク病識別に有効な特徴量であることを</a:t>
            </a:r>
            <a:r>
              <a:rPr lang="ja-JP" altLang="en-US" dirty="0"/>
              <a:t>示</a:t>
            </a:r>
            <a:r>
              <a:rPr lang="ja-JP" altLang="en-US" dirty="0" smtClean="0"/>
              <a:t>した．</a:t>
            </a:r>
            <a:endParaRPr lang="en-US" altLang="ja-JP" dirty="0"/>
          </a:p>
          <a:p>
            <a:r>
              <a:rPr lang="ja-JP" altLang="en-US" dirty="0" smtClean="0"/>
              <a:t>画像処理を用いた研磨面の評価［</a:t>
            </a:r>
            <a:r>
              <a:rPr lang="en-US" altLang="ja-JP" dirty="0" smtClean="0"/>
              <a:t>2016</a:t>
            </a:r>
            <a:r>
              <a:rPr lang="ja-JP" altLang="en-US" dirty="0" smtClean="0"/>
              <a:t>］</a:t>
            </a:r>
            <a:r>
              <a:rPr lang="en-US" altLang="ja-JP" dirty="0" smtClean="0"/>
              <a:t>-</a:t>
            </a:r>
            <a:r>
              <a:rPr lang="ja-JP" altLang="en-US" dirty="0"/>
              <a:t>精密</a:t>
            </a:r>
            <a:r>
              <a:rPr lang="ja-JP" altLang="en-US" dirty="0" smtClean="0"/>
              <a:t>工学会</a:t>
            </a:r>
            <a:endParaRPr lang="en-US" altLang="ja-JP" dirty="0" smtClean="0"/>
          </a:p>
          <a:p>
            <a:pPr lvl="1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研磨面の評価が写像性の類似度を用いて可能であることを示した．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ベルマークの画像識別［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2014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］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dirty="0">
                <a:latin typeface="メイリオ" panose="020B0604030504040204" pitchFamily="50" charset="-128"/>
              </a:rPr>
              <a:t>第</a:t>
            </a:r>
            <a:r>
              <a:rPr lang="en-US" altLang="ja-JP" dirty="0">
                <a:latin typeface="メイリオ" panose="020B0604030504040204" pitchFamily="50" charset="-128"/>
              </a:rPr>
              <a:t>76</a:t>
            </a:r>
            <a:r>
              <a:rPr lang="ja-JP" altLang="en-US" dirty="0">
                <a:latin typeface="メイリオ" panose="020B0604030504040204" pitchFamily="50" charset="-128"/>
              </a:rPr>
              <a:t>回全国大会講演論</a:t>
            </a:r>
            <a:r>
              <a:rPr lang="ja-JP" altLang="en-US" dirty="0" smtClean="0">
                <a:latin typeface="メイリオ" panose="020B0604030504040204" pitchFamily="50" charset="-128"/>
              </a:rPr>
              <a:t>文集</a:t>
            </a:r>
            <a:endParaRPr lang="en-US" altLang="ja-JP" dirty="0" smtClean="0">
              <a:latin typeface="メイリオ" panose="020B0604030504040204" pitchFamily="50" charset="-128"/>
            </a:endParaRPr>
          </a:p>
          <a:p>
            <a:pPr lvl="1"/>
            <a:r>
              <a:rPr lang="en-US" altLang="ja-JP" dirty="0" smtClean="0"/>
              <a:t>SURF</a:t>
            </a:r>
            <a:r>
              <a:rPr lang="ja-JP" altLang="en-US" dirty="0" smtClean="0">
                <a:latin typeface="メイリオ" panose="020B0604030504040204" pitchFamily="50" charset="-128"/>
              </a:rPr>
              <a:t>特徴が回転・スケールの変化・欠損に強いことを示した．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961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研究動機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95578"/>
          </a:xfrm>
        </p:spPr>
        <p:txBody>
          <a:bodyPr>
            <a:noAutofit/>
          </a:bodyPr>
          <a:lstStyle/>
          <a:p>
            <a:r>
              <a:rPr lang="ja-JP" altLang="ja-JP" sz="2400" dirty="0"/>
              <a:t>観賞魚の外観の変化に着目して病気判定する場合，画像認識技術を適用することが</a:t>
            </a:r>
            <a:r>
              <a:rPr lang="ja-JP" altLang="ja-JP" sz="2400" dirty="0" smtClean="0"/>
              <a:t>可能</a:t>
            </a:r>
            <a:endParaRPr lang="en-US" altLang="ja-JP" sz="2400" dirty="0" smtClean="0"/>
          </a:p>
          <a:p>
            <a:pPr lvl="1"/>
            <a:endParaRPr lang="en-US" altLang="ja-JP" sz="2400" dirty="0" smtClean="0"/>
          </a:p>
          <a:p>
            <a:pPr marL="201168" lvl="1" indent="0">
              <a:buNone/>
            </a:pPr>
            <a:endParaRPr lang="en-US" altLang="ja-JP" sz="2400" dirty="0" smtClean="0"/>
          </a:p>
          <a:p>
            <a:r>
              <a:rPr lang="ja-JP" altLang="en-US" sz="2400" dirty="0" smtClean="0"/>
              <a:t>下記の課題点がある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観賞魚の個体の識別</a:t>
            </a:r>
            <a:endParaRPr lang="en-US" altLang="ja-JP" sz="2400" dirty="0" smtClean="0"/>
          </a:p>
          <a:p>
            <a:pPr lvl="1"/>
            <a:r>
              <a:rPr lang="ja-JP" altLang="ja-JP" sz="2400" dirty="0" smtClean="0"/>
              <a:t>個体</a:t>
            </a:r>
            <a:r>
              <a:rPr lang="ja-JP" altLang="ja-JP" sz="2400" dirty="0"/>
              <a:t>別の</a:t>
            </a:r>
            <a:r>
              <a:rPr lang="ja-JP" altLang="ja-JP" sz="2400" dirty="0" smtClean="0"/>
              <a:t>模様</a:t>
            </a:r>
            <a:r>
              <a:rPr lang="ja-JP" altLang="en-US" sz="2400" dirty="0" smtClean="0"/>
              <a:t>の</a:t>
            </a:r>
            <a:r>
              <a:rPr lang="ja-JP" altLang="ja-JP" sz="2400" dirty="0" smtClean="0"/>
              <a:t>考慮</a:t>
            </a:r>
            <a:endParaRPr lang="en-US" altLang="ja-JP" sz="2400" dirty="0" smtClean="0"/>
          </a:p>
          <a:p>
            <a:pPr lvl="1"/>
            <a:r>
              <a:rPr lang="ja-JP" altLang="ja-JP" sz="2400" dirty="0"/>
              <a:t>類似度を算出する際の比較データが１枚だけでは判定材料が少なく正確な判定が困難</a:t>
            </a:r>
            <a:endParaRPr lang="en-US" altLang="ja-JP" sz="2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5" name="下矢印 4"/>
          <p:cNvSpPr/>
          <p:nvPr/>
        </p:nvSpPr>
        <p:spPr>
          <a:xfrm>
            <a:off x="4137659" y="2754777"/>
            <a:ext cx="914400" cy="363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89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</a:t>
            </a:r>
            <a:r>
              <a:rPr lang="ja-JP" altLang="en-US" dirty="0" smtClean="0"/>
              <a:t>方式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2800" b="1" u="sng" dirty="0" smtClean="0">
                <a:solidFill>
                  <a:srgbClr val="FF0000"/>
                </a:solidFill>
              </a:rPr>
              <a:t>観賞魚</a:t>
            </a:r>
            <a:r>
              <a:rPr lang="ja-JP" altLang="en-US" sz="2800" b="1" u="sng" dirty="0">
                <a:solidFill>
                  <a:srgbClr val="FF0000"/>
                </a:solidFill>
              </a:rPr>
              <a:t>の個体</a:t>
            </a:r>
            <a:r>
              <a:rPr lang="ja-JP" altLang="en-US" sz="2800" b="1" u="sng" dirty="0" smtClean="0">
                <a:solidFill>
                  <a:srgbClr val="FF0000"/>
                </a:solidFill>
              </a:rPr>
              <a:t>画像集合を</a:t>
            </a:r>
            <a:r>
              <a:rPr lang="ja-JP" altLang="en-US" sz="2800" b="1" u="sng" dirty="0">
                <a:solidFill>
                  <a:srgbClr val="FF0000"/>
                </a:solidFill>
              </a:rPr>
              <a:t>時系列で分類し，画像類似度の差分を変化値として捉え，病気判定する方式を提案</a:t>
            </a:r>
            <a:endParaRPr lang="en-US" altLang="ja-JP" sz="2800" b="1" u="sng" dirty="0">
              <a:solidFill>
                <a:srgbClr val="FF0000"/>
              </a:solidFill>
            </a:endParaRPr>
          </a:p>
          <a:p>
            <a:endParaRPr lang="en-US" altLang="ja-JP" sz="2800" dirty="0"/>
          </a:p>
          <a:p>
            <a:r>
              <a:rPr lang="ja-JP" altLang="en-US" sz="2800" dirty="0" smtClean="0"/>
              <a:t>実験により実現可能性を検証する．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特定</a:t>
            </a:r>
            <a:r>
              <a:rPr lang="ja-JP" altLang="en-US" sz="2400" dirty="0"/>
              <a:t>の観賞魚の症状変化を追跡</a:t>
            </a:r>
            <a:endParaRPr lang="en-US" altLang="ja-JP" sz="2400" dirty="0"/>
          </a:p>
          <a:p>
            <a:pPr lvl="1"/>
            <a:r>
              <a:rPr lang="ja-JP" altLang="ja-JP" sz="2400" dirty="0" smtClean="0"/>
              <a:t>模様</a:t>
            </a:r>
            <a:r>
              <a:rPr lang="ja-JP" altLang="en-US" sz="2400" dirty="0" smtClean="0"/>
              <a:t>を考慮</a:t>
            </a:r>
            <a:r>
              <a:rPr lang="ja-JP" altLang="ja-JP" sz="2400" dirty="0" smtClean="0"/>
              <a:t>し</a:t>
            </a:r>
            <a:r>
              <a:rPr lang="ja-JP" altLang="en-US" sz="2400" dirty="0" smtClean="0"/>
              <a:t>た</a:t>
            </a:r>
            <a:r>
              <a:rPr lang="ja-JP" altLang="ja-JP" sz="2400" dirty="0" smtClean="0"/>
              <a:t>外観</a:t>
            </a:r>
            <a:r>
              <a:rPr lang="ja-JP" altLang="ja-JP" sz="2400" dirty="0"/>
              <a:t>変化を検知</a:t>
            </a:r>
            <a:endParaRPr lang="en-US" altLang="ja-JP" sz="2800" dirty="0"/>
          </a:p>
          <a:p>
            <a:endParaRPr lang="en-US" altLang="ja-JP" sz="2800" dirty="0"/>
          </a:p>
          <a:p>
            <a:endParaRPr lang="en-US" altLang="ja-JP" sz="2800" dirty="0" smtClean="0"/>
          </a:p>
          <a:p>
            <a:endParaRPr kumimoji="1" lang="en-US" altLang="ja-JP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396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従来手法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初期画像集合と識別画像を比較</a:t>
            </a:r>
            <a:endParaRPr kumimoji="1" lang="en-US" altLang="ja-JP" dirty="0" smtClean="0"/>
          </a:p>
          <a:p>
            <a:r>
              <a:rPr lang="ja-JP" altLang="en-US" dirty="0" smtClean="0"/>
              <a:t>欠点：画像の向き・角度・光の加減に影響されやすい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778146" y="3102751"/>
            <a:ext cx="974680" cy="588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1</a:t>
            </a:r>
            <a:r>
              <a:rPr lang="ja-JP" altLang="en-US" sz="2000" dirty="0" smtClean="0"/>
              <a:t>枚目</a:t>
            </a:r>
            <a:endParaRPr lang="ja-JP" altLang="en-US" sz="1600" baseline="-25000" dirty="0"/>
          </a:p>
        </p:txBody>
      </p:sp>
      <p:sp>
        <p:nvSpPr>
          <p:cNvPr id="6" name="テキスト ボックス 5"/>
          <p:cNvSpPr txBox="1"/>
          <p:nvPr/>
        </p:nvSpPr>
        <p:spPr>
          <a:xfrm rot="5400000">
            <a:off x="959167" y="4603548"/>
            <a:ext cx="674443" cy="3457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ja-JP" altLang="en-US" sz="1050" dirty="0"/>
              <a:t>・・・</a:t>
            </a:r>
          </a:p>
        </p:txBody>
      </p:sp>
      <p:cxnSp>
        <p:nvCxnSpPr>
          <p:cNvPr id="8" name="直線矢印コネクタ 7"/>
          <p:cNvCxnSpPr>
            <a:stCxn id="16" idx="1"/>
            <a:endCxn id="5" idx="3"/>
          </p:cNvCxnSpPr>
          <p:nvPr/>
        </p:nvCxnSpPr>
        <p:spPr>
          <a:xfrm flipH="1" flipV="1">
            <a:off x="1752826" y="3396993"/>
            <a:ext cx="1186297" cy="74796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直線矢印コネクタ 8"/>
          <p:cNvCxnSpPr>
            <a:stCxn id="16" idx="1"/>
            <a:endCxn id="14" idx="3"/>
          </p:cNvCxnSpPr>
          <p:nvPr/>
        </p:nvCxnSpPr>
        <p:spPr>
          <a:xfrm flipH="1">
            <a:off x="1752826" y="4144958"/>
            <a:ext cx="1186297" cy="1522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直線矢印コネクタ 9"/>
          <p:cNvCxnSpPr>
            <a:stCxn id="16" idx="1"/>
            <a:endCxn id="15" idx="3"/>
          </p:cNvCxnSpPr>
          <p:nvPr/>
        </p:nvCxnSpPr>
        <p:spPr>
          <a:xfrm flipH="1">
            <a:off x="1752398" y="4144958"/>
            <a:ext cx="1186725" cy="124770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正方形/長方形 13"/>
          <p:cNvSpPr/>
          <p:nvPr/>
        </p:nvSpPr>
        <p:spPr>
          <a:xfrm>
            <a:off x="778146" y="3865939"/>
            <a:ext cx="974680" cy="588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2</a:t>
            </a:r>
            <a:r>
              <a:rPr lang="ja-JP" altLang="en-US" sz="2000" dirty="0" smtClean="0"/>
              <a:t>枚目</a:t>
            </a:r>
            <a:endParaRPr lang="ja-JP" altLang="en-US" sz="1600" baseline="-25000" dirty="0"/>
          </a:p>
        </p:txBody>
      </p:sp>
      <p:sp>
        <p:nvSpPr>
          <p:cNvPr id="15" name="正方形/長方形 14"/>
          <p:cNvSpPr/>
          <p:nvPr/>
        </p:nvSpPr>
        <p:spPr>
          <a:xfrm>
            <a:off x="777718" y="5098422"/>
            <a:ext cx="974680" cy="588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/>
              <a:t>Ｎ枚目</a:t>
            </a:r>
            <a:endParaRPr lang="ja-JP" altLang="en-US" sz="1600" baseline="-25000" dirty="0"/>
          </a:p>
        </p:txBody>
      </p:sp>
      <p:sp>
        <p:nvSpPr>
          <p:cNvPr id="16" name="正方形/長方形 15"/>
          <p:cNvSpPr/>
          <p:nvPr/>
        </p:nvSpPr>
        <p:spPr>
          <a:xfrm>
            <a:off x="2939123" y="3850716"/>
            <a:ext cx="1254228" cy="588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識別画像</a:t>
            </a:r>
            <a:endParaRPr lang="ja-JP" altLang="en-US" sz="1600" baseline="-250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86570" y="5851997"/>
            <a:ext cx="161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初期画像</a:t>
            </a:r>
            <a:r>
              <a:rPr lang="ja-JP" altLang="en-US" dirty="0"/>
              <a:t>集合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044743" y="3829403"/>
            <a:ext cx="28300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初期画像集合</a:t>
            </a:r>
            <a:r>
              <a:rPr lang="ja-JP" altLang="en-US" dirty="0" smtClean="0"/>
              <a:t>と</a:t>
            </a:r>
            <a:r>
              <a:rPr lang="ja-JP" altLang="en-US" dirty="0" smtClean="0"/>
              <a:t>識別画像</a:t>
            </a:r>
            <a:r>
              <a:rPr lang="ja-JP" altLang="en-US" dirty="0" smtClean="0"/>
              <a:t>の類似度</a:t>
            </a:r>
            <a:endParaRPr lang="ja-JP" altLang="en-US" baseline="-25000" dirty="0"/>
          </a:p>
        </p:txBody>
      </p:sp>
      <p:cxnSp>
        <p:nvCxnSpPr>
          <p:cNvPr id="22" name="直線矢印コネクタ 21"/>
          <p:cNvCxnSpPr>
            <a:stCxn id="16" idx="3"/>
            <a:endCxn id="21" idx="1"/>
          </p:cNvCxnSpPr>
          <p:nvPr/>
        </p:nvCxnSpPr>
        <p:spPr>
          <a:xfrm>
            <a:off x="4193351" y="4144958"/>
            <a:ext cx="851392" cy="7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00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本研究の提案手法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初期画像集合と識別画像集合を比較</a:t>
            </a:r>
            <a:endParaRPr kumimoji="1" lang="en-US" altLang="ja-JP" dirty="0" smtClean="0"/>
          </a:p>
          <a:p>
            <a:r>
              <a:rPr kumimoji="1" lang="ja-JP" altLang="en-US" dirty="0" smtClean="0"/>
              <a:t>各識別画像の類似度の合計を識別画像集合の類似度とする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目的：画像の向き・角度・光の影響を減少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778146" y="3102751"/>
            <a:ext cx="974680" cy="588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1</a:t>
            </a:r>
            <a:r>
              <a:rPr lang="ja-JP" altLang="en-US" sz="2000" dirty="0" smtClean="0"/>
              <a:t>枚目</a:t>
            </a:r>
            <a:endParaRPr lang="ja-JP" altLang="en-US" sz="1600" baseline="-25000" dirty="0"/>
          </a:p>
        </p:txBody>
      </p:sp>
      <p:sp>
        <p:nvSpPr>
          <p:cNvPr id="6" name="テキスト ボックス 5"/>
          <p:cNvSpPr txBox="1"/>
          <p:nvPr/>
        </p:nvSpPr>
        <p:spPr>
          <a:xfrm rot="5400000">
            <a:off x="959167" y="4603548"/>
            <a:ext cx="674443" cy="3457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ja-JP" altLang="en-US" sz="1050" dirty="0"/>
              <a:t>・・・</a:t>
            </a:r>
          </a:p>
        </p:txBody>
      </p:sp>
      <p:sp>
        <p:nvSpPr>
          <p:cNvPr id="7" name="テキスト ボックス 6"/>
          <p:cNvSpPr txBox="1"/>
          <p:nvPr/>
        </p:nvSpPr>
        <p:spPr>
          <a:xfrm rot="5400000">
            <a:off x="3056288" y="4523788"/>
            <a:ext cx="738664" cy="38701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ja-JP" altLang="en-US" sz="1200" dirty="0"/>
              <a:t>・・・</a:t>
            </a:r>
          </a:p>
        </p:txBody>
      </p:sp>
      <p:cxnSp>
        <p:nvCxnSpPr>
          <p:cNvPr id="8" name="直線矢印コネクタ 7"/>
          <p:cNvCxnSpPr>
            <a:stCxn id="19" idx="1"/>
            <a:endCxn id="5" idx="3"/>
          </p:cNvCxnSpPr>
          <p:nvPr/>
        </p:nvCxnSpPr>
        <p:spPr>
          <a:xfrm flipH="1">
            <a:off x="1752826" y="3396993"/>
            <a:ext cx="119079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直線矢印コネクタ 8"/>
          <p:cNvCxnSpPr>
            <a:stCxn id="19" idx="1"/>
            <a:endCxn id="16" idx="3"/>
          </p:cNvCxnSpPr>
          <p:nvPr/>
        </p:nvCxnSpPr>
        <p:spPr>
          <a:xfrm flipH="1">
            <a:off x="1752826" y="3396993"/>
            <a:ext cx="1190796" cy="76318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直線矢印コネクタ 10"/>
          <p:cNvCxnSpPr>
            <a:stCxn id="19" idx="1"/>
            <a:endCxn id="18" idx="3"/>
          </p:cNvCxnSpPr>
          <p:nvPr/>
        </p:nvCxnSpPr>
        <p:spPr>
          <a:xfrm flipH="1">
            <a:off x="1752398" y="3396993"/>
            <a:ext cx="1191224" cy="199567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直線矢印コネクタ 11"/>
          <p:cNvCxnSpPr>
            <a:stCxn id="20" idx="1"/>
            <a:endCxn id="16" idx="3"/>
          </p:cNvCxnSpPr>
          <p:nvPr/>
        </p:nvCxnSpPr>
        <p:spPr>
          <a:xfrm flipH="1">
            <a:off x="1752826" y="4160181"/>
            <a:ext cx="119079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線矢印コネクタ 12"/>
          <p:cNvCxnSpPr>
            <a:stCxn id="20" idx="1"/>
            <a:endCxn id="5" idx="3"/>
          </p:cNvCxnSpPr>
          <p:nvPr/>
        </p:nvCxnSpPr>
        <p:spPr>
          <a:xfrm flipH="1" flipV="1">
            <a:off x="1752826" y="3396993"/>
            <a:ext cx="1190796" cy="76318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線矢印コネクタ 14"/>
          <p:cNvCxnSpPr>
            <a:stCxn id="20" idx="1"/>
            <a:endCxn id="18" idx="3"/>
          </p:cNvCxnSpPr>
          <p:nvPr/>
        </p:nvCxnSpPr>
        <p:spPr>
          <a:xfrm flipH="1">
            <a:off x="1752398" y="4160181"/>
            <a:ext cx="1191224" cy="123248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正方形/長方形 15"/>
          <p:cNvSpPr/>
          <p:nvPr/>
        </p:nvSpPr>
        <p:spPr>
          <a:xfrm>
            <a:off x="778146" y="3865939"/>
            <a:ext cx="974680" cy="588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2</a:t>
            </a:r>
            <a:r>
              <a:rPr lang="ja-JP" altLang="en-US" sz="2000" dirty="0" smtClean="0"/>
              <a:t>枚目</a:t>
            </a:r>
            <a:endParaRPr lang="ja-JP" altLang="en-US" sz="1600" baseline="-25000" dirty="0"/>
          </a:p>
        </p:txBody>
      </p:sp>
      <p:sp>
        <p:nvSpPr>
          <p:cNvPr id="18" name="正方形/長方形 17"/>
          <p:cNvSpPr/>
          <p:nvPr/>
        </p:nvSpPr>
        <p:spPr>
          <a:xfrm>
            <a:off x="777718" y="5098422"/>
            <a:ext cx="974680" cy="588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/>
              <a:t>Ｎ枚目</a:t>
            </a:r>
            <a:endParaRPr lang="ja-JP" altLang="en-US" sz="1600" baseline="-25000" dirty="0"/>
          </a:p>
        </p:txBody>
      </p:sp>
      <p:sp>
        <p:nvSpPr>
          <p:cNvPr id="19" name="正方形/長方形 18"/>
          <p:cNvSpPr/>
          <p:nvPr/>
        </p:nvSpPr>
        <p:spPr>
          <a:xfrm>
            <a:off x="2943622" y="3102751"/>
            <a:ext cx="947096" cy="588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1</a:t>
            </a:r>
            <a:r>
              <a:rPr lang="ja-JP" altLang="en-US" sz="2000" dirty="0" smtClean="0"/>
              <a:t>枚目</a:t>
            </a:r>
            <a:endParaRPr lang="ja-JP" altLang="en-US" sz="1600" baseline="-25000" dirty="0"/>
          </a:p>
        </p:txBody>
      </p:sp>
      <p:sp>
        <p:nvSpPr>
          <p:cNvPr id="20" name="正方形/長方形 19"/>
          <p:cNvSpPr/>
          <p:nvPr/>
        </p:nvSpPr>
        <p:spPr>
          <a:xfrm>
            <a:off x="2943622" y="3865939"/>
            <a:ext cx="947096" cy="588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2</a:t>
            </a:r>
            <a:r>
              <a:rPr lang="ja-JP" altLang="en-US" sz="2000" dirty="0" smtClean="0"/>
              <a:t>枚目</a:t>
            </a:r>
            <a:endParaRPr lang="ja-JP" altLang="en-US" sz="1600" baseline="-25000" dirty="0"/>
          </a:p>
        </p:txBody>
      </p:sp>
      <p:sp>
        <p:nvSpPr>
          <p:cNvPr id="22" name="正方形/長方形 21"/>
          <p:cNvSpPr/>
          <p:nvPr/>
        </p:nvSpPr>
        <p:spPr>
          <a:xfrm>
            <a:off x="2939124" y="5086794"/>
            <a:ext cx="947096" cy="588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/>
              <a:t>Ｍ枚目</a:t>
            </a:r>
            <a:endParaRPr lang="ja-JP" altLang="en-US" sz="1600" baseline="-250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6570" y="5851997"/>
            <a:ext cx="161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初期画像</a:t>
            </a:r>
            <a:r>
              <a:rPr lang="ja-JP" altLang="en-US" dirty="0"/>
              <a:t>集合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631992" y="5867183"/>
            <a:ext cx="1561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識別画像集合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469065" y="3037443"/>
            <a:ext cx="33148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初期画像集合</a:t>
            </a:r>
            <a:r>
              <a:rPr lang="ja-JP" altLang="en-US" dirty="0" smtClean="0"/>
              <a:t>と</a:t>
            </a:r>
            <a:r>
              <a:rPr lang="ja-JP" altLang="en-US" dirty="0" smtClean="0"/>
              <a:t>識別画像</a:t>
            </a:r>
            <a:r>
              <a:rPr lang="en-US" altLang="ja-JP" dirty="0" smtClean="0"/>
              <a:t>1</a:t>
            </a:r>
            <a:r>
              <a:rPr lang="ja-JP" altLang="en-US" dirty="0" smtClean="0"/>
              <a:t>枚目</a:t>
            </a:r>
            <a:r>
              <a:rPr lang="ja-JP" altLang="en-US" dirty="0" smtClean="0"/>
              <a:t>の類似度</a:t>
            </a:r>
            <a:endParaRPr lang="ja-JP" altLang="en-US" baseline="-25000" dirty="0"/>
          </a:p>
        </p:txBody>
      </p:sp>
      <p:cxnSp>
        <p:nvCxnSpPr>
          <p:cNvPr id="26" name="直線矢印コネクタ 25"/>
          <p:cNvCxnSpPr>
            <a:stCxn id="19" idx="3"/>
            <a:endCxn id="25" idx="1"/>
          </p:cNvCxnSpPr>
          <p:nvPr/>
        </p:nvCxnSpPr>
        <p:spPr>
          <a:xfrm flipV="1">
            <a:off x="3890718" y="3360609"/>
            <a:ext cx="1578347" cy="36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5469065" y="3800631"/>
            <a:ext cx="33148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初期画像集合</a:t>
            </a:r>
            <a:r>
              <a:rPr lang="ja-JP" altLang="en-US" dirty="0" smtClean="0"/>
              <a:t>と識別画像</a:t>
            </a:r>
            <a:r>
              <a:rPr lang="en-US" altLang="ja-JP" dirty="0" smtClean="0"/>
              <a:t>2</a:t>
            </a:r>
            <a:r>
              <a:rPr lang="ja-JP" altLang="en-US" dirty="0" smtClean="0"/>
              <a:t>枚目の類似度</a:t>
            </a:r>
            <a:endParaRPr lang="ja-JP" altLang="en-US" baseline="-25000" dirty="0"/>
          </a:p>
        </p:txBody>
      </p:sp>
      <p:cxnSp>
        <p:nvCxnSpPr>
          <p:cNvPr id="28" name="直線矢印コネクタ 27"/>
          <p:cNvCxnSpPr>
            <a:stCxn id="20" idx="3"/>
            <a:endCxn id="27" idx="1"/>
          </p:cNvCxnSpPr>
          <p:nvPr/>
        </p:nvCxnSpPr>
        <p:spPr>
          <a:xfrm flipV="1">
            <a:off x="3890718" y="4123797"/>
            <a:ext cx="1578347" cy="36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5197473" y="2914011"/>
            <a:ext cx="3774932" cy="270025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951822" y="4522174"/>
            <a:ext cx="492443" cy="299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en-US" altLang="ja-JP" sz="2000" dirty="0" smtClean="0"/>
              <a:t>…</a:t>
            </a:r>
            <a:endParaRPr lang="ja-JP" altLang="en-US" sz="20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444568" y="4857621"/>
            <a:ext cx="33148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初期画像集合</a:t>
            </a:r>
            <a:r>
              <a:rPr lang="ja-JP" altLang="en-US" dirty="0" smtClean="0"/>
              <a:t>と識別画像</a:t>
            </a:r>
            <a:r>
              <a:rPr lang="en-US" altLang="ja-JP" dirty="0" smtClean="0"/>
              <a:t>M</a:t>
            </a:r>
            <a:r>
              <a:rPr lang="ja-JP" altLang="en-US" dirty="0" smtClean="0"/>
              <a:t>枚目の</a:t>
            </a:r>
            <a:r>
              <a:rPr lang="ja-JP" altLang="en-US" dirty="0" smtClean="0"/>
              <a:t>類似度</a:t>
            </a:r>
            <a:endParaRPr lang="ja-JP" altLang="en-US" baseline="-25000" dirty="0"/>
          </a:p>
        </p:txBody>
      </p:sp>
      <p:cxnSp>
        <p:nvCxnSpPr>
          <p:cNvPr id="34" name="直線矢印コネクタ 33"/>
          <p:cNvCxnSpPr>
            <a:stCxn id="22" idx="3"/>
            <a:endCxn id="33" idx="1"/>
          </p:cNvCxnSpPr>
          <p:nvPr/>
        </p:nvCxnSpPr>
        <p:spPr>
          <a:xfrm flipV="1">
            <a:off x="3886220" y="5180787"/>
            <a:ext cx="1558348" cy="2002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4889083" y="5695961"/>
            <a:ext cx="4254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rgbClr val="FF0000"/>
                </a:solidFill>
              </a:rPr>
              <a:t>識別画像</a:t>
            </a:r>
            <a:r>
              <a:rPr lang="en-US" altLang="ja-JP" dirty="0" smtClean="0">
                <a:solidFill>
                  <a:srgbClr val="FF0000"/>
                </a:solidFill>
              </a:rPr>
              <a:t>1</a:t>
            </a:r>
            <a:r>
              <a:rPr lang="ja-JP" altLang="en-US" dirty="0" smtClean="0">
                <a:solidFill>
                  <a:srgbClr val="FF0000"/>
                </a:solidFill>
              </a:rPr>
              <a:t>枚目</a:t>
            </a:r>
            <a:r>
              <a:rPr lang="ja-JP" altLang="en-US" dirty="0" smtClean="0">
                <a:solidFill>
                  <a:srgbClr val="FF0000"/>
                </a:solidFill>
              </a:rPr>
              <a:t>～</a:t>
            </a:r>
            <a:r>
              <a:rPr lang="en-US" altLang="ja-JP" dirty="0" smtClean="0">
                <a:solidFill>
                  <a:srgbClr val="FF0000"/>
                </a:solidFill>
              </a:rPr>
              <a:t>M</a:t>
            </a:r>
            <a:r>
              <a:rPr lang="ja-JP" altLang="en-US" dirty="0" smtClean="0">
                <a:solidFill>
                  <a:srgbClr val="FF0000"/>
                </a:solidFill>
              </a:rPr>
              <a:t>枚目の</a:t>
            </a:r>
            <a:r>
              <a:rPr lang="ja-JP" altLang="en-US" dirty="0" smtClean="0">
                <a:solidFill>
                  <a:srgbClr val="FF0000"/>
                </a:solidFill>
              </a:rPr>
              <a:t>類似度の合計</a:t>
            </a:r>
            <a:r>
              <a:rPr lang="ja-JP" altLang="en-US" dirty="0" smtClean="0">
                <a:solidFill>
                  <a:srgbClr val="FF0000"/>
                </a:solidFill>
              </a:rPr>
              <a:t>を識別画像集合の</a:t>
            </a:r>
            <a:r>
              <a:rPr lang="ja-JP" altLang="en-US" dirty="0" smtClean="0">
                <a:solidFill>
                  <a:srgbClr val="FF0000"/>
                </a:solidFill>
              </a:rPr>
              <a:t>類似度とする</a:t>
            </a:r>
            <a:endParaRPr lang="ja-JP" altLang="en-US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589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本研究のアプローチ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従来の手法では，初期</a:t>
            </a:r>
            <a:r>
              <a:rPr lang="ja-JP" altLang="en-US" dirty="0"/>
              <a:t>画像</a:t>
            </a:r>
            <a:r>
              <a:rPr lang="ja-JP" altLang="en-US" dirty="0" smtClean="0"/>
              <a:t>集合と識別画像</a:t>
            </a:r>
            <a:r>
              <a:rPr lang="en-US" altLang="ja-JP" dirty="0" smtClean="0"/>
              <a:t>(1</a:t>
            </a:r>
            <a:r>
              <a:rPr lang="ja-JP" altLang="en-US" dirty="0" smtClean="0"/>
              <a:t>枚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を比較</a:t>
            </a:r>
            <a:endParaRPr lang="en-US" altLang="ja-JP" dirty="0" smtClean="0"/>
          </a:p>
          <a:p>
            <a:r>
              <a:rPr lang="ja-JP" altLang="en-US" dirty="0" smtClean="0"/>
              <a:t>本研究では，初期画像集合と</a:t>
            </a:r>
            <a:r>
              <a:rPr lang="ja-JP" altLang="en-US" dirty="0" smtClean="0">
                <a:solidFill>
                  <a:srgbClr val="FF0000"/>
                </a:solidFill>
              </a:rPr>
              <a:t>識別画像集合</a:t>
            </a:r>
            <a:r>
              <a:rPr lang="ja-JP" altLang="en-US" dirty="0" smtClean="0"/>
              <a:t>を比較</a:t>
            </a:r>
            <a:endParaRPr lang="en-US" altLang="ja-JP" dirty="0" smtClean="0"/>
          </a:p>
          <a:p>
            <a:r>
              <a:rPr lang="ja-JP" altLang="en-US" dirty="0" smtClean="0"/>
              <a:t>算出した類似度を前日または初期類似度と比較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 → 類似度の差分がしきい値を超えたら外観変化を検知</a:t>
            </a:r>
            <a:endParaRPr kumimoji="1" lang="en-US" altLang="ja-JP" dirty="0" smtClean="0"/>
          </a:p>
          <a:p>
            <a:endParaRPr kumimoji="1" lang="en-US" altLang="ja-JP" sz="2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2" t="7966" r="24201" b="4865"/>
          <a:stretch/>
        </p:blipFill>
        <p:spPr>
          <a:xfrm>
            <a:off x="2623723" y="3951220"/>
            <a:ext cx="1200150" cy="12001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8" t="5909" r="12500" b="3182"/>
          <a:stretch/>
        </p:blipFill>
        <p:spPr>
          <a:xfrm>
            <a:off x="4748073" y="3951521"/>
            <a:ext cx="1202782" cy="120278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8" t="12878" r="18637" b="24546"/>
          <a:stretch/>
        </p:blipFill>
        <p:spPr>
          <a:xfrm>
            <a:off x="6777299" y="3951239"/>
            <a:ext cx="1200150" cy="120015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618528" y="3581888"/>
            <a:ext cx="12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Ix(1)</a:t>
            </a:r>
            <a:endParaRPr kumimoji="1" lang="ja-JP" altLang="en-US" baseline="-25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748073" y="3614495"/>
            <a:ext cx="12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Ix(2)</a:t>
            </a:r>
            <a:endParaRPr kumimoji="1" lang="ja-JP" altLang="en-US" baseline="-25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780068" y="3614495"/>
            <a:ext cx="12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Ix(3)</a:t>
            </a:r>
            <a:endParaRPr kumimoji="1" lang="ja-JP" altLang="en-US" baseline="-25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86796" y="5197536"/>
            <a:ext cx="204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類似</a:t>
            </a:r>
            <a:r>
              <a:rPr lang="ja-JP" altLang="en-US" dirty="0"/>
              <a:t>度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0.90</a:t>
            </a:r>
            <a:endParaRPr lang="en-US" altLang="ja-JP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16713" y="5184491"/>
            <a:ext cx="185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類似</a:t>
            </a:r>
            <a:r>
              <a:rPr lang="ja-JP" altLang="en-US" dirty="0"/>
              <a:t>度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0.87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488233" y="5181595"/>
            <a:ext cx="185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類似</a:t>
            </a:r>
            <a:r>
              <a:rPr lang="ja-JP" altLang="en-US" dirty="0"/>
              <a:t>度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>
                <a:solidFill>
                  <a:srgbClr val="FF0000"/>
                </a:solidFill>
              </a:rPr>
              <a:t>0.77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4074101" y="4133235"/>
            <a:ext cx="426028" cy="890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6171637" y="4133235"/>
            <a:ext cx="426028" cy="890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吹き出し 16"/>
          <p:cNvSpPr/>
          <p:nvPr/>
        </p:nvSpPr>
        <p:spPr>
          <a:xfrm>
            <a:off x="7263008" y="5697734"/>
            <a:ext cx="1214819" cy="602673"/>
          </a:xfrm>
          <a:prstGeom prst="wedgeRoundRectCallout">
            <a:avLst>
              <a:gd name="adj1" fmla="val -78996"/>
              <a:gd name="adj2" fmla="val 2629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外観変化を検知</a:t>
            </a:r>
            <a:endParaRPr kumimoji="1" lang="ja-JP" altLang="en-US" dirty="0"/>
          </a:p>
        </p:txBody>
      </p:sp>
      <p:sp>
        <p:nvSpPr>
          <p:cNvPr id="18" name="上カーブ矢印 17"/>
          <p:cNvSpPr/>
          <p:nvPr/>
        </p:nvSpPr>
        <p:spPr>
          <a:xfrm>
            <a:off x="3241383" y="5629018"/>
            <a:ext cx="1537855" cy="3687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316651" y="5967078"/>
            <a:ext cx="138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差分：</a:t>
            </a:r>
            <a:r>
              <a:rPr kumimoji="1" lang="en-US" altLang="ja-JP" dirty="0" smtClean="0"/>
              <a:t>0.03</a:t>
            </a:r>
            <a:endParaRPr kumimoji="1" lang="ja-JP" altLang="en-US" dirty="0"/>
          </a:p>
        </p:txBody>
      </p:sp>
      <p:sp>
        <p:nvSpPr>
          <p:cNvPr id="20" name="上カーブ矢印 19"/>
          <p:cNvSpPr/>
          <p:nvPr/>
        </p:nvSpPr>
        <p:spPr>
          <a:xfrm>
            <a:off x="5560051" y="5656139"/>
            <a:ext cx="1537855" cy="3687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627201" y="5982991"/>
            <a:ext cx="138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差分：</a:t>
            </a:r>
            <a:r>
              <a:rPr kumimoji="1" lang="en-US" altLang="ja-JP" dirty="0" smtClean="0">
                <a:solidFill>
                  <a:srgbClr val="FF0000"/>
                </a:solidFill>
              </a:rPr>
              <a:t>0.10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13581" r="14279" b="17442"/>
          <a:stretch/>
        </p:blipFill>
        <p:spPr>
          <a:xfrm>
            <a:off x="701158" y="3983827"/>
            <a:ext cx="1213709" cy="1213709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514987" y="3619996"/>
            <a:ext cx="16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Ix(0)</a:t>
            </a:r>
            <a:endParaRPr kumimoji="1" lang="ja-JP" altLang="en-US" dirty="0"/>
          </a:p>
        </p:txBody>
      </p:sp>
      <p:sp>
        <p:nvSpPr>
          <p:cNvPr id="24" name="右矢印 23"/>
          <p:cNvSpPr/>
          <p:nvPr/>
        </p:nvSpPr>
        <p:spPr>
          <a:xfrm>
            <a:off x="2086835" y="4128974"/>
            <a:ext cx="426028" cy="890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98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外観変化の検知機能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概要</a:t>
            </a:r>
            <a:r>
              <a:rPr lang="ja-JP" altLang="en-US" dirty="0"/>
              <a:t>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BD7C-297B-4AB2-8DEE-2A64CFBF57C1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991806" y="1875213"/>
            <a:ext cx="2215922" cy="549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初期画像</a:t>
            </a:r>
            <a:r>
              <a:rPr lang="ja-JP" altLang="en-US" sz="1600" dirty="0" smtClean="0"/>
              <a:t>集合</a:t>
            </a:r>
            <a:r>
              <a:rPr lang="en-US" altLang="ja-JP" sz="1600" i="1" dirty="0" smtClean="0"/>
              <a:t>I</a:t>
            </a:r>
            <a:r>
              <a:rPr lang="en-US" altLang="ja-JP" sz="1600" i="1" baseline="-25000" dirty="0" smtClean="0"/>
              <a:t>x</a:t>
            </a:r>
            <a:r>
              <a:rPr lang="en-US" altLang="ja-JP" sz="1600" dirty="0" smtClean="0"/>
              <a:t>(0</a:t>
            </a:r>
            <a:r>
              <a:rPr lang="en-US" altLang="ja-JP" sz="1600" dirty="0"/>
              <a:t>)</a:t>
            </a:r>
            <a:endParaRPr lang="ja-JP" altLang="en-US" sz="1600" dirty="0"/>
          </a:p>
        </p:txBody>
      </p:sp>
      <p:sp>
        <p:nvSpPr>
          <p:cNvPr id="33" name="正方形/長方形 32"/>
          <p:cNvSpPr/>
          <p:nvPr/>
        </p:nvSpPr>
        <p:spPr>
          <a:xfrm>
            <a:off x="991806" y="2563108"/>
            <a:ext cx="2215922" cy="549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識別</a:t>
            </a:r>
            <a:r>
              <a:rPr lang="ja-JP" altLang="en-US" sz="1600" dirty="0" smtClean="0"/>
              <a:t>する画像集合</a:t>
            </a:r>
            <a:r>
              <a:rPr lang="en-US" altLang="ja-JP" sz="1600" i="1" dirty="0" smtClean="0"/>
              <a:t>I</a:t>
            </a:r>
            <a:r>
              <a:rPr lang="en-US" altLang="ja-JP" sz="1600" i="1" baseline="-25000" dirty="0" smtClean="0"/>
              <a:t>x</a:t>
            </a:r>
            <a:r>
              <a:rPr lang="en-US" altLang="ja-JP" sz="1600" dirty="0" smtClean="0"/>
              <a:t>(</a:t>
            </a:r>
            <a:r>
              <a:rPr lang="en-US" altLang="ja-JP" sz="1600" i="1" dirty="0" smtClean="0"/>
              <a:t>t</a:t>
            </a:r>
            <a:r>
              <a:rPr lang="en-US" altLang="ja-JP" sz="1600" dirty="0"/>
              <a:t>)</a:t>
            </a:r>
            <a:endParaRPr lang="ja-JP" altLang="en-US" sz="1600" dirty="0"/>
          </a:p>
        </p:txBody>
      </p:sp>
      <p:sp>
        <p:nvSpPr>
          <p:cNvPr id="34" name="角丸四角形 33"/>
          <p:cNvSpPr/>
          <p:nvPr/>
        </p:nvSpPr>
        <p:spPr>
          <a:xfrm>
            <a:off x="3651633" y="2149775"/>
            <a:ext cx="3692412" cy="6099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1600" dirty="0"/>
              <a:t>類似度スコア</a:t>
            </a:r>
            <a:r>
              <a:rPr lang="en-US" altLang="ja-JP" sz="1600" i="1" dirty="0" err="1"/>
              <a:t>U</a:t>
            </a:r>
            <a:r>
              <a:rPr lang="en-US" altLang="ja-JP" sz="1600" i="1" baseline="-25000" dirty="0" err="1"/>
              <a:t>x</a:t>
            </a:r>
            <a:r>
              <a:rPr lang="en-US" altLang="ja-JP" sz="1600" dirty="0"/>
              <a:t>(0, </a:t>
            </a:r>
            <a:r>
              <a:rPr lang="en-US" altLang="ja-JP" sz="1600" i="1" dirty="0"/>
              <a:t>t</a:t>
            </a:r>
            <a:r>
              <a:rPr lang="en-US" altLang="ja-JP" sz="1600" dirty="0"/>
              <a:t>)</a:t>
            </a:r>
            <a:r>
              <a:rPr lang="ja-JP" altLang="ja-JP" sz="1600" dirty="0" err="1"/>
              <a:t>を算</a:t>
            </a:r>
            <a:r>
              <a:rPr lang="ja-JP" altLang="ja-JP" sz="1600" dirty="0"/>
              <a:t>出</a:t>
            </a:r>
            <a:endParaRPr lang="en-US" altLang="ja-JP" sz="1600" dirty="0"/>
          </a:p>
        </p:txBody>
      </p:sp>
      <p:cxnSp>
        <p:nvCxnSpPr>
          <p:cNvPr id="35" name="直線矢印コネクタ 34"/>
          <p:cNvCxnSpPr>
            <a:stCxn id="32" idx="3"/>
            <a:endCxn id="34" idx="1"/>
          </p:cNvCxnSpPr>
          <p:nvPr/>
        </p:nvCxnSpPr>
        <p:spPr>
          <a:xfrm>
            <a:off x="3207728" y="2149775"/>
            <a:ext cx="443905" cy="3049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34" idx="2"/>
            <a:endCxn id="40" idx="0"/>
          </p:cNvCxnSpPr>
          <p:nvPr/>
        </p:nvCxnSpPr>
        <p:spPr>
          <a:xfrm>
            <a:off x="5497839" y="2759695"/>
            <a:ext cx="0" cy="2615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33" idx="3"/>
            <a:endCxn id="34" idx="1"/>
          </p:cNvCxnSpPr>
          <p:nvPr/>
        </p:nvCxnSpPr>
        <p:spPr>
          <a:xfrm flipV="1">
            <a:off x="3207728" y="2454735"/>
            <a:ext cx="443905" cy="38293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40" idx="2"/>
            <a:endCxn id="43" idx="0"/>
          </p:cNvCxnSpPr>
          <p:nvPr/>
        </p:nvCxnSpPr>
        <p:spPr>
          <a:xfrm>
            <a:off x="5497839" y="3631118"/>
            <a:ext cx="0" cy="2791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角丸四角形 38"/>
          <p:cNvSpPr/>
          <p:nvPr/>
        </p:nvSpPr>
        <p:spPr>
          <a:xfrm>
            <a:off x="6739452" y="4983274"/>
            <a:ext cx="1627307" cy="5399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外観</a:t>
            </a:r>
            <a:r>
              <a:rPr lang="ja-JP" altLang="en-US" sz="1600" dirty="0" smtClean="0"/>
              <a:t>変化検出</a:t>
            </a:r>
            <a:endParaRPr lang="en-US" altLang="ja-JP" sz="1600" dirty="0"/>
          </a:p>
        </p:txBody>
      </p:sp>
      <p:sp>
        <p:nvSpPr>
          <p:cNvPr id="40" name="角丸四角形 39"/>
          <p:cNvSpPr/>
          <p:nvPr/>
        </p:nvSpPr>
        <p:spPr>
          <a:xfrm>
            <a:off x="3651633" y="3021198"/>
            <a:ext cx="3692412" cy="6099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ja-JP" sz="1600" dirty="0"/>
              <a:t>類似度スコアの差分δ</a:t>
            </a:r>
            <a:r>
              <a:rPr lang="en-US" altLang="ja-JP" sz="1600" i="1" baseline="-25000" dirty="0"/>
              <a:t>x</a:t>
            </a:r>
            <a:r>
              <a:rPr lang="en-US" altLang="ja-JP" sz="1600" dirty="0"/>
              <a:t> (</a:t>
            </a:r>
            <a:r>
              <a:rPr lang="en-US" altLang="ja-JP" sz="1600" i="1" dirty="0" err="1"/>
              <a:t>t</a:t>
            </a:r>
            <a:r>
              <a:rPr lang="en-US" altLang="ja-JP" sz="1600" i="1" baseline="-25000" dirty="0" err="1"/>
              <a:t>p</a:t>
            </a:r>
            <a:r>
              <a:rPr lang="en-US" altLang="ja-JP" sz="1600" dirty="0"/>
              <a:t>, </a:t>
            </a:r>
            <a:r>
              <a:rPr lang="en-US" altLang="ja-JP" sz="1600" i="1" dirty="0" err="1"/>
              <a:t>t</a:t>
            </a:r>
            <a:r>
              <a:rPr lang="en-US" altLang="ja-JP" sz="1600" i="1" baseline="-25000" dirty="0" err="1"/>
              <a:t>q</a:t>
            </a:r>
            <a:r>
              <a:rPr lang="en-US" altLang="ja-JP" sz="1600" dirty="0"/>
              <a:t>)</a:t>
            </a:r>
            <a:r>
              <a:rPr lang="ja-JP" altLang="ja-JP" sz="1600" dirty="0" err="1"/>
              <a:t>を算</a:t>
            </a:r>
            <a:r>
              <a:rPr lang="ja-JP" altLang="ja-JP" sz="1600" dirty="0"/>
              <a:t>出</a:t>
            </a:r>
            <a:endParaRPr lang="ja-JP" altLang="en-US" sz="1600" dirty="0"/>
          </a:p>
        </p:txBody>
      </p:sp>
      <p:grpSp>
        <p:nvGrpSpPr>
          <p:cNvPr id="41" name="グループ化 40"/>
          <p:cNvGrpSpPr/>
          <p:nvPr/>
        </p:nvGrpSpPr>
        <p:grpSpPr>
          <a:xfrm>
            <a:off x="3792606" y="3910284"/>
            <a:ext cx="3410465" cy="848826"/>
            <a:chOff x="1828263" y="4210838"/>
            <a:chExt cx="3410465" cy="971247"/>
          </a:xfrm>
        </p:grpSpPr>
        <p:sp>
          <p:nvSpPr>
            <p:cNvPr id="42" name="テキスト ボックス 41"/>
            <p:cNvSpPr txBox="1"/>
            <p:nvPr/>
          </p:nvSpPr>
          <p:spPr>
            <a:xfrm>
              <a:off x="2253130" y="4506308"/>
              <a:ext cx="26674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ja-JP" sz="1600" dirty="0"/>
                <a:t>δ</a:t>
              </a:r>
              <a:r>
                <a:rPr lang="en-US" altLang="ja-JP" sz="1600" i="1" baseline="-25000" dirty="0"/>
                <a:t>x</a:t>
              </a:r>
              <a:r>
                <a:rPr lang="en-US" altLang="ja-JP" sz="1600" baseline="-25000" dirty="0"/>
                <a:t> 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t</a:t>
              </a:r>
              <a:r>
                <a:rPr lang="en-US" altLang="ja-JP" sz="1600" dirty="0"/>
                <a:t>-1, </a:t>
              </a:r>
              <a:r>
                <a:rPr lang="en-US" altLang="ja-JP" sz="1600" i="1" dirty="0"/>
                <a:t>t</a:t>
              </a:r>
              <a:r>
                <a:rPr lang="en-US" altLang="ja-JP" sz="1600" dirty="0"/>
                <a:t>)</a:t>
              </a:r>
              <a:r>
                <a:rPr lang="ja-JP" altLang="en-US" sz="1600" dirty="0" smtClean="0"/>
                <a:t> </a:t>
              </a:r>
              <a:r>
                <a:rPr lang="en-US" altLang="ja-JP" sz="1600" dirty="0" smtClean="0"/>
                <a:t>&gt;</a:t>
              </a:r>
              <a:r>
                <a:rPr lang="ja-JP" altLang="en-US" sz="1600" dirty="0" smtClean="0"/>
                <a:t> し</a:t>
              </a:r>
              <a:r>
                <a:rPr lang="ja-JP" altLang="ja-JP" sz="1600" dirty="0"/>
                <a:t>きい値</a:t>
              </a:r>
              <a:r>
                <a:rPr lang="ja-JP" altLang="ja-JP" sz="1600" i="1" dirty="0"/>
                <a:t>θ</a:t>
              </a:r>
              <a:r>
                <a:rPr lang="en-US" altLang="ja-JP" sz="1600" baseline="-25000" dirty="0" smtClean="0"/>
                <a:t>2</a:t>
              </a:r>
              <a:endParaRPr lang="ja-JP" altLang="en-US" sz="1600" dirty="0"/>
            </a:p>
          </p:txBody>
        </p:sp>
        <p:sp>
          <p:nvSpPr>
            <p:cNvPr id="43" name="フローチャート: 判断 42"/>
            <p:cNvSpPr/>
            <p:nvPr/>
          </p:nvSpPr>
          <p:spPr>
            <a:xfrm>
              <a:off x="1828263" y="4210838"/>
              <a:ext cx="3410465" cy="971247"/>
            </a:xfrm>
            <a:prstGeom prst="flowChartDecision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ja-JP" altLang="en-US" dirty="0"/>
            </a:p>
          </p:txBody>
        </p:sp>
      </p:grpSp>
      <p:sp>
        <p:nvSpPr>
          <p:cNvPr id="44" name="テキスト ボックス 43"/>
          <p:cNvSpPr txBox="1"/>
          <p:nvPr/>
        </p:nvSpPr>
        <p:spPr>
          <a:xfrm>
            <a:off x="7203071" y="3996867"/>
            <a:ext cx="70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True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092535" y="3993719"/>
            <a:ext cx="136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Fals</a:t>
            </a:r>
            <a:r>
              <a:rPr lang="en-US" altLang="ja-JP" dirty="0"/>
              <a:t>e</a:t>
            </a:r>
            <a:endParaRPr kumimoji="1" lang="ja-JP" altLang="en-US" dirty="0"/>
          </a:p>
        </p:txBody>
      </p:sp>
      <p:cxnSp>
        <p:nvCxnSpPr>
          <p:cNvPr id="46" name="カギ線コネクタ 45"/>
          <p:cNvCxnSpPr>
            <a:stCxn id="43" idx="3"/>
            <a:endCxn id="39" idx="0"/>
          </p:cNvCxnSpPr>
          <p:nvPr/>
        </p:nvCxnSpPr>
        <p:spPr>
          <a:xfrm>
            <a:off x="7203071" y="4334697"/>
            <a:ext cx="350035" cy="64857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角丸四角形 46"/>
          <p:cNvSpPr/>
          <p:nvPr/>
        </p:nvSpPr>
        <p:spPr>
          <a:xfrm>
            <a:off x="6739452" y="5717593"/>
            <a:ext cx="1627308" cy="4555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外観変化なし</a:t>
            </a:r>
            <a:endParaRPr lang="en-US" altLang="ja-JP" sz="1600" dirty="0"/>
          </a:p>
        </p:txBody>
      </p:sp>
      <p:cxnSp>
        <p:nvCxnSpPr>
          <p:cNvPr id="48" name="カギ線コネクタ 47"/>
          <p:cNvCxnSpPr>
            <a:stCxn id="43" idx="1"/>
            <a:endCxn id="51" idx="0"/>
          </p:cNvCxnSpPr>
          <p:nvPr/>
        </p:nvCxnSpPr>
        <p:spPr>
          <a:xfrm rot="10800000" flipV="1">
            <a:off x="3394104" y="4334696"/>
            <a:ext cx="398502" cy="535029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グループ化 48"/>
          <p:cNvGrpSpPr/>
          <p:nvPr/>
        </p:nvGrpSpPr>
        <p:grpSpPr>
          <a:xfrm>
            <a:off x="1688871" y="4869726"/>
            <a:ext cx="3410465" cy="785739"/>
            <a:chOff x="1828263" y="4210838"/>
            <a:chExt cx="3410465" cy="971247"/>
          </a:xfrm>
        </p:grpSpPr>
        <p:sp>
          <p:nvSpPr>
            <p:cNvPr id="50" name="テキスト ボックス 49"/>
            <p:cNvSpPr txBox="1"/>
            <p:nvPr/>
          </p:nvSpPr>
          <p:spPr>
            <a:xfrm>
              <a:off x="2343641" y="4482088"/>
              <a:ext cx="26674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ja-JP" sz="1600" dirty="0" smtClean="0"/>
                <a:t>差分</a:t>
              </a:r>
              <a:r>
                <a:rPr lang="ja-JP" altLang="ja-JP" sz="1600" dirty="0"/>
                <a:t>δ</a:t>
              </a:r>
              <a:r>
                <a:rPr lang="en-US" altLang="ja-JP" sz="1600" i="1" baseline="-25000" dirty="0"/>
                <a:t>x</a:t>
              </a:r>
              <a:r>
                <a:rPr lang="en-US" altLang="ja-JP" sz="1600" baseline="-25000" dirty="0"/>
                <a:t> </a:t>
              </a:r>
              <a:r>
                <a:rPr lang="en-US" altLang="ja-JP" sz="1600" dirty="0"/>
                <a:t>(0, </a:t>
              </a:r>
              <a:r>
                <a:rPr lang="en-US" altLang="ja-JP" sz="1600" i="1" dirty="0"/>
                <a:t>t</a:t>
              </a:r>
              <a:r>
                <a:rPr lang="en-US" altLang="ja-JP" sz="1600" dirty="0" smtClean="0"/>
                <a:t>)</a:t>
              </a:r>
              <a:r>
                <a:rPr lang="ja-JP" altLang="en-US" sz="1600" dirty="0" smtClean="0"/>
                <a:t> </a:t>
              </a:r>
              <a:r>
                <a:rPr lang="en-US" altLang="ja-JP" sz="1600" dirty="0" smtClean="0"/>
                <a:t>&gt;</a:t>
              </a:r>
              <a:r>
                <a:rPr lang="ja-JP" altLang="en-US" sz="1600" dirty="0" smtClean="0"/>
                <a:t> し</a:t>
              </a:r>
              <a:r>
                <a:rPr lang="ja-JP" altLang="ja-JP" sz="1600" dirty="0"/>
                <a:t>きい</a:t>
              </a:r>
              <a:r>
                <a:rPr lang="ja-JP" altLang="ja-JP" sz="1600" dirty="0" smtClean="0"/>
                <a:t>値</a:t>
              </a:r>
              <a:r>
                <a:rPr lang="ja-JP" altLang="ja-JP" sz="1600" i="1" dirty="0"/>
                <a:t>θ</a:t>
              </a:r>
              <a:r>
                <a:rPr lang="en-US" altLang="ja-JP" sz="1600" baseline="-25000" dirty="0"/>
                <a:t>3</a:t>
              </a:r>
              <a:endParaRPr lang="ja-JP" altLang="en-US" sz="1600" dirty="0"/>
            </a:p>
          </p:txBody>
        </p:sp>
        <p:sp>
          <p:nvSpPr>
            <p:cNvPr id="51" name="フローチャート: 判断 50"/>
            <p:cNvSpPr/>
            <p:nvPr/>
          </p:nvSpPr>
          <p:spPr>
            <a:xfrm>
              <a:off x="1828263" y="4210838"/>
              <a:ext cx="3410465" cy="971247"/>
            </a:xfrm>
            <a:prstGeom prst="flowChartDecision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ja-JP" altLang="en-US" dirty="0"/>
            </a:p>
          </p:txBody>
        </p:sp>
      </p:grpSp>
      <p:cxnSp>
        <p:nvCxnSpPr>
          <p:cNvPr id="52" name="直線矢印コネクタ 51"/>
          <p:cNvCxnSpPr>
            <a:stCxn id="51" idx="3"/>
            <a:endCxn id="39" idx="1"/>
          </p:cNvCxnSpPr>
          <p:nvPr/>
        </p:nvCxnSpPr>
        <p:spPr>
          <a:xfrm flipV="1">
            <a:off x="5099336" y="5253253"/>
            <a:ext cx="1640116" cy="934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4032484" y="5556112"/>
            <a:ext cx="136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Fals</a:t>
            </a:r>
            <a:r>
              <a:rPr lang="en-US" altLang="ja-JP" dirty="0"/>
              <a:t>e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129665" y="4940921"/>
            <a:ext cx="70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True</a:t>
            </a:r>
            <a:endParaRPr kumimoji="1" lang="ja-JP" altLang="en-US" dirty="0"/>
          </a:p>
        </p:txBody>
      </p:sp>
      <p:cxnSp>
        <p:nvCxnSpPr>
          <p:cNvPr id="100" name="カギ線コネクタ 99"/>
          <p:cNvCxnSpPr>
            <a:stCxn id="51" idx="2"/>
            <a:endCxn id="47" idx="1"/>
          </p:cNvCxnSpPr>
          <p:nvPr/>
        </p:nvCxnSpPr>
        <p:spPr>
          <a:xfrm rot="16200000" flipH="1">
            <a:off x="4921829" y="4127740"/>
            <a:ext cx="289899" cy="334534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93701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8043</TotalTime>
  <Words>1177</Words>
  <Application>Microsoft Office PowerPoint</Application>
  <PresentationFormat>画面に合わせる (4:3)</PresentationFormat>
  <Paragraphs>203</Paragraphs>
  <Slides>16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ＭＳ Ｐゴシック</vt:lpstr>
      <vt:lpstr>メイリオ</vt:lpstr>
      <vt:lpstr>Calibri</vt:lpstr>
      <vt:lpstr>Century Gothic</vt:lpstr>
      <vt:lpstr>Wingdings</vt:lpstr>
      <vt:lpstr>レトロスペクト</vt:lpstr>
      <vt:lpstr>時系列画像集合の類似度に基づいた外観変化の検知手法の検討</vt:lpstr>
      <vt:lpstr>研究背景</vt:lpstr>
      <vt:lpstr>関連研究</vt:lpstr>
      <vt:lpstr>研究動機</vt:lpstr>
      <vt:lpstr>提案方式</vt:lpstr>
      <vt:lpstr>従来手法</vt:lpstr>
      <vt:lpstr>本研究の提案手法</vt:lpstr>
      <vt:lpstr>本研究のアプローチ</vt:lpstr>
      <vt:lpstr>外観変化の検知機能 概要図</vt:lpstr>
      <vt:lpstr>システム概要図</vt:lpstr>
      <vt:lpstr>実験１（１）</vt:lpstr>
      <vt:lpstr>実験１（２）</vt:lpstr>
      <vt:lpstr>実験２（１）</vt:lpstr>
      <vt:lpstr>実験２（２）</vt:lpstr>
      <vt:lpstr>実験２（３）</vt:lpstr>
      <vt:lpstr>今後のスケジュール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熱帯魚の画像認識</dc:title>
  <dc:creator>1421166</dc:creator>
  <cp:lastModifiedBy>Misa Matsuoka</cp:lastModifiedBy>
  <cp:revision>252</cp:revision>
  <cp:lastPrinted>2017-10-03T06:32:54Z</cp:lastPrinted>
  <dcterms:created xsi:type="dcterms:W3CDTF">2017-04-11T06:26:01Z</dcterms:created>
  <dcterms:modified xsi:type="dcterms:W3CDTF">2017-11-07T19:31:48Z</dcterms:modified>
</cp:coreProperties>
</file>