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1"/>
  </p:notesMasterIdLst>
  <p:handoutMasterIdLst>
    <p:handoutMasterId r:id="rId22"/>
  </p:handoutMasterIdLst>
  <p:sldIdLst>
    <p:sldId id="260" r:id="rId2"/>
    <p:sldId id="264" r:id="rId3"/>
    <p:sldId id="295" r:id="rId4"/>
    <p:sldId id="271" r:id="rId5"/>
    <p:sldId id="277" r:id="rId6"/>
    <p:sldId id="265" r:id="rId7"/>
    <p:sldId id="282" r:id="rId8"/>
    <p:sldId id="294" r:id="rId9"/>
    <p:sldId id="290" r:id="rId10"/>
    <p:sldId id="298" r:id="rId11"/>
    <p:sldId id="296" r:id="rId12"/>
    <p:sldId id="285" r:id="rId13"/>
    <p:sldId id="297" r:id="rId14"/>
    <p:sldId id="287" r:id="rId15"/>
    <p:sldId id="288" r:id="rId16"/>
    <p:sldId id="291" r:id="rId17"/>
    <p:sldId id="286" r:id="rId18"/>
    <p:sldId id="292" r:id="rId19"/>
    <p:sldId id="293"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137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221AD-5CB0-4A25-97D8-A6228F844F3F}" type="datetimeFigureOut">
              <a:rPr kumimoji="1" lang="ja-JP" altLang="en-US" smtClean="0"/>
              <a:t>2017/11/15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83CC2-0E9A-4646-9134-3F72E826488D}" type="slidenum">
              <a:rPr kumimoji="1" lang="ja-JP" altLang="en-US" smtClean="0"/>
              <a:t>‹#›</a:t>
            </a:fld>
            <a:endParaRPr kumimoji="1" lang="ja-JP" altLang="en-US"/>
          </a:p>
        </p:txBody>
      </p:sp>
    </p:spTree>
    <p:extLst>
      <p:ext uri="{BB962C8B-B14F-4D97-AF65-F5344CB8AC3E}">
        <p14:creationId xmlns:p14="http://schemas.microsoft.com/office/powerpoint/2010/main" val="95998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2017/11/15</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2017/11/15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時系列画像集合の類似度に基づいた外観変化の検知手法の検討</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dirty="0" smtClean="0"/>
              <a:t>神奈川工科大学 情報学部 情報工学科</a:t>
            </a:r>
            <a:endParaRPr lang="en-US" altLang="ja-JP" dirty="0" smtClean="0"/>
          </a:p>
          <a:p>
            <a:r>
              <a:rPr kumimoji="1" lang="ja-JP" altLang="en-US" dirty="0" smtClean="0"/>
              <a:t>松岡 未紗  </a:t>
            </a:r>
            <a:r>
              <a:rPr lang="ja-JP" altLang="en-US" dirty="0" smtClean="0"/>
              <a:t>鷹野 孝典</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
        <p:nvSpPr>
          <p:cNvPr id="5" name="テキスト ボックス 4"/>
          <p:cNvSpPr txBox="1"/>
          <p:nvPr/>
        </p:nvSpPr>
        <p:spPr>
          <a:xfrm>
            <a:off x="5185611" y="132347"/>
            <a:ext cx="3741821" cy="923330"/>
          </a:xfrm>
          <a:prstGeom prst="rect">
            <a:avLst/>
          </a:prstGeom>
          <a:noFill/>
        </p:spPr>
        <p:txBody>
          <a:bodyPr wrap="square" rtlCol="0">
            <a:spAutoFit/>
          </a:bodyPr>
          <a:lstStyle/>
          <a:p>
            <a:r>
              <a:rPr lang="en-US" altLang="ja-JP" dirty="0"/>
              <a:t>2017</a:t>
            </a:r>
            <a:r>
              <a:rPr lang="ja-JP" altLang="en-US" dirty="0"/>
              <a:t>年</a:t>
            </a:r>
            <a:r>
              <a:rPr lang="en-US" altLang="ja-JP" dirty="0"/>
              <a:t>11</a:t>
            </a:r>
            <a:r>
              <a:rPr lang="ja-JP" altLang="en-US" dirty="0"/>
              <a:t>月</a:t>
            </a:r>
            <a:r>
              <a:rPr lang="en-US" altLang="ja-JP" dirty="0"/>
              <a:t>24</a:t>
            </a:r>
            <a:r>
              <a:rPr lang="ja-JP" altLang="en-US" dirty="0"/>
              <a:t>日</a:t>
            </a:r>
            <a:r>
              <a:rPr lang="en-US" altLang="ja-JP" dirty="0"/>
              <a:t>(</a:t>
            </a:r>
            <a:r>
              <a:rPr lang="ja-JP" altLang="en-US" dirty="0"/>
              <a:t>金</a:t>
            </a:r>
            <a:r>
              <a:rPr lang="en-US" altLang="ja-JP" dirty="0"/>
              <a:t>)</a:t>
            </a:r>
          </a:p>
          <a:p>
            <a:r>
              <a:rPr lang="ja-JP" altLang="en-US" dirty="0" smtClean="0"/>
              <a:t>知識</a:t>
            </a:r>
            <a:r>
              <a:rPr lang="ja-JP" altLang="en-US" dirty="0"/>
              <a:t>ベースシステム研究会</a:t>
            </a:r>
          </a:p>
          <a:p>
            <a:r>
              <a:rPr lang="ja-JP" altLang="en-US" dirty="0"/>
              <a:t>慶応義塾大学 矢上キャンパス</a:t>
            </a:r>
            <a:endParaRPr kumimoji="1" lang="ja-JP" altLang="en-US" dirty="0"/>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システム概要図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5" name="正方形/長方形 4"/>
          <p:cNvSpPr/>
          <p:nvPr/>
        </p:nvSpPr>
        <p:spPr>
          <a:xfrm>
            <a:off x="943193" y="3582124"/>
            <a:ext cx="1751961" cy="984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画像集合</a:t>
            </a:r>
            <a:endParaRPr kumimoji="1" lang="en-US" altLang="ja-JP" dirty="0" smtClean="0"/>
          </a:p>
          <a:p>
            <a:pPr algn="ctr"/>
            <a:r>
              <a:rPr lang="ja-JP" altLang="en-US" dirty="0" smtClean="0"/>
              <a:t>（複数個体）</a:t>
            </a:r>
            <a:endParaRPr kumimoji="1" lang="ja-JP" altLang="en-US" dirty="0"/>
          </a:p>
        </p:txBody>
      </p:sp>
      <p:sp>
        <p:nvSpPr>
          <p:cNvPr id="6" name="角丸四角形 5"/>
          <p:cNvSpPr/>
          <p:nvPr/>
        </p:nvSpPr>
        <p:spPr>
          <a:xfrm>
            <a:off x="3425070" y="2546499"/>
            <a:ext cx="589547" cy="3056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個体識別</a:t>
            </a:r>
            <a:endParaRPr kumimoji="1" lang="ja-JP" altLang="en-US" dirty="0"/>
          </a:p>
        </p:txBody>
      </p:sp>
      <p:sp>
        <p:nvSpPr>
          <p:cNvPr id="8" name="角丸四角形 7"/>
          <p:cNvSpPr/>
          <p:nvPr/>
        </p:nvSpPr>
        <p:spPr>
          <a:xfrm>
            <a:off x="7579976" y="2546499"/>
            <a:ext cx="589547" cy="3056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外観変化検知</a:t>
            </a:r>
            <a:endParaRPr kumimoji="1" lang="ja-JP" altLang="en-US" dirty="0"/>
          </a:p>
        </p:txBody>
      </p:sp>
      <p:cxnSp>
        <p:nvCxnSpPr>
          <p:cNvPr id="10" name="直線矢印コネクタ 9"/>
          <p:cNvCxnSpPr>
            <a:stCxn id="5" idx="3"/>
            <a:endCxn id="6" idx="1"/>
          </p:cNvCxnSpPr>
          <p:nvPr/>
        </p:nvCxnSpPr>
        <p:spPr>
          <a:xfrm>
            <a:off x="2695154" y="4074509"/>
            <a:ext cx="729916"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 name="正方形/長方形 11"/>
          <p:cNvSpPr/>
          <p:nvPr/>
        </p:nvSpPr>
        <p:spPr>
          <a:xfrm>
            <a:off x="4744533" y="2153375"/>
            <a:ext cx="1751961" cy="786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画像集合</a:t>
            </a:r>
            <a:endParaRPr kumimoji="1" lang="en-US" altLang="ja-JP" dirty="0" smtClean="0"/>
          </a:p>
          <a:p>
            <a:pPr algn="ctr"/>
            <a:r>
              <a:rPr lang="ja-JP" altLang="en-US" dirty="0" smtClean="0"/>
              <a:t>（個体</a:t>
            </a:r>
            <a:r>
              <a:rPr lang="en-US" altLang="ja-JP" dirty="0" smtClean="0"/>
              <a:t>A</a:t>
            </a:r>
            <a:r>
              <a:rPr lang="ja-JP" altLang="en-US" dirty="0" smtClean="0"/>
              <a:t>）</a:t>
            </a:r>
            <a:endParaRPr kumimoji="1" lang="ja-JP" altLang="en-US" dirty="0"/>
          </a:p>
        </p:txBody>
      </p:sp>
      <p:sp>
        <p:nvSpPr>
          <p:cNvPr id="17" name="正方形/長方形 16"/>
          <p:cNvSpPr/>
          <p:nvPr/>
        </p:nvSpPr>
        <p:spPr>
          <a:xfrm>
            <a:off x="4744533" y="3084789"/>
            <a:ext cx="1751961" cy="786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画像集合</a:t>
            </a:r>
            <a:endParaRPr kumimoji="1" lang="en-US" altLang="ja-JP" dirty="0" smtClean="0"/>
          </a:p>
          <a:p>
            <a:pPr algn="ctr"/>
            <a:r>
              <a:rPr lang="ja-JP" altLang="en-US" dirty="0" smtClean="0"/>
              <a:t>（個体</a:t>
            </a:r>
            <a:r>
              <a:rPr lang="en-US" altLang="ja-JP" dirty="0"/>
              <a:t>B</a:t>
            </a:r>
            <a:r>
              <a:rPr lang="ja-JP" altLang="en-US" dirty="0" smtClean="0"/>
              <a:t>）</a:t>
            </a:r>
            <a:endParaRPr kumimoji="1" lang="ja-JP" altLang="en-US" dirty="0"/>
          </a:p>
        </p:txBody>
      </p:sp>
      <p:sp>
        <p:nvSpPr>
          <p:cNvPr id="18" name="正方形/長方形 17"/>
          <p:cNvSpPr/>
          <p:nvPr/>
        </p:nvSpPr>
        <p:spPr>
          <a:xfrm>
            <a:off x="4744533" y="4014414"/>
            <a:ext cx="1751961" cy="786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画像集合</a:t>
            </a:r>
            <a:endParaRPr kumimoji="1" lang="en-US" altLang="ja-JP" dirty="0" smtClean="0"/>
          </a:p>
          <a:p>
            <a:pPr algn="ctr"/>
            <a:r>
              <a:rPr lang="ja-JP" altLang="en-US" dirty="0" smtClean="0"/>
              <a:t>（個体</a:t>
            </a:r>
            <a:r>
              <a:rPr lang="en-US" altLang="ja-JP" dirty="0"/>
              <a:t>C</a:t>
            </a:r>
            <a:r>
              <a:rPr lang="ja-JP" altLang="en-US" dirty="0" smtClean="0"/>
              <a:t>）</a:t>
            </a:r>
            <a:endParaRPr kumimoji="1" lang="ja-JP" altLang="en-US" dirty="0"/>
          </a:p>
        </p:txBody>
      </p:sp>
      <p:sp>
        <p:nvSpPr>
          <p:cNvPr id="19" name="正方形/長方形 18"/>
          <p:cNvSpPr/>
          <p:nvPr/>
        </p:nvSpPr>
        <p:spPr>
          <a:xfrm>
            <a:off x="4744533" y="4950965"/>
            <a:ext cx="1751961" cy="786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画像集合</a:t>
            </a:r>
            <a:endParaRPr kumimoji="1" lang="en-US" altLang="ja-JP" dirty="0" smtClean="0"/>
          </a:p>
          <a:p>
            <a:pPr algn="ctr"/>
            <a:r>
              <a:rPr lang="ja-JP" altLang="en-US" dirty="0" smtClean="0"/>
              <a:t>（個体</a:t>
            </a:r>
            <a:r>
              <a:rPr lang="en-US" altLang="ja-JP" dirty="0"/>
              <a:t>D</a:t>
            </a:r>
            <a:r>
              <a:rPr lang="ja-JP" altLang="en-US" dirty="0" smtClean="0"/>
              <a:t>）</a:t>
            </a:r>
            <a:endParaRPr kumimoji="1" lang="ja-JP" altLang="en-US" dirty="0"/>
          </a:p>
        </p:txBody>
      </p:sp>
      <p:cxnSp>
        <p:nvCxnSpPr>
          <p:cNvPr id="20" name="直線矢印コネクタ 19"/>
          <p:cNvCxnSpPr>
            <a:stCxn id="6" idx="3"/>
            <a:endCxn id="12" idx="1"/>
          </p:cNvCxnSpPr>
          <p:nvPr/>
        </p:nvCxnSpPr>
        <p:spPr>
          <a:xfrm flipV="1">
            <a:off x="4014617" y="2546499"/>
            <a:ext cx="729916" cy="15280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p:cNvCxnSpPr>
            <a:stCxn id="6" idx="3"/>
            <a:endCxn id="17" idx="1"/>
          </p:cNvCxnSpPr>
          <p:nvPr/>
        </p:nvCxnSpPr>
        <p:spPr>
          <a:xfrm flipV="1">
            <a:off x="4014617" y="3477913"/>
            <a:ext cx="729916" cy="59659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p:cNvCxnSpPr>
            <a:stCxn id="6" idx="3"/>
            <a:endCxn id="18" idx="1"/>
          </p:cNvCxnSpPr>
          <p:nvPr/>
        </p:nvCxnSpPr>
        <p:spPr>
          <a:xfrm>
            <a:off x="4014617" y="4074510"/>
            <a:ext cx="729916" cy="33302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6" idx="3"/>
            <a:endCxn id="19" idx="1"/>
          </p:cNvCxnSpPr>
          <p:nvPr/>
        </p:nvCxnSpPr>
        <p:spPr>
          <a:xfrm>
            <a:off x="4014617" y="4074510"/>
            <a:ext cx="729916" cy="126957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12" idx="3"/>
            <a:endCxn id="8" idx="1"/>
          </p:cNvCxnSpPr>
          <p:nvPr/>
        </p:nvCxnSpPr>
        <p:spPr>
          <a:xfrm>
            <a:off x="6496494" y="2546499"/>
            <a:ext cx="1083482" cy="15280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19" idx="3"/>
            <a:endCxn id="8" idx="1"/>
          </p:cNvCxnSpPr>
          <p:nvPr/>
        </p:nvCxnSpPr>
        <p:spPr>
          <a:xfrm flipV="1">
            <a:off x="6496494" y="4074510"/>
            <a:ext cx="1083482" cy="126957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18" idx="3"/>
            <a:endCxn id="8" idx="1"/>
          </p:cNvCxnSpPr>
          <p:nvPr/>
        </p:nvCxnSpPr>
        <p:spPr>
          <a:xfrm flipV="1">
            <a:off x="6496494" y="4074510"/>
            <a:ext cx="1083482" cy="33302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17" idx="3"/>
            <a:endCxn id="8" idx="1"/>
          </p:cNvCxnSpPr>
          <p:nvPr/>
        </p:nvCxnSpPr>
        <p:spPr>
          <a:xfrm>
            <a:off x="6496494" y="3477913"/>
            <a:ext cx="1083482" cy="59659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548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個体の識別機能の概要図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6" name="正方形/長方形 5"/>
          <p:cNvSpPr/>
          <p:nvPr/>
        </p:nvSpPr>
        <p:spPr>
          <a:xfrm>
            <a:off x="1265737" y="2937890"/>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個体</a:t>
            </a:r>
            <a:r>
              <a:rPr lang="en-US" altLang="ja-JP" i="1" dirty="0" smtClean="0"/>
              <a:t>q</a:t>
            </a:r>
            <a:r>
              <a:rPr lang="ja-JP" altLang="en-US" dirty="0" smtClean="0"/>
              <a:t>画像</a:t>
            </a:r>
            <a:r>
              <a:rPr lang="en-US" altLang="ja-JP" i="1" dirty="0" err="1" smtClean="0"/>
              <a:t>I</a:t>
            </a:r>
            <a:r>
              <a:rPr lang="en-US" altLang="ja-JP" i="1" baseline="-25000" dirty="0" err="1" smtClean="0"/>
              <a:t>q</a:t>
            </a:r>
            <a:endParaRPr lang="ja-JP" altLang="en-US" dirty="0"/>
          </a:p>
        </p:txBody>
      </p:sp>
      <p:sp>
        <p:nvSpPr>
          <p:cNvPr id="7" name="角丸四角形 6"/>
          <p:cNvSpPr/>
          <p:nvPr/>
        </p:nvSpPr>
        <p:spPr>
          <a:xfrm>
            <a:off x="2178464" y="3709504"/>
            <a:ext cx="3410465" cy="6283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類似度スコア</a:t>
            </a:r>
            <a:r>
              <a:rPr lang="en-US" altLang="ja-JP" i="1" dirty="0" err="1"/>
              <a:t>S</a:t>
            </a:r>
            <a:r>
              <a:rPr lang="en-US" altLang="ja-JP" i="1" baseline="-25000" dirty="0" err="1"/>
              <a:t>x</a:t>
            </a:r>
            <a:r>
              <a:rPr lang="ja-JP" altLang="ja-JP" dirty="0" err="1"/>
              <a:t>を算</a:t>
            </a:r>
            <a:r>
              <a:rPr lang="ja-JP" altLang="ja-JP" dirty="0"/>
              <a:t>出</a:t>
            </a:r>
            <a:endParaRPr lang="en-US" altLang="ja-JP" dirty="0"/>
          </a:p>
        </p:txBody>
      </p:sp>
      <p:cxnSp>
        <p:nvCxnSpPr>
          <p:cNvPr id="8" name="直線矢印コネクタ 7"/>
          <p:cNvCxnSpPr>
            <a:stCxn id="23" idx="2"/>
          </p:cNvCxnSpPr>
          <p:nvPr/>
        </p:nvCxnSpPr>
        <p:spPr>
          <a:xfrm flipH="1">
            <a:off x="4594860" y="3431850"/>
            <a:ext cx="1099108" cy="389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a:stCxn id="7" idx="2"/>
            <a:endCxn id="17" idx="0"/>
          </p:cNvCxnSpPr>
          <p:nvPr/>
        </p:nvCxnSpPr>
        <p:spPr>
          <a:xfrm>
            <a:off x="3883697" y="4337870"/>
            <a:ext cx="9821" cy="30929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正方形/長方形 9"/>
          <p:cNvSpPr/>
          <p:nvPr/>
        </p:nvSpPr>
        <p:spPr>
          <a:xfrm>
            <a:off x="4389075" y="2869678"/>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画像集合</a:t>
            </a:r>
            <a:r>
              <a:rPr lang="en-US" altLang="ja-JP" i="1" dirty="0"/>
              <a:t>I</a:t>
            </a:r>
            <a:r>
              <a:rPr lang="en-US" altLang="ja-JP" i="1" baseline="-25000" dirty="0"/>
              <a:t>x</a:t>
            </a:r>
            <a:r>
              <a:rPr lang="en-US" altLang="ja-JP" dirty="0"/>
              <a:t>(</a:t>
            </a:r>
            <a:r>
              <a:rPr lang="en-US" altLang="ja-JP" i="1" dirty="0"/>
              <a:t>t</a:t>
            </a:r>
            <a:r>
              <a:rPr lang="en-US" altLang="ja-JP" dirty="0"/>
              <a:t>-1</a:t>
            </a:r>
            <a:r>
              <a:rPr lang="en-US" altLang="ja-JP" dirty="0" smtClean="0"/>
              <a:t>)</a:t>
            </a:r>
            <a:endParaRPr lang="en-US" altLang="ja-JP" dirty="0"/>
          </a:p>
        </p:txBody>
      </p:sp>
      <p:sp>
        <p:nvSpPr>
          <p:cNvPr id="11" name="正方形/長方形 10"/>
          <p:cNvSpPr/>
          <p:nvPr/>
        </p:nvSpPr>
        <p:spPr>
          <a:xfrm>
            <a:off x="4380554" y="1953601"/>
            <a:ext cx="2419350" cy="54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初期画像集合</a:t>
            </a:r>
            <a:r>
              <a:rPr lang="en-US" altLang="ja-JP" i="1" dirty="0" smtClean="0"/>
              <a:t>I</a:t>
            </a:r>
            <a:r>
              <a:rPr lang="en-US" altLang="ja-JP" i="1" baseline="-25000" dirty="0" smtClean="0"/>
              <a:t>x</a:t>
            </a:r>
            <a:r>
              <a:rPr lang="en-US" altLang="ja-JP" dirty="0" smtClean="0"/>
              <a:t>(0</a:t>
            </a:r>
            <a:r>
              <a:rPr lang="en-US" altLang="ja-JP" dirty="0"/>
              <a:t>)</a:t>
            </a:r>
            <a:endParaRPr lang="ja-JP" altLang="en-US" dirty="0"/>
          </a:p>
        </p:txBody>
      </p:sp>
      <p:cxnSp>
        <p:nvCxnSpPr>
          <p:cNvPr id="12" name="直線矢印コネクタ 11"/>
          <p:cNvCxnSpPr>
            <a:stCxn id="6" idx="2"/>
          </p:cNvCxnSpPr>
          <p:nvPr/>
        </p:nvCxnSpPr>
        <p:spPr>
          <a:xfrm>
            <a:off x="2475412" y="3352844"/>
            <a:ext cx="639764" cy="45799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角丸四角形 12"/>
          <p:cNvSpPr/>
          <p:nvPr/>
        </p:nvSpPr>
        <p:spPr>
          <a:xfrm>
            <a:off x="4613456" y="5707325"/>
            <a:ext cx="3057887" cy="5239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a:t>画像</a:t>
            </a:r>
            <a:r>
              <a:rPr lang="en-US" altLang="ja-JP" i="1" dirty="0" err="1"/>
              <a:t>I</a:t>
            </a:r>
            <a:r>
              <a:rPr lang="en-US" altLang="ja-JP" i="1" baseline="-25000" dirty="0" err="1"/>
              <a:t>q</a:t>
            </a:r>
            <a:r>
              <a:rPr lang="ja-JP" altLang="en-US" dirty="0"/>
              <a:t>を</a:t>
            </a:r>
            <a:r>
              <a:rPr lang="ja-JP" altLang="en-US" dirty="0" smtClean="0"/>
              <a:t>画像集合</a:t>
            </a:r>
            <a:r>
              <a:rPr lang="en-US" altLang="ja-JP" i="1" dirty="0" smtClean="0"/>
              <a:t>I</a:t>
            </a:r>
            <a:r>
              <a:rPr lang="en-US" altLang="ja-JP" i="1" baseline="-25000" dirty="0" smtClean="0"/>
              <a:t>x</a:t>
            </a:r>
            <a:r>
              <a:rPr lang="en-US" altLang="ja-JP" dirty="0" smtClean="0"/>
              <a:t>(</a:t>
            </a:r>
            <a:r>
              <a:rPr lang="en-US" altLang="ja-JP" i="1" dirty="0" smtClean="0"/>
              <a:t>t</a:t>
            </a:r>
            <a:r>
              <a:rPr lang="en-US" altLang="ja-JP" dirty="0" smtClean="0"/>
              <a:t>)</a:t>
            </a:r>
            <a:r>
              <a:rPr lang="ja-JP" altLang="en-US" dirty="0" smtClean="0"/>
              <a:t>に追加</a:t>
            </a:r>
            <a:endParaRPr lang="en-US" altLang="ja-JP" dirty="0"/>
          </a:p>
        </p:txBody>
      </p:sp>
      <p:cxnSp>
        <p:nvCxnSpPr>
          <p:cNvPr id="14" name="カギ線コネクタ 13"/>
          <p:cNvCxnSpPr>
            <a:stCxn id="13" idx="3"/>
            <a:endCxn id="23" idx="3"/>
          </p:cNvCxnSpPr>
          <p:nvPr/>
        </p:nvCxnSpPr>
        <p:spPr>
          <a:xfrm flipH="1" flipV="1">
            <a:off x="7226398" y="2636616"/>
            <a:ext cx="444945" cy="3332665"/>
          </a:xfrm>
          <a:prstGeom prst="bentConnector3">
            <a:avLst>
              <a:gd name="adj1" fmla="val -29203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88285" y="4647165"/>
            <a:ext cx="3410465" cy="912263"/>
            <a:chOff x="1828263" y="4210838"/>
            <a:chExt cx="3410465" cy="971247"/>
          </a:xfrm>
        </p:grpSpPr>
        <p:sp>
          <p:nvSpPr>
            <p:cNvPr id="16" name="テキスト ボックス 15"/>
            <p:cNvSpPr txBox="1"/>
            <p:nvPr/>
          </p:nvSpPr>
          <p:spPr>
            <a:xfrm>
              <a:off x="2343641" y="4482088"/>
              <a:ext cx="2667493" cy="338554"/>
            </a:xfrm>
            <a:prstGeom prst="rect">
              <a:avLst/>
            </a:prstGeom>
            <a:noFill/>
          </p:spPr>
          <p:txBody>
            <a:bodyPr wrap="square" rtlCol="0">
              <a:spAutoFit/>
            </a:bodyPr>
            <a:lstStyle/>
            <a:p>
              <a:r>
                <a:rPr lang="ja-JP" altLang="ja-JP" sz="1600" dirty="0"/>
                <a:t>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17" name="フローチャート: 判断 16"/>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18" name="テキスト ボックス 17"/>
          <p:cNvSpPr txBox="1"/>
          <p:nvPr/>
        </p:nvSpPr>
        <p:spPr>
          <a:xfrm>
            <a:off x="1048388" y="4686356"/>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19" name="カギ線コネクタ 18"/>
          <p:cNvCxnSpPr>
            <a:stCxn id="17" idx="1"/>
            <a:endCxn id="21" idx="0"/>
          </p:cNvCxnSpPr>
          <p:nvPr/>
        </p:nvCxnSpPr>
        <p:spPr>
          <a:xfrm rot="10800000" flipV="1">
            <a:off x="1293607" y="5103296"/>
            <a:ext cx="894678" cy="542661"/>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7" idx="3"/>
            <a:endCxn id="13" idx="0"/>
          </p:cNvCxnSpPr>
          <p:nvPr/>
        </p:nvCxnSpPr>
        <p:spPr>
          <a:xfrm>
            <a:off x="5598750" y="5103297"/>
            <a:ext cx="543650" cy="60402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代替処理 20"/>
          <p:cNvSpPr/>
          <p:nvPr/>
        </p:nvSpPr>
        <p:spPr>
          <a:xfrm>
            <a:off x="290986" y="5645958"/>
            <a:ext cx="2005241" cy="52391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a:t>画像</a:t>
            </a:r>
            <a:r>
              <a:rPr lang="en-US" altLang="ja-JP" i="1" dirty="0" err="1" smtClean="0"/>
              <a:t>I</a:t>
            </a:r>
            <a:r>
              <a:rPr lang="en-US" altLang="ja-JP" i="1" baseline="-25000" dirty="0" err="1" smtClean="0"/>
              <a:t>q</a:t>
            </a:r>
            <a:r>
              <a:rPr lang="ja-JP" altLang="en-US" dirty="0" smtClean="0"/>
              <a:t>を削除</a:t>
            </a:r>
            <a:endParaRPr lang="en-US" altLang="ja-JP" dirty="0"/>
          </a:p>
        </p:txBody>
      </p:sp>
      <p:sp>
        <p:nvSpPr>
          <p:cNvPr id="22" name="テキスト ボックス 21"/>
          <p:cNvSpPr txBox="1"/>
          <p:nvPr/>
        </p:nvSpPr>
        <p:spPr>
          <a:xfrm>
            <a:off x="5293524" y="4688916"/>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23" name="正方形/長方形 22"/>
          <p:cNvSpPr/>
          <p:nvPr/>
        </p:nvSpPr>
        <p:spPr>
          <a:xfrm>
            <a:off x="4161537" y="1841381"/>
            <a:ext cx="3064861" cy="1590469"/>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605132" y="3624665"/>
            <a:ext cx="2364840" cy="1477328"/>
          </a:xfrm>
          <a:prstGeom prst="rect">
            <a:avLst/>
          </a:prstGeom>
          <a:noFill/>
        </p:spPr>
        <p:txBody>
          <a:bodyPr wrap="square" rtlCol="0">
            <a:spAutoFit/>
          </a:bodyPr>
          <a:lstStyle/>
          <a:p>
            <a:r>
              <a:rPr lang="ja-JP" altLang="ja-JP" dirty="0">
                <a:solidFill>
                  <a:srgbClr val="FF0000"/>
                </a:solidFill>
              </a:rPr>
              <a:t>以降，これを繰り返し，</a:t>
            </a:r>
            <a:r>
              <a:rPr lang="en-US" altLang="ja-JP" i="1" dirty="0">
                <a:solidFill>
                  <a:srgbClr val="FF0000"/>
                </a:solidFill>
              </a:rPr>
              <a:t>I</a:t>
            </a:r>
            <a:r>
              <a:rPr lang="en-US" altLang="ja-JP" i="1" baseline="-25000" dirty="0">
                <a:solidFill>
                  <a:srgbClr val="FF0000"/>
                </a:solidFill>
              </a:rPr>
              <a:t>x</a:t>
            </a:r>
            <a:r>
              <a:rPr lang="en-US" altLang="ja-JP" dirty="0">
                <a:solidFill>
                  <a:srgbClr val="FF0000"/>
                </a:solidFill>
              </a:rPr>
              <a:t>(0)</a:t>
            </a:r>
            <a:r>
              <a:rPr lang="ja-JP" altLang="ja-JP" dirty="0">
                <a:solidFill>
                  <a:srgbClr val="FF0000"/>
                </a:solidFill>
              </a:rPr>
              <a:t>～</a:t>
            </a:r>
            <a:r>
              <a:rPr lang="en-US" altLang="ja-JP" i="1" dirty="0">
                <a:solidFill>
                  <a:srgbClr val="FF0000"/>
                </a:solidFill>
              </a:rPr>
              <a:t>I</a:t>
            </a:r>
            <a:r>
              <a:rPr lang="en-US" altLang="ja-JP" i="1" baseline="-25000" dirty="0">
                <a:solidFill>
                  <a:srgbClr val="FF0000"/>
                </a:solidFill>
              </a:rPr>
              <a:t>x</a:t>
            </a:r>
            <a:r>
              <a:rPr lang="en-US" altLang="ja-JP" dirty="0">
                <a:solidFill>
                  <a:srgbClr val="FF0000"/>
                </a:solidFill>
              </a:rPr>
              <a:t>(</a:t>
            </a:r>
            <a:r>
              <a:rPr lang="en-US" altLang="ja-JP" i="1" dirty="0">
                <a:solidFill>
                  <a:srgbClr val="FF0000"/>
                </a:solidFill>
              </a:rPr>
              <a:t>t</a:t>
            </a:r>
            <a:r>
              <a:rPr lang="en-US" altLang="ja-JP" dirty="0">
                <a:solidFill>
                  <a:srgbClr val="FF0000"/>
                </a:solidFill>
              </a:rPr>
              <a:t>-1)</a:t>
            </a:r>
            <a:r>
              <a:rPr lang="ja-JP" altLang="ja-JP" dirty="0">
                <a:solidFill>
                  <a:srgbClr val="FF0000"/>
                </a:solidFill>
              </a:rPr>
              <a:t>の画像集合を学習データとして</a:t>
            </a:r>
            <a:r>
              <a:rPr lang="ja-JP" altLang="ja-JP" dirty="0" smtClean="0">
                <a:solidFill>
                  <a:srgbClr val="FF0000"/>
                </a:solidFill>
              </a:rPr>
              <a:t>，個体</a:t>
            </a:r>
            <a:r>
              <a:rPr lang="en-US" altLang="ja-JP" i="1" dirty="0">
                <a:solidFill>
                  <a:srgbClr val="FF0000"/>
                </a:solidFill>
              </a:rPr>
              <a:t>q</a:t>
            </a:r>
            <a:r>
              <a:rPr lang="ja-JP" altLang="ja-JP" dirty="0" err="1">
                <a:solidFill>
                  <a:srgbClr val="FF0000"/>
                </a:solidFill>
              </a:rPr>
              <a:t>を識</a:t>
            </a:r>
            <a:r>
              <a:rPr lang="ja-JP" altLang="ja-JP" dirty="0">
                <a:solidFill>
                  <a:srgbClr val="FF0000"/>
                </a:solidFill>
              </a:rPr>
              <a:t>別する</a:t>
            </a:r>
            <a:endParaRPr kumimoji="1" lang="ja-JP" altLang="en-US" dirty="0">
              <a:solidFill>
                <a:srgbClr val="FF0000"/>
              </a:solidFill>
            </a:endParaRPr>
          </a:p>
        </p:txBody>
      </p:sp>
      <p:sp>
        <p:nvSpPr>
          <p:cNvPr id="25" name="テキスト ボックス 24"/>
          <p:cNvSpPr txBox="1"/>
          <p:nvPr/>
        </p:nvSpPr>
        <p:spPr>
          <a:xfrm>
            <a:off x="2165542" y="1858967"/>
            <a:ext cx="2105504" cy="369332"/>
          </a:xfrm>
          <a:prstGeom prst="rect">
            <a:avLst/>
          </a:prstGeom>
          <a:noFill/>
        </p:spPr>
        <p:txBody>
          <a:bodyPr wrap="square" rtlCol="0">
            <a:spAutoFit/>
          </a:bodyPr>
          <a:lstStyle/>
          <a:p>
            <a:pPr algn="ctr"/>
            <a:r>
              <a:rPr kumimoji="1" lang="ja-JP" altLang="en-US" dirty="0" smtClean="0"/>
              <a:t>学習データセット</a:t>
            </a:r>
            <a:endParaRPr kumimoji="1" lang="ja-JP" altLang="en-US" dirty="0"/>
          </a:p>
        </p:txBody>
      </p:sp>
      <p:sp>
        <p:nvSpPr>
          <p:cNvPr id="26" name="テキスト ボックス 25"/>
          <p:cNvSpPr txBox="1"/>
          <p:nvPr/>
        </p:nvSpPr>
        <p:spPr>
          <a:xfrm>
            <a:off x="5327777" y="2293567"/>
            <a:ext cx="665818" cy="769441"/>
          </a:xfrm>
          <a:prstGeom prst="rect">
            <a:avLst/>
          </a:prstGeom>
          <a:noFill/>
        </p:spPr>
        <p:txBody>
          <a:bodyPr wrap="square" rtlCol="0">
            <a:spAutoFit/>
          </a:bodyPr>
          <a:lstStyle/>
          <a:p>
            <a:pPr algn="ctr"/>
            <a:r>
              <a:rPr kumimoji="1" lang="en-US" altLang="ja-JP" sz="4400" dirty="0" smtClean="0"/>
              <a:t>+</a:t>
            </a:r>
            <a:endParaRPr kumimoji="1" lang="ja-JP" altLang="en-US" sz="4400" dirty="0"/>
          </a:p>
        </p:txBody>
      </p:sp>
    </p:spTree>
    <p:extLst>
      <p:ext uri="{BB962C8B-B14F-4D97-AF65-F5344CB8AC3E}">
        <p14:creationId xmlns:p14="http://schemas.microsoft.com/office/powerpoint/2010/main" val="326020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外観変化の検知機能</a:t>
            </a:r>
            <a:r>
              <a:rPr kumimoji="1" lang="en-US" altLang="ja-JP" dirty="0" smtClean="0"/>
              <a:t/>
            </a:r>
            <a:br>
              <a:rPr kumimoji="1" lang="en-US" altLang="ja-JP" dirty="0" smtClean="0"/>
            </a:br>
            <a:r>
              <a:rPr lang="ja-JP" altLang="en-US" dirty="0" smtClean="0"/>
              <a:t>概要</a:t>
            </a:r>
            <a:r>
              <a:rPr lang="ja-JP" altLang="en-US" dirty="0"/>
              <a:t>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32" name="正方形/長方形 31"/>
          <p:cNvSpPr/>
          <p:nvPr/>
        </p:nvSpPr>
        <p:spPr>
          <a:xfrm>
            <a:off x="991806" y="1875213"/>
            <a:ext cx="2215922" cy="549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初期画像</a:t>
            </a:r>
            <a:r>
              <a:rPr lang="ja-JP" altLang="en-US" sz="1600" dirty="0" smtClean="0"/>
              <a:t>集合</a:t>
            </a:r>
            <a:r>
              <a:rPr lang="en-US" altLang="ja-JP" sz="1600" i="1" dirty="0" smtClean="0"/>
              <a:t>I</a:t>
            </a:r>
            <a:r>
              <a:rPr lang="en-US" altLang="ja-JP" sz="1600" i="1" baseline="-25000" dirty="0" smtClean="0"/>
              <a:t>x</a:t>
            </a:r>
            <a:r>
              <a:rPr lang="en-US" altLang="ja-JP" sz="1600" dirty="0" smtClean="0"/>
              <a:t>(0</a:t>
            </a:r>
            <a:r>
              <a:rPr lang="en-US" altLang="ja-JP" sz="1600" dirty="0"/>
              <a:t>)</a:t>
            </a:r>
            <a:endParaRPr lang="ja-JP" altLang="en-US" sz="1600" dirty="0"/>
          </a:p>
        </p:txBody>
      </p:sp>
      <p:sp>
        <p:nvSpPr>
          <p:cNvPr id="33" name="正方形/長方形 32"/>
          <p:cNvSpPr/>
          <p:nvPr/>
        </p:nvSpPr>
        <p:spPr>
          <a:xfrm>
            <a:off x="991806" y="2563108"/>
            <a:ext cx="2215922" cy="549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識別</a:t>
            </a:r>
            <a:r>
              <a:rPr lang="ja-JP" altLang="en-US" sz="1600" dirty="0" smtClean="0"/>
              <a:t>する画像集合</a:t>
            </a:r>
            <a:r>
              <a:rPr lang="en-US" altLang="ja-JP" sz="1600" i="1" dirty="0" smtClean="0"/>
              <a:t>I</a:t>
            </a:r>
            <a:r>
              <a:rPr lang="en-US" altLang="ja-JP" sz="1600" i="1" baseline="-25000" dirty="0" smtClean="0"/>
              <a:t>x</a:t>
            </a:r>
            <a:r>
              <a:rPr lang="en-US" altLang="ja-JP" sz="1600" dirty="0" smtClean="0"/>
              <a:t>(</a:t>
            </a:r>
            <a:r>
              <a:rPr lang="en-US" altLang="ja-JP" sz="1600" i="1" dirty="0" smtClean="0"/>
              <a:t>t</a:t>
            </a:r>
            <a:r>
              <a:rPr lang="en-US" altLang="ja-JP" sz="1600" dirty="0"/>
              <a:t>)</a:t>
            </a:r>
            <a:endParaRPr lang="ja-JP" altLang="en-US" sz="1600" dirty="0"/>
          </a:p>
        </p:txBody>
      </p:sp>
      <p:sp>
        <p:nvSpPr>
          <p:cNvPr id="34" name="角丸四角形 33"/>
          <p:cNvSpPr/>
          <p:nvPr/>
        </p:nvSpPr>
        <p:spPr>
          <a:xfrm>
            <a:off x="3651633" y="2149775"/>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a:t>類似度スコア</a:t>
            </a:r>
            <a:r>
              <a:rPr lang="en-US" altLang="ja-JP" sz="1600" i="1" dirty="0" err="1"/>
              <a:t>U</a:t>
            </a:r>
            <a:r>
              <a:rPr lang="en-US" altLang="ja-JP" sz="1600" i="1" baseline="-25000" dirty="0" err="1"/>
              <a:t>x</a:t>
            </a:r>
            <a:r>
              <a:rPr lang="en-US" altLang="ja-JP" sz="1600" dirty="0"/>
              <a:t>(0, </a:t>
            </a:r>
            <a:r>
              <a:rPr lang="en-US" altLang="ja-JP" sz="1600" i="1" dirty="0"/>
              <a:t>t</a:t>
            </a:r>
            <a:r>
              <a:rPr lang="en-US" altLang="ja-JP" sz="1600" dirty="0"/>
              <a:t>)</a:t>
            </a:r>
            <a:r>
              <a:rPr lang="ja-JP" altLang="ja-JP" sz="1600" dirty="0" err="1"/>
              <a:t>を算</a:t>
            </a:r>
            <a:r>
              <a:rPr lang="ja-JP" altLang="ja-JP" sz="1600" dirty="0"/>
              <a:t>出</a:t>
            </a:r>
            <a:endParaRPr lang="en-US" altLang="ja-JP" sz="1600" dirty="0"/>
          </a:p>
        </p:txBody>
      </p:sp>
      <p:cxnSp>
        <p:nvCxnSpPr>
          <p:cNvPr id="35" name="直線矢印コネクタ 34"/>
          <p:cNvCxnSpPr>
            <a:stCxn id="32" idx="3"/>
            <a:endCxn id="34" idx="1"/>
          </p:cNvCxnSpPr>
          <p:nvPr/>
        </p:nvCxnSpPr>
        <p:spPr>
          <a:xfrm>
            <a:off x="3207728" y="2149775"/>
            <a:ext cx="443905" cy="3049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4" idx="2"/>
            <a:endCxn id="40" idx="0"/>
          </p:cNvCxnSpPr>
          <p:nvPr/>
        </p:nvCxnSpPr>
        <p:spPr>
          <a:xfrm>
            <a:off x="5497839" y="2759695"/>
            <a:ext cx="0" cy="2615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33" idx="3"/>
            <a:endCxn id="34" idx="1"/>
          </p:cNvCxnSpPr>
          <p:nvPr/>
        </p:nvCxnSpPr>
        <p:spPr>
          <a:xfrm flipV="1">
            <a:off x="3207728" y="2454735"/>
            <a:ext cx="443905" cy="3829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40" idx="2"/>
            <a:endCxn id="43" idx="0"/>
          </p:cNvCxnSpPr>
          <p:nvPr/>
        </p:nvCxnSpPr>
        <p:spPr>
          <a:xfrm>
            <a:off x="5497839" y="3631118"/>
            <a:ext cx="0" cy="27916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9" name="角丸四角形 38"/>
          <p:cNvSpPr/>
          <p:nvPr/>
        </p:nvSpPr>
        <p:spPr>
          <a:xfrm>
            <a:off x="6739452" y="4983274"/>
            <a:ext cx="1627307" cy="5399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外観</a:t>
            </a:r>
            <a:r>
              <a:rPr lang="ja-JP" altLang="en-US" sz="1600" dirty="0" smtClean="0"/>
              <a:t>変化検出</a:t>
            </a:r>
            <a:endParaRPr lang="en-US" altLang="ja-JP" sz="1600" dirty="0"/>
          </a:p>
        </p:txBody>
      </p:sp>
      <p:sp>
        <p:nvSpPr>
          <p:cNvPr id="40" name="角丸四角形 39"/>
          <p:cNvSpPr/>
          <p:nvPr/>
        </p:nvSpPr>
        <p:spPr>
          <a:xfrm>
            <a:off x="3651633" y="3021198"/>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a:t>類似度スコアの差分δ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a:t>)</a:t>
            </a:r>
            <a:r>
              <a:rPr lang="ja-JP" altLang="ja-JP" sz="1600" dirty="0" err="1"/>
              <a:t>を算</a:t>
            </a:r>
            <a:r>
              <a:rPr lang="ja-JP" altLang="ja-JP" sz="1600" dirty="0"/>
              <a:t>出</a:t>
            </a:r>
            <a:endParaRPr lang="ja-JP" altLang="en-US" sz="1600" dirty="0"/>
          </a:p>
        </p:txBody>
      </p:sp>
      <p:grpSp>
        <p:nvGrpSpPr>
          <p:cNvPr id="41" name="グループ化 40"/>
          <p:cNvGrpSpPr/>
          <p:nvPr/>
        </p:nvGrpSpPr>
        <p:grpSpPr>
          <a:xfrm>
            <a:off x="3792606" y="3910284"/>
            <a:ext cx="3410465" cy="848826"/>
            <a:chOff x="1828263" y="4210838"/>
            <a:chExt cx="3410465" cy="971247"/>
          </a:xfrm>
        </p:grpSpPr>
        <p:sp>
          <p:nvSpPr>
            <p:cNvPr id="42" name="テキスト ボックス 41"/>
            <p:cNvSpPr txBox="1"/>
            <p:nvPr/>
          </p:nvSpPr>
          <p:spPr>
            <a:xfrm>
              <a:off x="2253130" y="4506308"/>
              <a:ext cx="2667493" cy="338554"/>
            </a:xfrm>
            <a:prstGeom prst="rect">
              <a:avLst/>
            </a:prstGeom>
            <a:noFill/>
          </p:spPr>
          <p:txBody>
            <a:bodyPr wrap="square" rtlCol="0">
              <a:spAutoFit/>
            </a:bodyPr>
            <a:lstStyle/>
            <a:p>
              <a:pPr algn="ctr"/>
              <a:r>
                <a:rPr lang="ja-JP" altLang="ja-JP" sz="1600" dirty="0"/>
                <a:t>δ</a:t>
              </a:r>
              <a:r>
                <a:rPr lang="en-US" altLang="ja-JP" sz="1600" i="1" baseline="-25000" dirty="0"/>
                <a:t>x</a:t>
              </a:r>
              <a:r>
                <a:rPr lang="en-US" altLang="ja-JP" sz="1600" baseline="-25000" dirty="0"/>
                <a:t> </a:t>
              </a:r>
              <a:r>
                <a:rPr lang="en-US" altLang="ja-JP" sz="1600" dirty="0"/>
                <a:t>(</a:t>
              </a:r>
              <a:r>
                <a:rPr lang="en-US" altLang="ja-JP" sz="1600" i="1" dirty="0"/>
                <a:t>t</a:t>
              </a:r>
              <a:r>
                <a:rPr lang="en-US" altLang="ja-JP" sz="1600" dirty="0"/>
                <a:t>-1, </a:t>
              </a:r>
              <a:r>
                <a:rPr lang="en-US" altLang="ja-JP" sz="1600" i="1" dirty="0"/>
                <a:t>t</a:t>
              </a:r>
              <a:r>
                <a:rPr lang="en-US" altLang="ja-JP" sz="1600" dirty="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43" name="フローチャート: 判断 42"/>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44" name="テキスト ボックス 43"/>
          <p:cNvSpPr txBox="1"/>
          <p:nvPr/>
        </p:nvSpPr>
        <p:spPr>
          <a:xfrm>
            <a:off x="7203071" y="3996867"/>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45" name="テキスト ボックス 44"/>
          <p:cNvSpPr txBox="1"/>
          <p:nvPr/>
        </p:nvSpPr>
        <p:spPr>
          <a:xfrm>
            <a:off x="3092535" y="3993719"/>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46" name="カギ線コネクタ 45"/>
          <p:cNvCxnSpPr>
            <a:stCxn id="43" idx="3"/>
            <a:endCxn id="39" idx="0"/>
          </p:cNvCxnSpPr>
          <p:nvPr/>
        </p:nvCxnSpPr>
        <p:spPr>
          <a:xfrm>
            <a:off x="7203071" y="4334697"/>
            <a:ext cx="350035" cy="64857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6739452" y="5717593"/>
            <a:ext cx="1627308" cy="4555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外観変化なし</a:t>
            </a:r>
            <a:endParaRPr lang="en-US" altLang="ja-JP" sz="1600" dirty="0"/>
          </a:p>
        </p:txBody>
      </p:sp>
      <p:cxnSp>
        <p:nvCxnSpPr>
          <p:cNvPr id="48" name="カギ線コネクタ 47"/>
          <p:cNvCxnSpPr>
            <a:stCxn id="43" idx="1"/>
            <a:endCxn id="51" idx="0"/>
          </p:cNvCxnSpPr>
          <p:nvPr/>
        </p:nvCxnSpPr>
        <p:spPr>
          <a:xfrm rot="10800000" flipV="1">
            <a:off x="3394104" y="4334696"/>
            <a:ext cx="398502" cy="53502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p:cNvGrpSpPr/>
          <p:nvPr/>
        </p:nvGrpSpPr>
        <p:grpSpPr>
          <a:xfrm>
            <a:off x="1688871" y="4869726"/>
            <a:ext cx="3410465" cy="785739"/>
            <a:chOff x="1828263" y="4210838"/>
            <a:chExt cx="3410465" cy="971247"/>
          </a:xfrm>
        </p:grpSpPr>
        <p:sp>
          <p:nvSpPr>
            <p:cNvPr id="50" name="テキスト ボックス 49"/>
            <p:cNvSpPr txBox="1"/>
            <p:nvPr/>
          </p:nvSpPr>
          <p:spPr>
            <a:xfrm>
              <a:off x="2343641" y="4482088"/>
              <a:ext cx="2667493" cy="338554"/>
            </a:xfrm>
            <a:prstGeom prst="rect">
              <a:avLst/>
            </a:prstGeom>
            <a:noFill/>
          </p:spPr>
          <p:txBody>
            <a:bodyPr wrap="square" rtlCol="0">
              <a:spAutoFit/>
            </a:bodyPr>
            <a:lstStyle/>
            <a:p>
              <a:r>
                <a:rPr lang="ja-JP" altLang="ja-JP" sz="1600" dirty="0" smtClean="0"/>
                <a:t>差分</a:t>
              </a:r>
              <a:r>
                <a:rPr lang="ja-JP" altLang="ja-JP" sz="1600" dirty="0"/>
                <a:t>δ</a:t>
              </a:r>
              <a:r>
                <a:rPr lang="en-US" altLang="ja-JP" sz="1600" i="1" baseline="-25000" dirty="0"/>
                <a:t>x</a:t>
              </a:r>
              <a:r>
                <a:rPr lang="en-US" altLang="ja-JP" sz="1600" baseline="-25000" dirty="0"/>
                <a:t> </a:t>
              </a:r>
              <a:r>
                <a:rPr lang="en-US" altLang="ja-JP" sz="1600" dirty="0"/>
                <a:t>(0, </a:t>
              </a:r>
              <a:r>
                <a:rPr lang="en-US" altLang="ja-JP" sz="1600" i="1" dirty="0"/>
                <a:t>t</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a:t>
              </a:r>
              <a:r>
                <a:rPr lang="ja-JP" altLang="ja-JP" sz="1600" dirty="0" smtClean="0"/>
                <a:t>値</a:t>
              </a:r>
              <a:r>
                <a:rPr lang="ja-JP" altLang="ja-JP" sz="1600" i="1" dirty="0"/>
                <a:t>θ</a:t>
              </a:r>
              <a:r>
                <a:rPr lang="en-US" altLang="ja-JP" sz="1600" baseline="-25000" dirty="0"/>
                <a:t>3</a:t>
              </a:r>
              <a:endParaRPr lang="ja-JP" altLang="en-US" sz="1600" dirty="0"/>
            </a:p>
          </p:txBody>
        </p:sp>
        <p:sp>
          <p:nvSpPr>
            <p:cNvPr id="51" name="フローチャート: 判断 50"/>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cxnSp>
        <p:nvCxnSpPr>
          <p:cNvPr id="52" name="直線矢印コネクタ 51"/>
          <p:cNvCxnSpPr>
            <a:stCxn id="51" idx="3"/>
            <a:endCxn id="39" idx="1"/>
          </p:cNvCxnSpPr>
          <p:nvPr/>
        </p:nvCxnSpPr>
        <p:spPr>
          <a:xfrm flipV="1">
            <a:off x="5099336" y="5253253"/>
            <a:ext cx="1640116" cy="934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テキスト ボックス 53"/>
          <p:cNvSpPr txBox="1"/>
          <p:nvPr/>
        </p:nvSpPr>
        <p:spPr>
          <a:xfrm>
            <a:off x="4032484" y="5556112"/>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sp>
        <p:nvSpPr>
          <p:cNvPr id="55" name="テキスト ボックス 54"/>
          <p:cNvSpPr txBox="1"/>
          <p:nvPr/>
        </p:nvSpPr>
        <p:spPr>
          <a:xfrm>
            <a:off x="5129665" y="4940921"/>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cxnSp>
        <p:nvCxnSpPr>
          <p:cNvPr id="100" name="カギ線コネクタ 99"/>
          <p:cNvCxnSpPr>
            <a:stCxn id="51" idx="2"/>
            <a:endCxn id="47" idx="1"/>
          </p:cNvCxnSpPr>
          <p:nvPr/>
        </p:nvCxnSpPr>
        <p:spPr>
          <a:xfrm rot="16200000" flipH="1">
            <a:off x="4921829" y="4127740"/>
            <a:ext cx="289899" cy="334534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9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実験１</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sz="2400" dirty="0"/>
              <a:t>実験目的</a:t>
            </a:r>
          </a:p>
          <a:p>
            <a:pPr lvl="1"/>
            <a:r>
              <a:rPr lang="ja-JP" altLang="en-US" sz="2000" dirty="0" smtClean="0"/>
              <a:t>観賞魚の画像を用いて病気判定をする場合，症状</a:t>
            </a:r>
            <a:r>
              <a:rPr lang="ja-JP" altLang="en-US" sz="2000" dirty="0"/>
              <a:t>を発生している観賞魚の画像データを学習データとして用意する必要が</a:t>
            </a:r>
            <a:r>
              <a:rPr lang="ja-JP" altLang="en-US" sz="2000" dirty="0" smtClean="0"/>
              <a:t>ある</a:t>
            </a:r>
            <a:endParaRPr lang="en-US" altLang="ja-JP" sz="2000" dirty="0" smtClean="0"/>
          </a:p>
          <a:p>
            <a:pPr lvl="1"/>
            <a:r>
              <a:rPr kumimoji="1" lang="ja-JP" altLang="en-US" sz="2000" dirty="0" smtClean="0"/>
              <a:t>病気と模様の区別のつきにくい外観変化に対して，</a:t>
            </a:r>
            <a:r>
              <a:rPr lang="ja-JP" altLang="ja-JP" sz="2000" dirty="0"/>
              <a:t>異なる模様</a:t>
            </a:r>
            <a:r>
              <a:rPr lang="ja-JP" altLang="ja-JP" sz="2000" dirty="0" smtClean="0"/>
              <a:t>の</a:t>
            </a:r>
            <a:r>
              <a:rPr lang="ja-JP" altLang="en-US" sz="2000" dirty="0" smtClean="0"/>
              <a:t>病気画像から病気の検知が可能</a:t>
            </a:r>
            <a:r>
              <a:rPr lang="ja-JP" altLang="ja-JP" sz="2000" dirty="0"/>
              <a:t>であるかは明らかでは</a:t>
            </a:r>
            <a:r>
              <a:rPr lang="ja-JP" altLang="ja-JP" sz="2000" dirty="0" smtClean="0"/>
              <a:t>ない</a:t>
            </a:r>
            <a:endParaRPr lang="en-US" altLang="ja-JP" sz="2000" dirty="0" smtClean="0"/>
          </a:p>
          <a:p>
            <a:pPr lvl="1"/>
            <a:endParaRPr kumimoji="1" lang="en-US" altLang="ja-JP" sz="2000" dirty="0"/>
          </a:p>
          <a:p>
            <a:pPr lvl="1"/>
            <a:endParaRPr kumimoji="1" lang="en-US" altLang="ja-JP" sz="2000" dirty="0" smtClean="0"/>
          </a:p>
          <a:p>
            <a:pPr lvl="1"/>
            <a:endParaRPr lang="en-US" altLang="ja-JP" sz="2000" dirty="0" smtClean="0"/>
          </a:p>
          <a:p>
            <a:pPr lvl="1"/>
            <a:r>
              <a:rPr lang="ja-JP" altLang="en-US" sz="2000" dirty="0"/>
              <a:t>異なる模様の画像を学習データとして代用した場合の</a:t>
            </a:r>
            <a:r>
              <a:rPr lang="ja-JP" altLang="ja-JP" sz="2000" dirty="0"/>
              <a:t>外観変化</a:t>
            </a:r>
            <a:r>
              <a:rPr lang="ja-JP" altLang="ja-JP" sz="2000" dirty="0" smtClean="0"/>
              <a:t>検知</a:t>
            </a:r>
            <a:r>
              <a:rPr lang="ja-JP" altLang="en-US" sz="2000" dirty="0" smtClean="0"/>
              <a:t>が可能であるか検証する</a:t>
            </a:r>
            <a:endParaRPr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5" name="下矢印 4"/>
          <p:cNvSpPr/>
          <p:nvPr/>
        </p:nvSpPr>
        <p:spPr>
          <a:xfrm>
            <a:off x="4223084" y="3609474"/>
            <a:ext cx="770021" cy="782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063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実験</a:t>
            </a:r>
            <a:r>
              <a:rPr lang="ja-JP" altLang="en-US" dirty="0"/>
              <a:t>データ</a:t>
            </a:r>
            <a:endParaRPr kumimoji="1" lang="en-US" altLang="ja-JP" dirty="0" smtClean="0"/>
          </a:p>
          <a:p>
            <a:pPr lvl="1"/>
            <a:r>
              <a:rPr lang="ja-JP" altLang="ja-JP" dirty="0"/>
              <a:t>似た柄の千代紙</a:t>
            </a:r>
            <a:r>
              <a:rPr lang="en-US" altLang="ja-JP" dirty="0"/>
              <a:t>2</a:t>
            </a:r>
            <a:r>
              <a:rPr lang="ja-JP" altLang="ja-JP" dirty="0"/>
              <a:t>種類を</a:t>
            </a:r>
            <a:r>
              <a:rPr lang="en-US" altLang="ja-JP" dirty="0"/>
              <a:t>1</a:t>
            </a:r>
            <a:r>
              <a:rPr lang="ja-JP" altLang="ja-JP" dirty="0"/>
              <a:t>組として，</a:t>
            </a:r>
            <a:r>
              <a:rPr lang="en-US" altLang="ja-JP" dirty="0"/>
              <a:t>4</a:t>
            </a:r>
            <a:r>
              <a:rPr lang="ja-JP" altLang="ja-JP" dirty="0"/>
              <a:t>組を</a:t>
            </a:r>
            <a:r>
              <a:rPr lang="ja-JP" altLang="ja-JP" dirty="0" smtClean="0"/>
              <a:t>用意</a:t>
            </a:r>
            <a:endParaRPr lang="en-US" altLang="ja-JP" dirty="0" smtClean="0"/>
          </a:p>
          <a:p>
            <a:pPr lvl="1"/>
            <a:r>
              <a:rPr lang="ja-JP" altLang="ja-JP" dirty="0"/>
              <a:t>何も加工を施さない場合を「健康</a:t>
            </a:r>
            <a:r>
              <a:rPr lang="ja-JP" altLang="ja-JP" dirty="0" smtClean="0"/>
              <a:t>」</a:t>
            </a:r>
            <a:endParaRPr lang="en-US" altLang="ja-JP" dirty="0" smtClean="0"/>
          </a:p>
          <a:p>
            <a:pPr lvl="1"/>
            <a:r>
              <a:rPr lang="ja-JP" altLang="ja-JP" dirty="0"/>
              <a:t>小さい白点を付与したものを「白点病</a:t>
            </a:r>
            <a:r>
              <a:rPr lang="ja-JP" altLang="ja-JP" dirty="0" smtClean="0"/>
              <a:t>」</a:t>
            </a:r>
            <a:endParaRPr lang="en-US" altLang="ja-JP" dirty="0" smtClean="0"/>
          </a:p>
          <a:p>
            <a:r>
              <a:rPr lang="ja-JP" altLang="en-US" dirty="0" smtClean="0"/>
              <a:t>実験例</a:t>
            </a:r>
            <a:endParaRPr lang="en-US" altLang="ja-JP" dirty="0"/>
          </a:p>
          <a:p>
            <a:pPr lvl="1"/>
            <a:r>
              <a:rPr lang="ja-JP" altLang="ja-JP" dirty="0" smtClean="0"/>
              <a:t>柄</a:t>
            </a:r>
            <a:r>
              <a:rPr lang="en-US" altLang="ja-JP" dirty="0"/>
              <a:t>1</a:t>
            </a:r>
            <a:r>
              <a:rPr lang="ja-JP" altLang="ja-JP" dirty="0"/>
              <a:t>（健康）</a:t>
            </a:r>
            <a:r>
              <a:rPr lang="ja-JP" altLang="en-US" dirty="0"/>
              <a:t>と</a:t>
            </a:r>
            <a:r>
              <a:rPr lang="ja-JP" altLang="ja-JP" dirty="0"/>
              <a:t>柄 </a:t>
            </a:r>
            <a:r>
              <a:rPr lang="en-US" altLang="ja-JP" dirty="0"/>
              <a:t>2</a:t>
            </a:r>
            <a:r>
              <a:rPr lang="ja-JP" altLang="ja-JP" dirty="0"/>
              <a:t>（白点病）</a:t>
            </a:r>
            <a:r>
              <a:rPr lang="ja-JP" altLang="en-US" dirty="0"/>
              <a:t>を学習データとした場合，</a:t>
            </a:r>
            <a:r>
              <a:rPr lang="ja-JP" altLang="ja-JP" dirty="0"/>
              <a:t>柄 </a:t>
            </a:r>
            <a:r>
              <a:rPr lang="en-US" altLang="ja-JP" dirty="0"/>
              <a:t>1</a:t>
            </a:r>
            <a:r>
              <a:rPr lang="ja-JP" altLang="ja-JP" dirty="0"/>
              <a:t>（白点）と柄</a:t>
            </a:r>
            <a:r>
              <a:rPr lang="en-US" altLang="ja-JP" dirty="0"/>
              <a:t>2</a:t>
            </a:r>
            <a:r>
              <a:rPr lang="ja-JP" altLang="ja-JP" dirty="0"/>
              <a:t>（健康）</a:t>
            </a:r>
            <a:r>
              <a:rPr lang="ja-JP" altLang="en-US" dirty="0"/>
              <a:t>の分類確認</a:t>
            </a:r>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40751" y="4761595"/>
            <a:ext cx="975614" cy="975652"/>
          </a:xfrm>
          <a:prstGeom prst="rect">
            <a:avLst/>
          </a:prstGeom>
          <a:noFill/>
          <a:ln>
            <a:noFill/>
          </a:ln>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81454" y="4761596"/>
            <a:ext cx="975614" cy="975651"/>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422157" y="4780351"/>
            <a:ext cx="938104" cy="938141"/>
          </a:xfrm>
          <a:prstGeom prst="rect">
            <a:avLst/>
          </a:prstGeom>
          <a:noFill/>
          <a:ln>
            <a:noFill/>
          </a:ln>
        </p:spPr>
      </p:pic>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25350" y="4780351"/>
            <a:ext cx="938917" cy="938141"/>
          </a:xfrm>
          <a:prstGeom prst="rect">
            <a:avLst/>
          </a:prstGeom>
          <a:noFill/>
          <a:ln>
            <a:noFill/>
          </a:ln>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29356" y="4786866"/>
            <a:ext cx="925075" cy="925111"/>
          </a:xfrm>
          <a:prstGeom prst="rect">
            <a:avLst/>
          </a:prstGeom>
          <a:noFill/>
          <a:ln>
            <a:noFill/>
          </a:ln>
        </p:spPr>
      </p:pic>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19520" y="4760806"/>
            <a:ext cx="977192" cy="977230"/>
          </a:xfrm>
          <a:prstGeom prst="rect">
            <a:avLst/>
          </a:prstGeom>
          <a:noFill/>
          <a:ln>
            <a:noFill/>
          </a:ln>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61801" y="4767321"/>
            <a:ext cx="964163" cy="964200"/>
          </a:xfrm>
          <a:prstGeom prst="rect">
            <a:avLst/>
          </a:prstGeom>
          <a:noFill/>
          <a:ln>
            <a:noFill/>
          </a:ln>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7991055" y="4751251"/>
            <a:ext cx="996302" cy="996340"/>
          </a:xfrm>
          <a:prstGeom prst="rect">
            <a:avLst/>
          </a:prstGeom>
          <a:noFill/>
          <a:ln>
            <a:noFill/>
          </a:ln>
        </p:spPr>
      </p:pic>
      <p:sp>
        <p:nvSpPr>
          <p:cNvPr id="8" name="テキスト ボックス 7"/>
          <p:cNvSpPr txBox="1"/>
          <p:nvPr/>
        </p:nvSpPr>
        <p:spPr>
          <a:xfrm>
            <a:off x="267848" y="5738036"/>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1</a:t>
            </a:r>
            <a:endParaRPr kumimoji="1" lang="ja-JP" altLang="en-US" sz="1600" dirty="0"/>
          </a:p>
        </p:txBody>
      </p:sp>
      <p:sp>
        <p:nvSpPr>
          <p:cNvPr id="25" name="テキスト ボックス 24"/>
          <p:cNvSpPr txBox="1"/>
          <p:nvPr/>
        </p:nvSpPr>
        <p:spPr>
          <a:xfrm>
            <a:off x="1418076" y="5746582"/>
            <a:ext cx="702370" cy="338554"/>
          </a:xfrm>
          <a:prstGeom prst="rect">
            <a:avLst/>
          </a:prstGeom>
          <a:noFill/>
        </p:spPr>
        <p:txBody>
          <a:bodyPr wrap="square" rtlCol="0">
            <a:spAutoFit/>
          </a:bodyPr>
          <a:lstStyle/>
          <a:p>
            <a:pPr algn="ctr"/>
            <a:r>
              <a:rPr kumimoji="1" lang="ja-JP" altLang="en-US" sz="1600" dirty="0" smtClean="0"/>
              <a:t>柄</a:t>
            </a:r>
            <a:r>
              <a:rPr lang="en-US" altLang="ja-JP" sz="1600" dirty="0"/>
              <a:t>2</a:t>
            </a:r>
            <a:endParaRPr kumimoji="1" lang="ja-JP" altLang="en-US" sz="1600" dirty="0"/>
          </a:p>
        </p:txBody>
      </p:sp>
      <p:sp>
        <p:nvSpPr>
          <p:cNvPr id="26" name="テキスト ボックス 25"/>
          <p:cNvSpPr txBox="1"/>
          <p:nvPr/>
        </p:nvSpPr>
        <p:spPr>
          <a:xfrm>
            <a:off x="6992699" y="5746582"/>
            <a:ext cx="702370" cy="338554"/>
          </a:xfrm>
          <a:prstGeom prst="rect">
            <a:avLst/>
          </a:prstGeom>
          <a:noFill/>
        </p:spPr>
        <p:txBody>
          <a:bodyPr wrap="square" rtlCol="0">
            <a:spAutoFit/>
          </a:bodyPr>
          <a:lstStyle/>
          <a:p>
            <a:pPr algn="ctr"/>
            <a:r>
              <a:rPr kumimoji="1" lang="ja-JP" altLang="en-US" sz="1600" dirty="0" smtClean="0"/>
              <a:t>柄</a:t>
            </a:r>
            <a:r>
              <a:rPr lang="en-US" altLang="ja-JP" sz="1600" dirty="0"/>
              <a:t>7</a:t>
            </a:r>
            <a:endParaRPr kumimoji="1" lang="ja-JP" altLang="en-US" sz="1600" dirty="0"/>
          </a:p>
        </p:txBody>
      </p:sp>
      <p:sp>
        <p:nvSpPr>
          <p:cNvPr id="27" name="テキスト ボックス 26"/>
          <p:cNvSpPr txBox="1"/>
          <p:nvPr/>
        </p:nvSpPr>
        <p:spPr>
          <a:xfrm>
            <a:off x="5855086" y="5746582"/>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6</a:t>
            </a:r>
            <a:endParaRPr kumimoji="1" lang="ja-JP" altLang="en-US" sz="1600" dirty="0"/>
          </a:p>
        </p:txBody>
      </p:sp>
      <p:sp>
        <p:nvSpPr>
          <p:cNvPr id="28" name="テキスト ボックス 27"/>
          <p:cNvSpPr txBox="1"/>
          <p:nvPr/>
        </p:nvSpPr>
        <p:spPr>
          <a:xfrm>
            <a:off x="4743569" y="5721159"/>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5</a:t>
            </a:r>
            <a:endParaRPr kumimoji="1" lang="ja-JP" altLang="en-US" sz="1600" dirty="0"/>
          </a:p>
        </p:txBody>
      </p:sp>
      <p:sp>
        <p:nvSpPr>
          <p:cNvPr id="29" name="テキスト ボックス 28"/>
          <p:cNvSpPr txBox="1"/>
          <p:nvPr/>
        </p:nvSpPr>
        <p:spPr>
          <a:xfrm>
            <a:off x="3641503" y="5721159"/>
            <a:ext cx="702370" cy="338554"/>
          </a:xfrm>
          <a:prstGeom prst="rect">
            <a:avLst/>
          </a:prstGeom>
          <a:noFill/>
        </p:spPr>
        <p:txBody>
          <a:bodyPr wrap="square" rtlCol="0">
            <a:spAutoFit/>
          </a:bodyPr>
          <a:lstStyle/>
          <a:p>
            <a:pPr algn="ctr"/>
            <a:r>
              <a:rPr kumimoji="1" lang="ja-JP" altLang="en-US" sz="1600" dirty="0" smtClean="0"/>
              <a:t>柄</a:t>
            </a:r>
            <a:r>
              <a:rPr lang="en-US" altLang="ja-JP" sz="1600" dirty="0"/>
              <a:t>4</a:t>
            </a:r>
            <a:endParaRPr kumimoji="1" lang="ja-JP" altLang="en-US" sz="1600" dirty="0"/>
          </a:p>
        </p:txBody>
      </p:sp>
      <p:sp>
        <p:nvSpPr>
          <p:cNvPr id="30" name="テキスト ボックス 29"/>
          <p:cNvSpPr txBox="1"/>
          <p:nvPr/>
        </p:nvSpPr>
        <p:spPr>
          <a:xfrm>
            <a:off x="2543167" y="5746582"/>
            <a:ext cx="702370" cy="338554"/>
          </a:xfrm>
          <a:prstGeom prst="rect">
            <a:avLst/>
          </a:prstGeom>
          <a:noFill/>
        </p:spPr>
        <p:txBody>
          <a:bodyPr wrap="square" rtlCol="0">
            <a:spAutoFit/>
          </a:bodyPr>
          <a:lstStyle/>
          <a:p>
            <a:pPr algn="ctr"/>
            <a:r>
              <a:rPr kumimoji="1" lang="ja-JP" altLang="en-US" sz="1600" dirty="0" smtClean="0"/>
              <a:t>柄</a:t>
            </a:r>
            <a:r>
              <a:rPr lang="en-US" altLang="ja-JP" sz="1600" dirty="0"/>
              <a:t>3</a:t>
            </a:r>
            <a:endParaRPr kumimoji="1" lang="ja-JP" altLang="en-US" sz="1600" dirty="0"/>
          </a:p>
        </p:txBody>
      </p:sp>
      <p:sp>
        <p:nvSpPr>
          <p:cNvPr id="31" name="テキスト ボックス 30"/>
          <p:cNvSpPr txBox="1"/>
          <p:nvPr/>
        </p:nvSpPr>
        <p:spPr>
          <a:xfrm>
            <a:off x="8121950" y="5704383"/>
            <a:ext cx="702370" cy="338554"/>
          </a:xfrm>
          <a:prstGeom prst="rect">
            <a:avLst/>
          </a:prstGeom>
          <a:noFill/>
        </p:spPr>
        <p:txBody>
          <a:bodyPr wrap="square" rtlCol="0">
            <a:spAutoFit/>
          </a:bodyPr>
          <a:lstStyle/>
          <a:p>
            <a:pPr algn="ctr"/>
            <a:r>
              <a:rPr kumimoji="1" lang="ja-JP" altLang="en-US" sz="1600" dirty="0" smtClean="0"/>
              <a:t>柄</a:t>
            </a:r>
            <a:r>
              <a:rPr lang="en-US" altLang="ja-JP" sz="1600" dirty="0"/>
              <a:t>8</a:t>
            </a:r>
            <a:endParaRPr kumimoji="1" lang="ja-JP" altLang="en-US" sz="1600" dirty="0"/>
          </a:p>
        </p:txBody>
      </p:sp>
      <p:sp>
        <p:nvSpPr>
          <p:cNvPr id="32" name="テキスト ボックス 31"/>
          <p:cNvSpPr txBox="1"/>
          <p:nvPr/>
        </p:nvSpPr>
        <p:spPr>
          <a:xfrm>
            <a:off x="516514" y="6022302"/>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33" name="テキスト ボックス 32"/>
          <p:cNvSpPr txBox="1"/>
          <p:nvPr/>
        </p:nvSpPr>
        <p:spPr>
          <a:xfrm>
            <a:off x="2781345" y="6028678"/>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34" name="テキスト ボックス 33"/>
          <p:cNvSpPr txBox="1"/>
          <p:nvPr/>
        </p:nvSpPr>
        <p:spPr>
          <a:xfrm>
            <a:off x="5002217" y="6036213"/>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35" name="テキスト ボックス 34"/>
          <p:cNvSpPr txBox="1"/>
          <p:nvPr/>
        </p:nvSpPr>
        <p:spPr>
          <a:xfrm>
            <a:off x="7273102" y="6042937"/>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9" name="正方形/長方形 8"/>
          <p:cNvSpPr/>
          <p:nvPr/>
        </p:nvSpPr>
        <p:spPr>
          <a:xfrm>
            <a:off x="79627" y="4668519"/>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363045" y="4656487"/>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91453" y="4656488"/>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29662" y="4651641"/>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687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実験１</a:t>
            </a:r>
            <a:endParaRPr kumimoji="1" lang="ja-JP" altLang="en-US" dirty="0"/>
          </a:p>
        </p:txBody>
      </p:sp>
      <p:sp>
        <p:nvSpPr>
          <p:cNvPr id="3" name="コンテンツ プレースホルダー 2"/>
          <p:cNvSpPr>
            <a:spLocks noGrp="1"/>
          </p:cNvSpPr>
          <p:nvPr>
            <p:ph idx="1"/>
          </p:nvPr>
        </p:nvSpPr>
        <p:spPr>
          <a:xfrm>
            <a:off x="822959" y="1845734"/>
            <a:ext cx="7543801" cy="4783666"/>
          </a:xfrm>
        </p:spPr>
        <p:txBody>
          <a:bodyPr>
            <a:normAutofit lnSpcReduction="10000"/>
          </a:bodyPr>
          <a:lstStyle/>
          <a:p>
            <a:r>
              <a:rPr kumimoji="1" lang="ja-JP" altLang="en-US" dirty="0" smtClean="0"/>
              <a:t>実験結果</a:t>
            </a:r>
            <a:endParaRPr kumimoji="1" lang="en-US" altLang="ja-JP" dirty="0" smtClean="0"/>
          </a:p>
          <a:p>
            <a:pPr lvl="1"/>
            <a:r>
              <a:rPr lang="en-US" altLang="ja-JP" dirty="0" smtClean="0"/>
              <a:t>4</a:t>
            </a:r>
            <a:r>
              <a:rPr lang="ja-JP" altLang="en-US" dirty="0" smtClean="0"/>
              <a:t>組全てが，白点病の有無に関係なく柄ごとに分類</a:t>
            </a:r>
            <a:endParaRPr lang="en-US" altLang="ja-JP" dirty="0" smtClean="0"/>
          </a:p>
          <a:p>
            <a:pPr lvl="1"/>
            <a:r>
              <a:rPr lang="ja-JP" altLang="en-US" dirty="0" smtClean="0"/>
              <a:t>例</a:t>
            </a:r>
            <a:r>
              <a:rPr lang="ja-JP" altLang="en-US" dirty="0"/>
              <a:t>：</a:t>
            </a:r>
            <a:r>
              <a:rPr lang="ja-JP" altLang="ja-JP" dirty="0"/>
              <a:t>柄</a:t>
            </a:r>
            <a:r>
              <a:rPr lang="en-US" altLang="ja-JP" dirty="0"/>
              <a:t>1</a:t>
            </a:r>
            <a:r>
              <a:rPr lang="ja-JP" altLang="ja-JP" dirty="0"/>
              <a:t>（健康）</a:t>
            </a:r>
            <a:r>
              <a:rPr lang="ja-JP" altLang="en-US" dirty="0"/>
              <a:t>と</a:t>
            </a:r>
            <a:r>
              <a:rPr lang="ja-JP" altLang="ja-JP" dirty="0"/>
              <a:t>柄 </a:t>
            </a:r>
            <a:r>
              <a:rPr lang="en-US" altLang="ja-JP" dirty="0"/>
              <a:t>2</a:t>
            </a:r>
            <a:r>
              <a:rPr lang="ja-JP" altLang="ja-JP" dirty="0"/>
              <a:t>（白点病）</a:t>
            </a:r>
            <a:r>
              <a:rPr lang="ja-JP" altLang="en-US" dirty="0"/>
              <a:t>を学習データとした場合，</a:t>
            </a:r>
            <a:r>
              <a:rPr lang="ja-JP" altLang="ja-JP" dirty="0"/>
              <a:t>柄 </a:t>
            </a:r>
            <a:r>
              <a:rPr lang="en-US" altLang="ja-JP" dirty="0"/>
              <a:t>1</a:t>
            </a:r>
            <a:r>
              <a:rPr lang="ja-JP" altLang="ja-JP" dirty="0"/>
              <a:t>（白点</a:t>
            </a:r>
            <a:r>
              <a:rPr lang="ja-JP" altLang="ja-JP" dirty="0" smtClean="0"/>
              <a:t>）</a:t>
            </a:r>
            <a:r>
              <a:rPr lang="ja-JP" altLang="en-US" dirty="0" smtClean="0"/>
              <a:t>は柄１（健康），</a:t>
            </a:r>
            <a:r>
              <a:rPr lang="ja-JP" altLang="ja-JP" dirty="0" smtClean="0"/>
              <a:t>柄</a:t>
            </a:r>
            <a:r>
              <a:rPr lang="en-US" altLang="ja-JP" dirty="0"/>
              <a:t>2</a:t>
            </a:r>
            <a:r>
              <a:rPr lang="ja-JP" altLang="ja-JP" dirty="0"/>
              <a:t>（健康</a:t>
            </a:r>
            <a:r>
              <a:rPr lang="ja-JP" altLang="ja-JP" dirty="0" smtClean="0"/>
              <a:t>）</a:t>
            </a:r>
            <a:r>
              <a:rPr lang="ja-JP" altLang="en-US" dirty="0" smtClean="0"/>
              <a:t>は柄２（白点病）に分類</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201168" lvl="1" indent="0">
              <a:buNone/>
            </a:pPr>
            <a:endParaRPr lang="en-US" altLang="ja-JP" dirty="0" smtClean="0"/>
          </a:p>
          <a:p>
            <a:pPr marL="201168" lvl="1" indent="0">
              <a:buNone/>
            </a:pPr>
            <a:endParaRPr lang="en-US" altLang="ja-JP" dirty="0" smtClean="0"/>
          </a:p>
          <a:p>
            <a:pPr marL="201168" lvl="1" indent="0">
              <a:buNone/>
            </a:pPr>
            <a:endParaRPr lang="en-US" altLang="ja-JP" dirty="0"/>
          </a:p>
          <a:p>
            <a:pPr>
              <a:buFont typeface="Wingdings" panose="05000000000000000000" pitchFamily="2" charset="2"/>
              <a:buChar char="Ø"/>
            </a:pPr>
            <a:r>
              <a:rPr lang="ja-JP" altLang="en-US" dirty="0"/>
              <a:t>異なる模様の画像で学習データを作成することは困難</a:t>
            </a:r>
            <a:endParaRPr lang="en-US" altLang="ja-JP" dirty="0"/>
          </a:p>
          <a:p>
            <a:pPr>
              <a:buFont typeface="Wingdings" panose="05000000000000000000" pitchFamily="2" charset="2"/>
              <a:buChar char="Ø"/>
            </a:pPr>
            <a:r>
              <a:rPr lang="ja-JP" altLang="en-US" dirty="0"/>
              <a:t>異なる模様の画像を学習データとして代用した場合，外観検知は</a:t>
            </a:r>
            <a:r>
              <a:rPr lang="ja-JP" altLang="en-US" dirty="0" smtClean="0"/>
              <a:t>困難</a:t>
            </a:r>
            <a:endParaRPr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15</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74201" y="3126602"/>
            <a:ext cx="1293118" cy="1293169"/>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109735" y="2943014"/>
            <a:ext cx="1159660" cy="1159703"/>
          </a:xfrm>
          <a:prstGeom prst="rect">
            <a:avLst/>
          </a:prstGeom>
          <a:noFill/>
          <a:ln>
            <a:noFill/>
          </a:ln>
        </p:spPr>
      </p:pic>
      <p:grpSp>
        <p:nvGrpSpPr>
          <p:cNvPr id="9" name="グループ化 8"/>
          <p:cNvGrpSpPr/>
          <p:nvPr/>
        </p:nvGrpSpPr>
        <p:grpSpPr>
          <a:xfrm>
            <a:off x="5065198" y="2943014"/>
            <a:ext cx="1287475" cy="1230760"/>
            <a:chOff x="1752392" y="1008331"/>
            <a:chExt cx="5053264" cy="4860761"/>
          </a:xfrm>
        </p:grpSpPr>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8" name="円/楕円 7"/>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943153" y="3126602"/>
            <a:ext cx="1401674" cy="1293169"/>
            <a:chOff x="3298229" y="-307378"/>
            <a:chExt cx="5269832" cy="4993106"/>
          </a:xfrm>
        </p:grpSpPr>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11" name="円/楕円 10"/>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254281" y="4491270"/>
            <a:ext cx="1732958" cy="338554"/>
          </a:xfrm>
          <a:prstGeom prst="rect">
            <a:avLst/>
          </a:prstGeom>
          <a:noFill/>
        </p:spPr>
        <p:txBody>
          <a:bodyPr wrap="square" rtlCol="0">
            <a:spAutoFit/>
          </a:bodyPr>
          <a:lstStyle/>
          <a:p>
            <a:pPr algn="ctr"/>
            <a:r>
              <a:rPr kumimoji="1" lang="ja-JP" altLang="en-US" sz="1600" dirty="0" smtClean="0"/>
              <a:t>柄１（健康）</a:t>
            </a:r>
            <a:endParaRPr kumimoji="1" lang="ja-JP" altLang="en-US" sz="1600" dirty="0"/>
          </a:p>
        </p:txBody>
      </p:sp>
      <p:sp>
        <p:nvSpPr>
          <p:cNvPr id="15" name="テキスト ボックス 14"/>
          <p:cNvSpPr txBox="1"/>
          <p:nvPr/>
        </p:nvSpPr>
        <p:spPr>
          <a:xfrm>
            <a:off x="1710142" y="4491270"/>
            <a:ext cx="1867695" cy="338554"/>
          </a:xfrm>
          <a:prstGeom prst="rect">
            <a:avLst/>
          </a:prstGeom>
          <a:noFill/>
        </p:spPr>
        <p:txBody>
          <a:bodyPr wrap="square" rtlCol="0">
            <a:spAutoFit/>
          </a:bodyPr>
          <a:lstStyle/>
          <a:p>
            <a:pPr algn="ctr"/>
            <a:r>
              <a:rPr kumimoji="1" lang="ja-JP" altLang="en-US" sz="1600" dirty="0" smtClean="0"/>
              <a:t>柄２（白点病）</a:t>
            </a:r>
            <a:endParaRPr kumimoji="1" lang="ja-JP" altLang="en-US" sz="1600" dirty="0"/>
          </a:p>
        </p:txBody>
      </p:sp>
      <p:sp>
        <p:nvSpPr>
          <p:cNvPr id="17" name="正方形/長方形 16"/>
          <p:cNvSpPr/>
          <p:nvPr/>
        </p:nvSpPr>
        <p:spPr>
          <a:xfrm>
            <a:off x="360947" y="2995863"/>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895148" y="4880877"/>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4202553771"/>
              </p:ext>
            </p:extLst>
          </p:nvPr>
        </p:nvGraphicFramePr>
        <p:xfrm>
          <a:off x="3634262" y="4173774"/>
          <a:ext cx="5130652" cy="1209096"/>
        </p:xfrm>
        <a:graphic>
          <a:graphicData uri="http://schemas.openxmlformats.org/drawingml/2006/table">
            <a:tbl>
              <a:tblPr firstRow="1" bandRow="1">
                <a:tableStyleId>{5C22544A-7EE6-4342-B048-85BDC9FD1C3A}</a:tableStyleId>
              </a:tblPr>
              <a:tblGrid>
                <a:gridCol w="1140762"/>
                <a:gridCol w="1810228"/>
                <a:gridCol w="208280"/>
                <a:gridCol w="1971382"/>
              </a:tblGrid>
              <a:tr h="332714">
                <a:tc>
                  <a:txBody>
                    <a:bodyPr/>
                    <a:lstStyle/>
                    <a:p>
                      <a:r>
                        <a:rPr kumimoji="1" lang="ja-JP" altLang="en-US" b="0" dirty="0" smtClean="0">
                          <a:solidFill>
                            <a:schemeClr val="tx1"/>
                          </a:solidFill>
                        </a:rPr>
                        <a:t>識別画像</a:t>
                      </a:r>
                      <a:endParaRPr kumimoji="1" lang="ja-JP" alt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柄１（白点病）</a:t>
                      </a:r>
                      <a:endParaRPr kumimoji="1" lang="ja-JP" alt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柄２（健康）</a:t>
                      </a:r>
                      <a:endParaRPr kumimoji="1" lang="ja-JP" alt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77576">
                <a:tc>
                  <a:txBody>
                    <a:bodyPr/>
                    <a:lstStyle/>
                    <a:p>
                      <a:endParaRPr kumimoji="1" lang="ja-JP"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32714">
                <a:tc>
                  <a:txBody>
                    <a:bodyPr/>
                    <a:lstStyle/>
                    <a:p>
                      <a:r>
                        <a:rPr kumimoji="1" lang="ja-JP" altLang="en-US" dirty="0" smtClean="0"/>
                        <a:t>分類結果</a:t>
                      </a:r>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dirty="0" smtClean="0">
                          <a:solidFill>
                            <a:schemeClr val="tx1"/>
                          </a:solidFill>
                        </a:rPr>
                        <a:t>柄１（健康）</a:t>
                      </a:r>
                      <a:endParaRPr kumimoji="1" lang="ja-JP" alt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dirty="0" smtClean="0"/>
                        <a:t>柄２（白点病）</a:t>
                      </a:r>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499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a:t>
            </a:r>
            <a:endParaRPr kumimoji="1" lang="ja-JP" altLang="en-US" dirty="0"/>
          </a:p>
        </p:txBody>
      </p:sp>
      <p:sp>
        <p:nvSpPr>
          <p:cNvPr id="3" name="コンテンツ プレースホルダー 2"/>
          <p:cNvSpPr>
            <a:spLocks noGrp="1"/>
          </p:cNvSpPr>
          <p:nvPr>
            <p:ph idx="1"/>
          </p:nvPr>
        </p:nvSpPr>
        <p:spPr>
          <a:xfrm>
            <a:off x="822959" y="1853174"/>
            <a:ext cx="7543801" cy="4023360"/>
          </a:xfrm>
        </p:spPr>
        <p:txBody>
          <a:bodyPr/>
          <a:lstStyle/>
          <a:p>
            <a:r>
              <a:rPr kumimoji="1" lang="ja-JP" altLang="en-US" dirty="0" smtClean="0"/>
              <a:t>目的</a:t>
            </a:r>
            <a:endParaRPr kumimoji="1" lang="en-US" altLang="ja-JP" dirty="0" smtClean="0"/>
          </a:p>
          <a:p>
            <a:pPr lvl="1"/>
            <a:r>
              <a:rPr kumimoji="1" lang="ja-JP" altLang="en-US" dirty="0" smtClean="0"/>
              <a:t>提案手法による外観変化検知</a:t>
            </a:r>
            <a:endParaRPr lang="en-US" altLang="ja-JP" dirty="0" smtClean="0"/>
          </a:p>
          <a:p>
            <a:r>
              <a:rPr lang="ja-JP" altLang="en-US" dirty="0" smtClean="0"/>
              <a:t>実験</a:t>
            </a:r>
            <a:r>
              <a:rPr lang="ja-JP" altLang="en-US" dirty="0"/>
              <a:t>データ</a:t>
            </a:r>
            <a:endParaRPr kumimoji="1" lang="en-US" altLang="ja-JP" dirty="0" smtClean="0"/>
          </a:p>
          <a:p>
            <a:pPr lvl="1"/>
            <a:r>
              <a:rPr lang="ja-JP" altLang="en-US" dirty="0"/>
              <a:t>柄の異なる</a:t>
            </a:r>
            <a:r>
              <a:rPr lang="en-US" altLang="ja-JP" dirty="0"/>
              <a:t>4</a:t>
            </a:r>
            <a:r>
              <a:rPr lang="ja-JP" altLang="en-US" dirty="0"/>
              <a:t>種類の千代紙を観賞魚の個体</a:t>
            </a:r>
            <a:r>
              <a:rPr lang="en-US" altLang="ja-JP" dirty="0"/>
              <a:t>A, B, C, D</a:t>
            </a:r>
            <a:r>
              <a:rPr lang="ja-JP" altLang="en-US" dirty="0"/>
              <a:t>と見立てて</a:t>
            </a:r>
            <a:r>
              <a:rPr lang="ja-JP" altLang="en-US" dirty="0" smtClean="0"/>
              <a:t>用意</a:t>
            </a:r>
            <a:endParaRPr lang="en-US" altLang="ja-JP" dirty="0" smtClean="0"/>
          </a:p>
          <a:p>
            <a:pPr lvl="1"/>
            <a:r>
              <a:rPr lang="ja-JP" altLang="en-US" dirty="0" smtClean="0"/>
              <a:t>時系列が進むごとに病気が進行と想定</a:t>
            </a:r>
            <a:endParaRPr lang="en-US" altLang="ja-JP" dirty="0" smtClean="0"/>
          </a:p>
          <a:p>
            <a:pPr lvl="1"/>
            <a:r>
              <a:rPr lang="ja-JP" altLang="ja-JP" dirty="0"/>
              <a:t>何も加工を施さない場合を「健康</a:t>
            </a:r>
            <a:r>
              <a:rPr lang="ja-JP" altLang="ja-JP" dirty="0" smtClean="0"/>
              <a:t>」</a:t>
            </a:r>
            <a:r>
              <a:rPr lang="ja-JP" altLang="en-US" dirty="0" smtClean="0"/>
              <a:t>（</a:t>
            </a:r>
            <a:r>
              <a:rPr lang="en-US" altLang="ja-JP" dirty="0" smtClean="0"/>
              <a:t>Day0</a:t>
            </a:r>
            <a:r>
              <a:rPr lang="ja-JP" altLang="en-US" dirty="0" smtClean="0"/>
              <a:t>）</a:t>
            </a:r>
            <a:endParaRPr lang="en-US" altLang="ja-JP" dirty="0"/>
          </a:p>
          <a:p>
            <a:pPr lvl="1"/>
            <a:r>
              <a:rPr lang="ja-JP" altLang="ja-JP" dirty="0"/>
              <a:t>小さい白点を付与したものを「白点病</a:t>
            </a:r>
            <a:r>
              <a:rPr lang="ja-JP" altLang="ja-JP" dirty="0" smtClean="0"/>
              <a:t>」</a:t>
            </a:r>
            <a:r>
              <a:rPr lang="ja-JP" altLang="en-US" dirty="0" smtClean="0"/>
              <a:t>（</a:t>
            </a:r>
            <a:r>
              <a:rPr lang="en-US" altLang="ja-JP" dirty="0" smtClean="0"/>
              <a:t>Day1</a:t>
            </a:r>
            <a:r>
              <a:rPr lang="ja-JP" altLang="en-US" dirty="0" smtClean="0"/>
              <a:t>～</a:t>
            </a:r>
            <a:r>
              <a:rPr lang="en-US" altLang="ja-JP" dirty="0" smtClean="0"/>
              <a:t>Day5</a:t>
            </a:r>
            <a:r>
              <a:rPr lang="ja-JP" altLang="en-US" dirty="0" smtClean="0"/>
              <a:t>）</a:t>
            </a:r>
            <a:endParaRPr lang="en-US" altLang="ja-JP" dirty="0"/>
          </a:p>
          <a:p>
            <a:pPr lvl="1"/>
            <a:r>
              <a:rPr lang="ja-JP" altLang="ja-JP" dirty="0"/>
              <a:t>一部切り取ったものを「尾腐れ病</a:t>
            </a:r>
            <a:r>
              <a:rPr lang="ja-JP" altLang="ja-JP" dirty="0" smtClean="0"/>
              <a:t>」</a:t>
            </a:r>
            <a:r>
              <a:rPr lang="ja-JP" altLang="en-US" dirty="0"/>
              <a:t>（</a:t>
            </a:r>
            <a:r>
              <a:rPr lang="en-US" altLang="ja-JP" dirty="0"/>
              <a:t>Day1</a:t>
            </a:r>
            <a:r>
              <a:rPr lang="ja-JP" altLang="en-US" dirty="0"/>
              <a:t>～</a:t>
            </a:r>
            <a:r>
              <a:rPr lang="en-US" altLang="ja-JP" dirty="0"/>
              <a:t>Day5</a:t>
            </a:r>
            <a:r>
              <a:rPr lang="ja-JP" altLang="en-US" dirty="0"/>
              <a:t>）</a:t>
            </a:r>
            <a:endParaRPr lang="en-US" altLang="ja-JP" dirty="0"/>
          </a:p>
          <a:p>
            <a:pPr lvl="1"/>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986" y="4652519"/>
            <a:ext cx="1013991" cy="990332"/>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4563" y="4652519"/>
            <a:ext cx="1045224" cy="990332"/>
          </a:xfrm>
          <a:prstGeom prst="rect">
            <a:avLst/>
          </a:prstGeom>
          <a:noFill/>
          <a:ln>
            <a:noFill/>
          </a:ln>
        </p:spPr>
      </p:pic>
      <p:pic>
        <p:nvPicPr>
          <p:cNvPr id="7" name="図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9371" y="4652519"/>
            <a:ext cx="934079" cy="990332"/>
          </a:xfrm>
          <a:prstGeom prst="rect">
            <a:avLst/>
          </a:prstGeom>
          <a:noFill/>
          <a:ln>
            <a:noFill/>
          </a:ln>
        </p:spPr>
      </p:pic>
      <p:pic>
        <p:nvPicPr>
          <p:cNvPr id="8" name="図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3035" y="4652519"/>
            <a:ext cx="963360" cy="990332"/>
          </a:xfrm>
          <a:prstGeom prst="rect">
            <a:avLst/>
          </a:prstGeom>
          <a:noFill/>
          <a:ln>
            <a:noFill/>
          </a:ln>
        </p:spPr>
      </p:pic>
      <p:pic>
        <p:nvPicPr>
          <p:cNvPr id="13" name="図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5711" y="4671644"/>
            <a:ext cx="973124" cy="988905"/>
          </a:xfrm>
          <a:prstGeom prst="rect">
            <a:avLst/>
          </a:prstGeom>
          <a:noFill/>
          <a:ln>
            <a:noFill/>
          </a:ln>
        </p:spPr>
      </p:pic>
      <p:pic>
        <p:nvPicPr>
          <p:cNvPr id="14" name="図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2656" y="4677698"/>
            <a:ext cx="882599" cy="976795"/>
          </a:xfrm>
          <a:prstGeom prst="rect">
            <a:avLst/>
          </a:prstGeom>
          <a:noFill/>
          <a:ln>
            <a:noFill/>
          </a:ln>
        </p:spPr>
      </p:pic>
      <p:pic>
        <p:nvPicPr>
          <p:cNvPr id="15" name="図 1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80988" y="4671644"/>
            <a:ext cx="926360" cy="988904"/>
          </a:xfrm>
          <a:prstGeom prst="rect">
            <a:avLst/>
          </a:prstGeom>
          <a:noFill/>
          <a:ln>
            <a:noFill/>
          </a:ln>
        </p:spPr>
      </p:pic>
      <p:sp>
        <p:nvSpPr>
          <p:cNvPr id="16" name="テキスト ボックス 15"/>
          <p:cNvSpPr txBox="1"/>
          <p:nvPr/>
        </p:nvSpPr>
        <p:spPr>
          <a:xfrm>
            <a:off x="4999279" y="5593295"/>
            <a:ext cx="1241298" cy="369332"/>
          </a:xfrm>
          <a:prstGeom prst="rect">
            <a:avLst/>
          </a:prstGeom>
          <a:noFill/>
        </p:spPr>
        <p:txBody>
          <a:bodyPr wrap="square" rtlCol="0">
            <a:spAutoFit/>
          </a:bodyPr>
          <a:lstStyle/>
          <a:p>
            <a:pPr algn="ctr"/>
            <a:r>
              <a:rPr lang="en-US" altLang="ja-JP" dirty="0" smtClean="0"/>
              <a:t>Day1</a:t>
            </a:r>
            <a:endParaRPr kumimoji="1" lang="ja-JP" altLang="en-US" dirty="0"/>
          </a:p>
        </p:txBody>
      </p:sp>
      <p:sp>
        <p:nvSpPr>
          <p:cNvPr id="29" name="テキスト ボックス 28"/>
          <p:cNvSpPr txBox="1"/>
          <p:nvPr/>
        </p:nvSpPr>
        <p:spPr>
          <a:xfrm>
            <a:off x="6211370" y="5593294"/>
            <a:ext cx="1241298" cy="369332"/>
          </a:xfrm>
          <a:prstGeom prst="rect">
            <a:avLst/>
          </a:prstGeom>
          <a:noFill/>
        </p:spPr>
        <p:txBody>
          <a:bodyPr wrap="square" rtlCol="0">
            <a:spAutoFit/>
          </a:bodyPr>
          <a:lstStyle/>
          <a:p>
            <a:pPr algn="ctr"/>
            <a:r>
              <a:rPr lang="en-US" altLang="ja-JP" dirty="0" smtClean="0"/>
              <a:t>Day2</a:t>
            </a:r>
            <a:endParaRPr kumimoji="1" lang="ja-JP" altLang="en-US" dirty="0"/>
          </a:p>
        </p:txBody>
      </p:sp>
      <p:sp>
        <p:nvSpPr>
          <p:cNvPr id="30" name="テキスト ボックス 29"/>
          <p:cNvSpPr txBox="1"/>
          <p:nvPr/>
        </p:nvSpPr>
        <p:spPr>
          <a:xfrm>
            <a:off x="7378771" y="5593293"/>
            <a:ext cx="1241298" cy="369332"/>
          </a:xfrm>
          <a:prstGeom prst="rect">
            <a:avLst/>
          </a:prstGeom>
          <a:noFill/>
        </p:spPr>
        <p:txBody>
          <a:bodyPr wrap="square" rtlCol="0">
            <a:spAutoFit/>
          </a:bodyPr>
          <a:lstStyle/>
          <a:p>
            <a:pPr algn="ctr"/>
            <a:r>
              <a:rPr lang="en-US" altLang="ja-JP" dirty="0" smtClean="0"/>
              <a:t>Day3</a:t>
            </a:r>
            <a:endParaRPr kumimoji="1" lang="ja-JP" altLang="en-US" dirty="0"/>
          </a:p>
        </p:txBody>
      </p:sp>
      <p:sp>
        <p:nvSpPr>
          <p:cNvPr id="31" name="テキスト ボックス 30"/>
          <p:cNvSpPr txBox="1"/>
          <p:nvPr/>
        </p:nvSpPr>
        <p:spPr>
          <a:xfrm>
            <a:off x="387332" y="5660549"/>
            <a:ext cx="1241298"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p>
        </p:txBody>
      </p:sp>
      <p:sp>
        <p:nvSpPr>
          <p:cNvPr id="32" name="テキスト ボックス 31"/>
          <p:cNvSpPr txBox="1"/>
          <p:nvPr/>
        </p:nvSpPr>
        <p:spPr>
          <a:xfrm>
            <a:off x="1389883" y="5677293"/>
            <a:ext cx="1241298" cy="369332"/>
          </a:xfrm>
          <a:prstGeom prst="rect">
            <a:avLst/>
          </a:prstGeom>
          <a:noFill/>
        </p:spPr>
        <p:txBody>
          <a:bodyPr wrap="square" rtlCol="0">
            <a:spAutoFit/>
          </a:bodyPr>
          <a:lstStyle/>
          <a:p>
            <a:pPr algn="ctr"/>
            <a:r>
              <a:rPr kumimoji="1" lang="ja-JP" altLang="en-US" dirty="0" smtClean="0"/>
              <a:t>個体</a:t>
            </a:r>
            <a:r>
              <a:rPr lang="en-US" altLang="ja-JP" dirty="0" smtClean="0"/>
              <a:t>B</a:t>
            </a:r>
            <a:endParaRPr kumimoji="1" lang="en-US" altLang="ja-JP" dirty="0" smtClean="0"/>
          </a:p>
        </p:txBody>
      </p:sp>
      <p:sp>
        <p:nvSpPr>
          <p:cNvPr id="33" name="テキスト ボックス 32"/>
          <p:cNvSpPr txBox="1"/>
          <p:nvPr/>
        </p:nvSpPr>
        <p:spPr>
          <a:xfrm>
            <a:off x="2467579" y="5672144"/>
            <a:ext cx="1241298" cy="369332"/>
          </a:xfrm>
          <a:prstGeom prst="rect">
            <a:avLst/>
          </a:prstGeom>
          <a:noFill/>
        </p:spPr>
        <p:txBody>
          <a:bodyPr wrap="square" rtlCol="0">
            <a:spAutoFit/>
          </a:bodyPr>
          <a:lstStyle/>
          <a:p>
            <a:pPr algn="ctr"/>
            <a:r>
              <a:rPr kumimoji="1" lang="ja-JP" altLang="en-US" dirty="0" smtClean="0"/>
              <a:t>個体</a:t>
            </a:r>
            <a:r>
              <a:rPr lang="en-US" altLang="ja-JP" dirty="0" smtClean="0"/>
              <a:t>C</a:t>
            </a:r>
            <a:endParaRPr kumimoji="1" lang="en-US" altLang="ja-JP" dirty="0" smtClean="0"/>
          </a:p>
        </p:txBody>
      </p:sp>
      <p:sp>
        <p:nvSpPr>
          <p:cNvPr id="34" name="テキスト ボックス 33"/>
          <p:cNvSpPr txBox="1"/>
          <p:nvPr/>
        </p:nvSpPr>
        <p:spPr>
          <a:xfrm>
            <a:off x="3464537" y="5681158"/>
            <a:ext cx="1241298" cy="369332"/>
          </a:xfrm>
          <a:prstGeom prst="rect">
            <a:avLst/>
          </a:prstGeom>
          <a:noFill/>
        </p:spPr>
        <p:txBody>
          <a:bodyPr wrap="square" rtlCol="0">
            <a:spAutoFit/>
          </a:bodyPr>
          <a:lstStyle/>
          <a:p>
            <a:pPr algn="ctr"/>
            <a:r>
              <a:rPr kumimoji="1" lang="ja-JP" altLang="en-US" dirty="0" smtClean="0"/>
              <a:t>個体</a:t>
            </a:r>
            <a:r>
              <a:rPr lang="en-US" altLang="ja-JP" dirty="0" smtClean="0"/>
              <a:t>D</a:t>
            </a:r>
            <a:endParaRPr kumimoji="1" lang="en-US" altLang="ja-JP" dirty="0" smtClean="0"/>
          </a:p>
        </p:txBody>
      </p:sp>
      <p:sp>
        <p:nvSpPr>
          <p:cNvPr id="9" name="テキスト ボックス 8"/>
          <p:cNvSpPr txBox="1"/>
          <p:nvPr/>
        </p:nvSpPr>
        <p:spPr>
          <a:xfrm>
            <a:off x="659719" y="6021641"/>
            <a:ext cx="3766886" cy="369332"/>
          </a:xfrm>
          <a:prstGeom prst="rect">
            <a:avLst/>
          </a:prstGeom>
          <a:noFill/>
        </p:spPr>
        <p:txBody>
          <a:bodyPr wrap="square" rtlCol="0">
            <a:spAutoFit/>
          </a:bodyPr>
          <a:lstStyle/>
          <a:p>
            <a:r>
              <a:rPr lang="ja-JP" altLang="en-US" dirty="0"/>
              <a:t>個体</a:t>
            </a:r>
            <a:r>
              <a:rPr lang="en-US" altLang="ja-JP" dirty="0"/>
              <a:t>A</a:t>
            </a:r>
            <a:r>
              <a:rPr lang="ja-JP" altLang="en-US" dirty="0" err="1"/>
              <a:t>，</a:t>
            </a:r>
            <a:r>
              <a:rPr lang="en-US" altLang="ja-JP" dirty="0"/>
              <a:t>B</a:t>
            </a:r>
            <a:r>
              <a:rPr lang="ja-JP" altLang="en-US" dirty="0" err="1"/>
              <a:t>，</a:t>
            </a:r>
            <a:r>
              <a:rPr lang="en-US" altLang="ja-JP" dirty="0"/>
              <a:t>C</a:t>
            </a:r>
            <a:r>
              <a:rPr lang="ja-JP" altLang="en-US" dirty="0" err="1"/>
              <a:t>，</a:t>
            </a:r>
            <a:r>
              <a:rPr lang="en-US" altLang="ja-JP" dirty="0"/>
              <a:t>D</a:t>
            </a:r>
            <a:r>
              <a:rPr lang="ja-JP" altLang="en-US" dirty="0"/>
              <a:t>の画像データ例</a:t>
            </a:r>
            <a:endParaRPr kumimoji="1" lang="ja-JP" altLang="en-US" dirty="0"/>
          </a:p>
        </p:txBody>
      </p:sp>
      <p:sp>
        <p:nvSpPr>
          <p:cNvPr id="20" name="正方形/長方形 19"/>
          <p:cNvSpPr/>
          <p:nvPr/>
        </p:nvSpPr>
        <p:spPr>
          <a:xfrm>
            <a:off x="387332" y="4605320"/>
            <a:ext cx="4311661" cy="13870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24950" y="4605318"/>
            <a:ext cx="3635254" cy="138702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954901" y="6021641"/>
            <a:ext cx="3766886" cy="369332"/>
          </a:xfrm>
          <a:prstGeom prst="rect">
            <a:avLst/>
          </a:prstGeom>
          <a:noFill/>
        </p:spPr>
        <p:txBody>
          <a:bodyPr wrap="square" rtlCol="0">
            <a:spAutoFit/>
          </a:bodyPr>
          <a:lstStyle/>
          <a:p>
            <a:r>
              <a:rPr lang="ja-JP" altLang="en-US" dirty="0"/>
              <a:t>個体</a:t>
            </a:r>
            <a:r>
              <a:rPr lang="en-US" altLang="ja-JP" dirty="0" smtClean="0"/>
              <a:t>A</a:t>
            </a:r>
            <a:r>
              <a:rPr lang="ja-JP" altLang="en-US" dirty="0" smtClean="0"/>
              <a:t>における時系列症状変化例</a:t>
            </a:r>
            <a:endParaRPr kumimoji="1" lang="ja-JP" altLang="en-US" dirty="0"/>
          </a:p>
        </p:txBody>
      </p:sp>
    </p:spTree>
    <p:extLst>
      <p:ext uri="{BB962C8B-B14F-4D97-AF65-F5344CB8AC3E}">
        <p14:creationId xmlns:p14="http://schemas.microsoft.com/office/powerpoint/2010/main" val="313459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a:t>２</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従来手法での実験結果</a:t>
            </a:r>
            <a:endParaRPr kumimoji="1" lang="en-US" altLang="ja-JP" sz="2400" dirty="0" smtClean="0"/>
          </a:p>
          <a:p>
            <a:pPr lvl="1"/>
            <a:r>
              <a:rPr lang="ja-JP" altLang="en-US" sz="2000" dirty="0" smtClean="0"/>
              <a:t>類似度の変動が激しい</a:t>
            </a:r>
            <a:endParaRPr lang="en-US" altLang="ja-JP" sz="2000" dirty="0" smtClean="0"/>
          </a:p>
          <a:p>
            <a:pPr lvl="1"/>
            <a:r>
              <a:rPr lang="ja-JP" altLang="ja-JP" sz="2000" dirty="0"/>
              <a:t>時間の経過につれ病気が進行している様子を</a:t>
            </a:r>
            <a:r>
              <a:rPr lang="ja-JP" altLang="ja-JP" sz="2000" dirty="0" smtClean="0"/>
              <a:t>捉え</a:t>
            </a:r>
            <a:r>
              <a:rPr lang="ja-JP" altLang="en-US" sz="2000" dirty="0" smtClean="0"/>
              <a:t>ることは困難</a:t>
            </a:r>
            <a:endParaRPr lang="en-US" altLang="ja-JP" sz="20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59" y="3178424"/>
            <a:ext cx="4093872" cy="2690670"/>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5325" y="3178424"/>
            <a:ext cx="4029429" cy="2690670"/>
          </a:xfrm>
          <a:prstGeom prst="rect">
            <a:avLst/>
          </a:prstGeom>
          <a:noFill/>
          <a:ln>
            <a:noFill/>
          </a:ln>
        </p:spPr>
      </p:pic>
      <p:sp>
        <p:nvSpPr>
          <p:cNvPr id="7" name="テキスト ボックス 6"/>
          <p:cNvSpPr txBox="1"/>
          <p:nvPr/>
        </p:nvSpPr>
        <p:spPr>
          <a:xfrm>
            <a:off x="692610" y="5869094"/>
            <a:ext cx="3644721"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ja-JP" altLang="en-US" dirty="0"/>
          </a:p>
        </p:txBody>
      </p:sp>
      <p:sp>
        <p:nvSpPr>
          <p:cNvPr id="8" name="テキスト ボックス 7"/>
          <p:cNvSpPr txBox="1"/>
          <p:nvPr/>
        </p:nvSpPr>
        <p:spPr>
          <a:xfrm>
            <a:off x="4722039" y="5869094"/>
            <a:ext cx="3644721"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lang="ja-JP" altLang="en-US" dirty="0" smtClean="0"/>
              <a:t>（白点</a:t>
            </a:r>
            <a:r>
              <a:rPr kumimoji="1" lang="ja-JP" altLang="en-US" dirty="0" smtClean="0"/>
              <a:t>病）</a:t>
            </a:r>
            <a:endParaRPr kumimoji="1" lang="ja-JP" altLang="en-US" dirty="0"/>
          </a:p>
        </p:txBody>
      </p:sp>
    </p:spTree>
    <p:extLst>
      <p:ext uri="{BB962C8B-B14F-4D97-AF65-F5344CB8AC3E}">
        <p14:creationId xmlns:p14="http://schemas.microsoft.com/office/powerpoint/2010/main" val="374174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提案手法での実験結果</a:t>
            </a:r>
            <a:endParaRPr kumimoji="1" lang="en-US" altLang="ja-JP" sz="2400" dirty="0" smtClean="0"/>
          </a:p>
          <a:p>
            <a:pPr lvl="1"/>
            <a:r>
              <a:rPr lang="ja-JP" altLang="en-US" sz="2000" dirty="0" smtClean="0"/>
              <a:t>時間が経過するごとに類似度が減少</a:t>
            </a:r>
            <a:endParaRPr lang="en-US" altLang="ja-JP" sz="2000" dirty="0" smtClean="0"/>
          </a:p>
          <a:p>
            <a:pPr lvl="1"/>
            <a:r>
              <a:rPr lang="ja-JP" altLang="ja-JP" sz="2000" dirty="0"/>
              <a:t>特に，</a:t>
            </a:r>
            <a:r>
              <a:rPr lang="en-US" altLang="ja-JP" sz="2000" dirty="0"/>
              <a:t>Day0</a:t>
            </a:r>
            <a:r>
              <a:rPr lang="ja-JP" altLang="ja-JP" sz="2000" dirty="0"/>
              <a:t>と</a:t>
            </a:r>
            <a:r>
              <a:rPr lang="en-US" altLang="ja-JP" sz="2000" dirty="0"/>
              <a:t>Day1</a:t>
            </a:r>
            <a:r>
              <a:rPr lang="ja-JP" altLang="ja-JP" sz="2000" dirty="0" smtClean="0"/>
              <a:t>間</a:t>
            </a:r>
            <a:r>
              <a:rPr lang="ja-JP" altLang="en-US" sz="2000" dirty="0" smtClean="0"/>
              <a:t>で類似度が</a:t>
            </a:r>
            <a:r>
              <a:rPr lang="ja-JP" altLang="ja-JP" sz="2000" dirty="0" smtClean="0"/>
              <a:t>大きく</a:t>
            </a:r>
            <a:r>
              <a:rPr lang="ja-JP" altLang="ja-JP" sz="2000" dirty="0"/>
              <a:t>減少しているため，</a:t>
            </a:r>
            <a:r>
              <a:rPr lang="en-US" altLang="ja-JP" sz="2000" dirty="0"/>
              <a:t>Day1</a:t>
            </a:r>
            <a:r>
              <a:rPr lang="ja-JP" altLang="ja-JP" sz="2000" dirty="0" smtClean="0"/>
              <a:t>で病気</a:t>
            </a:r>
            <a:r>
              <a:rPr lang="ja-JP" altLang="ja-JP" sz="2000" dirty="0"/>
              <a:t>症状の発見が可能</a:t>
            </a:r>
            <a:endParaRPr kumimoji="1"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25" y="3250837"/>
            <a:ext cx="4198513" cy="2509884"/>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1781" y="3250837"/>
            <a:ext cx="4368884" cy="2509884"/>
          </a:xfrm>
          <a:prstGeom prst="rect">
            <a:avLst/>
          </a:prstGeom>
          <a:noFill/>
          <a:ln>
            <a:noFill/>
          </a:ln>
        </p:spPr>
      </p:pic>
      <p:sp>
        <p:nvSpPr>
          <p:cNvPr id="7" name="テキスト ボックス 6"/>
          <p:cNvSpPr txBox="1"/>
          <p:nvPr/>
        </p:nvSpPr>
        <p:spPr>
          <a:xfrm>
            <a:off x="692610" y="5869094"/>
            <a:ext cx="3644721"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ja-JP" altLang="en-US" dirty="0"/>
          </a:p>
        </p:txBody>
      </p:sp>
      <p:sp>
        <p:nvSpPr>
          <p:cNvPr id="8" name="テキスト ボックス 7"/>
          <p:cNvSpPr txBox="1"/>
          <p:nvPr/>
        </p:nvSpPr>
        <p:spPr>
          <a:xfrm>
            <a:off x="4968991" y="5869094"/>
            <a:ext cx="3644721"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（白点病）</a:t>
            </a:r>
            <a:endParaRPr kumimoji="1" lang="ja-JP" altLang="en-US" dirty="0"/>
          </a:p>
        </p:txBody>
      </p:sp>
    </p:spTree>
    <p:extLst>
      <p:ext uri="{BB962C8B-B14F-4D97-AF65-F5344CB8AC3E}">
        <p14:creationId xmlns:p14="http://schemas.microsoft.com/office/powerpoint/2010/main" val="1988478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考察</a:t>
            </a:r>
            <a:endParaRPr lang="en-US" altLang="ja-JP" dirty="0" smtClean="0"/>
          </a:p>
          <a:p>
            <a:pPr lvl="1"/>
            <a:r>
              <a:rPr lang="ja-JP" altLang="ja-JP" dirty="0"/>
              <a:t>単体の画像データ間の</a:t>
            </a:r>
            <a:r>
              <a:rPr lang="ja-JP" altLang="ja-JP" dirty="0" smtClean="0"/>
              <a:t>類似度</a:t>
            </a:r>
            <a:r>
              <a:rPr lang="ja-JP" altLang="en-US" dirty="0" smtClean="0"/>
              <a:t>で比較</a:t>
            </a:r>
            <a:r>
              <a:rPr lang="ja-JP" altLang="ja-JP" dirty="0" smtClean="0"/>
              <a:t>する場合</a:t>
            </a:r>
            <a:endParaRPr lang="en-US" altLang="ja-JP" dirty="0"/>
          </a:p>
          <a:p>
            <a:pPr marL="201168" lvl="1" indent="0">
              <a:buNone/>
            </a:pPr>
            <a:r>
              <a:rPr lang="ja-JP" altLang="en-US" dirty="0" smtClean="0"/>
              <a:t>→ </a:t>
            </a:r>
            <a:r>
              <a:rPr lang="ja-JP" altLang="ja-JP" dirty="0" smtClean="0"/>
              <a:t>着目</a:t>
            </a:r>
            <a:r>
              <a:rPr lang="ja-JP" altLang="ja-JP" dirty="0"/>
              <a:t>している画像データの</a:t>
            </a:r>
            <a:r>
              <a:rPr lang="ja-JP" altLang="en-US" dirty="0" smtClean="0"/>
              <a:t>外観変化の検知は</a:t>
            </a:r>
            <a:r>
              <a:rPr lang="ja-JP" altLang="en-US" dirty="0" smtClean="0">
                <a:solidFill>
                  <a:srgbClr val="FF0000"/>
                </a:solidFill>
              </a:rPr>
              <a:t>困難</a:t>
            </a:r>
            <a:endParaRPr lang="en-US" altLang="ja-JP" dirty="0" smtClean="0">
              <a:solidFill>
                <a:srgbClr val="FF0000"/>
              </a:solidFill>
            </a:endParaRPr>
          </a:p>
          <a:p>
            <a:pPr lvl="1"/>
            <a:r>
              <a:rPr lang="ja-JP" altLang="ja-JP" dirty="0" smtClean="0"/>
              <a:t>提案</a:t>
            </a:r>
            <a:r>
              <a:rPr lang="ja-JP" altLang="ja-JP" dirty="0"/>
              <a:t>方式の適用により系列画像集合間の</a:t>
            </a:r>
            <a:r>
              <a:rPr lang="ja-JP" altLang="ja-JP" dirty="0" smtClean="0"/>
              <a:t>類似度</a:t>
            </a:r>
            <a:r>
              <a:rPr lang="ja-JP" altLang="en-US" dirty="0" smtClean="0"/>
              <a:t>で比較する場合</a:t>
            </a:r>
            <a:endParaRPr lang="en-US" altLang="ja-JP" dirty="0" smtClean="0"/>
          </a:p>
          <a:p>
            <a:pPr marL="201168" lvl="1" indent="0">
              <a:buNone/>
            </a:pPr>
            <a:r>
              <a:rPr lang="ja-JP" altLang="en-US" dirty="0" smtClean="0"/>
              <a:t>→ </a:t>
            </a:r>
            <a:r>
              <a:rPr lang="ja-JP" altLang="ja-JP" dirty="0" smtClean="0"/>
              <a:t>着目</a:t>
            </a:r>
            <a:r>
              <a:rPr lang="ja-JP" altLang="ja-JP" dirty="0"/>
              <a:t>している画像データの外観変化の検知が</a:t>
            </a:r>
            <a:r>
              <a:rPr lang="ja-JP" altLang="ja-JP" dirty="0" smtClean="0">
                <a:solidFill>
                  <a:srgbClr val="FF0000"/>
                </a:solidFill>
              </a:rPr>
              <a:t>可能</a:t>
            </a:r>
            <a:endParaRPr lang="en-US" altLang="ja-JP" dirty="0" smtClean="0">
              <a:solidFill>
                <a:srgbClr val="FF0000"/>
              </a:solidFill>
            </a:endParaRPr>
          </a:p>
          <a:p>
            <a:pPr lvl="1"/>
            <a:endParaRPr kumimoji="1" lang="en-US" altLang="ja-JP" dirty="0"/>
          </a:p>
          <a:p>
            <a:r>
              <a:rPr lang="ja-JP" altLang="en-US" dirty="0" smtClean="0"/>
              <a:t>今後の課題</a:t>
            </a:r>
            <a:endParaRPr lang="en-US" altLang="ja-JP" dirty="0" smtClean="0"/>
          </a:p>
          <a:p>
            <a:pPr lvl="1"/>
            <a:r>
              <a:rPr kumimoji="1" lang="ja-JP" altLang="en-US" dirty="0" smtClean="0"/>
              <a:t>今回の実験で使用した模様以外でも</a:t>
            </a:r>
            <a:r>
              <a:rPr lang="ja-JP" altLang="ja-JP" dirty="0"/>
              <a:t>病気の症状を検知可能で</a:t>
            </a:r>
            <a:r>
              <a:rPr lang="ja-JP" altLang="ja-JP" dirty="0" smtClean="0"/>
              <a:t>ある</a:t>
            </a:r>
            <a:r>
              <a:rPr lang="ja-JP" altLang="en-US" dirty="0" smtClean="0"/>
              <a:t>か</a:t>
            </a:r>
            <a:endParaRPr lang="en-US" altLang="ja-JP" dirty="0" smtClean="0"/>
          </a:p>
          <a:p>
            <a:pPr lvl="1"/>
            <a:r>
              <a:rPr lang="ja-JP" altLang="en-US" dirty="0"/>
              <a:t>撮影した画像に識別したい個体以外が</a:t>
            </a:r>
            <a:r>
              <a:rPr lang="ja-JP" altLang="en-US" dirty="0" smtClean="0"/>
              <a:t>入った場合，</a:t>
            </a:r>
            <a:r>
              <a:rPr lang="ja-JP" altLang="ja-JP" dirty="0"/>
              <a:t>検知可能である</a:t>
            </a:r>
            <a:r>
              <a:rPr lang="ja-JP" altLang="en-US" dirty="0" smtClean="0"/>
              <a:t>か</a:t>
            </a:r>
            <a:endParaRPr lang="en-US" altLang="ja-JP" dirty="0" smtClean="0"/>
          </a:p>
          <a:p>
            <a:pPr lvl="1"/>
            <a:r>
              <a:rPr lang="ja-JP" altLang="en-US" smtClean="0"/>
              <a:t>外観変化を検知した場合，病気</a:t>
            </a:r>
            <a:r>
              <a:rPr lang="ja-JP" altLang="en-US" dirty="0" smtClean="0"/>
              <a:t>の判定</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spTree>
    <p:extLst>
      <p:ext uri="{BB962C8B-B14F-4D97-AF65-F5344CB8AC3E}">
        <p14:creationId xmlns:p14="http://schemas.microsoft.com/office/powerpoint/2010/main" val="242477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kumimoji="1" lang="ja-JP" altLang="en-US" sz="2400" dirty="0" smtClean="0"/>
              <a:t>観賞魚は環境適応能力が強まり，飼育経験の豊富でない人でもペットとして飼育可能</a:t>
            </a:r>
            <a:endParaRPr kumimoji="1" lang="en-US" altLang="ja-JP" sz="2400" dirty="0" smtClean="0"/>
          </a:p>
          <a:p>
            <a:pPr lvl="1">
              <a:lnSpc>
                <a:spcPct val="100000"/>
              </a:lnSpc>
            </a:pPr>
            <a:r>
              <a:rPr kumimoji="1" lang="ja-JP" altLang="en-US" sz="2200" dirty="0" smtClean="0"/>
              <a:t>水温や水質によるストレスに弱い</a:t>
            </a:r>
            <a:endParaRPr kumimoji="1" lang="en-US" altLang="ja-JP" sz="2200" dirty="0" smtClean="0"/>
          </a:p>
          <a:p>
            <a:pPr>
              <a:lnSpc>
                <a:spcPct val="100000"/>
              </a:lnSpc>
            </a:pPr>
            <a:r>
              <a:rPr lang="ja-JP" altLang="en-US" sz="2400" dirty="0"/>
              <a:t>飼育経験のない人にとって観賞魚の病気の早期発見は</a:t>
            </a:r>
            <a:r>
              <a:rPr lang="ja-JP" altLang="en-US" sz="2400" dirty="0" smtClean="0"/>
              <a:t>困難</a:t>
            </a:r>
            <a:endParaRPr lang="en-US" altLang="ja-JP" sz="2400" dirty="0" smtClean="0"/>
          </a:p>
          <a:p>
            <a:pPr lvl="1">
              <a:lnSpc>
                <a:spcPct val="100000"/>
              </a:lnSpc>
            </a:pPr>
            <a:r>
              <a:rPr lang="ja-JP" altLang="en-US" sz="2200" dirty="0"/>
              <a:t>観賞魚が小さいために，病気の時に現れる外観や動きの変化に気づきにくい</a:t>
            </a:r>
            <a:endParaRPr lang="en-US" altLang="ja-JP" sz="2200" dirty="0" smtClean="0"/>
          </a:p>
          <a:p>
            <a:pPr>
              <a:lnSpc>
                <a:spcPct val="100000"/>
              </a:lnSpc>
            </a:pPr>
            <a:endParaRPr lang="en-US" altLang="ja-JP" sz="1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52" y="4852768"/>
            <a:ext cx="1355101" cy="10163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506" y="4861953"/>
            <a:ext cx="1414184" cy="1060638"/>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086" y="4890338"/>
            <a:ext cx="1375310" cy="989842"/>
          </a:xfrm>
          <a:prstGeom prst="rect">
            <a:avLst/>
          </a:prstGeom>
        </p:spPr>
      </p:pic>
      <p:sp>
        <p:nvSpPr>
          <p:cNvPr id="8" name="テキスト ボックス 7"/>
          <p:cNvSpPr txBox="1"/>
          <p:nvPr/>
        </p:nvSpPr>
        <p:spPr>
          <a:xfrm>
            <a:off x="1623842" y="5913406"/>
            <a:ext cx="662323" cy="276999"/>
          </a:xfrm>
          <a:prstGeom prst="rect">
            <a:avLst/>
          </a:prstGeom>
          <a:noFill/>
        </p:spPr>
        <p:txBody>
          <a:bodyPr wrap="square" rtlCol="0">
            <a:spAutoFit/>
          </a:bodyPr>
          <a:lstStyle/>
          <a:p>
            <a:r>
              <a:rPr kumimoji="1" lang="ja-JP" altLang="en-US" sz="1200" dirty="0" smtClean="0"/>
              <a:t>健康</a:t>
            </a:r>
            <a:endParaRPr kumimoji="1" lang="ja-JP" altLang="en-US" sz="1200" dirty="0"/>
          </a:p>
        </p:txBody>
      </p:sp>
      <p:sp>
        <p:nvSpPr>
          <p:cNvPr id="9" name="テキスト ボックス 8"/>
          <p:cNvSpPr txBox="1"/>
          <p:nvPr/>
        </p:nvSpPr>
        <p:spPr>
          <a:xfrm>
            <a:off x="3432873" y="5915040"/>
            <a:ext cx="2095471" cy="461665"/>
          </a:xfrm>
          <a:prstGeom prst="rect">
            <a:avLst/>
          </a:prstGeom>
          <a:noFill/>
        </p:spPr>
        <p:txBody>
          <a:bodyPr wrap="square" rtlCol="0">
            <a:spAutoFit/>
          </a:bodyPr>
          <a:lstStyle/>
          <a:p>
            <a:pPr algn="ctr"/>
            <a:r>
              <a:rPr lang="ja-JP" altLang="en-US" sz="1200" dirty="0" smtClean="0"/>
              <a:t>白点病</a:t>
            </a:r>
            <a:endParaRPr lang="en-US" altLang="ja-JP" sz="1200" dirty="0" smtClean="0"/>
          </a:p>
          <a:p>
            <a:pPr algn="ctr"/>
            <a:r>
              <a:rPr kumimoji="1" lang="ja-JP" altLang="en-US" sz="1200" dirty="0" smtClean="0"/>
              <a:t>熱帯魚の体に白い斑点</a:t>
            </a:r>
            <a:endParaRPr kumimoji="1" lang="ja-JP" altLang="en-US" sz="1200" dirty="0"/>
          </a:p>
        </p:txBody>
      </p:sp>
      <p:sp>
        <p:nvSpPr>
          <p:cNvPr id="10" name="テキスト ボックス 9"/>
          <p:cNvSpPr txBox="1"/>
          <p:nvPr/>
        </p:nvSpPr>
        <p:spPr>
          <a:xfrm>
            <a:off x="6271647" y="5891266"/>
            <a:ext cx="2332026" cy="461665"/>
          </a:xfrm>
          <a:prstGeom prst="rect">
            <a:avLst/>
          </a:prstGeom>
          <a:noFill/>
        </p:spPr>
        <p:txBody>
          <a:bodyPr wrap="square" rtlCol="0">
            <a:spAutoFit/>
          </a:bodyPr>
          <a:lstStyle/>
          <a:p>
            <a:pPr algn="ctr"/>
            <a:r>
              <a:rPr lang="ja-JP" altLang="en-US" sz="1200" dirty="0" smtClean="0"/>
              <a:t>尾腐れ病</a:t>
            </a:r>
            <a:endParaRPr lang="en-US" altLang="ja-JP" sz="1200" dirty="0" smtClean="0"/>
          </a:p>
          <a:p>
            <a:pPr algn="ctr"/>
            <a:r>
              <a:rPr lang="ja-JP" altLang="en-US" sz="1200" dirty="0"/>
              <a:t>ヒレや尻尾が溶けるように</a:t>
            </a:r>
            <a:r>
              <a:rPr lang="ja-JP" altLang="en-US" sz="1200" dirty="0" smtClean="0"/>
              <a:t>腐る</a:t>
            </a:r>
            <a:endParaRPr kumimoji="1" lang="ja-JP" altLang="en-US" sz="1200" dirty="0"/>
          </a:p>
        </p:txBody>
      </p:sp>
    </p:spTree>
    <p:extLst>
      <p:ext uri="{BB962C8B-B14F-4D97-AF65-F5344CB8AC3E}">
        <p14:creationId xmlns:p14="http://schemas.microsoft.com/office/powerpoint/2010/main" val="3343940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sz="2400" dirty="0" smtClean="0"/>
              <a:t>観賞魚</a:t>
            </a:r>
            <a:r>
              <a:rPr lang="ja-JP" altLang="en-US" sz="2400" dirty="0"/>
              <a:t>の病気の症状として外見の変化として表れる特徴が</a:t>
            </a:r>
            <a:r>
              <a:rPr lang="ja-JP" altLang="en-US" sz="2400" dirty="0" smtClean="0"/>
              <a:t>ある</a:t>
            </a:r>
            <a:endParaRPr lang="en-US" altLang="ja-JP" sz="2400" dirty="0" smtClean="0"/>
          </a:p>
          <a:p>
            <a:pPr lvl="1"/>
            <a:r>
              <a:rPr lang="ja-JP" altLang="ja-JP" sz="2000" dirty="0"/>
              <a:t>体に寄生虫や白いカビが付着する</a:t>
            </a:r>
            <a:r>
              <a:rPr lang="ja-JP" altLang="ja-JP" sz="2000" dirty="0" smtClean="0"/>
              <a:t>白点病</a:t>
            </a:r>
            <a:endParaRPr lang="en-US" altLang="ja-JP" sz="2000" dirty="0" smtClean="0"/>
          </a:p>
          <a:p>
            <a:pPr lvl="1"/>
            <a:r>
              <a:rPr lang="ja-JP" altLang="ja-JP" sz="2000" dirty="0" smtClean="0"/>
              <a:t>尾ひれ</a:t>
            </a:r>
            <a:r>
              <a:rPr lang="ja-JP" altLang="ja-JP" sz="2000" dirty="0"/>
              <a:t>や背びれが溶けたりボロボロに破れたりする尾腐れ病</a:t>
            </a:r>
            <a:endParaRPr lang="en-US" altLang="ja-JP" sz="2000" dirty="0"/>
          </a:p>
          <a:p>
            <a:endParaRPr lang="en-US" altLang="ja-JP" sz="2400" dirty="0" smtClean="0"/>
          </a:p>
          <a:p>
            <a:pPr marL="0" indent="0">
              <a:buNone/>
            </a:pPr>
            <a:endParaRPr lang="en-US" altLang="ja-JP" sz="2400" dirty="0" smtClean="0"/>
          </a:p>
          <a:p>
            <a:pPr marL="0" indent="0">
              <a:buNone/>
            </a:pPr>
            <a:endParaRPr lang="en-US" altLang="ja-JP" sz="2400" dirty="0" smtClean="0"/>
          </a:p>
          <a:p>
            <a:pPr>
              <a:buFont typeface="Wingdings" panose="05000000000000000000" pitchFamily="2" charset="2"/>
              <a:buChar char="Ø"/>
            </a:pPr>
            <a:r>
              <a:rPr lang="ja-JP" altLang="en-US" sz="2400" dirty="0" smtClean="0"/>
              <a:t>固定</a:t>
            </a:r>
            <a:r>
              <a:rPr lang="ja-JP" altLang="en-US" sz="2400" dirty="0"/>
              <a:t>カメラで撮影した画像を基に外観変化を検知する手法が観賞魚の病気の早期発見に</a:t>
            </a:r>
            <a:r>
              <a:rPr lang="ja-JP" altLang="en-US" sz="2400" dirty="0" smtClean="0"/>
              <a:t>つながる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539" y="3324923"/>
            <a:ext cx="1355101" cy="10163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593" y="3334108"/>
            <a:ext cx="1414184" cy="1060638"/>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8173" y="3362493"/>
            <a:ext cx="1375310" cy="989842"/>
          </a:xfrm>
          <a:prstGeom prst="rect">
            <a:avLst/>
          </a:prstGeom>
        </p:spPr>
      </p:pic>
      <p:sp>
        <p:nvSpPr>
          <p:cNvPr id="8" name="テキスト ボックス 7"/>
          <p:cNvSpPr txBox="1"/>
          <p:nvPr/>
        </p:nvSpPr>
        <p:spPr>
          <a:xfrm>
            <a:off x="1386929" y="4385561"/>
            <a:ext cx="662323" cy="276999"/>
          </a:xfrm>
          <a:prstGeom prst="rect">
            <a:avLst/>
          </a:prstGeom>
          <a:noFill/>
        </p:spPr>
        <p:txBody>
          <a:bodyPr wrap="square" rtlCol="0">
            <a:spAutoFit/>
          </a:bodyPr>
          <a:lstStyle/>
          <a:p>
            <a:r>
              <a:rPr kumimoji="1" lang="ja-JP" altLang="en-US" sz="1200" dirty="0" smtClean="0"/>
              <a:t>健康</a:t>
            </a:r>
            <a:endParaRPr kumimoji="1" lang="ja-JP" altLang="en-US" sz="1200" dirty="0"/>
          </a:p>
        </p:txBody>
      </p:sp>
      <p:sp>
        <p:nvSpPr>
          <p:cNvPr id="9" name="テキスト ボックス 8"/>
          <p:cNvSpPr txBox="1"/>
          <p:nvPr/>
        </p:nvSpPr>
        <p:spPr>
          <a:xfrm>
            <a:off x="3195960" y="4387195"/>
            <a:ext cx="2095471" cy="461665"/>
          </a:xfrm>
          <a:prstGeom prst="rect">
            <a:avLst/>
          </a:prstGeom>
          <a:noFill/>
        </p:spPr>
        <p:txBody>
          <a:bodyPr wrap="square" rtlCol="0">
            <a:spAutoFit/>
          </a:bodyPr>
          <a:lstStyle/>
          <a:p>
            <a:pPr algn="ctr"/>
            <a:r>
              <a:rPr lang="ja-JP" altLang="en-US" sz="1200" dirty="0" smtClean="0"/>
              <a:t>白点病</a:t>
            </a:r>
            <a:endParaRPr lang="en-US" altLang="ja-JP" sz="1200" dirty="0" smtClean="0"/>
          </a:p>
          <a:p>
            <a:pPr algn="ctr"/>
            <a:r>
              <a:rPr kumimoji="1" lang="ja-JP" altLang="en-US" sz="1200" dirty="0" smtClean="0"/>
              <a:t>熱帯魚の体に白い斑点</a:t>
            </a:r>
            <a:endParaRPr kumimoji="1" lang="ja-JP" altLang="en-US" sz="1200" dirty="0"/>
          </a:p>
        </p:txBody>
      </p:sp>
      <p:sp>
        <p:nvSpPr>
          <p:cNvPr id="10" name="テキスト ボックス 9"/>
          <p:cNvSpPr txBox="1"/>
          <p:nvPr/>
        </p:nvSpPr>
        <p:spPr>
          <a:xfrm>
            <a:off x="6034734" y="4363421"/>
            <a:ext cx="2332026" cy="461665"/>
          </a:xfrm>
          <a:prstGeom prst="rect">
            <a:avLst/>
          </a:prstGeom>
          <a:noFill/>
        </p:spPr>
        <p:txBody>
          <a:bodyPr wrap="square" rtlCol="0">
            <a:spAutoFit/>
          </a:bodyPr>
          <a:lstStyle/>
          <a:p>
            <a:pPr algn="ctr"/>
            <a:r>
              <a:rPr lang="ja-JP" altLang="en-US" sz="1200" dirty="0" smtClean="0"/>
              <a:t>尾腐れ病</a:t>
            </a:r>
            <a:endParaRPr lang="en-US" altLang="ja-JP" sz="1200" dirty="0" smtClean="0"/>
          </a:p>
          <a:p>
            <a:pPr algn="ctr"/>
            <a:r>
              <a:rPr lang="ja-JP" altLang="en-US" sz="1200" dirty="0"/>
              <a:t>ヒレや尻尾が溶けるように</a:t>
            </a:r>
            <a:r>
              <a:rPr lang="ja-JP" altLang="en-US" sz="1200" dirty="0" smtClean="0"/>
              <a:t>腐る</a:t>
            </a:r>
            <a:endParaRPr kumimoji="1" lang="ja-JP" altLang="en-US" sz="1200" dirty="0"/>
          </a:p>
        </p:txBody>
      </p:sp>
    </p:spTree>
    <p:extLst>
      <p:ext uri="{BB962C8B-B14F-4D97-AF65-F5344CB8AC3E}">
        <p14:creationId xmlns:p14="http://schemas.microsoft.com/office/powerpoint/2010/main" val="48928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関連研究</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dirty="0" smtClean="0"/>
              <a:t>画像</a:t>
            </a:r>
            <a:r>
              <a:rPr lang="ja-JP" altLang="en-US" dirty="0"/>
              <a:t>特徴を利用したイネ病気の判別・</a:t>
            </a:r>
            <a:r>
              <a:rPr lang="ja-JP" altLang="en-US" dirty="0" smtClean="0"/>
              <a:t>分類［</a:t>
            </a:r>
            <a:r>
              <a:rPr lang="en-US" altLang="ja-JP" dirty="0"/>
              <a:t>2010</a:t>
            </a:r>
            <a:r>
              <a:rPr lang="ja-JP" altLang="en-US" dirty="0"/>
              <a:t>］</a:t>
            </a:r>
            <a:r>
              <a:rPr lang="en-US" altLang="ja-JP" dirty="0"/>
              <a:t>-</a:t>
            </a:r>
            <a:r>
              <a:rPr lang="ja-JP" altLang="en-US" dirty="0" smtClean="0"/>
              <a:t>農業機械學會誌</a:t>
            </a:r>
            <a:endParaRPr lang="en-US" altLang="ja-JP" dirty="0" smtClean="0"/>
          </a:p>
          <a:p>
            <a:pPr lvl="1"/>
            <a:r>
              <a:rPr lang="ja-JP" altLang="en-US" dirty="0" smtClean="0"/>
              <a:t>イネの病気に対して形状特徴・色特徴を判別条件とした．</a:t>
            </a:r>
            <a:r>
              <a:rPr lang="en-US" altLang="ja-JP" dirty="0" smtClean="0"/>
              <a:t>6</a:t>
            </a:r>
            <a:r>
              <a:rPr lang="ja-JP" altLang="en-US" dirty="0" smtClean="0"/>
              <a:t>種類の判別分析法のうち，</a:t>
            </a:r>
            <a:r>
              <a:rPr lang="en-US" altLang="ja-JP" dirty="0" smtClean="0"/>
              <a:t>SVM</a:t>
            </a:r>
            <a:r>
              <a:rPr lang="ja-JP" altLang="en-US" dirty="0" smtClean="0"/>
              <a:t>の精度が</a:t>
            </a:r>
            <a:r>
              <a:rPr lang="en-US" altLang="ja-JP" dirty="0" smtClean="0"/>
              <a:t>86</a:t>
            </a:r>
            <a:r>
              <a:rPr lang="ja-JP" altLang="en-US" dirty="0" smtClean="0"/>
              <a:t>％で最も良好であった．</a:t>
            </a:r>
            <a:endParaRPr lang="en-US" altLang="ja-JP" dirty="0" smtClean="0"/>
          </a:p>
          <a:p>
            <a:r>
              <a:rPr lang="ja-JP" altLang="en-US" dirty="0"/>
              <a:t>画像処理によるキュウリの葉の病気</a:t>
            </a:r>
            <a:r>
              <a:rPr lang="ja-JP" altLang="en-US" dirty="0" smtClean="0"/>
              <a:t>診断［</a:t>
            </a:r>
            <a:r>
              <a:rPr lang="en-US" altLang="ja-JP" dirty="0" smtClean="0"/>
              <a:t>2011</a:t>
            </a:r>
            <a:r>
              <a:rPr lang="ja-JP" altLang="en-US" dirty="0" smtClean="0"/>
              <a:t>］</a:t>
            </a:r>
            <a:r>
              <a:rPr lang="en-US" altLang="ja-JP" dirty="0" smtClean="0"/>
              <a:t>-</a:t>
            </a:r>
            <a:r>
              <a:rPr lang="zh-TW" altLang="en-US" dirty="0">
                <a:latin typeface="メイリオ" panose="020B0604030504040204" pitchFamily="50" charset="-128"/>
                <a:ea typeface="メイリオ" panose="020B0604030504040204" pitchFamily="50" charset="-128"/>
              </a:rPr>
              <a:t>愛知教育大学研究</a:t>
            </a:r>
            <a:r>
              <a:rPr lang="zh-TW" altLang="en-US" dirty="0" smtClean="0">
                <a:latin typeface="メイリオ" panose="020B0604030504040204" pitchFamily="50" charset="-128"/>
                <a:ea typeface="メイリオ" panose="020B0604030504040204" pitchFamily="50" charset="-128"/>
              </a:rPr>
              <a:t>報告</a:t>
            </a:r>
            <a:endParaRPr lang="en-US" altLang="zh-TW" dirty="0" smtClean="0">
              <a:latin typeface="メイリオ" panose="020B0604030504040204" pitchFamily="50" charset="-128"/>
              <a:ea typeface="メイリオ" panose="020B0604030504040204" pitchFamily="50" charset="-128"/>
            </a:endParaRPr>
          </a:p>
          <a:p>
            <a:pPr lvl="1"/>
            <a:r>
              <a:rPr lang="ja-JP" altLang="en-US" dirty="0" smtClean="0"/>
              <a:t>フラクタル次元がモザイク病識別に有効な特徴量であることを</a:t>
            </a:r>
            <a:r>
              <a:rPr lang="ja-JP" altLang="en-US" dirty="0"/>
              <a:t>示</a:t>
            </a:r>
            <a:r>
              <a:rPr lang="ja-JP" altLang="en-US" dirty="0" smtClean="0"/>
              <a:t>した．</a:t>
            </a:r>
            <a:endParaRPr lang="en-US" altLang="ja-JP" dirty="0"/>
          </a:p>
          <a:p>
            <a:r>
              <a:rPr lang="ja-JP" altLang="en-US" dirty="0" smtClean="0"/>
              <a:t>画像処理を用いた研磨面の評価［</a:t>
            </a:r>
            <a:r>
              <a:rPr lang="en-US" altLang="ja-JP" dirty="0" smtClean="0"/>
              <a:t>2016</a:t>
            </a:r>
            <a:r>
              <a:rPr lang="ja-JP" altLang="en-US" dirty="0" smtClean="0"/>
              <a:t>］</a:t>
            </a:r>
            <a:r>
              <a:rPr lang="en-US" altLang="ja-JP" dirty="0" smtClean="0"/>
              <a:t>-</a:t>
            </a:r>
            <a:r>
              <a:rPr lang="ja-JP" altLang="en-US" dirty="0"/>
              <a:t>精密</a:t>
            </a:r>
            <a:r>
              <a:rPr lang="ja-JP" altLang="en-US" dirty="0" smtClean="0"/>
              <a:t>工学会</a:t>
            </a:r>
            <a:endParaRPr lang="en-US" altLang="ja-JP" dirty="0" smtClean="0"/>
          </a:p>
          <a:p>
            <a:pPr lvl="1"/>
            <a:r>
              <a:rPr lang="ja-JP" altLang="en-US" dirty="0" smtClean="0">
                <a:latin typeface="メイリオ" panose="020B0604030504040204" pitchFamily="50" charset="-128"/>
                <a:ea typeface="メイリオ" panose="020B0604030504040204" pitchFamily="50" charset="-128"/>
              </a:rPr>
              <a:t>研磨面の評価が写像性の類似度を用いて可能であることを示した．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ベルマークの画像識別［</a:t>
            </a:r>
            <a:r>
              <a:rPr lang="en-US" altLang="ja-JP" dirty="0" smtClean="0">
                <a:latin typeface="メイリオ" panose="020B0604030504040204" pitchFamily="50" charset="-128"/>
                <a:ea typeface="メイリオ" panose="020B0604030504040204" pitchFamily="50" charset="-128"/>
              </a:rPr>
              <a:t>2014</a:t>
            </a: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rPr>
              <a:t>第</a:t>
            </a:r>
            <a:r>
              <a:rPr lang="en-US" altLang="ja-JP" dirty="0">
                <a:latin typeface="メイリオ" panose="020B0604030504040204" pitchFamily="50" charset="-128"/>
              </a:rPr>
              <a:t>76</a:t>
            </a:r>
            <a:r>
              <a:rPr lang="ja-JP" altLang="en-US" dirty="0">
                <a:latin typeface="メイリオ" panose="020B0604030504040204" pitchFamily="50" charset="-128"/>
              </a:rPr>
              <a:t>回全国大会講演論</a:t>
            </a:r>
            <a:r>
              <a:rPr lang="ja-JP" altLang="en-US" dirty="0" smtClean="0">
                <a:latin typeface="メイリオ" panose="020B0604030504040204" pitchFamily="50" charset="-128"/>
              </a:rPr>
              <a:t>文集</a:t>
            </a:r>
            <a:endParaRPr lang="en-US" altLang="ja-JP" dirty="0" smtClean="0">
              <a:latin typeface="メイリオ" panose="020B0604030504040204" pitchFamily="50" charset="-128"/>
            </a:endParaRPr>
          </a:p>
          <a:p>
            <a:pPr lvl="1"/>
            <a:r>
              <a:rPr lang="en-US" altLang="ja-JP" dirty="0" smtClean="0"/>
              <a:t>SURF</a:t>
            </a:r>
            <a:r>
              <a:rPr lang="ja-JP" altLang="en-US" dirty="0" smtClean="0">
                <a:latin typeface="メイリオ" panose="020B0604030504040204" pitchFamily="50" charset="-128"/>
              </a:rPr>
              <a:t>特徴が回転・スケールの変化・欠損に強いことを示した．</a:t>
            </a: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822959" y="1845734"/>
            <a:ext cx="7543801" cy="4395578"/>
          </a:xfrm>
        </p:spPr>
        <p:txBody>
          <a:bodyPr>
            <a:noAutofit/>
          </a:bodyPr>
          <a:lstStyle/>
          <a:p>
            <a:r>
              <a:rPr lang="ja-JP" altLang="ja-JP" sz="2400" dirty="0"/>
              <a:t>観賞魚の外観の変化に着目して病気判定する場合，画像認識技術を適用することが</a:t>
            </a:r>
            <a:r>
              <a:rPr lang="ja-JP" altLang="ja-JP" sz="2400" dirty="0" smtClean="0"/>
              <a:t>可能</a:t>
            </a:r>
            <a:endParaRPr lang="en-US" altLang="ja-JP" sz="2400" dirty="0" smtClean="0"/>
          </a:p>
          <a:p>
            <a:pPr lvl="1"/>
            <a:endParaRPr lang="en-US" altLang="ja-JP" sz="2400" dirty="0" smtClean="0"/>
          </a:p>
          <a:p>
            <a:pPr marL="201168" lvl="1" indent="0">
              <a:buNone/>
            </a:pPr>
            <a:endParaRPr lang="en-US" altLang="ja-JP" sz="2400" dirty="0" smtClean="0"/>
          </a:p>
          <a:p>
            <a:r>
              <a:rPr lang="ja-JP" altLang="en-US" sz="2400" dirty="0" smtClean="0"/>
              <a:t>下記の課題点がある</a:t>
            </a:r>
            <a:endParaRPr lang="en-US" altLang="ja-JP" sz="2400" dirty="0" smtClean="0"/>
          </a:p>
          <a:p>
            <a:pPr lvl="1"/>
            <a:r>
              <a:rPr lang="ja-JP" altLang="en-US" sz="2400" dirty="0" smtClean="0"/>
              <a:t>観賞魚の個体の識別</a:t>
            </a:r>
            <a:endParaRPr lang="en-US" altLang="ja-JP" sz="2400" dirty="0" smtClean="0"/>
          </a:p>
          <a:p>
            <a:pPr lvl="1"/>
            <a:r>
              <a:rPr lang="ja-JP" altLang="ja-JP" sz="2400" dirty="0" smtClean="0"/>
              <a:t>個体</a:t>
            </a:r>
            <a:r>
              <a:rPr lang="ja-JP" altLang="ja-JP" sz="2400" dirty="0"/>
              <a:t>別の</a:t>
            </a:r>
            <a:r>
              <a:rPr lang="ja-JP" altLang="ja-JP" sz="2400" dirty="0" smtClean="0"/>
              <a:t>模様</a:t>
            </a:r>
            <a:r>
              <a:rPr lang="ja-JP" altLang="en-US" sz="2400" dirty="0" smtClean="0"/>
              <a:t>の</a:t>
            </a:r>
            <a:r>
              <a:rPr lang="ja-JP" altLang="ja-JP" sz="2400" dirty="0" smtClean="0"/>
              <a:t>考慮</a:t>
            </a:r>
            <a:endParaRPr lang="en-US" altLang="ja-JP" sz="2400" dirty="0" smtClean="0"/>
          </a:p>
          <a:p>
            <a:pPr lvl="1"/>
            <a:r>
              <a:rPr lang="ja-JP" altLang="ja-JP" sz="2400" dirty="0"/>
              <a:t>類似度を算出する際の比較データが１枚だけでは判定材料が少なく正確な判定が困難</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下矢印 4"/>
          <p:cNvSpPr/>
          <p:nvPr/>
        </p:nvSpPr>
        <p:spPr>
          <a:xfrm>
            <a:off x="4137659" y="2754777"/>
            <a:ext cx="914400" cy="3636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5899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a:t>
            </a:r>
            <a:r>
              <a:rPr lang="ja-JP" altLang="en-US" dirty="0" smtClean="0"/>
              <a:t>方式</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sz="2800" b="1" u="sng" dirty="0" smtClean="0">
                <a:solidFill>
                  <a:srgbClr val="FF0000"/>
                </a:solidFill>
              </a:rPr>
              <a:t>観賞魚</a:t>
            </a:r>
            <a:r>
              <a:rPr lang="ja-JP" altLang="en-US" sz="2800" b="1" u="sng" dirty="0">
                <a:solidFill>
                  <a:srgbClr val="FF0000"/>
                </a:solidFill>
              </a:rPr>
              <a:t>の個体</a:t>
            </a:r>
            <a:r>
              <a:rPr lang="ja-JP" altLang="en-US" sz="2800" b="1" u="sng" dirty="0" smtClean="0">
                <a:solidFill>
                  <a:srgbClr val="FF0000"/>
                </a:solidFill>
              </a:rPr>
              <a:t>画像集合を</a:t>
            </a:r>
            <a:r>
              <a:rPr lang="ja-JP" altLang="en-US" sz="2800" b="1" u="sng" dirty="0">
                <a:solidFill>
                  <a:srgbClr val="FF0000"/>
                </a:solidFill>
              </a:rPr>
              <a:t>時系列で分類し，</a:t>
            </a:r>
            <a:r>
              <a:rPr lang="ja-JP" altLang="en-US" sz="2800" b="1" u="sng" dirty="0" smtClean="0">
                <a:solidFill>
                  <a:srgbClr val="FF0000"/>
                </a:solidFill>
              </a:rPr>
              <a:t>画像集合間類似度</a:t>
            </a:r>
            <a:r>
              <a:rPr lang="ja-JP" altLang="en-US" sz="2800" b="1" u="sng" dirty="0">
                <a:solidFill>
                  <a:srgbClr val="FF0000"/>
                </a:solidFill>
              </a:rPr>
              <a:t>の差分を変化値として捉え</a:t>
            </a:r>
            <a:r>
              <a:rPr lang="ja-JP" altLang="en-US" sz="2800" b="1" u="sng" dirty="0" smtClean="0">
                <a:solidFill>
                  <a:srgbClr val="FF0000"/>
                </a:solidFill>
              </a:rPr>
              <a:t>，外観変化の検知方式</a:t>
            </a:r>
            <a:r>
              <a:rPr lang="ja-JP" altLang="en-US" sz="2800" b="1" u="sng" dirty="0">
                <a:solidFill>
                  <a:srgbClr val="FF0000"/>
                </a:solidFill>
              </a:rPr>
              <a:t>を提案</a:t>
            </a:r>
            <a:endParaRPr lang="en-US" altLang="ja-JP" sz="2800" b="1" u="sng" dirty="0">
              <a:solidFill>
                <a:srgbClr val="FF0000"/>
              </a:solidFill>
            </a:endParaRPr>
          </a:p>
          <a:p>
            <a:endParaRPr lang="en-US" altLang="ja-JP" sz="2800" dirty="0"/>
          </a:p>
          <a:p>
            <a:r>
              <a:rPr lang="ja-JP" altLang="en-US" sz="2800" dirty="0" smtClean="0"/>
              <a:t>実験により実現可能性を検証する．</a:t>
            </a:r>
            <a:endParaRPr lang="en-US" altLang="ja-JP" sz="2800" dirty="0" smtClean="0"/>
          </a:p>
          <a:p>
            <a:pPr lvl="1"/>
            <a:r>
              <a:rPr lang="ja-JP" altLang="en-US" sz="2400" dirty="0" smtClean="0"/>
              <a:t>特定</a:t>
            </a:r>
            <a:r>
              <a:rPr lang="ja-JP" altLang="en-US" sz="2400" dirty="0"/>
              <a:t>の観賞魚の症状変化を追跡</a:t>
            </a:r>
            <a:endParaRPr lang="en-US" altLang="ja-JP" sz="2400" dirty="0"/>
          </a:p>
          <a:p>
            <a:pPr lvl="1"/>
            <a:r>
              <a:rPr lang="ja-JP" altLang="ja-JP" sz="2400" dirty="0" smtClean="0"/>
              <a:t>模様</a:t>
            </a:r>
            <a:r>
              <a:rPr lang="ja-JP" altLang="en-US" sz="2400" dirty="0" smtClean="0"/>
              <a:t>を考慮</a:t>
            </a:r>
            <a:r>
              <a:rPr lang="ja-JP" altLang="ja-JP" sz="2400" dirty="0" smtClean="0"/>
              <a:t>し</a:t>
            </a:r>
            <a:r>
              <a:rPr lang="ja-JP" altLang="en-US" sz="2400" dirty="0" smtClean="0"/>
              <a:t>た</a:t>
            </a:r>
            <a:r>
              <a:rPr lang="ja-JP" altLang="ja-JP" sz="2400" dirty="0" smtClean="0"/>
              <a:t>外観</a:t>
            </a:r>
            <a:r>
              <a:rPr lang="ja-JP" altLang="ja-JP" sz="2400" dirty="0"/>
              <a:t>変化を検知</a:t>
            </a:r>
            <a:endParaRPr lang="en-US" altLang="ja-JP" sz="2800" dirty="0"/>
          </a:p>
          <a:p>
            <a:endParaRPr lang="en-US" altLang="ja-JP" sz="2800" dirty="0"/>
          </a:p>
          <a:p>
            <a:endParaRPr lang="en-US" altLang="ja-JP" sz="2800" dirty="0" smtClean="0"/>
          </a:p>
          <a:p>
            <a:endParaRPr kumimoji="1" lang="en-US" altLang="ja-JP" sz="28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本研究の特徴</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初期画像集合と</a:t>
            </a:r>
            <a:r>
              <a:rPr lang="ja-JP" altLang="en-US" dirty="0" smtClean="0">
                <a:solidFill>
                  <a:srgbClr val="FF0000"/>
                </a:solidFill>
              </a:rPr>
              <a:t>識別画像集合</a:t>
            </a:r>
            <a:r>
              <a:rPr lang="ja-JP" altLang="en-US" dirty="0" smtClean="0"/>
              <a:t>を比較</a:t>
            </a:r>
            <a:endParaRPr lang="en-US" altLang="ja-JP" dirty="0" smtClean="0"/>
          </a:p>
          <a:p>
            <a:r>
              <a:rPr lang="ja-JP" altLang="en-US" dirty="0" smtClean="0"/>
              <a:t>算出した類似度を前日または初期類似度と比較</a:t>
            </a:r>
            <a:endParaRPr lang="en-US" altLang="ja-JP" dirty="0" smtClean="0"/>
          </a:p>
          <a:p>
            <a:pPr marL="0" indent="0">
              <a:buNone/>
            </a:pPr>
            <a:r>
              <a:rPr lang="ja-JP" altLang="en-US" dirty="0" smtClean="0"/>
              <a:t> → 類似度の差分がしきい値を超えたら外観変化を検知</a:t>
            </a:r>
            <a:endParaRPr kumimoji="1" lang="en-US" altLang="ja-JP" dirty="0" smtClean="0"/>
          </a:p>
          <a:p>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0422" t="7966" r="24201" b="4865"/>
          <a:stretch/>
        </p:blipFill>
        <p:spPr>
          <a:xfrm>
            <a:off x="2623723" y="3951220"/>
            <a:ext cx="1200150" cy="1200150"/>
          </a:xfrm>
          <a:prstGeom prst="rect">
            <a:avLst/>
          </a:prstGeom>
        </p:spPr>
      </p:pic>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19318" t="5909" r="12500" b="3182"/>
          <a:stretch/>
        </p:blipFill>
        <p:spPr>
          <a:xfrm>
            <a:off x="4748073" y="3951521"/>
            <a:ext cx="1202782" cy="1202782"/>
          </a:xfrm>
          <a:prstGeom prst="rect">
            <a:avLst/>
          </a:prstGeo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18788" t="12878" r="18637" b="24546"/>
          <a:stretch/>
        </p:blipFill>
        <p:spPr>
          <a:xfrm>
            <a:off x="6777299" y="3951239"/>
            <a:ext cx="1200150" cy="1200150"/>
          </a:xfrm>
          <a:prstGeom prst="rect">
            <a:avLst/>
          </a:prstGeom>
        </p:spPr>
      </p:pic>
      <p:sp>
        <p:nvSpPr>
          <p:cNvPr id="9" name="テキスト ボックス 8"/>
          <p:cNvSpPr txBox="1"/>
          <p:nvPr/>
        </p:nvSpPr>
        <p:spPr>
          <a:xfrm>
            <a:off x="2618528" y="3581888"/>
            <a:ext cx="1205345" cy="369332"/>
          </a:xfrm>
          <a:prstGeom prst="rect">
            <a:avLst/>
          </a:prstGeom>
          <a:noFill/>
        </p:spPr>
        <p:txBody>
          <a:bodyPr wrap="square" rtlCol="0">
            <a:spAutoFit/>
          </a:bodyPr>
          <a:lstStyle/>
          <a:p>
            <a:pPr algn="ctr"/>
            <a:r>
              <a:rPr lang="en-US" altLang="ja-JP" dirty="0" smtClean="0"/>
              <a:t>Ix(1)</a:t>
            </a:r>
            <a:endParaRPr kumimoji="1" lang="ja-JP" altLang="en-US" baseline="-25000" dirty="0"/>
          </a:p>
        </p:txBody>
      </p:sp>
      <p:sp>
        <p:nvSpPr>
          <p:cNvPr id="10" name="テキスト ボックス 9"/>
          <p:cNvSpPr txBox="1"/>
          <p:nvPr/>
        </p:nvSpPr>
        <p:spPr>
          <a:xfrm>
            <a:off x="4748073" y="3614495"/>
            <a:ext cx="1205345" cy="369332"/>
          </a:xfrm>
          <a:prstGeom prst="rect">
            <a:avLst/>
          </a:prstGeom>
          <a:noFill/>
        </p:spPr>
        <p:txBody>
          <a:bodyPr wrap="square" rtlCol="0">
            <a:spAutoFit/>
          </a:bodyPr>
          <a:lstStyle/>
          <a:p>
            <a:pPr algn="ctr"/>
            <a:r>
              <a:rPr lang="en-US" altLang="ja-JP" dirty="0" smtClean="0"/>
              <a:t>Ix(2)</a:t>
            </a:r>
            <a:endParaRPr kumimoji="1" lang="ja-JP" altLang="en-US" baseline="-25000" dirty="0"/>
          </a:p>
        </p:txBody>
      </p:sp>
      <p:sp>
        <p:nvSpPr>
          <p:cNvPr id="11" name="テキスト ボックス 10"/>
          <p:cNvSpPr txBox="1"/>
          <p:nvPr/>
        </p:nvSpPr>
        <p:spPr>
          <a:xfrm>
            <a:off x="6780068" y="3614495"/>
            <a:ext cx="1205345" cy="369332"/>
          </a:xfrm>
          <a:prstGeom prst="rect">
            <a:avLst/>
          </a:prstGeom>
          <a:noFill/>
        </p:spPr>
        <p:txBody>
          <a:bodyPr wrap="square" rtlCol="0">
            <a:spAutoFit/>
          </a:bodyPr>
          <a:lstStyle/>
          <a:p>
            <a:pPr algn="ctr"/>
            <a:r>
              <a:rPr lang="en-US" altLang="ja-JP" dirty="0" smtClean="0"/>
              <a:t>Ix(3)</a:t>
            </a:r>
            <a:endParaRPr kumimoji="1" lang="ja-JP" altLang="en-US" baseline="-25000" dirty="0"/>
          </a:p>
        </p:txBody>
      </p:sp>
      <p:sp>
        <p:nvSpPr>
          <p:cNvPr id="12" name="テキスト ボックス 11"/>
          <p:cNvSpPr txBox="1"/>
          <p:nvPr/>
        </p:nvSpPr>
        <p:spPr>
          <a:xfrm>
            <a:off x="2286796" y="5197536"/>
            <a:ext cx="2047323" cy="369332"/>
          </a:xfrm>
          <a:prstGeom prst="rect">
            <a:avLst/>
          </a:prstGeom>
          <a:noFill/>
        </p:spPr>
        <p:txBody>
          <a:bodyPr wrap="square" rtlCol="0">
            <a:spAutoFit/>
          </a:bodyPr>
          <a:lstStyle/>
          <a:p>
            <a:pPr algn="ctr"/>
            <a:r>
              <a:rPr lang="ja-JP" altLang="en-US" dirty="0" smtClean="0"/>
              <a:t>類似</a:t>
            </a:r>
            <a:r>
              <a:rPr lang="ja-JP" altLang="en-US" dirty="0"/>
              <a:t>度</a:t>
            </a:r>
            <a:r>
              <a:rPr kumimoji="1" lang="ja-JP" altLang="en-US" dirty="0" smtClean="0"/>
              <a:t>：</a:t>
            </a:r>
            <a:r>
              <a:rPr kumimoji="1" lang="en-US" altLang="ja-JP" dirty="0" smtClean="0"/>
              <a:t>0.90</a:t>
            </a:r>
            <a:endParaRPr lang="en-US" altLang="ja-JP" dirty="0"/>
          </a:p>
        </p:txBody>
      </p:sp>
      <p:sp>
        <p:nvSpPr>
          <p:cNvPr id="13" name="テキスト ボックス 12"/>
          <p:cNvSpPr txBox="1"/>
          <p:nvPr/>
        </p:nvSpPr>
        <p:spPr>
          <a:xfrm>
            <a:off x="4416713" y="5184491"/>
            <a:ext cx="1851601" cy="369332"/>
          </a:xfrm>
          <a:prstGeom prst="rect">
            <a:avLst/>
          </a:prstGeom>
          <a:noFill/>
        </p:spPr>
        <p:txBody>
          <a:bodyPr wrap="square" rtlCol="0">
            <a:spAutoFit/>
          </a:bodyPr>
          <a:lstStyle/>
          <a:p>
            <a:pPr algn="ctr"/>
            <a:r>
              <a:rPr lang="ja-JP" altLang="en-US" dirty="0" smtClean="0"/>
              <a:t>類似</a:t>
            </a:r>
            <a:r>
              <a:rPr lang="ja-JP" altLang="en-US" dirty="0"/>
              <a:t>度</a:t>
            </a:r>
            <a:r>
              <a:rPr kumimoji="1" lang="ja-JP" altLang="en-US" dirty="0" smtClean="0"/>
              <a:t>：</a:t>
            </a:r>
            <a:r>
              <a:rPr kumimoji="1" lang="en-US" altLang="ja-JP" dirty="0" smtClean="0"/>
              <a:t>0.87</a:t>
            </a:r>
            <a:endParaRPr kumimoji="1" lang="ja-JP" altLang="en-US" dirty="0"/>
          </a:p>
        </p:txBody>
      </p:sp>
      <p:sp>
        <p:nvSpPr>
          <p:cNvPr id="14" name="テキスト ボックス 13"/>
          <p:cNvSpPr txBox="1"/>
          <p:nvPr/>
        </p:nvSpPr>
        <p:spPr>
          <a:xfrm>
            <a:off x="6488233" y="5181595"/>
            <a:ext cx="1850966" cy="369332"/>
          </a:xfrm>
          <a:prstGeom prst="rect">
            <a:avLst/>
          </a:prstGeom>
          <a:noFill/>
        </p:spPr>
        <p:txBody>
          <a:bodyPr wrap="square" rtlCol="0">
            <a:spAutoFit/>
          </a:bodyPr>
          <a:lstStyle/>
          <a:p>
            <a:pPr algn="ctr"/>
            <a:r>
              <a:rPr lang="ja-JP" altLang="en-US" dirty="0" smtClean="0"/>
              <a:t>類似</a:t>
            </a:r>
            <a:r>
              <a:rPr lang="ja-JP" altLang="en-US" dirty="0"/>
              <a:t>度</a:t>
            </a:r>
            <a:r>
              <a:rPr kumimoji="1" lang="ja-JP" altLang="en-US" dirty="0" smtClean="0"/>
              <a:t>：</a:t>
            </a:r>
            <a:r>
              <a:rPr kumimoji="1" lang="en-US" altLang="ja-JP" dirty="0" smtClean="0">
                <a:solidFill>
                  <a:srgbClr val="FF0000"/>
                </a:solidFill>
              </a:rPr>
              <a:t>0.77</a:t>
            </a:r>
            <a:endParaRPr kumimoji="1" lang="ja-JP" altLang="en-US" dirty="0">
              <a:solidFill>
                <a:srgbClr val="FF0000"/>
              </a:solidFill>
            </a:endParaRPr>
          </a:p>
        </p:txBody>
      </p:sp>
      <p:sp>
        <p:nvSpPr>
          <p:cNvPr id="15" name="右矢印 14"/>
          <p:cNvSpPr/>
          <p:nvPr/>
        </p:nvSpPr>
        <p:spPr>
          <a:xfrm>
            <a:off x="4074101" y="4133235"/>
            <a:ext cx="426028" cy="890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171637" y="4133235"/>
            <a:ext cx="426028" cy="890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吹き出し 16"/>
          <p:cNvSpPr/>
          <p:nvPr/>
        </p:nvSpPr>
        <p:spPr>
          <a:xfrm>
            <a:off x="7263008" y="5697734"/>
            <a:ext cx="1214819" cy="602673"/>
          </a:xfrm>
          <a:prstGeom prst="wedgeRoundRectCallout">
            <a:avLst>
              <a:gd name="adj1" fmla="val -78996"/>
              <a:gd name="adj2" fmla="val 26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外観変化を検知</a:t>
            </a:r>
            <a:endParaRPr kumimoji="1" lang="ja-JP" altLang="en-US" dirty="0"/>
          </a:p>
        </p:txBody>
      </p:sp>
      <p:sp>
        <p:nvSpPr>
          <p:cNvPr id="18" name="上カーブ矢印 17"/>
          <p:cNvSpPr/>
          <p:nvPr/>
        </p:nvSpPr>
        <p:spPr>
          <a:xfrm>
            <a:off x="3241383" y="5629018"/>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316651" y="5967078"/>
            <a:ext cx="1381991" cy="369332"/>
          </a:xfrm>
          <a:prstGeom prst="rect">
            <a:avLst/>
          </a:prstGeom>
          <a:noFill/>
        </p:spPr>
        <p:txBody>
          <a:bodyPr wrap="square" rtlCol="0">
            <a:spAutoFit/>
          </a:bodyPr>
          <a:lstStyle/>
          <a:p>
            <a:r>
              <a:rPr kumimoji="1" lang="ja-JP" altLang="en-US" dirty="0" smtClean="0"/>
              <a:t>差分：</a:t>
            </a:r>
            <a:r>
              <a:rPr kumimoji="1" lang="en-US" altLang="ja-JP" dirty="0" smtClean="0"/>
              <a:t>0.03</a:t>
            </a:r>
            <a:endParaRPr kumimoji="1" lang="ja-JP" altLang="en-US" dirty="0"/>
          </a:p>
        </p:txBody>
      </p:sp>
      <p:sp>
        <p:nvSpPr>
          <p:cNvPr id="20" name="上カーブ矢印 19"/>
          <p:cNvSpPr/>
          <p:nvPr/>
        </p:nvSpPr>
        <p:spPr>
          <a:xfrm>
            <a:off x="5560051" y="5656139"/>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5627201" y="5982991"/>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0.10</a:t>
            </a:r>
            <a:endParaRPr kumimoji="1" lang="ja-JP" altLang="en-US" dirty="0">
              <a:solidFill>
                <a:srgbClr val="FF0000"/>
              </a:solidFill>
            </a:endParaRPr>
          </a:p>
        </p:txBody>
      </p:sp>
      <p:pic>
        <p:nvPicPr>
          <p:cNvPr id="22" name="図 21"/>
          <p:cNvPicPr>
            <a:picLocks noChangeAspect="1"/>
          </p:cNvPicPr>
          <p:nvPr/>
        </p:nvPicPr>
        <p:blipFill rotWithShape="1">
          <a:blip r:embed="rId5">
            <a:extLst>
              <a:ext uri="{28A0092B-C50C-407E-A947-70E740481C1C}">
                <a14:useLocalDpi xmlns:a14="http://schemas.microsoft.com/office/drawing/2010/main" val="0"/>
              </a:ext>
            </a:extLst>
          </a:blip>
          <a:srcRect l="16744" t="13581" r="14279" b="17442"/>
          <a:stretch/>
        </p:blipFill>
        <p:spPr>
          <a:xfrm>
            <a:off x="701158" y="3983827"/>
            <a:ext cx="1213709" cy="1213709"/>
          </a:xfrm>
          <a:prstGeom prst="rect">
            <a:avLst/>
          </a:prstGeom>
        </p:spPr>
      </p:pic>
      <p:sp>
        <p:nvSpPr>
          <p:cNvPr id="23" name="テキスト ボックス 22"/>
          <p:cNvSpPr txBox="1"/>
          <p:nvPr/>
        </p:nvSpPr>
        <p:spPr>
          <a:xfrm>
            <a:off x="514987" y="3619996"/>
            <a:ext cx="1649400" cy="369332"/>
          </a:xfrm>
          <a:prstGeom prst="rect">
            <a:avLst/>
          </a:prstGeom>
          <a:noFill/>
        </p:spPr>
        <p:txBody>
          <a:bodyPr wrap="square" rtlCol="0">
            <a:spAutoFit/>
          </a:bodyPr>
          <a:lstStyle/>
          <a:p>
            <a:pPr algn="ctr"/>
            <a:r>
              <a:rPr lang="en-US" altLang="ja-JP" dirty="0"/>
              <a:t>Ix(0)</a:t>
            </a:r>
            <a:endParaRPr kumimoji="1" lang="ja-JP" altLang="en-US" dirty="0"/>
          </a:p>
        </p:txBody>
      </p:sp>
      <p:sp>
        <p:nvSpPr>
          <p:cNvPr id="24" name="右矢印 23"/>
          <p:cNvSpPr/>
          <p:nvPr/>
        </p:nvSpPr>
        <p:spPr>
          <a:xfrm>
            <a:off x="2086835" y="4128974"/>
            <a:ext cx="426028" cy="890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798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初期画像集合と識別画像を比較</a:t>
            </a:r>
            <a:endParaRPr kumimoji="1" lang="en-US" altLang="ja-JP" dirty="0" smtClean="0"/>
          </a:p>
          <a:p>
            <a:r>
              <a:rPr lang="ja-JP" altLang="en-US" dirty="0" smtClean="0"/>
              <a:t>欠点：画像の向き・角度・光の加減に影響されやすい</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19" name="テキスト ボックス 18"/>
          <p:cNvSpPr txBox="1"/>
          <p:nvPr/>
        </p:nvSpPr>
        <p:spPr>
          <a:xfrm>
            <a:off x="5286573" y="3043678"/>
            <a:ext cx="1613135" cy="369332"/>
          </a:xfrm>
          <a:prstGeom prst="rect">
            <a:avLst/>
          </a:prstGeom>
          <a:noFill/>
        </p:spPr>
        <p:txBody>
          <a:bodyPr wrap="square" rtlCol="0">
            <a:spAutoFit/>
          </a:bodyPr>
          <a:lstStyle/>
          <a:p>
            <a:r>
              <a:rPr lang="ja-JP" altLang="en-US" dirty="0" smtClean="0"/>
              <a:t>初期画像</a:t>
            </a:r>
            <a:endParaRPr kumimoji="1" lang="ja-JP" altLang="en-US" dirty="0"/>
          </a:p>
        </p:txBody>
      </p:sp>
      <p:pic>
        <p:nvPicPr>
          <p:cNvPr id="20" name="図 19"/>
          <p:cNvPicPr>
            <a:picLocks noChangeAspect="1"/>
          </p:cNvPicPr>
          <p:nvPr/>
        </p:nvPicPr>
        <p:blipFill rotWithShape="1">
          <a:blip r:embed="rId2" cstate="print">
            <a:extLst>
              <a:ext uri="{28A0092B-C50C-407E-A947-70E740481C1C}">
                <a14:useLocalDpi xmlns:a14="http://schemas.microsoft.com/office/drawing/2010/main" val="0"/>
              </a:ext>
            </a:extLst>
          </a:blip>
          <a:srcRect l="20175" t="14912"/>
          <a:stretch/>
        </p:blipFill>
        <p:spPr>
          <a:xfrm rot="5400000">
            <a:off x="5884670" y="3524852"/>
            <a:ext cx="982643" cy="1047433"/>
          </a:xfrm>
          <a:prstGeom prst="rect">
            <a:avLst/>
          </a:prstGeom>
        </p:spPr>
      </p:pic>
      <p:pic>
        <p:nvPicPr>
          <p:cNvPr id="23" name="図 22"/>
          <p:cNvPicPr>
            <a:picLocks noChangeAspect="1"/>
          </p:cNvPicPr>
          <p:nvPr/>
        </p:nvPicPr>
        <p:blipFill rotWithShape="1">
          <a:blip r:embed="rId3" cstate="print">
            <a:extLst>
              <a:ext uri="{28A0092B-C50C-407E-A947-70E740481C1C}">
                <a14:useLocalDpi xmlns:a14="http://schemas.microsoft.com/office/drawing/2010/main" val="0"/>
              </a:ext>
            </a:extLst>
          </a:blip>
          <a:srcRect l="6140" t="7018" r="6315" b="1052"/>
          <a:stretch/>
        </p:blipFill>
        <p:spPr>
          <a:xfrm rot="5400000">
            <a:off x="7202074" y="3516009"/>
            <a:ext cx="995662" cy="1045545"/>
          </a:xfrm>
          <a:prstGeom prst="rect">
            <a:avLst/>
          </a:prstGeom>
        </p:spPr>
      </p:pic>
      <p:pic>
        <p:nvPicPr>
          <p:cNvPr id="30" name="図 29"/>
          <p:cNvPicPr>
            <a:picLocks noChangeAspect="1"/>
          </p:cNvPicPr>
          <p:nvPr/>
        </p:nvPicPr>
        <p:blipFill rotWithShape="1">
          <a:blip r:embed="rId4" cstate="print">
            <a:extLst>
              <a:ext uri="{28A0092B-C50C-407E-A947-70E740481C1C}">
                <a14:useLocalDpi xmlns:a14="http://schemas.microsoft.com/office/drawing/2010/main" val="0"/>
              </a:ext>
            </a:extLst>
          </a:blip>
          <a:srcRect l="5262" t="9474" r="9474" b="9473"/>
          <a:stretch/>
        </p:blipFill>
        <p:spPr>
          <a:xfrm>
            <a:off x="619708" y="3413010"/>
            <a:ext cx="1716333" cy="1631576"/>
          </a:xfrm>
          <a:prstGeom prst="rect">
            <a:avLst/>
          </a:prstGeom>
        </p:spPr>
      </p:pic>
      <p:sp>
        <p:nvSpPr>
          <p:cNvPr id="35" name="テキスト ボックス 34"/>
          <p:cNvSpPr txBox="1"/>
          <p:nvPr/>
        </p:nvSpPr>
        <p:spPr>
          <a:xfrm>
            <a:off x="722906" y="5087508"/>
            <a:ext cx="1613135" cy="369332"/>
          </a:xfrm>
          <a:prstGeom prst="rect">
            <a:avLst/>
          </a:prstGeom>
          <a:noFill/>
        </p:spPr>
        <p:txBody>
          <a:bodyPr wrap="square" rtlCol="0">
            <a:spAutoFit/>
          </a:bodyPr>
          <a:lstStyle/>
          <a:p>
            <a:pPr algn="ctr"/>
            <a:r>
              <a:rPr lang="ja-JP" altLang="en-US" dirty="0"/>
              <a:t>識別</a:t>
            </a:r>
            <a:r>
              <a:rPr lang="ja-JP" altLang="en-US" dirty="0" smtClean="0"/>
              <a:t>画像</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200512995"/>
              </p:ext>
            </p:extLst>
          </p:nvPr>
        </p:nvGraphicFramePr>
        <p:xfrm>
          <a:off x="2971800" y="3413010"/>
          <a:ext cx="5394960" cy="2513006"/>
        </p:xfrm>
        <a:graphic>
          <a:graphicData uri="http://schemas.openxmlformats.org/drawingml/2006/table">
            <a:tbl>
              <a:tblPr firstRow="1" bandRow="1">
                <a:tableStyleId>{5940675A-B579-460E-94D1-54222C63F5DA}</a:tableStyleId>
              </a:tblPr>
              <a:tblGrid>
                <a:gridCol w="1348740"/>
                <a:gridCol w="1348740"/>
                <a:gridCol w="1348740"/>
                <a:gridCol w="1348740"/>
              </a:tblGrid>
              <a:tr h="1292292">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552972">
                <a:tc>
                  <a:txBody>
                    <a:bodyPr/>
                    <a:lstStyle/>
                    <a:p>
                      <a:pPr algn="ctr"/>
                      <a:r>
                        <a:rPr kumimoji="1" lang="ja-JP" altLang="en-US" dirty="0" smtClean="0"/>
                        <a:t>画像の回転角度</a:t>
                      </a:r>
                      <a:endParaRPr kumimoji="1" lang="ja-JP" altLang="en-US" dirty="0"/>
                    </a:p>
                  </a:txBody>
                  <a:tcPr/>
                </a:tc>
                <a:tc>
                  <a:txBody>
                    <a:bodyPr/>
                    <a:lstStyle/>
                    <a:p>
                      <a:pPr algn="ctr"/>
                      <a:r>
                        <a:rPr kumimoji="1" lang="ja-JP" altLang="en-US" dirty="0" smtClean="0"/>
                        <a:t>少</a:t>
                      </a:r>
                      <a:endParaRPr kumimoji="1" lang="ja-JP" altLang="en-US" dirty="0"/>
                    </a:p>
                  </a:txBody>
                  <a:tcPr/>
                </a:tc>
                <a:tc>
                  <a:txBody>
                    <a:bodyPr/>
                    <a:lstStyle/>
                    <a:p>
                      <a:pPr algn="ctr"/>
                      <a:r>
                        <a:rPr kumimoji="1" lang="ja-JP" altLang="en-US" dirty="0" smtClean="0"/>
                        <a:t>中</a:t>
                      </a:r>
                      <a:endParaRPr kumimoji="1" lang="ja-JP" altLang="en-US" dirty="0"/>
                    </a:p>
                  </a:txBody>
                  <a:tcPr/>
                </a:tc>
                <a:tc>
                  <a:txBody>
                    <a:bodyPr/>
                    <a:lstStyle/>
                    <a:p>
                      <a:pPr algn="ctr"/>
                      <a:r>
                        <a:rPr kumimoji="1" lang="ja-JP" altLang="en-US" dirty="0" smtClean="0"/>
                        <a:t>大</a:t>
                      </a:r>
                      <a:endParaRPr kumimoji="1" lang="ja-JP" altLang="en-US" dirty="0"/>
                    </a:p>
                  </a:txBody>
                  <a:tcPr/>
                </a:tc>
              </a:tr>
              <a:tr h="580634">
                <a:tc>
                  <a:txBody>
                    <a:bodyPr/>
                    <a:lstStyle/>
                    <a:p>
                      <a:pPr algn="ctr"/>
                      <a:r>
                        <a:rPr kumimoji="1" lang="ja-JP" altLang="en-US" dirty="0" smtClean="0"/>
                        <a:t>類似度</a:t>
                      </a:r>
                      <a:endParaRPr kumimoji="1" lang="ja-JP" altLang="en-US" dirty="0"/>
                    </a:p>
                  </a:txBody>
                  <a:tcPr/>
                </a:tc>
                <a:tc>
                  <a:txBody>
                    <a:bodyPr/>
                    <a:lstStyle/>
                    <a:p>
                      <a:pPr algn="ctr"/>
                      <a:r>
                        <a:rPr kumimoji="1" lang="ja-JP" altLang="en-US" dirty="0" smtClean="0"/>
                        <a:t>高</a:t>
                      </a:r>
                      <a:endParaRPr kumimoji="1" lang="ja-JP" altLang="en-US" dirty="0"/>
                    </a:p>
                  </a:txBody>
                  <a:tcPr/>
                </a:tc>
                <a:tc>
                  <a:txBody>
                    <a:bodyPr/>
                    <a:lstStyle/>
                    <a:p>
                      <a:pPr algn="ctr"/>
                      <a:r>
                        <a:rPr kumimoji="1" lang="ja-JP" altLang="en-US" dirty="0" smtClean="0"/>
                        <a:t>中</a:t>
                      </a:r>
                      <a:endParaRPr kumimoji="1" lang="ja-JP" altLang="en-US" dirty="0"/>
                    </a:p>
                  </a:txBody>
                  <a:tcPr/>
                </a:tc>
                <a:tc>
                  <a:txBody>
                    <a:bodyPr/>
                    <a:lstStyle/>
                    <a:p>
                      <a:pPr algn="ctr"/>
                      <a:r>
                        <a:rPr kumimoji="1" lang="ja-JP" altLang="en-US" dirty="0" smtClean="0"/>
                        <a:t>低</a:t>
                      </a:r>
                      <a:endParaRPr kumimoji="1" lang="ja-JP" altLang="en-US" dirty="0"/>
                    </a:p>
                  </a:txBody>
                  <a:tcPr/>
                </a:tc>
              </a:tr>
            </a:tbl>
          </a:graphicData>
        </a:graphic>
      </p:graphicFrame>
      <p:pic>
        <p:nvPicPr>
          <p:cNvPr id="24" name="図 23"/>
          <p:cNvPicPr>
            <a:picLocks noChangeAspect="1"/>
          </p:cNvPicPr>
          <p:nvPr/>
        </p:nvPicPr>
        <p:blipFill rotWithShape="1">
          <a:blip r:embed="rId5" cstate="print">
            <a:extLst>
              <a:ext uri="{28A0092B-C50C-407E-A947-70E740481C1C}">
                <a14:useLocalDpi xmlns:a14="http://schemas.microsoft.com/office/drawing/2010/main" val="0"/>
              </a:ext>
            </a:extLst>
          </a:blip>
          <a:srcRect l="10351" t="11053" r="10351" b="7192"/>
          <a:stretch/>
        </p:blipFill>
        <p:spPr>
          <a:xfrm rot="5400000">
            <a:off x="4461066" y="3506773"/>
            <a:ext cx="1014133" cy="1045544"/>
          </a:xfrm>
          <a:prstGeom prst="rect">
            <a:avLst/>
          </a:prstGeom>
        </p:spPr>
      </p:pic>
    </p:spTree>
    <p:extLst>
      <p:ext uri="{BB962C8B-B14F-4D97-AF65-F5344CB8AC3E}">
        <p14:creationId xmlns:p14="http://schemas.microsoft.com/office/powerpoint/2010/main" val="294437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初期画像集合と識別画像集合を比較</a:t>
            </a:r>
            <a:endParaRPr kumimoji="1" lang="en-US" altLang="ja-JP" dirty="0" smtClean="0"/>
          </a:p>
          <a:p>
            <a:r>
              <a:rPr kumimoji="1" lang="ja-JP" altLang="en-US" dirty="0" smtClean="0"/>
              <a:t>各識別画像の類似度の合計を識別画像集合の類似度とする</a:t>
            </a:r>
            <a:endParaRPr kumimoji="1" lang="en-US" altLang="ja-JP" dirty="0" smtClean="0"/>
          </a:p>
          <a:p>
            <a:pPr lvl="1"/>
            <a:r>
              <a:rPr kumimoji="1" lang="ja-JP" altLang="en-US" dirty="0" smtClean="0"/>
              <a:t>目的：画像の向き・角度・光の影響を減少</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5" name="正方形/長方形 4"/>
          <p:cNvSpPr/>
          <p:nvPr/>
        </p:nvSpPr>
        <p:spPr>
          <a:xfrm>
            <a:off x="501421" y="3121251"/>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6" name="テキスト ボックス 5"/>
          <p:cNvSpPr txBox="1"/>
          <p:nvPr/>
        </p:nvSpPr>
        <p:spPr>
          <a:xfrm rot="5400000">
            <a:off x="682442" y="4622048"/>
            <a:ext cx="674443" cy="345747"/>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050" dirty="0"/>
              <a:t>・・・</a:t>
            </a:r>
          </a:p>
        </p:txBody>
      </p:sp>
      <p:sp>
        <p:nvSpPr>
          <p:cNvPr id="7" name="テキスト ボックス 6"/>
          <p:cNvSpPr txBox="1"/>
          <p:nvPr/>
        </p:nvSpPr>
        <p:spPr>
          <a:xfrm rot="5400000">
            <a:off x="2779563" y="4542288"/>
            <a:ext cx="738664" cy="387011"/>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200" dirty="0"/>
              <a:t>・・・</a:t>
            </a:r>
          </a:p>
        </p:txBody>
      </p:sp>
      <p:cxnSp>
        <p:nvCxnSpPr>
          <p:cNvPr id="8" name="直線矢印コネクタ 7"/>
          <p:cNvCxnSpPr>
            <a:stCxn id="19" idx="1"/>
            <a:endCxn id="5" idx="3"/>
          </p:cNvCxnSpPr>
          <p:nvPr/>
        </p:nvCxnSpPr>
        <p:spPr>
          <a:xfrm flipH="1">
            <a:off x="1476101" y="3415493"/>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9" name="直線矢印コネクタ 8"/>
          <p:cNvCxnSpPr>
            <a:stCxn id="19" idx="1"/>
            <a:endCxn id="16" idx="3"/>
          </p:cNvCxnSpPr>
          <p:nvPr/>
        </p:nvCxnSpPr>
        <p:spPr>
          <a:xfrm flipH="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1" name="直線矢印コネクタ 10"/>
          <p:cNvCxnSpPr>
            <a:stCxn id="19" idx="1"/>
            <a:endCxn id="18" idx="3"/>
          </p:cNvCxnSpPr>
          <p:nvPr/>
        </p:nvCxnSpPr>
        <p:spPr>
          <a:xfrm flipH="1">
            <a:off x="1475673" y="3415493"/>
            <a:ext cx="1191224" cy="1995671"/>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2" name="直線矢印コネクタ 11"/>
          <p:cNvCxnSpPr>
            <a:stCxn id="20" idx="1"/>
            <a:endCxn id="16" idx="3"/>
          </p:cNvCxnSpPr>
          <p:nvPr/>
        </p:nvCxnSpPr>
        <p:spPr>
          <a:xfrm flipH="1">
            <a:off x="1476101" y="4178681"/>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3" name="直線矢印コネクタ 12"/>
          <p:cNvCxnSpPr>
            <a:stCxn id="20" idx="1"/>
            <a:endCxn id="5" idx="3"/>
          </p:cNvCxnSpPr>
          <p:nvPr/>
        </p:nvCxnSpPr>
        <p:spPr>
          <a:xfrm flipH="1" flipV="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5" name="直線矢印コネクタ 14"/>
          <p:cNvCxnSpPr>
            <a:stCxn id="20" idx="1"/>
            <a:endCxn id="18" idx="3"/>
          </p:cNvCxnSpPr>
          <p:nvPr/>
        </p:nvCxnSpPr>
        <p:spPr>
          <a:xfrm flipH="1">
            <a:off x="1475673" y="4178681"/>
            <a:ext cx="1191224" cy="1232483"/>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sp>
        <p:nvSpPr>
          <p:cNvPr id="16" name="正方形/長方形 15"/>
          <p:cNvSpPr/>
          <p:nvPr/>
        </p:nvSpPr>
        <p:spPr>
          <a:xfrm>
            <a:off x="501421" y="3884439"/>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18" name="正方形/長方形 17"/>
          <p:cNvSpPr/>
          <p:nvPr/>
        </p:nvSpPr>
        <p:spPr>
          <a:xfrm>
            <a:off x="500993" y="5116922"/>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Ｎ枚目</a:t>
            </a:r>
            <a:endParaRPr lang="ja-JP" altLang="en-US" sz="1600" baseline="-25000" dirty="0"/>
          </a:p>
        </p:txBody>
      </p:sp>
      <p:sp>
        <p:nvSpPr>
          <p:cNvPr id="19" name="正方形/長方形 18"/>
          <p:cNvSpPr/>
          <p:nvPr/>
        </p:nvSpPr>
        <p:spPr>
          <a:xfrm>
            <a:off x="2666897" y="3121251"/>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20" name="正方形/長方形 19"/>
          <p:cNvSpPr/>
          <p:nvPr/>
        </p:nvSpPr>
        <p:spPr>
          <a:xfrm>
            <a:off x="2666897" y="3884439"/>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22" name="正方形/長方形 21"/>
          <p:cNvSpPr/>
          <p:nvPr/>
        </p:nvSpPr>
        <p:spPr>
          <a:xfrm>
            <a:off x="2662399" y="5105294"/>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Ｍ枚目</a:t>
            </a:r>
            <a:endParaRPr lang="ja-JP" altLang="en-US" sz="1600" baseline="-25000" dirty="0"/>
          </a:p>
        </p:txBody>
      </p:sp>
      <p:sp>
        <p:nvSpPr>
          <p:cNvPr id="23" name="テキスト ボックス 22"/>
          <p:cNvSpPr txBox="1"/>
          <p:nvPr/>
        </p:nvSpPr>
        <p:spPr>
          <a:xfrm>
            <a:off x="209845" y="5870497"/>
            <a:ext cx="1613135" cy="369332"/>
          </a:xfrm>
          <a:prstGeom prst="rect">
            <a:avLst/>
          </a:prstGeom>
          <a:noFill/>
        </p:spPr>
        <p:txBody>
          <a:bodyPr wrap="square" rtlCol="0">
            <a:spAutoFit/>
          </a:bodyPr>
          <a:lstStyle/>
          <a:p>
            <a:r>
              <a:rPr lang="ja-JP" altLang="en-US" dirty="0" smtClean="0"/>
              <a:t>初期画像</a:t>
            </a:r>
            <a:r>
              <a:rPr lang="ja-JP" altLang="en-US" dirty="0"/>
              <a:t>集合</a:t>
            </a:r>
            <a:endParaRPr kumimoji="1" lang="ja-JP" altLang="en-US" dirty="0"/>
          </a:p>
        </p:txBody>
      </p:sp>
      <p:sp>
        <p:nvSpPr>
          <p:cNvPr id="24" name="テキスト ボックス 23"/>
          <p:cNvSpPr txBox="1"/>
          <p:nvPr/>
        </p:nvSpPr>
        <p:spPr>
          <a:xfrm>
            <a:off x="2355267" y="5885683"/>
            <a:ext cx="1561359" cy="369332"/>
          </a:xfrm>
          <a:prstGeom prst="rect">
            <a:avLst/>
          </a:prstGeom>
          <a:noFill/>
        </p:spPr>
        <p:txBody>
          <a:bodyPr wrap="square" rtlCol="0">
            <a:spAutoFit/>
          </a:bodyPr>
          <a:lstStyle/>
          <a:p>
            <a:r>
              <a:rPr lang="ja-JP" altLang="en-US" dirty="0" smtClean="0"/>
              <a:t>識別画像集合</a:t>
            </a:r>
            <a:endParaRPr kumimoji="1" lang="ja-JP" altLang="en-US" dirty="0"/>
          </a:p>
        </p:txBody>
      </p:sp>
      <p:sp>
        <p:nvSpPr>
          <p:cNvPr id="25" name="テキスト ボックス 24"/>
          <p:cNvSpPr txBox="1"/>
          <p:nvPr/>
        </p:nvSpPr>
        <p:spPr>
          <a:xfrm>
            <a:off x="5192340" y="3055943"/>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1</a:t>
            </a:r>
            <a:r>
              <a:rPr lang="ja-JP" altLang="en-US" dirty="0" smtClean="0"/>
              <a:t>枚目の類似度</a:t>
            </a:r>
            <a:endParaRPr lang="ja-JP" altLang="en-US" baseline="-25000" dirty="0"/>
          </a:p>
        </p:txBody>
      </p:sp>
      <p:cxnSp>
        <p:nvCxnSpPr>
          <p:cNvPr id="26" name="直線矢印コネクタ 25"/>
          <p:cNvCxnSpPr>
            <a:stCxn id="19" idx="3"/>
            <a:endCxn id="25" idx="1"/>
          </p:cNvCxnSpPr>
          <p:nvPr/>
        </p:nvCxnSpPr>
        <p:spPr>
          <a:xfrm flipV="1">
            <a:off x="3613993" y="3379109"/>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192340" y="381913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2</a:t>
            </a:r>
            <a:r>
              <a:rPr lang="ja-JP" altLang="en-US" dirty="0" smtClean="0"/>
              <a:t>枚目の類似度</a:t>
            </a:r>
            <a:endParaRPr lang="ja-JP" altLang="en-US" baseline="-25000" dirty="0"/>
          </a:p>
        </p:txBody>
      </p:sp>
      <p:cxnSp>
        <p:nvCxnSpPr>
          <p:cNvPr id="28" name="直線矢印コネクタ 27"/>
          <p:cNvCxnSpPr>
            <a:stCxn id="20" idx="3"/>
            <a:endCxn id="27" idx="1"/>
          </p:cNvCxnSpPr>
          <p:nvPr/>
        </p:nvCxnSpPr>
        <p:spPr>
          <a:xfrm flipV="1">
            <a:off x="3613993" y="4142297"/>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920748" y="2932511"/>
            <a:ext cx="3774932" cy="270025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テキスト ボックス 31"/>
          <p:cNvSpPr txBox="1"/>
          <p:nvPr/>
        </p:nvSpPr>
        <p:spPr>
          <a:xfrm>
            <a:off x="6675097" y="4540674"/>
            <a:ext cx="492443" cy="299984"/>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US" altLang="ja-JP" sz="2000" dirty="0" smtClean="0"/>
              <a:t>…</a:t>
            </a:r>
            <a:endParaRPr lang="ja-JP" altLang="en-US" sz="2000" dirty="0"/>
          </a:p>
        </p:txBody>
      </p:sp>
      <p:sp>
        <p:nvSpPr>
          <p:cNvPr id="33" name="テキスト ボックス 32"/>
          <p:cNvSpPr txBox="1"/>
          <p:nvPr/>
        </p:nvSpPr>
        <p:spPr>
          <a:xfrm>
            <a:off x="5167843" y="487612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M</a:t>
            </a:r>
            <a:r>
              <a:rPr lang="ja-JP" altLang="en-US" dirty="0" smtClean="0"/>
              <a:t>枚目の類似度</a:t>
            </a:r>
            <a:endParaRPr lang="ja-JP" altLang="en-US" baseline="-25000" dirty="0"/>
          </a:p>
        </p:txBody>
      </p:sp>
      <p:cxnSp>
        <p:nvCxnSpPr>
          <p:cNvPr id="34" name="直線矢印コネクタ 33"/>
          <p:cNvCxnSpPr>
            <a:stCxn id="22" idx="3"/>
            <a:endCxn id="33" idx="1"/>
          </p:cNvCxnSpPr>
          <p:nvPr/>
        </p:nvCxnSpPr>
        <p:spPr>
          <a:xfrm flipV="1">
            <a:off x="3609495" y="5199287"/>
            <a:ext cx="1558348" cy="200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612358" y="5714461"/>
            <a:ext cx="4254917" cy="646331"/>
          </a:xfrm>
          <a:prstGeom prst="rect">
            <a:avLst/>
          </a:prstGeom>
          <a:noFill/>
        </p:spPr>
        <p:txBody>
          <a:bodyPr wrap="square" rtlCol="0">
            <a:spAutoFit/>
          </a:bodyPr>
          <a:lstStyle/>
          <a:p>
            <a:pPr algn="ctr"/>
            <a:r>
              <a:rPr lang="ja-JP" altLang="en-US" dirty="0" smtClean="0">
                <a:solidFill>
                  <a:srgbClr val="FF0000"/>
                </a:solidFill>
              </a:rPr>
              <a:t>識別画像</a:t>
            </a:r>
            <a:r>
              <a:rPr lang="en-US" altLang="ja-JP" dirty="0" smtClean="0">
                <a:solidFill>
                  <a:srgbClr val="FF0000"/>
                </a:solidFill>
              </a:rPr>
              <a:t>1</a:t>
            </a:r>
            <a:r>
              <a:rPr lang="ja-JP" altLang="en-US" dirty="0" smtClean="0">
                <a:solidFill>
                  <a:srgbClr val="FF0000"/>
                </a:solidFill>
              </a:rPr>
              <a:t>枚目～</a:t>
            </a:r>
            <a:r>
              <a:rPr lang="en-US" altLang="ja-JP" dirty="0" smtClean="0">
                <a:solidFill>
                  <a:srgbClr val="FF0000"/>
                </a:solidFill>
              </a:rPr>
              <a:t>M</a:t>
            </a:r>
            <a:r>
              <a:rPr lang="ja-JP" altLang="en-US" dirty="0" smtClean="0">
                <a:solidFill>
                  <a:srgbClr val="FF0000"/>
                </a:solidFill>
              </a:rPr>
              <a:t>枚目の類似度の合計を識別画像集合の類似度とする</a:t>
            </a:r>
            <a:endParaRPr lang="ja-JP" altLang="en-US" baseline="-25000" dirty="0">
              <a:solidFill>
                <a:srgbClr val="FF0000"/>
              </a:solidFill>
            </a:endParaRPr>
          </a:p>
        </p:txBody>
      </p:sp>
    </p:spTree>
    <p:extLst>
      <p:ext uri="{BB962C8B-B14F-4D97-AF65-F5344CB8AC3E}">
        <p14:creationId xmlns:p14="http://schemas.microsoft.com/office/powerpoint/2010/main" val="1281589162"/>
      </p:ext>
    </p:extLst>
  </p:cSld>
  <p:clrMapOvr>
    <a:masterClrMapping/>
  </p:clrMapOvr>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8681</TotalTime>
  <Words>1521</Words>
  <Application>Microsoft Office PowerPoint</Application>
  <PresentationFormat>画面に合わせる (4:3)</PresentationFormat>
  <Paragraphs>251</Paragraphs>
  <Slides>19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ＭＳ Ｐゴシック</vt:lpstr>
      <vt:lpstr>メイリオ</vt:lpstr>
      <vt:lpstr>Calibri</vt:lpstr>
      <vt:lpstr>Century Gothic</vt:lpstr>
      <vt:lpstr>Wingdings</vt:lpstr>
      <vt:lpstr>レトロスペクト</vt:lpstr>
      <vt:lpstr>時系列画像集合の類似度に基づいた外観変化の検知手法の検討</vt:lpstr>
      <vt:lpstr>研究背景</vt:lpstr>
      <vt:lpstr>研究動機</vt:lpstr>
      <vt:lpstr>関連研究</vt:lpstr>
      <vt:lpstr>研究課題</vt:lpstr>
      <vt:lpstr>提案方式</vt:lpstr>
      <vt:lpstr>本研究の特徴</vt:lpstr>
      <vt:lpstr>従来手法</vt:lpstr>
      <vt:lpstr>本研究の提案手法</vt:lpstr>
      <vt:lpstr>システム概要図</vt:lpstr>
      <vt:lpstr>個体の識別機能の概要図</vt:lpstr>
      <vt:lpstr>外観変化の検知機能 概要図</vt:lpstr>
      <vt:lpstr>実験１</vt:lpstr>
      <vt:lpstr>実験１</vt:lpstr>
      <vt:lpstr>実験１</vt:lpstr>
      <vt:lpstr>実験２</vt:lpstr>
      <vt:lpstr>実験２</vt:lpstr>
      <vt:lpstr>実験２</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matsuoka</cp:lastModifiedBy>
  <cp:revision>294</cp:revision>
  <cp:lastPrinted>2017-10-03T06:32:54Z</cp:lastPrinted>
  <dcterms:created xsi:type="dcterms:W3CDTF">2017-04-11T06:26:01Z</dcterms:created>
  <dcterms:modified xsi:type="dcterms:W3CDTF">2017-11-15T04:33:38Z</dcterms:modified>
</cp:coreProperties>
</file>